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5894</c:v>
                </c:pt>
                <c:pt idx="1">
                  <c:v>5902</c:v>
                </c:pt>
                <c:pt idx="2">
                  <c:v>5908</c:v>
                </c:pt>
                <c:pt idx="3">
                  <c:v>5931</c:v>
                </c:pt>
                <c:pt idx="4">
                  <c:v>5943</c:v>
                </c:pt>
                <c:pt idx="5">
                  <c:v>5954</c:v>
                </c:pt>
                <c:pt idx="6">
                  <c:v>5959</c:v>
                </c:pt>
                <c:pt idx="7">
                  <c:v>5961</c:v>
                </c:pt>
                <c:pt idx="8">
                  <c:v>5967</c:v>
                </c:pt>
                <c:pt idx="9">
                  <c:v>5974</c:v>
                </c:pt>
                <c:pt idx="10">
                  <c:v>5987</c:v>
                </c:pt>
                <c:pt idx="11">
                  <c:v>5998</c:v>
                </c:pt>
                <c:pt idx="12">
                  <c:v>6008</c:v>
                </c:pt>
                <c:pt idx="13">
                  <c:v>6015</c:v>
                </c:pt>
                <c:pt idx="14">
                  <c:v>6021</c:v>
                </c:pt>
                <c:pt idx="15">
                  <c:v>6043</c:v>
                </c:pt>
                <c:pt idx="16">
                  <c:v>6074</c:v>
                </c:pt>
                <c:pt idx="17">
                  <c:v>6114</c:v>
                </c:pt>
                <c:pt idx="18">
                  <c:v>6135</c:v>
                </c:pt>
                <c:pt idx="19">
                  <c:v>6147</c:v>
                </c:pt>
                <c:pt idx="20">
                  <c:v>6151</c:v>
                </c:pt>
                <c:pt idx="21">
                  <c:v>6153</c:v>
                </c:pt>
                <c:pt idx="22">
                  <c:v>6163</c:v>
                </c:pt>
                <c:pt idx="23">
                  <c:v>6186</c:v>
                </c:pt>
                <c:pt idx="24">
                  <c:v>6201</c:v>
                </c:pt>
                <c:pt idx="25">
                  <c:v>6216</c:v>
                </c:pt>
                <c:pt idx="26">
                  <c:v>6220</c:v>
                </c:pt>
                <c:pt idx="27">
                  <c:v>6225</c:v>
                </c:pt>
                <c:pt idx="28">
                  <c:v>6229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81-4943-9354-98BDD7C9F0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069848"/>
        <c:axId val="268071160"/>
      </c:lineChart>
      <c:catAx>
        <c:axId val="268069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71160"/>
        <c:crosses val="autoZero"/>
        <c:auto val="1"/>
        <c:lblAlgn val="ctr"/>
        <c:lblOffset val="100"/>
        <c:noMultiLvlLbl val="0"/>
      </c:catAx>
      <c:valAx>
        <c:axId val="26807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6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Followers</c:v>
                </c:pt>
                <c:pt idx="1">
                  <c:v>Status Updates</c:v>
                </c:pt>
                <c:pt idx="2">
                  <c:v>Job Updates</c:v>
                </c:pt>
                <c:pt idx="3">
                  <c:v>Interactions</c:v>
                </c:pt>
                <c:pt idx="4">
                  <c:v>Interaction Rate</c:v>
                </c:pt>
                <c:pt idx="5">
                  <c:v>Followers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A2-4FB3-803C-94975FF7EE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0690928"/>
        <c:axId val="240686336"/>
      </c:radarChart>
      <c:catAx>
        <c:axId val="24069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86336"/>
        <c:crosses val="autoZero"/>
        <c:auto val="1"/>
        <c:lblAlgn val="ctr"/>
        <c:lblOffset val="100"/>
        <c:noMultiLvlLbl val="0"/>
      </c:catAx>
      <c:valAx>
        <c:axId val="24068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9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0.10190217391304</c:v>
                </c:pt>
                <c:pt idx="1">
                  <c:v>0.13573125212080001</c:v>
                </c:pt>
                <c:pt idx="2">
                  <c:v>0.10166045408336</c:v>
                </c:pt>
                <c:pt idx="3">
                  <c:v>0.38930264048746999</c:v>
                </c:pt>
                <c:pt idx="4">
                  <c:v>0.20232675771371</c:v>
                </c:pt>
                <c:pt idx="5">
                  <c:v>0.18509170452633</c:v>
                </c:pt>
                <c:pt idx="6">
                  <c:v>8.3977158212966002E-2</c:v>
                </c:pt>
                <c:pt idx="7">
                  <c:v>3.3562678301728002E-2</c:v>
                </c:pt>
                <c:pt idx="8">
                  <c:v>0.10065425264217</c:v>
                </c:pt>
                <c:pt idx="9">
                  <c:v>0.11731188201775999</c:v>
                </c:pt>
                <c:pt idx="10">
                  <c:v>0.21760964178105</c:v>
                </c:pt>
                <c:pt idx="11">
                  <c:v>0.18373141807248999</c:v>
                </c:pt>
                <c:pt idx="12">
                  <c:v>0.16672224074691999</c:v>
                </c:pt>
                <c:pt idx="13">
                  <c:v>0.11651131824234</c:v>
                </c:pt>
                <c:pt idx="14">
                  <c:v>9.9750623441396E-2</c:v>
                </c:pt>
                <c:pt idx="15">
                  <c:v>0.365387809334</c:v>
                </c:pt>
                <c:pt idx="16">
                  <c:v>0.51299023663743004</c:v>
                </c:pt>
                <c:pt idx="17">
                  <c:v>0.65854461639775996</c:v>
                </c:pt>
                <c:pt idx="18">
                  <c:v>0.34347399411187002</c:v>
                </c:pt>
                <c:pt idx="19">
                  <c:v>0.19559902200488999</c:v>
                </c:pt>
                <c:pt idx="20">
                  <c:v>6.5072393037253998E-2</c:v>
                </c:pt>
                <c:pt idx="21">
                  <c:v>3.2515038205170002E-2</c:v>
                </c:pt>
                <c:pt idx="22">
                  <c:v>0.16252234682269001</c:v>
                </c:pt>
                <c:pt idx="23">
                  <c:v>0.37319487262696999</c:v>
                </c:pt>
                <c:pt idx="24">
                  <c:v>0.24248302618817</c:v>
                </c:pt>
                <c:pt idx="25">
                  <c:v>0.24189646831156</c:v>
                </c:pt>
                <c:pt idx="26">
                  <c:v>6.4350064350064004E-2</c:v>
                </c:pt>
                <c:pt idx="27">
                  <c:v>8.0385852090032003E-2</c:v>
                </c:pt>
                <c:pt idx="28">
                  <c:v>6.4257028112450001E-2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DA-4196-BFA6-8B4ACA411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684368"/>
        <c:axId val="240690272"/>
      </c:lineChart>
      <c:catAx>
        <c:axId val="24068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90272"/>
        <c:crosses val="autoZero"/>
        <c:auto val="1"/>
        <c:lblAlgn val="ctr"/>
        <c:lblOffset val="100"/>
        <c:noMultiLvlLbl val="0"/>
      </c:catAx>
      <c:valAx>
        <c:axId val="24069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8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6</c:v>
                </c:pt>
                <c:pt idx="1">
                  <c:v>8</c:v>
                </c:pt>
                <c:pt idx="2">
                  <c:v>6</c:v>
                </c:pt>
                <c:pt idx="3">
                  <c:v>23</c:v>
                </c:pt>
                <c:pt idx="4">
                  <c:v>12</c:v>
                </c:pt>
                <c:pt idx="5">
                  <c:v>11</c:v>
                </c:pt>
                <c:pt idx="6">
                  <c:v>5</c:v>
                </c:pt>
                <c:pt idx="7">
                  <c:v>2</c:v>
                </c:pt>
                <c:pt idx="8">
                  <c:v>6</c:v>
                </c:pt>
                <c:pt idx="9">
                  <c:v>7</c:v>
                </c:pt>
                <c:pt idx="10">
                  <c:v>13</c:v>
                </c:pt>
                <c:pt idx="11">
                  <c:v>11</c:v>
                </c:pt>
                <c:pt idx="12">
                  <c:v>10</c:v>
                </c:pt>
                <c:pt idx="13">
                  <c:v>7</c:v>
                </c:pt>
                <c:pt idx="14">
                  <c:v>6</c:v>
                </c:pt>
                <c:pt idx="15">
                  <c:v>22</c:v>
                </c:pt>
                <c:pt idx="16">
                  <c:v>31</c:v>
                </c:pt>
                <c:pt idx="17">
                  <c:v>40</c:v>
                </c:pt>
                <c:pt idx="18">
                  <c:v>21</c:v>
                </c:pt>
                <c:pt idx="19">
                  <c:v>12</c:v>
                </c:pt>
                <c:pt idx="20">
                  <c:v>4</c:v>
                </c:pt>
                <c:pt idx="21">
                  <c:v>2</c:v>
                </c:pt>
                <c:pt idx="22">
                  <c:v>10</c:v>
                </c:pt>
                <c:pt idx="23">
                  <c:v>23</c:v>
                </c:pt>
                <c:pt idx="24">
                  <c:v>15</c:v>
                </c:pt>
                <c:pt idx="25">
                  <c:v>15</c:v>
                </c:pt>
                <c:pt idx="26">
                  <c:v>4</c:v>
                </c:pt>
                <c:pt idx="27">
                  <c:v>5</c:v>
                </c:pt>
                <c:pt idx="2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0C-44A2-B8ED-3B3C72BF7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745560"/>
        <c:axId val="237745888"/>
      </c:lineChart>
      <c:catAx>
        <c:axId val="237745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45888"/>
        <c:crosses val="autoZero"/>
        <c:auto val="1"/>
        <c:lblAlgn val="ctr"/>
        <c:lblOffset val="100"/>
        <c:noMultiLvlLbl val="0"/>
      </c:catAx>
      <c:valAx>
        <c:axId val="23774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45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12</c:v>
                </c:pt>
                <c:pt idx="2">
                  <c:v>17</c:v>
                </c:pt>
                <c:pt idx="3">
                  <c:v>23</c:v>
                </c:pt>
                <c:pt idx="4">
                  <c:v>15</c:v>
                </c:pt>
                <c:pt idx="5">
                  <c:v>9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E5-4F2F-8147-0C4C27A6D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747528"/>
        <c:axId val="237747856"/>
      </c:barChart>
      <c:catAx>
        <c:axId val="237747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47856"/>
        <c:crosses val="autoZero"/>
        <c:auto val="1"/>
        <c:lblAlgn val="ctr"/>
        <c:lblOffset val="100"/>
        <c:noMultiLvlLbl val="0"/>
      </c:catAx>
      <c:valAx>
        <c:axId val="23774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4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4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DB-4C3B-90F9-7AFE46C393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374136"/>
        <c:axId val="269372824"/>
      </c:lineChart>
      <c:catAx>
        <c:axId val="26937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72824"/>
        <c:crosses val="autoZero"/>
        <c:auto val="1"/>
        <c:lblAlgn val="ctr"/>
        <c:lblOffset val="100"/>
        <c:noMultiLvlLbl val="0"/>
      </c:catAx>
      <c:valAx>
        <c:axId val="26937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7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5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55-4BC0-AF63-1D6015F9E6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377744"/>
        <c:axId val="269370528"/>
      </c:lineChart>
      <c:catAx>
        <c:axId val="26937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70528"/>
        <c:crosses val="autoZero"/>
        <c:auto val="1"/>
        <c:lblAlgn val="ctr"/>
        <c:lblOffset val="100"/>
        <c:noMultiLvlLbl val="0"/>
      </c:catAx>
      <c:valAx>
        <c:axId val="26937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7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89-4D9F-B65C-2174A9B1B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528336"/>
        <c:axId val="274525712"/>
      </c:barChart>
      <c:catAx>
        <c:axId val="27452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25712"/>
        <c:crosses val="autoZero"/>
        <c:auto val="1"/>
        <c:lblAlgn val="ctr"/>
        <c:lblOffset val="100"/>
        <c:noMultiLvlLbl val="0"/>
      </c:catAx>
      <c:valAx>
        <c:axId val="27452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2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54-4513-8D8C-C46C9199D5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54-4513-8D8C-C46C9199D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375448"/>
        <c:axId val="269370856"/>
      </c:barChart>
      <c:catAx>
        <c:axId val="269375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70856"/>
        <c:crosses val="autoZero"/>
        <c:auto val="1"/>
        <c:lblAlgn val="ctr"/>
        <c:lblOffset val="100"/>
        <c:noMultiLvlLbl val="0"/>
      </c:catAx>
      <c:valAx>
        <c:axId val="26937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7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C0-4836-BEB0-BD288166E7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C0-4836-BEB0-BD288166E7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C0-4836-BEB0-BD288166E7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C0-4836-BEB0-BD288166E7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478856"/>
        <c:axId val="269476232"/>
      </c:barChart>
      <c:catAx>
        <c:axId val="269478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76232"/>
        <c:crosses val="autoZero"/>
        <c:auto val="1"/>
        <c:lblAlgn val="ctr"/>
        <c:lblOffset val="100"/>
        <c:noMultiLvlLbl val="0"/>
      </c:catAx>
      <c:valAx>
        <c:axId val="26947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78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Status</c:v>
                </c:pt>
                <c:pt idx="1">
                  <c:v>Photo</c:v>
                </c:pt>
                <c:pt idx="2">
                  <c:v>Link</c:v>
                </c:pt>
                <c:pt idx="3">
                  <c:v>Misc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0.42249409616646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CB-4B9A-9CF5-04FA1AF795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471968"/>
        <c:axId val="269475904"/>
      </c:barChart>
      <c:catAx>
        <c:axId val="26947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75904"/>
        <c:crosses val="autoZero"/>
        <c:auto val="1"/>
        <c:lblAlgn val="ctr"/>
        <c:lblOffset val="100"/>
        <c:noMultiLvlLbl val="0"/>
      </c:catAx>
      <c:valAx>
        <c:axId val="26947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7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0.23765065353930001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0.1510067114094</c:v>
                </c:pt>
                <c:pt idx="8">
                  <c:v>0.55331991951710002</c:v>
                </c:pt>
                <c:pt idx="9">
                  <c:v>0</c:v>
                </c:pt>
                <c:pt idx="10">
                  <c:v>0</c:v>
                </c:pt>
                <c:pt idx="11">
                  <c:v>0.95126835781040997</c:v>
                </c:pt>
                <c:pt idx="12">
                  <c:v>0</c:v>
                </c:pt>
                <c:pt idx="13">
                  <c:v>0</c:v>
                </c:pt>
                <c:pt idx="14">
                  <c:v>0.19940179461615001</c:v>
                </c:pt>
                <c:pt idx="15">
                  <c:v>0.59681697612731999</c:v>
                </c:pt>
                <c:pt idx="16">
                  <c:v>0</c:v>
                </c:pt>
                <c:pt idx="17">
                  <c:v>0.60715457827371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0.19505851755527001</c:v>
                </c:pt>
                <c:pt idx="22">
                  <c:v>0</c:v>
                </c:pt>
                <c:pt idx="23">
                  <c:v>0</c:v>
                </c:pt>
                <c:pt idx="24">
                  <c:v>0.74277409979009001</c:v>
                </c:pt>
                <c:pt idx="25">
                  <c:v>0</c:v>
                </c:pt>
                <c:pt idx="26">
                  <c:v>0.12865873271148001</c:v>
                </c:pt>
                <c:pt idx="27">
                  <c:v>6.4288010286081998E-2</c:v>
                </c:pt>
                <c:pt idx="28">
                  <c:v>0.12847277982977001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FB-465F-B6D5-95640A668A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473936"/>
        <c:axId val="269474264"/>
      </c:lineChart>
      <c:catAx>
        <c:axId val="26947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74264"/>
        <c:crosses val="autoZero"/>
        <c:auto val="1"/>
        <c:lblAlgn val="ctr"/>
        <c:lblOffset val="100"/>
        <c:noMultiLvlLbl val="0"/>
      </c:catAx>
      <c:valAx>
        <c:axId val="26947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7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0.18148820326678999</c:v>
                </c:pt>
                <c:pt idx="1">
                  <c:v>0.58406203596766004</c:v>
                </c:pt>
                <c:pt idx="3">
                  <c:v>0.68470549414287996</c:v>
                </c:pt>
                <c:pt idx="4">
                  <c:v>0.94043887147335004</c:v>
                </c:pt>
                <c:pt idx="5">
                  <c:v>0.13199142055766</c:v>
                </c:pt>
                <c:pt idx="6">
                  <c:v>6.5995710278831998E-2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A7-40CF-842B-68437EA47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485088"/>
        <c:axId val="269486072"/>
      </c:barChart>
      <c:catAx>
        <c:axId val="26948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86072"/>
        <c:crosses val="autoZero"/>
        <c:auto val="1"/>
        <c:lblAlgn val="ctr"/>
        <c:lblOffset val="100"/>
        <c:noMultiLvlLbl val="0"/>
      </c:catAx>
      <c:valAx>
        <c:axId val="26948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8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9.8993565418247997E-2</c:v>
                </c:pt>
                <c:pt idx="11">
                  <c:v>0.57746246493978004</c:v>
                </c:pt>
                <c:pt idx="12">
                  <c:v>0.18148820326678999</c:v>
                </c:pt>
                <c:pt idx="13">
                  <c:v>0.51146675466095004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0.70395424297421005</c:v>
                </c:pt>
                <c:pt idx="19">
                  <c:v>0.94043887147335004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12-46DE-9B1D-D202C3AE2A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688960"/>
        <c:axId val="269372168"/>
      </c:lineChart>
      <c:catAx>
        <c:axId val="24068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72168"/>
        <c:crosses val="autoZero"/>
        <c:auto val="1"/>
        <c:lblAlgn val="ctr"/>
        <c:lblOffset val="100"/>
        <c:noMultiLvlLbl val="0"/>
      </c:catAx>
      <c:valAx>
        <c:axId val="26937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8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</c:v>
                </c:pt>
                <c:pt idx="8">
                  <c:v>33</c:v>
                </c:pt>
                <c:pt idx="9">
                  <c:v>0</c:v>
                </c:pt>
                <c:pt idx="10">
                  <c:v>0</c:v>
                </c:pt>
                <c:pt idx="11">
                  <c:v>57</c:v>
                </c:pt>
                <c:pt idx="12">
                  <c:v>0</c:v>
                </c:pt>
                <c:pt idx="13">
                  <c:v>0</c:v>
                </c:pt>
                <c:pt idx="14">
                  <c:v>12</c:v>
                </c:pt>
                <c:pt idx="15">
                  <c:v>36</c:v>
                </c:pt>
                <c:pt idx="16">
                  <c:v>0</c:v>
                </c:pt>
                <c:pt idx="17">
                  <c:v>37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12</c:v>
                </c:pt>
                <c:pt idx="22">
                  <c:v>0</c:v>
                </c:pt>
                <c:pt idx="23">
                  <c:v>0</c:v>
                </c:pt>
                <c:pt idx="24">
                  <c:v>46</c:v>
                </c:pt>
                <c:pt idx="25">
                  <c:v>0</c:v>
                </c:pt>
                <c:pt idx="26">
                  <c:v>8</c:v>
                </c:pt>
                <c:pt idx="27">
                  <c:v>4</c:v>
                </c:pt>
                <c:pt idx="28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0A-499F-85DD-A983EF457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78224"/>
        <c:axId val="277775272"/>
      </c:lineChart>
      <c:catAx>
        <c:axId val="27777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75272"/>
        <c:crosses val="autoZero"/>
        <c:auto val="1"/>
        <c:lblAlgn val="ctr"/>
        <c:lblOffset val="100"/>
        <c:noMultiLvlLbl val="0"/>
      </c:catAx>
      <c:valAx>
        <c:axId val="27777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7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</c:v>
                </c:pt>
                <c:pt idx="8">
                  <c:v>33</c:v>
                </c:pt>
                <c:pt idx="9">
                  <c:v>0</c:v>
                </c:pt>
                <c:pt idx="10">
                  <c:v>0</c:v>
                </c:pt>
                <c:pt idx="11">
                  <c:v>54</c:v>
                </c:pt>
                <c:pt idx="12">
                  <c:v>0</c:v>
                </c:pt>
                <c:pt idx="13">
                  <c:v>0</c:v>
                </c:pt>
                <c:pt idx="14">
                  <c:v>12</c:v>
                </c:pt>
                <c:pt idx="15">
                  <c:v>32</c:v>
                </c:pt>
                <c:pt idx="16">
                  <c:v>0</c:v>
                </c:pt>
                <c:pt idx="17">
                  <c:v>37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12</c:v>
                </c:pt>
                <c:pt idx="22">
                  <c:v>0</c:v>
                </c:pt>
                <c:pt idx="23">
                  <c:v>0</c:v>
                </c:pt>
                <c:pt idx="24">
                  <c:v>45</c:v>
                </c:pt>
                <c:pt idx="25">
                  <c:v>0</c:v>
                </c:pt>
                <c:pt idx="26">
                  <c:v>8</c:v>
                </c:pt>
                <c:pt idx="27">
                  <c:v>4</c:v>
                </c:pt>
                <c:pt idx="28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C6-4065-910A-96E3E08151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82488"/>
        <c:axId val="277781176"/>
      </c:lineChart>
      <c:catAx>
        <c:axId val="277782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81176"/>
        <c:crosses val="autoZero"/>
        <c:auto val="1"/>
        <c:lblAlgn val="ctr"/>
        <c:lblOffset val="100"/>
        <c:noMultiLvlLbl val="0"/>
      </c:catAx>
      <c:valAx>
        <c:axId val="277781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8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63-4B7A-B3AE-FAC6EB1563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80192"/>
        <c:axId val="277776584"/>
      </c:lineChart>
      <c:catAx>
        <c:axId val="27778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76584"/>
        <c:crosses val="autoZero"/>
        <c:auto val="1"/>
        <c:lblAlgn val="ctr"/>
        <c:lblOffset val="100"/>
        <c:noMultiLvlLbl val="0"/>
      </c:catAx>
      <c:valAx>
        <c:axId val="27777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8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LinkedIn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65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8651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757171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617547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598337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582118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170874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465001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6540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07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0.4226%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5567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118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5130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100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4790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132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6542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081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921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123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124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557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8341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663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8950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006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0595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687212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32877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9511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62083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7127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48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- 2017-02-06 12:01:07</a:t>
                      </a:r>
                      <a:r>
                        <a:rPr lang="es-ES" sz="1000"/>
                        <a:t>
Tenemos al alcance de sus colaboradores instrumentos para rentabilizar sus ahorros  a través de BHD Fondos.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487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- 2017-02-05 10:01:05</a:t>
                      </a:r>
                      <a:r>
                        <a:rPr lang="es-ES" sz="1000"/>
                        <a:t>
Sucursales disponibles el día de hoy: http://bit.ly/2jR4E4t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272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- 2017-02-04 10:01:05</a:t>
                      </a:r>
                      <a:r>
                        <a:rPr lang="es-ES" sz="1000"/>
                        <a:t>
Sucursales disponibles el día de hoy: http://bit.ly/1UUlgDd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8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- 2017-02-02 18:09:25</a:t>
                      </a:r>
                      <a:r>
                        <a:rPr lang="es-ES" sz="1000"/>
                        <a:t>
Posición Vacante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98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- 2017-01-30 12:01:06</a:t>
                      </a:r>
                      <a:r>
                        <a:rPr lang="es-ES" sz="1000"/>
                        <a:t>
Mantenga asegurada a su empresa y a sus colaboradores con los mejores planes de protección a través de MAPFRE BHD.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0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- 2017-01-26 11:00:03</a:t>
                      </a:r>
                      <a:r>
                        <a:rPr lang="es-ES" sz="1000"/>
                        <a:t>
Hoy conmemoramos el natalicio de #JuanPabloDuarte, generador de una gran idea:  la República Dominicana.</a:t>
                      </a:r>
                    </a:p>
                    <a:p>
                      <a:r>
                        <a:rPr lang="es-ES" sz="1000"/>
                        <a:t>#DiaDeDuarte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165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- 2017-01-24 18:19:44</a:t>
                      </a:r>
                      <a:r>
                        <a:rPr lang="es-ES" sz="1000"/>
                        <a:t>
Posición Vacante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88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- 2017-01-24 18:17:07</a:t>
                      </a:r>
                      <a:r>
                        <a:rPr lang="es-ES" sz="1000"/>
                        <a:t>
Posición Vacante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0.4137%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893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- 2017-01-24 13:33:48</a:t>
                      </a:r>
                      <a:r>
                        <a:rPr lang="es-ES" sz="1000"/>
                        <a:t>
Posición Vacante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01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- 2017-01-24 13:04:15</a:t>
                      </a:r>
                      <a:r>
                        <a:rPr lang="es-ES" sz="1000"/>
                        <a:t>
Fecha límite de recepción de CVs hasta el miércoles 25 de enero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0.3806%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3807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802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0695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583714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6513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4336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82642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2655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219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- 2017-01-23 12:01:05</a:t>
                      </a:r>
                      <a:r>
                        <a:rPr lang="es-ES" sz="1000"/>
                        <a:t>
Adquiere cualquiera de nuestros planes de seguros con las mejores condiciones y atractivas tarifas.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43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- 2017-01-20 19:25:18</a:t>
                      </a:r>
                      <a:r>
                        <a:rPr lang="es-ES" sz="1000"/>
                        <a:t>
Posición Vacante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95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- 2017-01-17 11:49:26</a:t>
                      </a:r>
                      <a:r>
                        <a:rPr lang="es-ES" sz="1000"/>
                        <a:t>
Te invitamos a la exposición fotográfica de #MujeresQueCambianElMundo, Segunda Edición.</a:t>
                      </a:r>
                    </a:p>
                    <a:p>
                      <a:r>
                        <a:rPr lang="es-ES" sz="1000"/>
                        <a:t>Del 17 al 28 de Febrero 2017, Pasillo Este de Galería 360.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8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- 2017-01-16 12:01:05</a:t>
                      </a:r>
                      <a:r>
                        <a:rPr lang="es-ES" sz="1000"/>
                        <a:t>
Disfruta de las facilidades de nuestros Préstamos Hipotecario y de Vehículos con cuotas flexibles y de nuestras Tarjetas de Crédito locales e Internacionales según tu estilo de vida.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49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- 2017-01-09 12:01:03</a:t>
                      </a:r>
                      <a:r>
                        <a:rPr lang="es-ES" sz="1000"/>
                        <a:t>
Alcanza tus metas programando tus ahorros con nuestra Super Cuenta BHD León que te permite ahorrar de manera automática y recurrente cuando recibes el pago de tu salario.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9276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307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7741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48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2644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279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9415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753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Update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9351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330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35675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650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8678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004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4526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054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Update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2266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375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Likes Per Update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4644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021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Comments Per Update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6502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8652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385</Words>
  <Application>Microsoft Office PowerPoint</Application>
  <PresentationFormat>On-screen Show (4:3)</PresentationFormat>
  <Paragraphs>163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LinkedIn</vt:lpstr>
      <vt:lpstr>Key Metrics Table</vt:lpstr>
      <vt:lpstr>Followers Total</vt:lpstr>
      <vt:lpstr>Key Metrics Radar</vt:lpstr>
      <vt:lpstr>Followers Change Rate</vt:lpstr>
      <vt:lpstr>Followers Change</vt:lpstr>
      <vt:lpstr>Followers Change Per Weekday</vt:lpstr>
      <vt:lpstr>Updates</vt:lpstr>
      <vt:lpstr>Updates By Hour</vt:lpstr>
      <vt:lpstr>Updates Table - 1 of 2</vt:lpstr>
      <vt:lpstr>Updates Table - 2 of 2</vt:lpstr>
      <vt:lpstr>Updates By Weekday</vt:lpstr>
      <vt:lpstr>InteractionsDistribution</vt:lpstr>
      <vt:lpstr>Updates Type Distribution</vt:lpstr>
      <vt:lpstr>Interaction Rate By Update Type</vt:lpstr>
      <vt:lpstr>Interaction Rate</vt:lpstr>
      <vt:lpstr>Interaction Rate By Weekday</vt:lpstr>
      <vt:lpstr>Interaction Rate By Hour</vt:lpstr>
      <vt:lpstr>Average Interactions Per Update</vt:lpstr>
      <vt:lpstr>Average Likes Per Update</vt:lpstr>
      <vt:lpstr>Average Comments Per Update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LinkedIn</dc:title>
  <dc:creator>Administrator</dc:creator>
  <cp:lastModifiedBy>Administrator</cp:lastModifiedBy>
  <cp:revision>1</cp:revision>
  <dcterms:created xsi:type="dcterms:W3CDTF">2017-02-07T11:57:09Z</dcterms:created>
  <dcterms:modified xsi:type="dcterms:W3CDTF">2017-02-07T11:57:39Z</dcterms:modified>
</cp:coreProperties>
</file>