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Status Updates</c:v>
                </c:pt>
                <c:pt idx="2">
                  <c:v>Job Updates</c:v>
                </c:pt>
                <c:pt idx="3">
                  <c:v>Interactions</c:v>
                </c:pt>
                <c:pt idx="4">
                  <c:v>Interaction Rate</c:v>
                </c:pt>
                <c:pt idx="5">
                  <c:v>Followers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8F-4A96-B866-9E8C05D26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924368"/>
        <c:axId val="271923056"/>
      </c:radarChart>
      <c:catAx>
        <c:axId val="27192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23056"/>
        <c:crosses val="autoZero"/>
        <c:auto val="1"/>
        <c:lblAlgn val="ctr"/>
        <c:lblOffset val="100"/>
        <c:noMultiLvlLbl val="0"/>
      </c:catAx>
      <c:valAx>
        <c:axId val="27192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2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7">
                  <c:v>5888</c:v>
                </c:pt>
                <c:pt idx="8">
                  <c:v>5894</c:v>
                </c:pt>
                <c:pt idx="9">
                  <c:v>5902</c:v>
                </c:pt>
                <c:pt idx="10">
                  <c:v>5908</c:v>
                </c:pt>
                <c:pt idx="11">
                  <c:v>5931</c:v>
                </c:pt>
                <c:pt idx="12">
                  <c:v>5943</c:v>
                </c:pt>
                <c:pt idx="13">
                  <c:v>5954</c:v>
                </c:pt>
                <c:pt idx="14">
                  <c:v>5959</c:v>
                </c:pt>
                <c:pt idx="15">
                  <c:v>5961</c:v>
                </c:pt>
                <c:pt idx="16">
                  <c:v>5967</c:v>
                </c:pt>
                <c:pt idx="17">
                  <c:v>5974</c:v>
                </c:pt>
                <c:pt idx="18">
                  <c:v>5987</c:v>
                </c:pt>
                <c:pt idx="19">
                  <c:v>5998</c:v>
                </c:pt>
                <c:pt idx="20">
                  <c:v>6008</c:v>
                </c:pt>
                <c:pt idx="21">
                  <c:v>6015</c:v>
                </c:pt>
                <c:pt idx="22">
                  <c:v>6021</c:v>
                </c:pt>
                <c:pt idx="23">
                  <c:v>6043</c:v>
                </c:pt>
                <c:pt idx="24">
                  <c:v>6074</c:v>
                </c:pt>
                <c:pt idx="25">
                  <c:v>6114</c:v>
                </c:pt>
                <c:pt idx="26">
                  <c:v>6135</c:v>
                </c:pt>
                <c:pt idx="27">
                  <c:v>6147</c:v>
                </c:pt>
                <c:pt idx="28">
                  <c:v>6151</c:v>
                </c:pt>
                <c:pt idx="29">
                  <c:v>6153</c:v>
                </c:pt>
                <c:pt idx="30">
                  <c:v>6163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57-4A1C-9E58-F7F52C832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346656"/>
        <c:axId val="271344032"/>
      </c:lineChart>
      <c:catAx>
        <c:axId val="27134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44032"/>
        <c:crosses val="autoZero"/>
        <c:auto val="1"/>
        <c:lblAlgn val="ctr"/>
        <c:lblOffset val="100"/>
        <c:noMultiLvlLbl val="0"/>
      </c:catAx>
      <c:valAx>
        <c:axId val="27134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4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8">
                  <c:v>6</c:v>
                </c:pt>
                <c:pt idx="9">
                  <c:v>8</c:v>
                </c:pt>
                <c:pt idx="10">
                  <c:v>6</c:v>
                </c:pt>
                <c:pt idx="11">
                  <c:v>23</c:v>
                </c:pt>
                <c:pt idx="12">
                  <c:v>12</c:v>
                </c:pt>
                <c:pt idx="13">
                  <c:v>11</c:v>
                </c:pt>
                <c:pt idx="14">
                  <c:v>5</c:v>
                </c:pt>
                <c:pt idx="15">
                  <c:v>2</c:v>
                </c:pt>
                <c:pt idx="16">
                  <c:v>6</c:v>
                </c:pt>
                <c:pt idx="17">
                  <c:v>7</c:v>
                </c:pt>
                <c:pt idx="18">
                  <c:v>13</c:v>
                </c:pt>
                <c:pt idx="19">
                  <c:v>11</c:v>
                </c:pt>
                <c:pt idx="20">
                  <c:v>10</c:v>
                </c:pt>
                <c:pt idx="21">
                  <c:v>7</c:v>
                </c:pt>
                <c:pt idx="22">
                  <c:v>6</c:v>
                </c:pt>
                <c:pt idx="23">
                  <c:v>22</c:v>
                </c:pt>
                <c:pt idx="24">
                  <c:v>31</c:v>
                </c:pt>
                <c:pt idx="25">
                  <c:v>40</c:v>
                </c:pt>
                <c:pt idx="26">
                  <c:v>21</c:v>
                </c:pt>
                <c:pt idx="27">
                  <c:v>12</c:v>
                </c:pt>
                <c:pt idx="28">
                  <c:v>4</c:v>
                </c:pt>
                <c:pt idx="29">
                  <c:v>2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58-41B8-88DB-B2D1E20EEC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347312"/>
        <c:axId val="271339768"/>
      </c:lineChart>
      <c:catAx>
        <c:axId val="27134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39768"/>
        <c:crosses val="autoZero"/>
        <c:auto val="1"/>
        <c:lblAlgn val="ctr"/>
        <c:lblOffset val="100"/>
        <c:noMultiLvlLbl val="0"/>
      </c:catAx>
      <c:valAx>
        <c:axId val="27133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4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8">
                  <c:v>0.10190217391304</c:v>
                </c:pt>
                <c:pt idx="9">
                  <c:v>0.13573125212080001</c:v>
                </c:pt>
                <c:pt idx="10">
                  <c:v>0.10166045408336</c:v>
                </c:pt>
                <c:pt idx="11">
                  <c:v>0.38930264048746999</c:v>
                </c:pt>
                <c:pt idx="12">
                  <c:v>0.20232675771371</c:v>
                </c:pt>
                <c:pt idx="13">
                  <c:v>0.18509170452633</c:v>
                </c:pt>
                <c:pt idx="14">
                  <c:v>8.3977158212966002E-2</c:v>
                </c:pt>
                <c:pt idx="15">
                  <c:v>3.3562678301728002E-2</c:v>
                </c:pt>
                <c:pt idx="16">
                  <c:v>0.10065425264217</c:v>
                </c:pt>
                <c:pt idx="17">
                  <c:v>0.11731188201775999</c:v>
                </c:pt>
                <c:pt idx="18">
                  <c:v>0.21760964178105</c:v>
                </c:pt>
                <c:pt idx="19">
                  <c:v>0.18373141807248999</c:v>
                </c:pt>
                <c:pt idx="20">
                  <c:v>0.16672224074691999</c:v>
                </c:pt>
                <c:pt idx="21">
                  <c:v>0.11651131824234</c:v>
                </c:pt>
                <c:pt idx="22">
                  <c:v>9.9750623441396E-2</c:v>
                </c:pt>
                <c:pt idx="23">
                  <c:v>0.365387809334</c:v>
                </c:pt>
                <c:pt idx="24">
                  <c:v>0.51299023663743004</c:v>
                </c:pt>
                <c:pt idx="25">
                  <c:v>0.65854461639775996</c:v>
                </c:pt>
                <c:pt idx="26">
                  <c:v>0.34347399411187002</c:v>
                </c:pt>
                <c:pt idx="27">
                  <c:v>0.19559902200488999</c:v>
                </c:pt>
                <c:pt idx="28">
                  <c:v>6.5072393037253998E-2</c:v>
                </c:pt>
                <c:pt idx="29">
                  <c:v>3.2515038205170002E-2</c:v>
                </c:pt>
                <c:pt idx="30">
                  <c:v>0.16252234682269001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AA-476B-83F7-EC97C3194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072664"/>
        <c:axId val="275078240"/>
      </c:lineChart>
      <c:catAx>
        <c:axId val="27507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78240"/>
        <c:crosses val="autoZero"/>
        <c:auto val="1"/>
        <c:lblAlgn val="ctr"/>
        <c:lblOffset val="100"/>
        <c:noMultiLvlLbl val="0"/>
      </c:catAx>
      <c:valAx>
        <c:axId val="27507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7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4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60-4BF2-9AE0-E02CB8D8B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076928"/>
        <c:axId val="275077256"/>
      </c:lineChart>
      <c:catAx>
        <c:axId val="27507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77256"/>
        <c:crosses val="autoZero"/>
        <c:auto val="1"/>
        <c:lblAlgn val="ctr"/>
        <c:lblOffset val="100"/>
        <c:noMultiLvlLbl val="0"/>
      </c:catAx>
      <c:valAx>
        <c:axId val="27507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7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12</c:v>
                </c:pt>
                <c:pt idx="2">
                  <c:v>15</c:v>
                </c:pt>
                <c:pt idx="3">
                  <c:v>25</c:v>
                </c:pt>
                <c:pt idx="4">
                  <c:v>15</c:v>
                </c:pt>
                <c:pt idx="5">
                  <c:v>11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D-4CBE-9C3F-4034DE6D5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055776"/>
        <c:axId val="273056104"/>
      </c:barChart>
      <c:catAx>
        <c:axId val="27305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56104"/>
        <c:crosses val="autoZero"/>
        <c:auto val="1"/>
        <c:lblAlgn val="ctr"/>
        <c:lblOffset val="100"/>
        <c:noMultiLvlLbl val="0"/>
      </c:catAx>
      <c:valAx>
        <c:axId val="27305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5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5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13-4DED-8EB6-9BD53535B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961760"/>
        <c:axId val="275965696"/>
      </c:lineChart>
      <c:catAx>
        <c:axId val="27596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65696"/>
        <c:crosses val="autoZero"/>
        <c:auto val="1"/>
        <c:lblAlgn val="ctr"/>
        <c:lblOffset val="100"/>
        <c:noMultiLvlLbl val="0"/>
      </c:catAx>
      <c:valAx>
        <c:axId val="27596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6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5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45-456B-8B98-498B93C17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967992"/>
        <c:axId val="275959792"/>
      </c:barChart>
      <c:catAx>
        <c:axId val="27596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59792"/>
        <c:crosses val="autoZero"/>
        <c:auto val="1"/>
        <c:lblAlgn val="ctr"/>
        <c:lblOffset val="100"/>
        <c:noMultiLvlLbl val="0"/>
      </c:catAx>
      <c:valAx>
        <c:axId val="27595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6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4F-4AAA-97D7-7DD9E05B80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4F-4AAA-97D7-7DD9E05B80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4F-4AAA-97D7-7DD9E05B80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4F-4AAA-97D7-7DD9E05B80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968648"/>
        <c:axId val="275961432"/>
      </c:barChart>
      <c:catAx>
        <c:axId val="275968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61432"/>
        <c:crosses val="autoZero"/>
        <c:auto val="1"/>
        <c:lblAlgn val="ctr"/>
        <c:lblOffset val="100"/>
        <c:noMultiLvlLbl val="0"/>
      </c:catAx>
      <c:valAx>
        <c:axId val="27596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6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1C-491D-B6D4-649D0D82D0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1C-491D-B6D4-649D0D82D0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962416"/>
        <c:axId val="275962744"/>
      </c:barChart>
      <c:catAx>
        <c:axId val="27596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62744"/>
        <c:crosses val="autoZero"/>
        <c:auto val="1"/>
        <c:lblAlgn val="ctr"/>
        <c:lblOffset val="100"/>
        <c:noMultiLvlLbl val="0"/>
      </c:catAx>
      <c:valAx>
        <c:axId val="27596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6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0.23765065353930001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0.1510067114094</c:v>
                </c:pt>
                <c:pt idx="16">
                  <c:v>0.55331991951710002</c:v>
                </c:pt>
                <c:pt idx="17">
                  <c:v>0</c:v>
                </c:pt>
                <c:pt idx="18">
                  <c:v>0</c:v>
                </c:pt>
                <c:pt idx="19">
                  <c:v>0.95126835781040997</c:v>
                </c:pt>
                <c:pt idx="20">
                  <c:v>0</c:v>
                </c:pt>
                <c:pt idx="21">
                  <c:v>0</c:v>
                </c:pt>
                <c:pt idx="22">
                  <c:v>0.19940179461615001</c:v>
                </c:pt>
                <c:pt idx="23">
                  <c:v>0.59681697612731999</c:v>
                </c:pt>
                <c:pt idx="24">
                  <c:v>0</c:v>
                </c:pt>
                <c:pt idx="25">
                  <c:v>0.60715457827371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0.19505851755527001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91-4A69-96AA-12277C135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496792"/>
        <c:axId val="281498432"/>
      </c:lineChart>
      <c:catAx>
        <c:axId val="28149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98432"/>
        <c:crosses val="autoZero"/>
        <c:auto val="1"/>
        <c:lblAlgn val="ctr"/>
        <c:lblOffset val="100"/>
        <c:noMultiLvlLbl val="0"/>
      </c:catAx>
      <c:valAx>
        <c:axId val="28149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9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0.47948088044948001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7F-4CE4-B610-AD8F0CD7F3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496136"/>
        <c:axId val="281499416"/>
      </c:barChart>
      <c:catAx>
        <c:axId val="281496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99416"/>
        <c:crosses val="autoZero"/>
        <c:auto val="1"/>
        <c:lblAlgn val="ctr"/>
        <c:lblOffset val="100"/>
        <c:noMultiLvlLbl val="0"/>
      </c:catAx>
      <c:valAx>
        <c:axId val="28149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9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0.58091286307054002</c:v>
                </c:pt>
                <c:pt idx="12">
                  <c:v>0.19917012448133001</c:v>
                </c:pt>
                <c:pt idx="13">
                  <c:v>0.51452282157675999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0.86307053941908995</c:v>
                </c:pt>
                <c:pt idx="19">
                  <c:v>0.94605809128631002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E0-4579-A2F6-21709E0BFE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493840"/>
        <c:axId val="281485640"/>
      </c:lineChart>
      <c:catAx>
        <c:axId val="28149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85640"/>
        <c:crosses val="autoZero"/>
        <c:auto val="1"/>
        <c:lblAlgn val="ctr"/>
        <c:lblOffset val="100"/>
        <c:noMultiLvlLbl val="0"/>
      </c:catAx>
      <c:valAx>
        <c:axId val="28148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9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0.37067773167357998</c:v>
                </c:pt>
                <c:pt idx="1">
                  <c:v>0.58755186721992003</c:v>
                </c:pt>
                <c:pt idx="3">
                  <c:v>0.61410788381742998</c:v>
                </c:pt>
                <c:pt idx="4">
                  <c:v>0.94605809128631002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0E-4C4F-97C4-E91ADA4EA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492528"/>
        <c:axId val="281493184"/>
      </c:barChart>
      <c:catAx>
        <c:axId val="28149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93184"/>
        <c:crosses val="autoZero"/>
        <c:auto val="1"/>
        <c:lblAlgn val="ctr"/>
        <c:lblOffset val="100"/>
        <c:noMultiLvlLbl val="0"/>
      </c:catAx>
      <c:valAx>
        <c:axId val="28149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9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40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9</c:v>
                </c:pt>
                <c:pt idx="16">
                  <c:v>33</c:v>
                </c:pt>
                <c:pt idx="17">
                  <c:v>0</c:v>
                </c:pt>
                <c:pt idx="18">
                  <c:v>0</c:v>
                </c:pt>
                <c:pt idx="19">
                  <c:v>54</c:v>
                </c:pt>
                <c:pt idx="20">
                  <c:v>0</c:v>
                </c:pt>
                <c:pt idx="21">
                  <c:v>0</c:v>
                </c:pt>
                <c:pt idx="22">
                  <c:v>12</c:v>
                </c:pt>
                <c:pt idx="23">
                  <c:v>32</c:v>
                </c:pt>
                <c:pt idx="24">
                  <c:v>0</c:v>
                </c:pt>
                <c:pt idx="25">
                  <c:v>37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4A-4DE8-B641-97FA360AE5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488920"/>
        <c:axId val="281490232"/>
      </c:lineChart>
      <c:catAx>
        <c:axId val="281488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90232"/>
        <c:crosses val="autoZero"/>
        <c:auto val="1"/>
        <c:lblAlgn val="ctr"/>
        <c:lblOffset val="100"/>
        <c:noMultiLvlLbl val="0"/>
      </c:catAx>
      <c:valAx>
        <c:axId val="28149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8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43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9</c:v>
                </c:pt>
                <c:pt idx="16">
                  <c:v>33</c:v>
                </c:pt>
                <c:pt idx="17">
                  <c:v>0</c:v>
                </c:pt>
                <c:pt idx="18">
                  <c:v>0</c:v>
                </c:pt>
                <c:pt idx="19">
                  <c:v>57</c:v>
                </c:pt>
                <c:pt idx="20">
                  <c:v>0</c:v>
                </c:pt>
                <c:pt idx="21">
                  <c:v>0</c:v>
                </c:pt>
                <c:pt idx="22">
                  <c:v>12</c:v>
                </c:pt>
                <c:pt idx="23">
                  <c:v>36</c:v>
                </c:pt>
                <c:pt idx="24">
                  <c:v>0</c:v>
                </c:pt>
                <c:pt idx="25">
                  <c:v>37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21-45D2-9D6A-F55F4A4EA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438496"/>
        <c:axId val="286437840"/>
      </c:lineChart>
      <c:catAx>
        <c:axId val="28643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37840"/>
        <c:crosses val="autoZero"/>
        <c:auto val="1"/>
        <c:lblAlgn val="ctr"/>
        <c:lblOffset val="100"/>
        <c:noMultiLvlLbl val="0"/>
      </c:catAx>
      <c:valAx>
        <c:axId val="28643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3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10-4BF2-8305-8C27F2E408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435216"/>
        <c:axId val="286435544"/>
      </c:lineChart>
      <c:catAx>
        <c:axId val="28643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35544"/>
        <c:crosses val="autoZero"/>
        <c:auto val="1"/>
        <c:lblAlgn val="ctr"/>
        <c:lblOffset val="100"/>
        <c:noMultiLvlLbl val="0"/>
      </c:catAx>
      <c:valAx>
        <c:axId val="28643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3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285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6952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468951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181024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349716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89274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930479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556765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39942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995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7710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23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7884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879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9248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537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9022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906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0521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525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936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099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2701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275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777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49789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77663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39814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2587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4636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56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- 2017-01-30 12:01:06</a:t>
                      </a:r>
                      <a:r>
                        <a:rPr lang="es-ES" sz="1000"/>
                        <a:t>
Mantenga asegurada a su empresa y a sus colaboradores con los mejores planes de protección a través de MAPFRE BHD.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025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- 2017-01-26 11:00:03</a:t>
                      </a:r>
                      <a:r>
                        <a:rPr lang="es-ES" sz="1000"/>
                        <a:t>
Hoy conmemoramos el natalicio de #JuanPabloDuarte, generador de una gran idea:  la República Dominicana.</a:t>
                      </a:r>
                    </a:p>
                    <a:p>
                      <a:r>
                        <a:rPr lang="es-ES" sz="1000"/>
                        <a:t>#DiaDeDuarte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15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- 2017-01-24 18:19:44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32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- 2017-01-24 18:17:07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- 2017-01-24 13:33:48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67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- 2017-01-24 13:04:15</a:t>
                      </a:r>
                      <a:r>
                        <a:rPr lang="es-ES" sz="1000"/>
                        <a:t>
Fecha límite de recepción de CVs hasta el miércoles 25 de enero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61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- 2017-01-23 12:01:05</a:t>
                      </a:r>
                      <a:r>
                        <a:rPr lang="es-ES" sz="1000"/>
                        <a:t>
Adquiere cualquiera de nuestros planes de seguros con las mejores condiciones y atractivas tarifas.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270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- 2017-01-20 19:25:18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68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- 2017-01-17 11:49:26</a:t>
                      </a:r>
                      <a:r>
                        <a:rPr lang="es-ES" sz="1000"/>
                        <a:t>
Te invitamos a la exposición fotográfica de #MujeresQueCambianElMundo, Segunda Edición.</a:t>
                      </a:r>
                    </a:p>
                    <a:p>
                      <a:r>
                        <a:rPr lang="es-ES" sz="1000"/>
                        <a:t>Del 17 al 28 de Febrero 2017, Pasillo Este de Galería 360.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4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- 2017-01-16 12:01:05</a:t>
                      </a:r>
                      <a:r>
                        <a:rPr lang="es-ES" sz="1000"/>
                        <a:t>
Disfruta de las facilidades de nuestros Préstamos Hipotecario y de Vehículos con cuotas flexibles y de nuestras Tarjetas de Crédito locales e Internacionales según tu estilo de vida.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638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997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3249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272437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67639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9822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6280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5786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3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- 2017-01-09 12:01:03</a:t>
                      </a:r>
                      <a:r>
                        <a:rPr lang="es-ES" sz="1000"/>
                        <a:t>
Alcanza tus metas programando tus ahorros con nuestra Super Cuenta BHD León que te permite ahorrar de manera automática y recurrente cuando recibes el pago de tu salario.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22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- 2017-01-02 18:52:47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31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- 2017-01-02 12:01:05</a:t>
                      </a:r>
                      <a:r>
                        <a:rPr lang="es-ES" sz="1000"/>
                        <a:t>
Facilitamos la integración de sus nuevos colaboradores, realizando jornadas de formalización de sus cuentas nómina en las instalaciones de su empresa.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5372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602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9343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961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0764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723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2536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900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0913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95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4390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302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Update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0105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568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1241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10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614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288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Likes Per Update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0154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533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Update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1932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820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Comments Per Update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0002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833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368</Words>
  <Application>Microsoft Office PowerPoint</Application>
  <PresentationFormat>On-screen Show (4:3)</PresentationFormat>
  <Paragraphs>153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LinkedIn</vt:lpstr>
      <vt:lpstr>Key Metrics Table</vt:lpstr>
      <vt:lpstr>Key Metrics Radar</vt:lpstr>
      <vt:lpstr>Followers Total</vt:lpstr>
      <vt:lpstr>Followers Change</vt:lpstr>
      <vt:lpstr>Followers Change Rate</vt:lpstr>
      <vt:lpstr>Updates</vt:lpstr>
      <vt:lpstr>Followers Change Per Weekday</vt:lpstr>
      <vt:lpstr>Updates Table - 1 of 2</vt:lpstr>
      <vt:lpstr>Updates Table - 2 of 2</vt:lpstr>
      <vt:lpstr>Updates By Hour</vt:lpstr>
      <vt:lpstr>Updates By Weekday</vt:lpstr>
      <vt:lpstr>Updates Type Distribution</vt:lpstr>
      <vt:lpstr>InteractionsDistribution</vt:lpstr>
      <vt:lpstr>Interaction Rate</vt:lpstr>
      <vt:lpstr>Interaction Rate By Update Type</vt:lpstr>
      <vt:lpstr>Interaction Rate By Hour</vt:lpstr>
      <vt:lpstr>Interaction Rate By Weekday</vt:lpstr>
      <vt:lpstr>Average Likes Per Update</vt:lpstr>
      <vt:lpstr>Average Interactions Per Update</vt:lpstr>
      <vt:lpstr>Average Comments Per Update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2017-02-07T11:50:10Z</dcterms:created>
  <dcterms:modified xsi:type="dcterms:W3CDTF">2017-02-07T11:50:39Z</dcterms:modified>
</cp:coreProperties>
</file>