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78-44AA-89F1-DD7F0CA2C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734928"/>
        <c:axId val="275735256"/>
      </c:radarChart>
      <c:catAx>
        <c:axId val="27573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35256"/>
        <c:crosses val="autoZero"/>
        <c:auto val="1"/>
        <c:lblAlgn val="ctr"/>
        <c:lblOffset val="100"/>
        <c:noMultiLvlLbl val="0"/>
      </c:catAx>
      <c:valAx>
        <c:axId val="27573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3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1117</c:v>
                </c:pt>
                <c:pt idx="1">
                  <c:v>1120</c:v>
                </c:pt>
                <c:pt idx="2">
                  <c:v>1125</c:v>
                </c:pt>
                <c:pt idx="3">
                  <c:v>1129</c:v>
                </c:pt>
                <c:pt idx="4">
                  <c:v>1136</c:v>
                </c:pt>
                <c:pt idx="5">
                  <c:v>1143</c:v>
                </c:pt>
                <c:pt idx="6">
                  <c:v>1143</c:v>
                </c:pt>
                <c:pt idx="7">
                  <c:v>1146</c:v>
                </c:pt>
                <c:pt idx="8">
                  <c:v>1146</c:v>
                </c:pt>
                <c:pt idx="9">
                  <c:v>1150</c:v>
                </c:pt>
                <c:pt idx="10">
                  <c:v>1151</c:v>
                </c:pt>
                <c:pt idx="11">
                  <c:v>1150</c:v>
                </c:pt>
                <c:pt idx="12">
                  <c:v>1151</c:v>
                </c:pt>
                <c:pt idx="13">
                  <c:v>1152</c:v>
                </c:pt>
                <c:pt idx="14">
                  <c:v>1152</c:v>
                </c:pt>
                <c:pt idx="15">
                  <c:v>1153</c:v>
                </c:pt>
                <c:pt idx="16">
                  <c:v>1156</c:v>
                </c:pt>
                <c:pt idx="17">
                  <c:v>1158</c:v>
                </c:pt>
                <c:pt idx="18">
                  <c:v>1161</c:v>
                </c:pt>
                <c:pt idx="19">
                  <c:v>1160</c:v>
                </c:pt>
                <c:pt idx="20">
                  <c:v>1160</c:v>
                </c:pt>
                <c:pt idx="21">
                  <c:v>1164</c:v>
                </c:pt>
                <c:pt idx="22">
                  <c:v>1168</c:v>
                </c:pt>
                <c:pt idx="23">
                  <c:v>1172</c:v>
                </c:pt>
                <c:pt idx="24">
                  <c:v>1172</c:v>
                </c:pt>
                <c:pt idx="25">
                  <c:v>1176</c:v>
                </c:pt>
                <c:pt idx="26">
                  <c:v>1179</c:v>
                </c:pt>
                <c:pt idx="27">
                  <c:v>1182</c:v>
                </c:pt>
                <c:pt idx="28">
                  <c:v>1184</c:v>
                </c:pt>
                <c:pt idx="29">
                  <c:v>1183</c:v>
                </c:pt>
                <c:pt idx="30">
                  <c:v>1184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06-4B1F-A45A-301AF072A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20728"/>
        <c:axId val="276226960"/>
      </c:lineChart>
      <c:catAx>
        <c:axId val="27622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26960"/>
        <c:crosses val="autoZero"/>
        <c:auto val="1"/>
        <c:lblAlgn val="ctr"/>
        <c:lblOffset val="100"/>
        <c:noMultiLvlLbl val="0"/>
      </c:catAx>
      <c:valAx>
        <c:axId val="27622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2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73-4878-B376-663B852CB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739520"/>
        <c:axId val="275740176"/>
      </c:barChart>
      <c:catAx>
        <c:axId val="27573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40176"/>
        <c:crosses val="autoZero"/>
        <c:auto val="1"/>
        <c:lblAlgn val="ctr"/>
        <c:lblOffset val="100"/>
        <c:noMultiLvlLbl val="0"/>
      </c:catAx>
      <c:valAx>
        <c:axId val="27574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3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36-4A3D-AEB5-7AB603F8F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21712"/>
        <c:axId val="276222368"/>
      </c:lineChart>
      <c:catAx>
        <c:axId val="27622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22368"/>
        <c:crosses val="autoZero"/>
        <c:auto val="1"/>
        <c:lblAlgn val="ctr"/>
        <c:lblOffset val="100"/>
        <c:noMultiLvlLbl val="0"/>
      </c:catAx>
      <c:valAx>
        <c:axId val="27622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2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3.7358818418766</c:v>
                </c:pt>
                <c:pt idx="11">
                  <c:v>0</c:v>
                </c:pt>
                <c:pt idx="12">
                  <c:v>2.2589052997393999</c:v>
                </c:pt>
                <c:pt idx="13">
                  <c:v>4.6915725456124999</c:v>
                </c:pt>
                <c:pt idx="14">
                  <c:v>4.7784535186793997</c:v>
                </c:pt>
                <c:pt idx="15">
                  <c:v>0</c:v>
                </c:pt>
                <c:pt idx="16">
                  <c:v>0</c:v>
                </c:pt>
                <c:pt idx="17">
                  <c:v>2.8236316246742001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2.0851433536055999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ED-4F33-BA58-B68E33AE6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71616"/>
        <c:axId val="273673256"/>
      </c:lineChart>
      <c:catAx>
        <c:axId val="27367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3256"/>
        <c:crosses val="autoZero"/>
        <c:auto val="1"/>
        <c:lblAlgn val="ctr"/>
        <c:lblOffset val="100"/>
        <c:noMultiLvlLbl val="0"/>
      </c:catAx>
      <c:valAx>
        <c:axId val="27367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5E-448D-B7B9-B4F5C6B6E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72600"/>
        <c:axId val="273677192"/>
      </c:barChart>
      <c:catAx>
        <c:axId val="27367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7192"/>
        <c:crosses val="autoZero"/>
        <c:auto val="1"/>
        <c:lblAlgn val="ctr"/>
        <c:lblOffset val="100"/>
        <c:noMultiLvlLbl val="0"/>
      </c:catAx>
      <c:valAx>
        <c:axId val="27367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3.1602067467691</c:v>
                </c:pt>
                <c:pt idx="1">
                  <c:v>4.8346055979643996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9-4052-9C95-C19C57562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111936"/>
        <c:axId val="280117840"/>
      </c:barChart>
      <c:catAx>
        <c:axId val="28011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7840"/>
        <c:crosses val="autoZero"/>
        <c:auto val="1"/>
        <c:lblAlgn val="ctr"/>
        <c:lblOffset val="100"/>
        <c:noMultiLvlLbl val="0"/>
      </c:catAx>
      <c:valAx>
        <c:axId val="28011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9-4C65-A06C-3E993BCB2F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49-4C65-A06C-3E993BCB2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111608"/>
        <c:axId val="280112920"/>
      </c:barChart>
      <c:catAx>
        <c:axId val="28011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2920"/>
        <c:crosses val="autoZero"/>
        <c:auto val="1"/>
        <c:lblAlgn val="ctr"/>
        <c:lblOffset val="100"/>
        <c:noMultiLvlLbl val="0"/>
      </c:catAx>
      <c:valAx>
        <c:axId val="28011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2.4347826086956998</c:v>
                </c:pt>
                <c:pt idx="1">
                  <c:v>3.2173913043478</c:v>
                </c:pt>
                <c:pt idx="2">
                  <c:v>1.9130434782609</c:v>
                </c:pt>
                <c:pt idx="3">
                  <c:v>4.6956521739130004</c:v>
                </c:pt>
                <c:pt idx="4">
                  <c:v>3.5652173913043002</c:v>
                </c:pt>
                <c:pt idx="6">
                  <c:v>3.7391304347826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E4-4AE3-BAC6-389A64081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974400"/>
        <c:axId val="168975384"/>
      </c:barChart>
      <c:catAx>
        <c:axId val="16897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5384"/>
        <c:crosses val="autoZero"/>
        <c:auto val="1"/>
        <c:lblAlgn val="ctr"/>
        <c:lblOffset val="100"/>
        <c:noMultiLvlLbl val="0"/>
      </c:catAx>
      <c:valAx>
        <c:axId val="16897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97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1-41E9-998F-3A4D2668F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01-41E9-998F-3A4D2668F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560680"/>
        <c:axId val="279554448"/>
      </c:barChart>
      <c:catAx>
        <c:axId val="27956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54448"/>
        <c:crosses val="autoZero"/>
        <c:auto val="1"/>
        <c:lblAlgn val="ctr"/>
        <c:lblOffset val="100"/>
        <c:noMultiLvlLbl val="0"/>
      </c:catAx>
      <c:valAx>
        <c:axId val="27955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7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975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95117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6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4028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2654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03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678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5536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4990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3722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23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6221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3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22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1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350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1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300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4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786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804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283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870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2719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44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081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829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396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940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1978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2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5192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4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784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7440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22802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651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0838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5275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- 2017-01-27 14:21:35</a:t>
                      </a:r>
                      <a:r>
                        <a:rPr lang="es-ES" sz="1000"/>
                        <a:t>
#EmpacadoresSolidarios es una iniciativa que busca acercar a nuestros colaboradores del área de oficina de manera directa a nuestros clientes. El valor económico de cada hora de trabajo este año será destinado al Banco de Alimentos.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6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- 2017-01-06 14:07:28</a:t>
                      </a:r>
                      <a:r>
                        <a:rPr lang="es-ES" sz="1000"/>
                        <a:t>
En estas navidades nuestros colaboradores tuvieron la oportunidad de llevar alegría a 437 niños de las comunidades de Moca, Los Tres Brazos, Cotuí y Las Caobas de Cotuí, a través de la campaña Árbol de Ángeles, la cual desarrollamos junto al Ejército de Salvación. #ResponsabilidadSocialCorporativa #Voluntariado #EjercitodeSalvacion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4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- 2017-01-26 13:22:05</a:t>
                      </a:r>
                      <a:r>
                        <a:rPr lang="es-ES" sz="1000"/>
                        <a:t>
Que perdure siempre en la memoria del pueblo dominicano el legado de nuestro libertador. #DiadeDuarte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4.5918%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70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- 2017-01-01 10:06:52</a:t>
                      </a:r>
                      <a:r>
                        <a:rPr lang="es-ES" sz="1000"/>
                        <a:t>
Este es un buen día para abrazarnos a la esperanza de un mejor porvenir. Que el #2017 venga colmado de alegrías es el deseo de la familia #GrupoRamos. ¡Feliz Año 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7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- 2017-01-31 17:22:17</a:t>
                      </a:r>
                      <a:r>
                        <a:rPr lang="es-ES" sz="1000"/>
                        <a:t>
Aviso para nuestros clientes y la población en general. #Advertencia #Cuidado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3.1250%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9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- 2017-01-27 12:55:09</a:t>
                      </a:r>
                      <a:r>
                        <a:rPr lang="es-ES" sz="1000"/>
                        <a:t>
¡Felicitamos al periódico El Faro en su aniversario! #periódico #ElFaro #aniversario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2.5445%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7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- 2017-01-02 17:43:05</a:t>
                      </a:r>
                      <a:r>
                        <a:rPr lang="es-ES" sz="1000"/>
                        <a:t>
Te invitamos a colaborar con la campaña Regala Vida, que tiene el objetivo de reducir la mortalidad materno infantil en nuestro país, a través de la Iniciativa Hospital Amigo del Bebé de @unicefrd. Adquiere 4 etiquetas por RD$60.00 en las cajas de nuestras tiendas. #RegalaVida #enGRsomosSolidarios #HospitalAmigoDelBebe #Salud #CompraEtiquetas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1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- 2017-01-13 22:10:19</a:t>
                      </a:r>
                      <a:r>
                        <a:rPr lang="es-ES" sz="1000"/>
                        <a:t>
Somos parte de Sanar una Nación, la alianza de responsabilidad social empresarial más importante del país. Te invitamos a que aportes para que juntos contribuyamos a mejorar la salud de las personas más necesitadas. #Salud #Solidaridad #Compromiso #RSE #RSC #Alianza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9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- 2017-01-04 12:09:51</a:t>
                      </a:r>
                      <a:r>
                        <a:rPr lang="es-ES" sz="1000"/>
                        <a:t>
Acompaña tus regalos del Día de Reyes con etiquetas de la campaña #RegalaVida, cuyos fondos son destinados a salvar vidas de madres y bebés a través de la iniciativa Hospital Amigo del Bebé de @unicefrd. Con RD$60.00 te llevas 4 etiquetas y ayudas a cambiar la vida de miles de familias. #Salud #EnGRsomosSolidarios #hospitalamigodelbebe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4751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72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106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Interaction Rate By Post Type</vt:lpstr>
      <vt:lpstr>Posts Type Distribution</vt:lpstr>
      <vt:lpstr>Interaction Rate By Weekday</vt:lpstr>
      <vt:lpstr>Interactions Distribution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2017-02-03T18:27:20Z</dcterms:created>
  <dcterms:modified xsi:type="dcterms:W3CDTF">2017-02-03T18:27:45Z</dcterms:modified>
</cp:coreProperties>
</file>