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20265</c:v>
                </c:pt>
                <c:pt idx="1">
                  <c:v>20269</c:v>
                </c:pt>
                <c:pt idx="2">
                  <c:v>20276</c:v>
                </c:pt>
                <c:pt idx="3">
                  <c:v>20291</c:v>
                </c:pt>
                <c:pt idx="4">
                  <c:v>20320</c:v>
                </c:pt>
                <c:pt idx="5">
                  <c:v>20335</c:v>
                </c:pt>
                <c:pt idx="6">
                  <c:v>20338</c:v>
                </c:pt>
                <c:pt idx="7">
                  <c:v>20344</c:v>
                </c:pt>
                <c:pt idx="8">
                  <c:v>20353</c:v>
                </c:pt>
                <c:pt idx="9">
                  <c:v>20359</c:v>
                </c:pt>
                <c:pt idx="10">
                  <c:v>20359</c:v>
                </c:pt>
                <c:pt idx="11">
                  <c:v>20365</c:v>
                </c:pt>
                <c:pt idx="12">
                  <c:v>20375</c:v>
                </c:pt>
                <c:pt idx="13">
                  <c:v>20377</c:v>
                </c:pt>
                <c:pt idx="14">
                  <c:v>20378</c:v>
                </c:pt>
                <c:pt idx="15">
                  <c:v>20385</c:v>
                </c:pt>
                <c:pt idx="16">
                  <c:v>20394</c:v>
                </c:pt>
                <c:pt idx="17">
                  <c:v>20399</c:v>
                </c:pt>
                <c:pt idx="18">
                  <c:v>20401</c:v>
                </c:pt>
                <c:pt idx="19">
                  <c:v>20407</c:v>
                </c:pt>
                <c:pt idx="20">
                  <c:v>20406</c:v>
                </c:pt>
                <c:pt idx="21">
                  <c:v>20407</c:v>
                </c:pt>
                <c:pt idx="22">
                  <c:v>20412</c:v>
                </c:pt>
                <c:pt idx="23">
                  <c:v>20421</c:v>
                </c:pt>
                <c:pt idx="24">
                  <c:v>20427</c:v>
                </c:pt>
                <c:pt idx="25">
                  <c:v>20429</c:v>
                </c:pt>
                <c:pt idx="26">
                  <c:v>20440</c:v>
                </c:pt>
                <c:pt idx="27">
                  <c:v>20441</c:v>
                </c:pt>
                <c:pt idx="28">
                  <c:v>20445</c:v>
                </c:pt>
                <c:pt idx="29">
                  <c:v>20448</c:v>
                </c:pt>
                <c:pt idx="30">
                  <c:v>20446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17-4DC5-91ED-BA0680DF2F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189880"/>
        <c:axId val="280196440"/>
      </c:lineChart>
      <c:catAx>
        <c:axId val="280189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96440"/>
        <c:crosses val="autoZero"/>
        <c:auto val="1"/>
        <c:lblAlgn val="ctr"/>
        <c:lblOffset val="100"/>
        <c:noMultiLvlLbl val="0"/>
      </c:catAx>
      <c:valAx>
        <c:axId val="28019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89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B6-49BC-AA81-1EC96A5A0D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0195128"/>
        <c:axId val="280191520"/>
      </c:radarChart>
      <c:catAx>
        <c:axId val="28019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91520"/>
        <c:crosses val="autoZero"/>
        <c:auto val="1"/>
        <c:lblAlgn val="ctr"/>
        <c:lblOffset val="100"/>
        <c:noMultiLvlLbl val="0"/>
      </c:catAx>
      <c:valAx>
        <c:axId val="28019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9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4</c:v>
                </c:pt>
                <c:pt idx="2">
                  <c:v>7</c:v>
                </c:pt>
                <c:pt idx="3">
                  <c:v>15</c:v>
                </c:pt>
                <c:pt idx="4">
                  <c:v>29</c:v>
                </c:pt>
                <c:pt idx="5">
                  <c:v>15</c:v>
                </c:pt>
                <c:pt idx="6">
                  <c:v>3</c:v>
                </c:pt>
                <c:pt idx="7">
                  <c:v>6</c:v>
                </c:pt>
                <c:pt idx="8">
                  <c:v>9</c:v>
                </c:pt>
                <c:pt idx="9">
                  <c:v>6</c:v>
                </c:pt>
                <c:pt idx="10">
                  <c:v>0</c:v>
                </c:pt>
                <c:pt idx="11">
                  <c:v>6</c:v>
                </c:pt>
                <c:pt idx="12">
                  <c:v>10</c:v>
                </c:pt>
                <c:pt idx="13">
                  <c:v>2</c:v>
                </c:pt>
                <c:pt idx="14">
                  <c:v>1</c:v>
                </c:pt>
                <c:pt idx="15">
                  <c:v>7</c:v>
                </c:pt>
                <c:pt idx="16">
                  <c:v>9</c:v>
                </c:pt>
                <c:pt idx="17">
                  <c:v>5</c:v>
                </c:pt>
                <c:pt idx="18">
                  <c:v>2</c:v>
                </c:pt>
                <c:pt idx="19">
                  <c:v>6</c:v>
                </c:pt>
                <c:pt idx="20">
                  <c:v>-1</c:v>
                </c:pt>
                <c:pt idx="21">
                  <c:v>1</c:v>
                </c:pt>
                <c:pt idx="22">
                  <c:v>5</c:v>
                </c:pt>
                <c:pt idx="23">
                  <c:v>9</c:v>
                </c:pt>
                <c:pt idx="24">
                  <c:v>6</c:v>
                </c:pt>
                <c:pt idx="25">
                  <c:v>2</c:v>
                </c:pt>
                <c:pt idx="26">
                  <c:v>11</c:v>
                </c:pt>
                <c:pt idx="27">
                  <c:v>1</c:v>
                </c:pt>
                <c:pt idx="28">
                  <c:v>4</c:v>
                </c:pt>
                <c:pt idx="29">
                  <c:v>3</c:v>
                </c:pt>
                <c:pt idx="30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9F-41AF-8B41-874CE94904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033256"/>
        <c:axId val="282030304"/>
      </c:lineChart>
      <c:catAx>
        <c:axId val="282033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30304"/>
        <c:crosses val="autoZero"/>
        <c:auto val="1"/>
        <c:lblAlgn val="ctr"/>
        <c:lblOffset val="100"/>
        <c:noMultiLvlLbl val="0"/>
      </c:catAx>
      <c:valAx>
        <c:axId val="28203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33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7</c:v>
                </c:pt>
                <c:pt idx="3">
                  <c:v>10</c:v>
                </c:pt>
                <c:pt idx="4">
                  <c:v>11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48-46D5-9068-46A785AE53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322384"/>
        <c:axId val="282318448"/>
      </c:barChart>
      <c:catAx>
        <c:axId val="28232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18448"/>
        <c:crosses val="autoZero"/>
        <c:auto val="1"/>
        <c:lblAlgn val="ctr"/>
        <c:lblOffset val="100"/>
        <c:noMultiLvlLbl val="0"/>
      </c:catAx>
      <c:valAx>
        <c:axId val="282318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2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1/1/2017</c:v>
                </c:pt>
                <c:pt idx="1">
                  <c:v>2/1/2017</c:v>
                </c:pt>
                <c:pt idx="2">
                  <c:v>3/1/2017</c:v>
                </c:pt>
                <c:pt idx="3">
                  <c:v>4/1/2017</c:v>
                </c:pt>
                <c:pt idx="4">
                  <c:v>5/1/2017</c:v>
                </c:pt>
                <c:pt idx="5">
                  <c:v>6/1/2017</c:v>
                </c:pt>
                <c:pt idx="6">
                  <c:v>7/1/2017</c:v>
                </c:pt>
                <c:pt idx="7">
                  <c:v>8/1/2017</c:v>
                </c:pt>
                <c:pt idx="8">
                  <c:v>9/1/2017</c:v>
                </c:pt>
                <c:pt idx="9">
                  <c:v>10/1/2017</c:v>
                </c:pt>
                <c:pt idx="10">
                  <c:v>11/1/2017</c:v>
                </c:pt>
                <c:pt idx="11">
                  <c:v>12/1/2017</c:v>
                </c:pt>
                <c:pt idx="12">
                  <c:v>13/01/2017</c:v>
                </c:pt>
                <c:pt idx="13">
                  <c:v>14/01/2017</c:v>
                </c:pt>
                <c:pt idx="14">
                  <c:v>15/01/2017</c:v>
                </c:pt>
                <c:pt idx="15">
                  <c:v>16/01/2017</c:v>
                </c:pt>
                <c:pt idx="16">
                  <c:v>17/01/2017</c:v>
                </c:pt>
                <c:pt idx="17">
                  <c:v>18/01/2017</c:v>
                </c:pt>
                <c:pt idx="18">
                  <c:v>19/01/2017</c:v>
                </c:pt>
                <c:pt idx="19">
                  <c:v>20/01/2017</c:v>
                </c:pt>
                <c:pt idx="20">
                  <c:v>21/01/2017</c:v>
                </c:pt>
                <c:pt idx="21">
                  <c:v>22/01/2017</c:v>
                </c:pt>
                <c:pt idx="22">
                  <c:v>23/01/2017</c:v>
                </c:pt>
                <c:pt idx="23">
                  <c:v>24/01/2017</c:v>
                </c:pt>
                <c:pt idx="24">
                  <c:v>25/01/2017</c:v>
                </c:pt>
                <c:pt idx="25">
                  <c:v>26/01/2017</c:v>
                </c:pt>
                <c:pt idx="26">
                  <c:v>27/01/2017</c:v>
                </c:pt>
                <c:pt idx="27">
                  <c:v>28/01/2017</c:v>
                </c:pt>
                <c:pt idx="28">
                  <c:v>29/01/2017</c:v>
                </c:pt>
                <c:pt idx="29">
                  <c:v>30/01/2017</c:v>
                </c:pt>
                <c:pt idx="30">
                  <c:v>31/01/2017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A2-4282-A4B4-03667D3474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314840"/>
        <c:axId val="282316808"/>
      </c:lineChart>
      <c:catAx>
        <c:axId val="28231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16808"/>
        <c:crosses val="autoZero"/>
        <c:auto val="1"/>
        <c:lblAlgn val="ctr"/>
        <c:lblOffset val="100"/>
        <c:noMultiLvlLbl val="0"/>
      </c:catAx>
      <c:valAx>
        <c:axId val="28231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1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81-4124-BEC3-9AD527A7B8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751056"/>
        <c:axId val="284758928"/>
      </c:barChart>
      <c:catAx>
        <c:axId val="28475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58928"/>
        <c:crosses val="autoZero"/>
        <c:auto val="1"/>
        <c:lblAlgn val="ctr"/>
        <c:lblOffset val="100"/>
        <c:noMultiLvlLbl val="0"/>
      </c:catAx>
      <c:valAx>
        <c:axId val="28475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5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8.8430361090640994E-2</c:v>
                </c:pt>
                <c:pt idx="1">
                  <c:v>0.65831491034143996</c:v>
                </c:pt>
                <c:pt idx="2">
                  <c:v>9.4767870302136998</c:v>
                </c:pt>
                <c:pt idx="3">
                  <c:v>0.23827069516089</c:v>
                </c:pt>
                <c:pt idx="4">
                  <c:v>0.34553344796528002</c:v>
                </c:pt>
                <c:pt idx="6">
                  <c:v>0.56988454925080001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17-4B98-8E9D-A873A5E08A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754664"/>
        <c:axId val="284753352"/>
      </c:barChart>
      <c:catAx>
        <c:axId val="284754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53352"/>
        <c:crosses val="autoZero"/>
        <c:auto val="1"/>
        <c:lblAlgn val="ctr"/>
        <c:lblOffset val="100"/>
        <c:noMultiLvlLbl val="0"/>
      </c:catAx>
      <c:valAx>
        <c:axId val="284753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54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E9-4477-AD6C-821006074C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757944"/>
        <c:axId val="284759912"/>
      </c:lineChart>
      <c:catAx>
        <c:axId val="284757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59912"/>
        <c:crosses val="autoZero"/>
        <c:auto val="1"/>
        <c:lblAlgn val="ctr"/>
        <c:lblOffset val="100"/>
        <c:noMultiLvlLbl val="0"/>
      </c:catAx>
      <c:valAx>
        <c:axId val="284759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5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0.56994054930477001</c:v>
                </c:pt>
                <c:pt idx="11">
                  <c:v>0</c:v>
                </c:pt>
                <c:pt idx="12">
                  <c:v>4.7929052228172999</c:v>
                </c:pt>
                <c:pt idx="13">
                  <c:v>0.40288900899129998</c:v>
                </c:pt>
                <c:pt idx="14">
                  <c:v>0.77138505380042</c:v>
                </c:pt>
                <c:pt idx="15">
                  <c:v>0</c:v>
                </c:pt>
                <c:pt idx="16">
                  <c:v>0</c:v>
                </c:pt>
                <c:pt idx="17">
                  <c:v>0.27350595325832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0.15722497911856001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D7-4E71-BF9D-8698431415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028664"/>
        <c:axId val="282028008"/>
      </c:lineChart>
      <c:catAx>
        <c:axId val="282028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28008"/>
        <c:crosses val="autoZero"/>
        <c:auto val="1"/>
        <c:lblAlgn val="ctr"/>
        <c:lblOffset val="100"/>
        <c:noMultiLvlLbl val="0"/>
      </c:catAx>
      <c:valAx>
        <c:axId val="28202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2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75-4A09-ADD0-DEA46C0A38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75-4A09-ADD0-DEA46C0A3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687952"/>
        <c:axId val="284688936"/>
      </c:barChart>
      <c:catAx>
        <c:axId val="28468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88936"/>
        <c:crosses val="autoZero"/>
        <c:auto val="1"/>
        <c:lblAlgn val="ctr"/>
        <c:lblOffset val="100"/>
        <c:noMultiLvlLbl val="0"/>
      </c:catAx>
      <c:valAx>
        <c:axId val="28468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8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1.4453975250743001</c:v>
                </c:pt>
                <c:pt idx="3">
                  <c:v>0</c:v>
                </c:pt>
                <c:pt idx="4">
                  <c:v>0.76810176125245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E2-47AA-B641-9C2F531035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614872"/>
        <c:axId val="286619464"/>
      </c:barChart>
      <c:catAx>
        <c:axId val="286614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19464"/>
        <c:crosses val="autoZero"/>
        <c:auto val="1"/>
        <c:lblAlgn val="ctr"/>
        <c:lblOffset val="100"/>
        <c:noMultiLvlLbl val="0"/>
      </c:catAx>
      <c:valAx>
        <c:axId val="28661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14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C8-44A4-A0D2-A1E7EE80B6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C8-44A4-A0D2-A1E7EE80B6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C8-44A4-A0D2-A1E7EE80B63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C8-44A4-A0D2-A1E7EE80B63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C8-44A4-A0D2-A1E7EE80B63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8C8-44A4-A0D2-A1E7EE80B63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8C8-44A4-A0D2-A1E7EE80B63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8C8-44A4-A0D2-A1E7EE80B6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619792"/>
        <c:axId val="286615528"/>
      </c:barChart>
      <c:catAx>
        <c:axId val="28661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15528"/>
        <c:crosses val="autoZero"/>
        <c:auto val="1"/>
        <c:lblAlgn val="ctr"/>
        <c:lblOffset val="100"/>
        <c:noMultiLvlLbl val="0"/>
      </c:catAx>
      <c:valAx>
        <c:axId val="28661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1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3-4051-A13E-6AA41E4384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316480"/>
        <c:axId val="282032600"/>
      </c:barChart>
      <c:catAx>
        <c:axId val="282316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32600"/>
        <c:crosses val="autoZero"/>
        <c:auto val="1"/>
        <c:lblAlgn val="ctr"/>
        <c:lblOffset val="100"/>
        <c:noMultiLvlLbl val="0"/>
      </c:catAx>
      <c:valAx>
        <c:axId val="282032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1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45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775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887293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4499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41364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44381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48542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22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04076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99838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37268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5798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49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Grupo Ramos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1.3675%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9416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314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1268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51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95663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218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7696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828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546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695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7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490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8061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30846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8149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3165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5376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3321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7648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4766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1156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09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- 2017-01-04 12:06:35</a:t>
                      </a:r>
                      <a:r>
                        <a:rPr lang="es-ES" sz="1000"/>
                        <a:t>
Acompaña tus regalos del Día de Reyes con etiquetas de la campaña #RegalaVida, cuyos fondos son destinados a salvar vidas de madres y bebés a través de la iniciativa Hospital Amigo del Bebé de UNICEF República Dominicana. Con RD$60.00 te llevas 4 etiquetas y ayudas a cambiar la vida de miles de familias.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9.5067%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80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- 2017-01-27 14:00:00</a:t>
                      </a:r>
                      <a:r>
                        <a:rPr lang="es-ES" sz="1000"/>
                        <a:t>
#EmpacadoresSolidarios es una iniciativa a través de la cual nuestros ejecutivos se acercan y conocen mejor a nuestros clientes. El valor económico de cada hora de la jornada será destinado al Banco de Alimentos, para ayudar a esta instiución a combatir el hambre en nuestro país.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0.7681%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05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- 2017-01-31 17:12:38</a:t>
                      </a:r>
                      <a:r>
                        <a:rPr lang="es-ES" sz="1000"/>
                        <a:t>
Aviso para nuestros clientes y la población en general.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84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- 2017-01-01 10:00:00</a:t>
                      </a:r>
                      <a:r>
                        <a:rPr lang="es-ES" sz="1000"/>
                        <a:t>
Este es un buen día para abrazarnos a la esperanza de un mejor porvenir. Que el #2017 venga colmado de alegrías es el deseo de la familia #GrupoRamos. ¡Feliz Año Nuevo!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26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- 2017-01-26 13:16:51</a:t>
                      </a:r>
                      <a:r>
                        <a:rPr lang="es-ES" sz="1000"/>
                        <a:t>
Que perdure siempre en la memoria del pueblo dominicano el legado de nuestro libertador. #DíadeDuarte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74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- 2017-01-13 21:57:39</a:t>
                      </a:r>
                      <a:r>
                        <a:rPr lang="es-ES" sz="1000"/>
                        <a:t>
Somos parte de Sanar una Nación, la alianza de responsabilidad social empresarial más importante del país. Te invitamos a que aportes para que juntos contribuyamos a mejorar la salud de las personas más necesitadas.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0.1571%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595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- 2017-01-27 12:37:17</a:t>
                      </a:r>
                      <a:r>
                        <a:rPr lang="es-ES" sz="1000"/>
                        <a:t>
¡Felicitamos al periódico El Faro en su aniversario!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68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- 2017-01-02 17:24:36</a:t>
                      </a:r>
                      <a:r>
                        <a:rPr lang="es-ES" sz="1000"/>
                        <a:t>
Te invitamos a colaborar con la campaña Regala Vida, que tiene el objetivo de reducir la mortalidad materno infantil en nuestro país, a través de la Iniciativa Hospital Amigo del Bebé de @Unicefrd. Adquiere 4 etiquetas por RD$60.00 en las cajas de nuestras tiendas. #RegalaVida #enGRsomosSolidarios #hospitalamigodelbebe #salud #compraetiquetas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0.0888%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679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 Ramos - 2017-01-05 17:34:51</a:t>
                      </a:r>
                      <a:r>
                        <a:rPr lang="es-ES" sz="1000"/>
                        <a:t>
Da un toque especial a tus regalos del #DíadeReyes con las envolturas navideñas disponibles en Tienda La Sirena. Elige entre cinco modelos diseñados por estudiantes de Altos de Chavon/La Escuela de Diseño, que ilustran de forma muy creativa la Navidad criolla. #NavidadCriolla #ApoyamosLoNuestro #TalentoJoven #Chavoneros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0.0738%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6339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755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5523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83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2761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696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9995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45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7778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55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9674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231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6519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805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1986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338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9624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368381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8267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5066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5657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1010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49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Jordany Estephany Minaya De Merecedes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877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Grady Henry De Jesus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991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Cristina Contansa Rodriguez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36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Ydelsy Cruz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120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Yenni Baez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817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Lisbeth Reynoso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123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Kelvin Rodriguez Espinosa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523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Adan Suero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819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Génesis Álvarez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05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Perla Cristal Caceres Manzueta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5403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835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2088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478735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0515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5608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2307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290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07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Amelfis Rodriguez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51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Miguel Guerrero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912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Pedro Acosta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73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Indiana Gonell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3289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07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3273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4093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477</Words>
  <Application>Microsoft Office PowerPoint</Application>
  <PresentationFormat>On-screen Show (4:3)</PresentationFormat>
  <Paragraphs>233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Reporte Facebook</vt:lpstr>
      <vt:lpstr>Key Metrics Table</vt:lpstr>
      <vt:lpstr>Fans Total</vt:lpstr>
      <vt:lpstr>Key Metrics Radar</vt:lpstr>
      <vt:lpstr>Fans Change</vt:lpstr>
      <vt:lpstr>Fans Change Per Weekday</vt:lpstr>
      <vt:lpstr>Own Posts</vt:lpstr>
      <vt:lpstr>Own Posts Table</vt:lpstr>
      <vt:lpstr>Own Posts By Weekday</vt:lpstr>
      <vt:lpstr>Interaction Rate By Weekday</vt:lpstr>
      <vt:lpstr>Own Posts By Hour</vt:lpstr>
      <vt:lpstr>Interaction Rate By Hour</vt:lpstr>
      <vt:lpstr>Post Type Distribution</vt:lpstr>
      <vt:lpstr>Interaction Rate By Post Type</vt:lpstr>
      <vt:lpstr>Interactions Distribution</vt:lpstr>
      <vt:lpstr>Key Influencers - 1 of 2</vt:lpstr>
      <vt:lpstr>Key Influencers - 2 of 2</vt:lpstr>
      <vt:lpstr>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2017-02-03T18:19:03Z</dcterms:created>
  <dcterms:modified xsi:type="dcterms:W3CDTF">2017-02-03T18:20:02Z</dcterms:modified>
</cp:coreProperties>
</file>