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1333</c:v>
                </c:pt>
                <c:pt idx="1">
                  <c:v>1333</c:v>
                </c:pt>
                <c:pt idx="2">
                  <c:v>1333</c:v>
                </c:pt>
                <c:pt idx="3">
                  <c:v>1334</c:v>
                </c:pt>
                <c:pt idx="4">
                  <c:v>1334</c:v>
                </c:pt>
                <c:pt idx="5">
                  <c:v>1334</c:v>
                </c:pt>
                <c:pt idx="6">
                  <c:v>1334</c:v>
                </c:pt>
                <c:pt idx="7">
                  <c:v>1333</c:v>
                </c:pt>
                <c:pt idx="8">
                  <c:v>1333</c:v>
                </c:pt>
                <c:pt idx="9">
                  <c:v>1334</c:v>
                </c:pt>
                <c:pt idx="10">
                  <c:v>1334</c:v>
                </c:pt>
                <c:pt idx="11">
                  <c:v>1334</c:v>
                </c:pt>
                <c:pt idx="12">
                  <c:v>1335</c:v>
                </c:pt>
                <c:pt idx="13">
                  <c:v>1335</c:v>
                </c:pt>
                <c:pt idx="14">
                  <c:v>1335</c:v>
                </c:pt>
                <c:pt idx="15">
                  <c:v>1337</c:v>
                </c:pt>
                <c:pt idx="16">
                  <c:v>1337</c:v>
                </c:pt>
                <c:pt idx="17">
                  <c:v>1336</c:v>
                </c:pt>
                <c:pt idx="18">
                  <c:v>1338</c:v>
                </c:pt>
                <c:pt idx="19">
                  <c:v>1339</c:v>
                </c:pt>
                <c:pt idx="20">
                  <c:v>1339</c:v>
                </c:pt>
                <c:pt idx="21">
                  <c:v>1339</c:v>
                </c:pt>
                <c:pt idx="22">
                  <c:v>1339</c:v>
                </c:pt>
                <c:pt idx="23">
                  <c:v>1338</c:v>
                </c:pt>
                <c:pt idx="24">
                  <c:v>1338</c:v>
                </c:pt>
                <c:pt idx="25">
                  <c:v>1339</c:v>
                </c:pt>
                <c:pt idx="26">
                  <c:v>1339</c:v>
                </c:pt>
                <c:pt idx="27">
                  <c:v>1340</c:v>
                </c:pt>
                <c:pt idx="28">
                  <c:v>1340</c:v>
                </c:pt>
                <c:pt idx="29">
                  <c:v>1340</c:v>
                </c:pt>
                <c:pt idx="30">
                  <c:v>1340</c:v>
                </c:pt>
              </c:numCache>
            </c:numRef>
          </c:val>
          <c:smooth val="0"/>
          <c:extLst>
            <c:ext xmlns:c16="http://schemas.microsoft.com/office/drawing/2014/chart" uri="{C3380CC4-5D6E-409C-BE32-E72D297353CC}">
              <c16:uniqueId val="{00000000-ED2F-4D6E-870F-41504C157313}"/>
            </c:ext>
          </c:extLst>
        </c:ser>
        <c:dLbls>
          <c:showLegendKey val="0"/>
          <c:showVal val="0"/>
          <c:showCatName val="0"/>
          <c:showSerName val="0"/>
          <c:showPercent val="0"/>
          <c:showBubbleSize val="0"/>
        </c:dLbls>
        <c:smooth val="0"/>
        <c:axId val="279400952"/>
        <c:axId val="279401280"/>
      </c:lineChart>
      <c:dateAx>
        <c:axId val="279400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401280"/>
        <c:crosses val="autoZero"/>
        <c:auto val="1"/>
        <c:lblOffset val="100"/>
        <c:baseTimeUnit val="days"/>
      </c:dateAx>
      <c:valAx>
        <c:axId val="27940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40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457D-4E57-B45C-0878AB955C7D}"/>
            </c:ext>
          </c:extLst>
        </c:ser>
        <c:dLbls>
          <c:showLegendKey val="0"/>
          <c:showVal val="0"/>
          <c:showCatName val="0"/>
          <c:showSerName val="0"/>
          <c:showPercent val="0"/>
          <c:showBubbleSize val="0"/>
        </c:dLbls>
        <c:axId val="281111272"/>
        <c:axId val="281108976"/>
      </c:radarChart>
      <c:catAx>
        <c:axId val="28111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08976"/>
        <c:crosses val="autoZero"/>
        <c:auto val="1"/>
        <c:lblAlgn val="ctr"/>
        <c:lblOffset val="100"/>
        <c:noMultiLvlLbl val="0"/>
      </c:catAx>
      <c:valAx>
        <c:axId val="28110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1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0</c:v>
                </c:pt>
                <c:pt idx="1">
                  <c:v>0</c:v>
                </c:pt>
                <c:pt idx="2">
                  <c:v>0</c:v>
                </c:pt>
                <c:pt idx="3">
                  <c:v>1</c:v>
                </c:pt>
                <c:pt idx="4">
                  <c:v>0</c:v>
                </c:pt>
                <c:pt idx="5">
                  <c:v>0</c:v>
                </c:pt>
                <c:pt idx="6">
                  <c:v>0</c:v>
                </c:pt>
                <c:pt idx="7">
                  <c:v>-1</c:v>
                </c:pt>
                <c:pt idx="8">
                  <c:v>0</c:v>
                </c:pt>
                <c:pt idx="9">
                  <c:v>1</c:v>
                </c:pt>
                <c:pt idx="10">
                  <c:v>0</c:v>
                </c:pt>
                <c:pt idx="11">
                  <c:v>0</c:v>
                </c:pt>
                <c:pt idx="12">
                  <c:v>1</c:v>
                </c:pt>
                <c:pt idx="13">
                  <c:v>0</c:v>
                </c:pt>
                <c:pt idx="14">
                  <c:v>0</c:v>
                </c:pt>
                <c:pt idx="15">
                  <c:v>2</c:v>
                </c:pt>
                <c:pt idx="16">
                  <c:v>0</c:v>
                </c:pt>
                <c:pt idx="17">
                  <c:v>-1</c:v>
                </c:pt>
                <c:pt idx="18">
                  <c:v>2</c:v>
                </c:pt>
                <c:pt idx="19">
                  <c:v>1</c:v>
                </c:pt>
                <c:pt idx="20">
                  <c:v>0</c:v>
                </c:pt>
                <c:pt idx="21">
                  <c:v>0</c:v>
                </c:pt>
                <c:pt idx="22">
                  <c:v>0</c:v>
                </c:pt>
                <c:pt idx="23">
                  <c:v>-1</c:v>
                </c:pt>
                <c:pt idx="24">
                  <c:v>0</c:v>
                </c:pt>
                <c:pt idx="25">
                  <c:v>1</c:v>
                </c:pt>
                <c:pt idx="26">
                  <c:v>0</c:v>
                </c:pt>
                <c:pt idx="27">
                  <c:v>1</c:v>
                </c:pt>
                <c:pt idx="28">
                  <c:v>0</c:v>
                </c:pt>
                <c:pt idx="29">
                  <c:v>0</c:v>
                </c:pt>
                <c:pt idx="30">
                  <c:v>0</c:v>
                </c:pt>
              </c:numCache>
            </c:numRef>
          </c:val>
          <c:smooth val="0"/>
          <c:extLst>
            <c:ext xmlns:c16="http://schemas.microsoft.com/office/drawing/2014/chart" uri="{C3380CC4-5D6E-409C-BE32-E72D297353CC}">
              <c16:uniqueId val="{00000000-84EA-4AFF-BA3C-7D0D5A0CF5E6}"/>
            </c:ext>
          </c:extLst>
        </c:ser>
        <c:dLbls>
          <c:showLegendKey val="0"/>
          <c:showVal val="0"/>
          <c:showCatName val="0"/>
          <c:showSerName val="0"/>
          <c:showPercent val="0"/>
          <c:showBubbleSize val="0"/>
        </c:dLbls>
        <c:smooth val="0"/>
        <c:axId val="281113240"/>
        <c:axId val="281018048"/>
      </c:lineChart>
      <c:dateAx>
        <c:axId val="281113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18048"/>
        <c:crosses val="autoZero"/>
        <c:auto val="1"/>
        <c:lblOffset val="100"/>
        <c:baseTimeUnit val="days"/>
      </c:dateAx>
      <c:valAx>
        <c:axId val="28101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13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1</c:v>
                </c:pt>
                <c:pt idx="4">
                  <c:v>1</c:v>
                </c:pt>
                <c:pt idx="5">
                  <c:v>0</c:v>
                </c:pt>
                <c:pt idx="6">
                  <c:v>0</c:v>
                </c:pt>
              </c:numCache>
            </c:numRef>
          </c:val>
          <c:extLst>
            <c:ext xmlns:c16="http://schemas.microsoft.com/office/drawing/2014/chart" uri="{C3380CC4-5D6E-409C-BE32-E72D297353CC}">
              <c16:uniqueId val="{00000000-09B1-41B4-8016-D060C3A735EE}"/>
            </c:ext>
          </c:extLst>
        </c:ser>
        <c:dLbls>
          <c:showLegendKey val="0"/>
          <c:showVal val="0"/>
          <c:showCatName val="0"/>
          <c:showSerName val="0"/>
          <c:showPercent val="0"/>
          <c:showBubbleSize val="0"/>
        </c:dLbls>
        <c:gapWidth val="219"/>
        <c:overlap val="-27"/>
        <c:axId val="282184024"/>
        <c:axId val="282186320"/>
      </c:barChart>
      <c:catAx>
        <c:axId val="282184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86320"/>
        <c:crosses val="autoZero"/>
        <c:auto val="1"/>
        <c:lblAlgn val="ctr"/>
        <c:lblOffset val="100"/>
        <c:noMultiLvlLbl val="0"/>
      </c:catAx>
      <c:valAx>
        <c:axId val="28218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8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1</c:v>
                </c:pt>
                <c:pt idx="11">
                  <c:v>1</c:v>
                </c:pt>
                <c:pt idx="12">
                  <c:v>1</c:v>
                </c:pt>
                <c:pt idx="13">
                  <c:v>0</c:v>
                </c:pt>
                <c:pt idx="14">
                  <c:v>0</c:v>
                </c:pt>
                <c:pt idx="15">
                  <c:v>0</c:v>
                </c:pt>
                <c:pt idx="16">
                  <c:v>0</c:v>
                </c:pt>
                <c:pt idx="17">
                  <c:v>1</c:v>
                </c:pt>
                <c:pt idx="18">
                  <c:v>0</c:v>
                </c:pt>
                <c:pt idx="19">
                  <c:v>0</c:v>
                </c:pt>
                <c:pt idx="20">
                  <c:v>1</c:v>
                </c:pt>
                <c:pt idx="21">
                  <c:v>0</c:v>
                </c:pt>
                <c:pt idx="22">
                  <c:v>1</c:v>
                </c:pt>
                <c:pt idx="23">
                  <c:v>1</c:v>
                </c:pt>
                <c:pt idx="24">
                  <c:v>0</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0-E8FF-4AF3-A880-D4D229BCD944}"/>
            </c:ext>
          </c:extLst>
        </c:ser>
        <c:dLbls>
          <c:showLegendKey val="0"/>
          <c:showVal val="0"/>
          <c:showCatName val="0"/>
          <c:showSerName val="0"/>
          <c:showPercent val="0"/>
          <c:showBubbleSize val="0"/>
        </c:dLbls>
        <c:smooth val="0"/>
        <c:axId val="283130000"/>
        <c:axId val="283130328"/>
      </c:lineChart>
      <c:dateAx>
        <c:axId val="283130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30328"/>
        <c:crosses val="autoZero"/>
        <c:auto val="1"/>
        <c:lblOffset val="100"/>
        <c:baseTimeUnit val="days"/>
      </c:dateAx>
      <c:valAx>
        <c:axId val="28313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3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2</c:v>
                </c:pt>
                <c:pt idx="3">
                  <c:v>2</c:v>
                </c:pt>
                <c:pt idx="4">
                  <c:v>1</c:v>
                </c:pt>
                <c:pt idx="5">
                  <c:v>1</c:v>
                </c:pt>
                <c:pt idx="6">
                  <c:v>0</c:v>
                </c:pt>
              </c:numCache>
            </c:numRef>
          </c:val>
          <c:extLst>
            <c:ext xmlns:c16="http://schemas.microsoft.com/office/drawing/2014/chart" uri="{C3380CC4-5D6E-409C-BE32-E72D297353CC}">
              <c16:uniqueId val="{00000000-9EE6-4BA3-9D1F-D20EE159A609}"/>
            </c:ext>
          </c:extLst>
        </c:ser>
        <c:dLbls>
          <c:showLegendKey val="0"/>
          <c:showVal val="0"/>
          <c:showCatName val="0"/>
          <c:showSerName val="0"/>
          <c:showPercent val="0"/>
          <c:showBubbleSize val="0"/>
        </c:dLbls>
        <c:gapWidth val="219"/>
        <c:overlap val="-27"/>
        <c:axId val="278860872"/>
        <c:axId val="278861528"/>
      </c:barChart>
      <c:catAx>
        <c:axId val="278860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61528"/>
        <c:crosses val="autoZero"/>
        <c:auto val="1"/>
        <c:lblAlgn val="ctr"/>
        <c:lblOffset val="100"/>
        <c:noMultiLvlLbl val="0"/>
      </c:catAx>
      <c:valAx>
        <c:axId val="27886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6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0.74850299401197995</c:v>
                </c:pt>
                <c:pt idx="1">
                  <c:v>0.22455089820359</c:v>
                </c:pt>
                <c:pt idx="2">
                  <c:v>1.2724550898203999</c:v>
                </c:pt>
                <c:pt idx="3">
                  <c:v>0.82335329341316998</c:v>
                </c:pt>
                <c:pt idx="4">
                  <c:v>1.1976047904192</c:v>
                </c:pt>
                <c:pt idx="5">
                  <c:v>0.67365269461078003</c:v>
                </c:pt>
              </c:numCache>
            </c:numRef>
          </c:val>
          <c:extLst>
            <c:ext xmlns:c16="http://schemas.microsoft.com/office/drawing/2014/chart" uri="{C3380CC4-5D6E-409C-BE32-E72D297353CC}">
              <c16:uniqueId val="{00000000-738C-4F43-A4D4-77E101DB8687}"/>
            </c:ext>
          </c:extLst>
        </c:ser>
        <c:dLbls>
          <c:showLegendKey val="0"/>
          <c:showVal val="0"/>
          <c:showCatName val="0"/>
          <c:showSerName val="0"/>
          <c:showPercent val="0"/>
          <c:showBubbleSize val="0"/>
        </c:dLbls>
        <c:gapWidth val="219"/>
        <c:overlap val="-27"/>
        <c:axId val="278864480"/>
        <c:axId val="281015424"/>
      </c:barChart>
      <c:catAx>
        <c:axId val="278864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15424"/>
        <c:crosses val="autoZero"/>
        <c:auto val="1"/>
        <c:lblAlgn val="ctr"/>
        <c:lblOffset val="100"/>
        <c:noMultiLvlLbl val="0"/>
      </c:catAx>
      <c:valAx>
        <c:axId val="28101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64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1</c:v>
                </c:pt>
                <c:pt idx="14">
                  <c:v>0</c:v>
                </c:pt>
                <c:pt idx="15">
                  <c:v>0</c:v>
                </c:pt>
                <c:pt idx="16">
                  <c:v>0</c:v>
                </c:pt>
                <c:pt idx="17">
                  <c:v>0</c:v>
                </c:pt>
                <c:pt idx="18">
                  <c:v>0</c:v>
                </c:pt>
                <c:pt idx="19">
                  <c:v>2</c:v>
                </c:pt>
                <c:pt idx="20">
                  <c:v>0</c:v>
                </c:pt>
                <c:pt idx="21">
                  <c:v>1</c:v>
                </c:pt>
                <c:pt idx="22">
                  <c:v>0</c:v>
                </c:pt>
                <c:pt idx="23">
                  <c:v>2</c:v>
                </c:pt>
              </c:numCache>
            </c:numRef>
          </c:val>
          <c:smooth val="0"/>
          <c:extLst>
            <c:ext xmlns:c16="http://schemas.microsoft.com/office/drawing/2014/chart" uri="{C3380CC4-5D6E-409C-BE32-E72D297353CC}">
              <c16:uniqueId val="{00000000-77EA-476B-906D-D2FD520BEF8C}"/>
            </c:ext>
          </c:extLst>
        </c:ser>
        <c:dLbls>
          <c:showLegendKey val="0"/>
          <c:showVal val="0"/>
          <c:showCatName val="0"/>
          <c:showSerName val="0"/>
          <c:showPercent val="0"/>
          <c:showBubbleSize val="0"/>
        </c:dLbls>
        <c:smooth val="0"/>
        <c:axId val="281016080"/>
        <c:axId val="281019688"/>
      </c:lineChart>
      <c:catAx>
        <c:axId val="281016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19688"/>
        <c:crosses val="autoZero"/>
        <c:auto val="1"/>
        <c:lblAlgn val="ctr"/>
        <c:lblOffset val="100"/>
        <c:noMultiLvlLbl val="0"/>
      </c:catAx>
      <c:valAx>
        <c:axId val="28101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1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0.44910179640719</c:v>
                </c:pt>
                <c:pt idx="12">
                  <c:v>0</c:v>
                </c:pt>
                <c:pt idx="13">
                  <c:v>0.22455089820359</c:v>
                </c:pt>
                <c:pt idx="14">
                  <c:v>0</c:v>
                </c:pt>
                <c:pt idx="15">
                  <c:v>0</c:v>
                </c:pt>
                <c:pt idx="16">
                  <c:v>0</c:v>
                </c:pt>
                <c:pt idx="17">
                  <c:v>0</c:v>
                </c:pt>
                <c:pt idx="18">
                  <c:v>0</c:v>
                </c:pt>
                <c:pt idx="19">
                  <c:v>1.2724550898203999</c:v>
                </c:pt>
                <c:pt idx="20">
                  <c:v>0</c:v>
                </c:pt>
                <c:pt idx="21">
                  <c:v>1.1976047904192</c:v>
                </c:pt>
                <c:pt idx="22">
                  <c:v>0</c:v>
                </c:pt>
                <c:pt idx="23">
                  <c:v>1.0853293413174001</c:v>
                </c:pt>
              </c:numCache>
            </c:numRef>
          </c:val>
          <c:smooth val="0"/>
          <c:extLst>
            <c:ext xmlns:c16="http://schemas.microsoft.com/office/drawing/2014/chart" uri="{C3380CC4-5D6E-409C-BE32-E72D297353CC}">
              <c16:uniqueId val="{00000000-731A-4B3D-A915-306CEF174A34}"/>
            </c:ext>
          </c:extLst>
        </c:ser>
        <c:dLbls>
          <c:showLegendKey val="0"/>
          <c:showVal val="0"/>
          <c:showCatName val="0"/>
          <c:showSerName val="0"/>
          <c:showPercent val="0"/>
          <c:showBubbleSize val="0"/>
        </c:dLbls>
        <c:smooth val="0"/>
        <c:axId val="154035040"/>
        <c:axId val="279399640"/>
      </c:lineChart>
      <c:catAx>
        <c:axId val="154035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99640"/>
        <c:crosses val="autoZero"/>
        <c:auto val="1"/>
        <c:lblAlgn val="ctr"/>
        <c:lblOffset val="100"/>
        <c:noMultiLvlLbl val="0"/>
      </c:catAx>
      <c:valAx>
        <c:axId val="27939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403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Gustavo Leone</c:v>
                </c:pt>
              </c:strCache>
            </c:strRef>
          </c:cat>
          <c:val>
            <c:numRef>
              <c:f>Sheet1!$B$2</c:f>
              <c:numCache>
                <c:formatCode>General</c:formatCode>
                <c:ptCount val="1"/>
                <c:pt idx="0">
                  <c:v>6</c:v>
                </c:pt>
              </c:numCache>
            </c:numRef>
          </c:val>
          <c:extLst>
            <c:ext xmlns:c16="http://schemas.microsoft.com/office/drawing/2014/chart" uri="{C3380CC4-5D6E-409C-BE32-E72D297353CC}">
              <c16:uniqueId val="{00000000-6721-4FC1-B23C-A1C9328F7734}"/>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Gustavo Leone</c:v>
                </c:pt>
              </c:strCache>
            </c:strRef>
          </c:cat>
          <c:val>
            <c:numRef>
              <c:f>Sheet1!$C$2</c:f>
              <c:numCache>
                <c:formatCode>General</c:formatCode>
                <c:ptCount val="1"/>
                <c:pt idx="0">
                  <c:v>2</c:v>
                </c:pt>
              </c:numCache>
            </c:numRef>
          </c:val>
          <c:extLst>
            <c:ext xmlns:c16="http://schemas.microsoft.com/office/drawing/2014/chart" uri="{C3380CC4-5D6E-409C-BE32-E72D297353CC}">
              <c16:uniqueId val="{00000001-6721-4FC1-B23C-A1C9328F7734}"/>
            </c:ext>
          </c:extLst>
        </c:ser>
        <c:dLbls>
          <c:showLegendKey val="0"/>
          <c:showVal val="0"/>
          <c:showCatName val="0"/>
          <c:showSerName val="0"/>
          <c:showPercent val="0"/>
          <c:showBubbleSize val="0"/>
        </c:dLbls>
        <c:gapWidth val="150"/>
        <c:overlap val="100"/>
        <c:axId val="287835608"/>
        <c:axId val="287835280"/>
      </c:barChart>
      <c:catAx>
        <c:axId val="287835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35280"/>
        <c:crosses val="autoZero"/>
        <c:auto val="1"/>
        <c:lblAlgn val="ctr"/>
        <c:lblOffset val="100"/>
        <c:noMultiLvlLbl val="0"/>
      </c:catAx>
      <c:valAx>
        <c:axId val="287835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3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1.0111160965518</c:v>
                </c:pt>
                <c:pt idx="3">
                  <c:v>0</c:v>
                </c:pt>
                <c:pt idx="4">
                  <c:v>0.48552061809059999</c:v>
                </c:pt>
                <c:pt idx="5">
                  <c:v>0</c:v>
                </c:pt>
                <c:pt idx="6">
                  <c:v>0</c:v>
                </c:pt>
              </c:numCache>
            </c:numRef>
          </c:val>
          <c:extLst>
            <c:ext xmlns:c16="http://schemas.microsoft.com/office/drawing/2014/chart" uri="{C3380CC4-5D6E-409C-BE32-E72D297353CC}">
              <c16:uniqueId val="{00000000-C2C1-4B69-9379-26E18D02460E}"/>
            </c:ext>
          </c:extLst>
        </c:ser>
        <c:dLbls>
          <c:showLegendKey val="0"/>
          <c:showVal val="0"/>
          <c:showCatName val="0"/>
          <c:showSerName val="0"/>
          <c:showPercent val="0"/>
          <c:showBubbleSize val="0"/>
        </c:dLbls>
        <c:gapWidth val="219"/>
        <c:overlap val="-27"/>
        <c:axId val="287826424"/>
        <c:axId val="287828720"/>
      </c:barChart>
      <c:catAx>
        <c:axId val="287826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28720"/>
        <c:crosses val="autoZero"/>
        <c:auto val="1"/>
        <c:lblAlgn val="ctr"/>
        <c:lblOffset val="100"/>
        <c:noMultiLvlLbl val="0"/>
      </c:catAx>
      <c:valAx>
        <c:axId val="287828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2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Gustavo Leone</c:v>
                </c:pt>
              </c:strCache>
            </c:strRef>
          </c:cat>
          <c:val>
            <c:numRef>
              <c:f>Sheet1!$B$2</c:f>
              <c:numCache>
                <c:formatCode>General</c:formatCode>
                <c:ptCount val="1"/>
                <c:pt idx="0">
                  <c:v>74</c:v>
                </c:pt>
              </c:numCache>
            </c:numRef>
          </c:val>
          <c:extLst>
            <c:ext xmlns:c16="http://schemas.microsoft.com/office/drawing/2014/chart" uri="{C3380CC4-5D6E-409C-BE32-E72D297353CC}">
              <c16:uniqueId val="{00000000-64AC-4558-AAF9-04CAFD0A6D2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Gustavo Leone</c:v>
                </c:pt>
              </c:strCache>
            </c:strRef>
          </c:cat>
          <c:val>
            <c:numRef>
              <c:f>Sheet1!$C$2</c:f>
              <c:numCache>
                <c:formatCode>General</c:formatCode>
                <c:ptCount val="1"/>
                <c:pt idx="0">
                  <c:v>8</c:v>
                </c:pt>
              </c:numCache>
            </c:numRef>
          </c:val>
          <c:extLst>
            <c:ext xmlns:c16="http://schemas.microsoft.com/office/drawing/2014/chart" uri="{C3380CC4-5D6E-409C-BE32-E72D297353CC}">
              <c16:uniqueId val="{00000001-64AC-4558-AAF9-04CAFD0A6D2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Gustavo Leone</c:v>
                </c:pt>
              </c:strCache>
            </c:strRef>
          </c:cat>
          <c:val>
            <c:numRef>
              <c:f>Sheet1!$D$2</c:f>
              <c:numCache>
                <c:formatCode>General</c:formatCode>
                <c:ptCount val="1"/>
                <c:pt idx="0">
                  <c:v>0</c:v>
                </c:pt>
              </c:numCache>
            </c:numRef>
          </c:val>
          <c:extLst>
            <c:ext xmlns:c16="http://schemas.microsoft.com/office/drawing/2014/chart" uri="{C3380CC4-5D6E-409C-BE32-E72D297353CC}">
              <c16:uniqueId val="{00000002-64AC-4558-AAF9-04CAFD0A6D2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Gustavo Leone</c:v>
                </c:pt>
              </c:strCache>
            </c:strRef>
          </c:cat>
          <c:val>
            <c:numRef>
              <c:f>Sheet1!$E$2</c:f>
              <c:numCache>
                <c:formatCode>General</c:formatCode>
                <c:ptCount val="1"/>
                <c:pt idx="0">
                  <c:v>0</c:v>
                </c:pt>
              </c:numCache>
            </c:numRef>
          </c:val>
          <c:extLst>
            <c:ext xmlns:c16="http://schemas.microsoft.com/office/drawing/2014/chart" uri="{C3380CC4-5D6E-409C-BE32-E72D297353CC}">
              <c16:uniqueId val="{00000003-64AC-4558-AAF9-04CAFD0A6D2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Gustavo Leone</c:v>
                </c:pt>
              </c:strCache>
            </c:strRef>
          </c:cat>
          <c:val>
            <c:numRef>
              <c:f>Sheet1!$F$2</c:f>
              <c:numCache>
                <c:formatCode>General</c:formatCode>
                <c:ptCount val="1"/>
                <c:pt idx="0">
                  <c:v>0</c:v>
                </c:pt>
              </c:numCache>
            </c:numRef>
          </c:val>
          <c:extLst>
            <c:ext xmlns:c16="http://schemas.microsoft.com/office/drawing/2014/chart" uri="{C3380CC4-5D6E-409C-BE32-E72D297353CC}">
              <c16:uniqueId val="{00000004-64AC-4558-AAF9-04CAFD0A6D2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Gustavo Leone</c:v>
                </c:pt>
              </c:strCache>
            </c:strRef>
          </c:cat>
          <c:val>
            <c:numRef>
              <c:f>Sheet1!$G$2</c:f>
              <c:numCache>
                <c:formatCode>General</c:formatCode>
                <c:ptCount val="1"/>
                <c:pt idx="0">
                  <c:v>0</c:v>
                </c:pt>
              </c:numCache>
            </c:numRef>
          </c:val>
          <c:extLst>
            <c:ext xmlns:c16="http://schemas.microsoft.com/office/drawing/2014/chart" uri="{C3380CC4-5D6E-409C-BE32-E72D297353CC}">
              <c16:uniqueId val="{00000005-64AC-4558-AAF9-04CAFD0A6D2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Gustavo Leone</c:v>
                </c:pt>
              </c:strCache>
            </c:strRef>
          </c:cat>
          <c:val>
            <c:numRef>
              <c:f>Sheet1!$H$2</c:f>
              <c:numCache>
                <c:formatCode>General</c:formatCode>
                <c:ptCount val="1"/>
                <c:pt idx="0">
                  <c:v>0</c:v>
                </c:pt>
              </c:numCache>
            </c:numRef>
          </c:val>
          <c:extLst>
            <c:ext xmlns:c16="http://schemas.microsoft.com/office/drawing/2014/chart" uri="{C3380CC4-5D6E-409C-BE32-E72D297353CC}">
              <c16:uniqueId val="{00000006-64AC-4558-AAF9-04CAFD0A6D2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Gustavo Leone</c:v>
                </c:pt>
              </c:strCache>
            </c:strRef>
          </c:cat>
          <c:val>
            <c:numRef>
              <c:f>Sheet1!$I$2</c:f>
              <c:numCache>
                <c:formatCode>General</c:formatCode>
                <c:ptCount val="1"/>
                <c:pt idx="0">
                  <c:v>12</c:v>
                </c:pt>
              </c:numCache>
            </c:numRef>
          </c:val>
          <c:extLst>
            <c:ext xmlns:c16="http://schemas.microsoft.com/office/drawing/2014/chart" uri="{C3380CC4-5D6E-409C-BE32-E72D297353CC}">
              <c16:uniqueId val="{00000007-64AC-4558-AAF9-04CAFD0A6D22}"/>
            </c:ext>
          </c:extLst>
        </c:ser>
        <c:dLbls>
          <c:showLegendKey val="0"/>
          <c:showVal val="0"/>
          <c:showCatName val="0"/>
          <c:showSerName val="0"/>
          <c:showPercent val="0"/>
          <c:showBubbleSize val="0"/>
        </c:dLbls>
        <c:gapWidth val="150"/>
        <c:overlap val="100"/>
        <c:axId val="287829048"/>
        <c:axId val="287822816"/>
      </c:barChart>
      <c:catAx>
        <c:axId val="287829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22816"/>
        <c:crosses val="autoZero"/>
        <c:auto val="1"/>
        <c:lblAlgn val="ctr"/>
        <c:lblOffset val="100"/>
        <c:noMultiLvlLbl val="0"/>
      </c:catAx>
      <c:valAx>
        <c:axId val="2878228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2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692-4E64-8E31-F38D5DBEA220}"/>
            </c:ext>
          </c:extLst>
        </c:ser>
        <c:dLbls>
          <c:showLegendKey val="0"/>
          <c:showVal val="0"/>
          <c:showCatName val="0"/>
          <c:showSerName val="0"/>
          <c:showPercent val="0"/>
          <c:showBubbleSize val="0"/>
        </c:dLbls>
        <c:gapWidth val="219"/>
        <c:overlap val="-27"/>
        <c:axId val="287828392"/>
        <c:axId val="287832656"/>
      </c:barChart>
      <c:catAx>
        <c:axId val="287828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32656"/>
        <c:crosses val="autoZero"/>
        <c:auto val="1"/>
        <c:lblAlgn val="ctr"/>
        <c:lblOffset val="100"/>
        <c:noMultiLvlLbl val="0"/>
      </c:catAx>
      <c:valAx>
        <c:axId val="28783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2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2012971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725295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5352635"/>
                    </a:ext>
                  </a:extLst>
                </a:gridCol>
                <a:gridCol w="740664">
                  <a:extLst>
                    <a:ext uri="{9D8B030D-6E8A-4147-A177-3AD203B41FA5}">
                      <a16:colId xmlns:a16="http://schemas.microsoft.com/office/drawing/2014/main" val="1015064895"/>
                    </a:ext>
                  </a:extLst>
                </a:gridCol>
                <a:gridCol w="740664">
                  <a:extLst>
                    <a:ext uri="{9D8B030D-6E8A-4147-A177-3AD203B41FA5}">
                      <a16:colId xmlns:a16="http://schemas.microsoft.com/office/drawing/2014/main" val="752922807"/>
                    </a:ext>
                  </a:extLst>
                </a:gridCol>
                <a:gridCol w="740664">
                  <a:extLst>
                    <a:ext uri="{9D8B030D-6E8A-4147-A177-3AD203B41FA5}">
                      <a16:colId xmlns:a16="http://schemas.microsoft.com/office/drawing/2014/main" val="2861737591"/>
                    </a:ext>
                  </a:extLst>
                </a:gridCol>
                <a:gridCol w="740664">
                  <a:extLst>
                    <a:ext uri="{9D8B030D-6E8A-4147-A177-3AD203B41FA5}">
                      <a16:colId xmlns:a16="http://schemas.microsoft.com/office/drawing/2014/main" val="3505458084"/>
                    </a:ext>
                  </a:extLst>
                </a:gridCol>
                <a:gridCol w="740664">
                  <a:extLst>
                    <a:ext uri="{9D8B030D-6E8A-4147-A177-3AD203B41FA5}">
                      <a16:colId xmlns:a16="http://schemas.microsoft.com/office/drawing/2014/main" val="2383893918"/>
                    </a:ext>
                  </a:extLst>
                </a:gridCol>
                <a:gridCol w="740664">
                  <a:extLst>
                    <a:ext uri="{9D8B030D-6E8A-4147-A177-3AD203B41FA5}">
                      <a16:colId xmlns:a16="http://schemas.microsoft.com/office/drawing/2014/main" val="2245343665"/>
                    </a:ext>
                  </a:extLst>
                </a:gridCol>
                <a:gridCol w="740664">
                  <a:extLst>
                    <a:ext uri="{9D8B030D-6E8A-4147-A177-3AD203B41FA5}">
                      <a16:colId xmlns:a16="http://schemas.microsoft.com/office/drawing/2014/main" val="1256886160"/>
                    </a:ext>
                  </a:extLst>
                </a:gridCol>
                <a:gridCol w="740664">
                  <a:extLst>
                    <a:ext uri="{9D8B030D-6E8A-4147-A177-3AD203B41FA5}">
                      <a16:colId xmlns:a16="http://schemas.microsoft.com/office/drawing/2014/main" val="3448613988"/>
                    </a:ext>
                  </a:extLst>
                </a:gridCol>
                <a:gridCol w="740664">
                  <a:extLst>
                    <a:ext uri="{9D8B030D-6E8A-4147-A177-3AD203B41FA5}">
                      <a16:colId xmlns:a16="http://schemas.microsoft.com/office/drawing/2014/main" val="1865217152"/>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532109399"/>
                  </a:ext>
                </a:extLst>
              </a:tr>
              <a:tr h="370840">
                <a:tc>
                  <a:txBody>
                    <a:bodyPr/>
                    <a:lstStyle/>
                    <a:p>
                      <a:r>
                        <a:rPr lang="en-US" sz="1000"/>
                        <a:t>Gustavo Leone</a:t>
                      </a:r>
                      <a:endParaRPr lang="en-US" sz="1000"/>
                    </a:p>
                  </a:txBody>
                  <a:tcPr/>
                </a:tc>
                <a:tc>
                  <a:txBody>
                    <a:bodyPr/>
                    <a:lstStyle/>
                    <a:p>
                      <a:r>
                        <a:rPr lang="en-US" sz="1000"/>
                        <a:t>1340</a:t>
                      </a:r>
                      <a:endParaRPr lang="en-US" sz="1000"/>
                    </a:p>
                  </a:txBody>
                  <a:tcPr/>
                </a:tc>
                <a:tc>
                  <a:txBody>
                    <a:bodyPr/>
                    <a:lstStyle/>
                    <a:p>
                      <a:r>
                        <a:rPr lang="en-US" sz="1000"/>
                        <a:t>7</a:t>
                      </a:r>
                      <a:endParaRPr lang="en-US" sz="1000"/>
                    </a:p>
                  </a:txBody>
                  <a:tcPr/>
                </a:tc>
                <a:tc>
                  <a:txBody>
                    <a:bodyPr/>
                    <a:lstStyle/>
                    <a:p>
                      <a:r>
                        <a:rPr lang="en-US" sz="1000"/>
                        <a:t>8</a:t>
                      </a:r>
                      <a:endParaRPr lang="en-US" sz="1000"/>
                    </a:p>
                  </a:txBody>
                  <a:tcPr/>
                </a:tc>
                <a:tc>
                  <a:txBody>
                    <a:bodyPr/>
                    <a:lstStyle/>
                    <a:p>
                      <a:r>
                        <a:rPr lang="en-US" sz="1000"/>
                        <a:t>82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0.8795%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935691028"/>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5821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41312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7170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59354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2183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52467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0042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90440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8676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32532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0552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107675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44062181"/>
                    </a:ext>
                  </a:extLst>
                </a:gridCol>
                <a:gridCol w="658368">
                  <a:extLst>
                    <a:ext uri="{9D8B030D-6E8A-4147-A177-3AD203B41FA5}">
                      <a16:colId xmlns:a16="http://schemas.microsoft.com/office/drawing/2014/main" val="347633197"/>
                    </a:ext>
                  </a:extLst>
                </a:gridCol>
                <a:gridCol w="658368">
                  <a:extLst>
                    <a:ext uri="{9D8B030D-6E8A-4147-A177-3AD203B41FA5}">
                      <a16:colId xmlns:a16="http://schemas.microsoft.com/office/drawing/2014/main" val="631282925"/>
                    </a:ext>
                  </a:extLst>
                </a:gridCol>
                <a:gridCol w="658368">
                  <a:extLst>
                    <a:ext uri="{9D8B030D-6E8A-4147-A177-3AD203B41FA5}">
                      <a16:colId xmlns:a16="http://schemas.microsoft.com/office/drawing/2014/main" val="2976077265"/>
                    </a:ext>
                  </a:extLst>
                </a:gridCol>
                <a:gridCol w="658368">
                  <a:extLst>
                    <a:ext uri="{9D8B030D-6E8A-4147-A177-3AD203B41FA5}">
                      <a16:colId xmlns:a16="http://schemas.microsoft.com/office/drawing/2014/main" val="821706268"/>
                    </a:ext>
                  </a:extLst>
                </a:gridCol>
                <a:gridCol w="658368">
                  <a:extLst>
                    <a:ext uri="{9D8B030D-6E8A-4147-A177-3AD203B41FA5}">
                      <a16:colId xmlns:a16="http://schemas.microsoft.com/office/drawing/2014/main" val="925447440"/>
                    </a:ext>
                  </a:extLst>
                </a:gridCol>
                <a:gridCol w="658368">
                  <a:extLst>
                    <a:ext uri="{9D8B030D-6E8A-4147-A177-3AD203B41FA5}">
                      <a16:colId xmlns:a16="http://schemas.microsoft.com/office/drawing/2014/main" val="404520315"/>
                    </a:ext>
                  </a:extLst>
                </a:gridCol>
                <a:gridCol w="658368">
                  <a:extLst>
                    <a:ext uri="{9D8B030D-6E8A-4147-A177-3AD203B41FA5}">
                      <a16:colId xmlns:a16="http://schemas.microsoft.com/office/drawing/2014/main" val="387729688"/>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144179891"/>
                  </a:ext>
                </a:extLst>
              </a:tr>
              <a:tr h="370840">
                <a:tc>
                  <a:txBody>
                    <a:bodyPr/>
                    <a:lstStyle/>
                    <a:p>
                      <a:r>
                        <a:rPr lang="es-ES" sz="1000" b="1"/>
                        <a:t>Gustavo Leone - 2017-01-11 19:05:05</a:t>
                      </a:r>
                      <a:r>
                        <a:rPr lang="es-ES" sz="1000"/>
                        <a:t>
Mañana se hará el primer #PicnicNocturno en el Parque de las Colectividades. Más de 1.400 personas ya se preparan para asistir. Sumate ➡️ http://bit.ly/2iHxgdF</a:t>
                      </a:r>
                      <a:endParaRPr lang="en-US" sz="1000"/>
                    </a:p>
                  </a:txBody>
                  <a:tcPr/>
                </a:tc>
                <a:tc>
                  <a:txBody>
                    <a:bodyPr/>
                    <a:lstStyle/>
                    <a:p>
                      <a:r>
                        <a:rPr lang="en-US" sz="1000"/>
                        <a:t>25</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1.8741%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82609957"/>
                  </a:ext>
                </a:extLst>
              </a:tr>
              <a:tr h="370840">
                <a:tc>
                  <a:txBody>
                    <a:bodyPr/>
                    <a:lstStyle/>
                    <a:p>
                      <a:r>
                        <a:rPr lang="es-ES" sz="1000" b="1"/>
                        <a:t>Gustavo Leone - 2017-01-12 23:24:31</a:t>
                      </a:r>
                      <a:r>
                        <a:rPr lang="es-ES" sz="1000"/>
                        <a:t>
Más de 7.000 rosarinos se acercaron esta noche al Parque de las Colectividades para disfrutar de un encuentro en el espacio público de todos.</a:t>
                      </a:r>
                      <a:endParaRPr lang="en-US" sz="1000"/>
                    </a:p>
                  </a:txBody>
                  <a:tcPr/>
                </a:tc>
                <a:tc>
                  <a:txBody>
                    <a:bodyPr/>
                    <a:lstStyle/>
                    <a:p>
                      <a:r>
                        <a:rPr lang="en-US" sz="1000"/>
                        <a:t>19</a:t>
                      </a:r>
                      <a:endParaRPr lang="en-US" sz="1000"/>
                    </a:p>
                  </a:txBody>
                  <a:tcPr/>
                </a:tc>
                <a:tc>
                  <a:txBody>
                    <a:bodyPr/>
                    <a:lstStyle/>
                    <a:p>
                      <a:r>
                        <a:rPr lang="en-US" sz="1000"/>
                        <a:t>19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1.4243%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06015769"/>
                  </a:ext>
                </a:extLst>
              </a:tr>
              <a:tr h="370840">
                <a:tc>
                  <a:txBody>
                    <a:bodyPr/>
                    <a:lstStyle/>
                    <a:p>
                      <a:r>
                        <a:rPr lang="es-ES" sz="1000" b="1"/>
                        <a:t>Gustavo Leone - 2017-01-13 21:40:56</a:t>
                      </a:r>
                      <a:r>
                        <a:rPr lang="es-ES" sz="1000"/>
                        <a:t>
Excelente noche y gran convocatoria 👏👏 
Los esperamos en el próximo #PicnicNocturno para seguir disfrutando del espacio público en familia y con amigos.</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1.1985%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01840974"/>
                  </a:ext>
                </a:extLst>
              </a:tr>
              <a:tr h="370840">
                <a:tc>
                  <a:txBody>
                    <a:bodyPr/>
                    <a:lstStyle/>
                    <a:p>
                      <a:r>
                        <a:rPr lang="es-ES" sz="1000" b="1"/>
                        <a:t>Gustavo Leone - 2017-01-23 23:31:01</a:t>
                      </a:r>
                      <a:r>
                        <a:rPr lang="es-ES" sz="1000"/>
                        <a:t>
🌃Agendá las fechas de los próximos Picnics Nocturnos. Te esperamos en cada uno de ellos con tus amigos y tu familia para seguir compartiendo el espacio de todos 🌃</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0.7468%</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951220519"/>
                  </a:ext>
                </a:extLst>
              </a:tr>
              <a:tr h="370840">
                <a:tc>
                  <a:txBody>
                    <a:bodyPr/>
                    <a:lstStyle/>
                    <a:p>
                      <a:r>
                        <a:rPr lang="es-ES" sz="1000" b="1"/>
                        <a:t>Gustavo Leone - 2017-01-18 19:00:01</a:t>
                      </a:r>
                      <a:r>
                        <a:rPr lang="es-ES" sz="1000"/>
                        <a:t>
Envié una nota al ministro Dietrich para que considere los efectos del aumento del combustible en nuestro transporte urbano. 
Este cambio en el precio de un insumo afecta directamente la posibilidad de brindar un servicio de calidad con un boleto accesible ➡️https://goo.gl/KFYBQz</a:t>
                      </a:r>
                      <a:endParaRPr lang="en-US" sz="1000"/>
                    </a:p>
                  </a:txBody>
                  <a:tcPr/>
                </a:tc>
                <a:tc>
                  <a:txBody>
                    <a:bodyPr/>
                    <a:lstStyle/>
                    <a:p>
                      <a:r>
                        <a:rPr lang="en-US" sz="1000"/>
                        <a:t>9</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0.6737%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71679240"/>
                  </a:ext>
                </a:extLst>
              </a:tr>
              <a:tr h="370840">
                <a:tc>
                  <a:txBody>
                    <a:bodyPr/>
                    <a:lstStyle/>
                    <a:p>
                      <a:r>
                        <a:rPr lang="es-ES" sz="1000" b="1"/>
                        <a:t>Gustavo Leone - 2017-01-21 11:52:40</a:t>
                      </a:r>
                      <a:r>
                        <a:rPr lang="es-ES" sz="1000"/>
                        <a:t>
En Rosario todos tienen un lugar para pasar el verano y recrearse. Un sitio clásico es el Balneario del Saladillo. En su clase abierta de acuagym se encuentran cada temporada más de 1000 personas que asisten a las colonias para adultos mayores de los clubes y los predios deportivos municipales.</a:t>
                      </a:r>
                      <a:endParaRPr lang="en-US" sz="1000"/>
                    </a:p>
                  </a:txBody>
                  <a:tcPr/>
                </a:tc>
                <a:tc>
                  <a:txBody>
                    <a:bodyPr/>
                    <a:lstStyle/>
                    <a:p>
                      <a:r>
                        <a:rPr lang="en-US" sz="1000"/>
                        <a:t>9</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0.6721%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34061374"/>
                  </a:ext>
                </a:extLst>
              </a:tr>
              <a:tr h="370840">
                <a:tc>
                  <a:txBody>
                    <a:bodyPr/>
                    <a:lstStyle/>
                    <a:p>
                      <a:r>
                        <a:rPr lang="es-ES" sz="1000" b="1"/>
                        <a:t>Gustavo Leone - 2017-01-26 11:33:11</a:t>
                      </a:r>
                      <a:r>
                        <a:rPr lang="es-ES" sz="1000"/>
                        <a:t>
📷Gran iniciativa por el Día del Humedal📷
Participá con tu foto y conocé el Legado Deliot en las islas ➡️https://goo.gl/Gg4D64</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0.2240%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59001335"/>
                  </a:ext>
                </a:extLst>
              </a:tr>
              <a:tr h="370840">
                <a:tc>
                  <a:txBody>
                    <a:bodyPr/>
                    <a:lstStyle/>
                    <a:p>
                      <a:r>
                        <a:rPr lang="it-IT" sz="1000" b="1"/>
                        <a:t>Gustavo Leone - 2017-01-24 13:58:52</a:t>
                      </a:r>
                      <a:r>
                        <a:rPr lang="it-IT" sz="1000"/>
                        <a:t>
</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0.2242%</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76454593"/>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7132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21540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2322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66287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4789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67001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2476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90167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8266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06817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4778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02271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6512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70223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2737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82809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48015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279</Words>
  <Application>Microsoft Office PowerPoint</Application>
  <PresentationFormat>On-screen Show (4:3)</PresentationFormat>
  <Paragraphs>139</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Table</vt:lpstr>
      <vt:lpstr>Own Posts By Weekday</vt:lpstr>
      <vt:lpstr>Interaction Rate By Weekday</vt:lpstr>
      <vt:lpstr>Own Posts By Hour</vt:lpstr>
      <vt:lpstr>Interaction Rate By Hour</vt:lpstr>
      <vt:lpstr>Post Type Distribution</vt:lpstr>
      <vt:lpstr>Interaction Rate By Post Type</vt:lpstr>
      <vt:lpstr>Interactions Distribution</vt:lpstr>
      <vt:lpstr>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2017-02-03T14:51:35Z</dcterms:created>
  <dcterms:modified xsi:type="dcterms:W3CDTF">2017-02-03T14:52:00Z</dcterms:modified>
</cp:coreProperties>
</file>