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9868</c:v>
                </c:pt>
                <c:pt idx="1">
                  <c:v>9867</c:v>
                </c:pt>
                <c:pt idx="2">
                  <c:v>9868</c:v>
                </c:pt>
                <c:pt idx="3">
                  <c:v>9867</c:v>
                </c:pt>
                <c:pt idx="4">
                  <c:v>9867</c:v>
                </c:pt>
                <c:pt idx="5">
                  <c:v>9868</c:v>
                </c:pt>
                <c:pt idx="6">
                  <c:v>9868</c:v>
                </c:pt>
                <c:pt idx="7">
                  <c:v>9867</c:v>
                </c:pt>
                <c:pt idx="8">
                  <c:v>9868</c:v>
                </c:pt>
                <c:pt idx="9">
                  <c:v>9868</c:v>
                </c:pt>
                <c:pt idx="10">
                  <c:v>9868</c:v>
                </c:pt>
                <c:pt idx="11">
                  <c:v>9868</c:v>
                </c:pt>
                <c:pt idx="12">
                  <c:v>9867</c:v>
                </c:pt>
                <c:pt idx="13">
                  <c:v>9868</c:v>
                </c:pt>
                <c:pt idx="14">
                  <c:v>9867</c:v>
                </c:pt>
                <c:pt idx="15">
                  <c:v>9865</c:v>
                </c:pt>
                <c:pt idx="16">
                  <c:v>9866</c:v>
                </c:pt>
                <c:pt idx="17">
                  <c:v>9866</c:v>
                </c:pt>
                <c:pt idx="18">
                  <c:v>9866</c:v>
                </c:pt>
                <c:pt idx="19">
                  <c:v>9864</c:v>
                </c:pt>
                <c:pt idx="20">
                  <c:v>9865</c:v>
                </c:pt>
                <c:pt idx="21">
                  <c:v>9864</c:v>
                </c:pt>
                <c:pt idx="22">
                  <c:v>9865</c:v>
                </c:pt>
                <c:pt idx="23">
                  <c:v>9865</c:v>
                </c:pt>
                <c:pt idx="24">
                  <c:v>9865</c:v>
                </c:pt>
                <c:pt idx="25">
                  <c:v>9866</c:v>
                </c:pt>
                <c:pt idx="26">
                  <c:v>9865</c:v>
                </c:pt>
                <c:pt idx="27">
                  <c:v>9865</c:v>
                </c:pt>
                <c:pt idx="28">
                  <c:v>9864</c:v>
                </c:pt>
                <c:pt idx="29">
                  <c:v>9866</c:v>
                </c:pt>
                <c:pt idx="30">
                  <c:v>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2C-4576-AFEB-B3603E886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92688"/>
        <c:axId val="268989408"/>
      </c:lineChart>
      <c:dateAx>
        <c:axId val="26899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9408"/>
        <c:crosses val="autoZero"/>
        <c:auto val="1"/>
        <c:lblOffset val="100"/>
        <c:baseTimeUnit val="days"/>
      </c:dateAx>
      <c:valAx>
        <c:axId val="26898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9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DB-4971-8AFE-D8ABD64A0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789136"/>
        <c:axId val="231793400"/>
      </c:radarChart>
      <c:catAx>
        <c:axId val="23178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93400"/>
        <c:crosses val="autoZero"/>
        <c:auto val="1"/>
        <c:lblAlgn val="ctr"/>
        <c:lblOffset val="100"/>
        <c:noMultiLvlLbl val="0"/>
      </c:catAx>
      <c:valAx>
        <c:axId val="23179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8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-1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-1</c:v>
                </c:pt>
                <c:pt idx="15">
                  <c:v>-2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-2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-1</c:v>
                </c:pt>
                <c:pt idx="27">
                  <c:v>0</c:v>
                </c:pt>
                <c:pt idx="28">
                  <c:v>-1</c:v>
                </c:pt>
                <c:pt idx="29">
                  <c:v>2</c:v>
                </c:pt>
                <c:pt idx="3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4-4AC5-AECC-333E4CE88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91432"/>
        <c:axId val="231791104"/>
      </c:lineChart>
      <c:dateAx>
        <c:axId val="23179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91104"/>
        <c:crosses val="autoZero"/>
        <c:auto val="1"/>
        <c:lblOffset val="100"/>
        <c:baseTimeUnit val="days"/>
      </c:dateAx>
      <c:valAx>
        <c:axId val="23179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6-4F75-BB96-D93F3C66E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882720"/>
        <c:axId val="270883704"/>
      </c:barChart>
      <c:catAx>
        <c:axId val="27088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3704"/>
        <c:crosses val="autoZero"/>
        <c:auto val="1"/>
        <c:lblAlgn val="ctr"/>
        <c:lblOffset val="100"/>
        <c:noMultiLvlLbl val="0"/>
      </c:catAx>
      <c:valAx>
        <c:axId val="27088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44-48E2-98EF-CB8E8613C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77328"/>
        <c:axId val="268285856"/>
      </c:lineChart>
      <c:dateAx>
        <c:axId val="26827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85856"/>
        <c:crosses val="autoZero"/>
        <c:auto val="1"/>
        <c:lblOffset val="100"/>
        <c:baseTimeUnit val="days"/>
      </c:dateAx>
      <c:valAx>
        <c:axId val="26828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9-4BD4-BB2A-ED3B28CE7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880424"/>
        <c:axId val="270880752"/>
      </c:barChart>
      <c:catAx>
        <c:axId val="27088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0752"/>
        <c:crosses val="autoZero"/>
        <c:auto val="1"/>
        <c:lblAlgn val="ctr"/>
        <c:lblOffset val="100"/>
        <c:noMultiLvlLbl val="0"/>
      </c:catAx>
      <c:valAx>
        <c:axId val="27088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0.1925805797689</c:v>
                </c:pt>
                <c:pt idx="1">
                  <c:v>0.14769337696563001</c:v>
                </c:pt>
                <c:pt idx="2">
                  <c:v>0.14769337696563001</c:v>
                </c:pt>
                <c:pt idx="3">
                  <c:v>0.13007635651058</c:v>
                </c:pt>
                <c:pt idx="4">
                  <c:v>0.11554834786134</c:v>
                </c:pt>
                <c:pt idx="5">
                  <c:v>0.20018244475978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3-4E3D-B629-E1F3C3838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988096"/>
        <c:axId val="268985472"/>
      </c:barChart>
      <c:catAx>
        <c:axId val="26898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5472"/>
        <c:crosses val="autoZero"/>
        <c:auto val="1"/>
        <c:lblAlgn val="ctr"/>
        <c:lblOffset val="100"/>
        <c:noMultiLvlLbl val="0"/>
      </c:catAx>
      <c:valAx>
        <c:axId val="26898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6-49CC-9407-41A37DBDF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91376"/>
        <c:axId val="268985144"/>
      </c:lineChart>
      <c:catAx>
        <c:axId val="26899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85144"/>
        <c:crosses val="autoZero"/>
        <c:auto val="1"/>
        <c:lblAlgn val="ctr"/>
        <c:lblOffset val="100"/>
        <c:noMultiLvlLbl val="0"/>
      </c:catAx>
      <c:valAx>
        <c:axId val="26898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9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0.13514426650448999</c:v>
                </c:pt>
                <c:pt idx="10">
                  <c:v>0</c:v>
                </c:pt>
                <c:pt idx="11">
                  <c:v>0.13176565984187999</c:v>
                </c:pt>
                <c:pt idx="12">
                  <c:v>9.1222379890533001E-2</c:v>
                </c:pt>
                <c:pt idx="13">
                  <c:v>0.30407459963511002</c:v>
                </c:pt>
                <c:pt idx="14">
                  <c:v>0.16651704265732001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0.12669774984796001</c:v>
                </c:pt>
                <c:pt idx="20">
                  <c:v>0.14346083675092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3D-4234-BF73-E01649FE9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94712"/>
        <c:axId val="227073800"/>
      </c:lineChart>
      <c:catAx>
        <c:axId val="23179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073800"/>
        <c:crosses val="autoZero"/>
        <c:auto val="1"/>
        <c:lblAlgn val="ctr"/>
        <c:lblOffset val="100"/>
        <c:noMultiLvlLbl val="0"/>
      </c:catAx>
      <c:valAx>
        <c:axId val="22707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9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4E-4FEC-926D-5E474443A3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4E-4FEC-926D-5E474443A3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E-4FEC-926D-5E474443A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37440"/>
        <c:axId val="313740064"/>
      </c:barChart>
      <c:catAx>
        <c:axId val="31373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0064"/>
        <c:crosses val="autoZero"/>
        <c:auto val="1"/>
        <c:lblAlgn val="ctr"/>
        <c:lblOffset val="100"/>
        <c:noMultiLvlLbl val="0"/>
      </c:catAx>
      <c:valAx>
        <c:axId val="31374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0.22301064368981</c:v>
                </c:pt>
                <c:pt idx="2">
                  <c:v>0.15241623660028999</c:v>
                </c:pt>
                <c:pt idx="3">
                  <c:v>0</c:v>
                </c:pt>
                <c:pt idx="4">
                  <c:v>0.14949872560503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C-4EA3-B015-EBEEAAC5E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741048"/>
        <c:axId val="313733504"/>
      </c:barChart>
      <c:catAx>
        <c:axId val="31374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33504"/>
        <c:crosses val="autoZero"/>
        <c:auto val="1"/>
        <c:lblAlgn val="ctr"/>
        <c:lblOffset val="100"/>
        <c:noMultiLvlLbl val="0"/>
      </c:catAx>
      <c:valAx>
        <c:axId val="31373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C8-497B-8CEB-6A6B6E83C1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C8-497B-8CEB-6A6B6E83C1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C8-497B-8CEB-6A6B6E83C1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C8-497B-8CEB-6A6B6E83C1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C8-497B-8CEB-6A6B6E83C1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C8-497B-8CEB-6A6B6E83C1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C8-497B-8CEB-6A6B6E83C1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Pablo Javkin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C8-497B-8CEB-6A6B6E83C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42688"/>
        <c:axId val="313743016"/>
      </c:barChart>
      <c:catAx>
        <c:axId val="31374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3016"/>
        <c:crosses val="autoZero"/>
        <c:auto val="1"/>
        <c:lblAlgn val="ctr"/>
        <c:lblOffset val="100"/>
        <c:noMultiLvlLbl val="0"/>
      </c:catAx>
      <c:valAx>
        <c:axId val="3137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4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Pablo Javkin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AB-4AED-A7CA-6639C9419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407976"/>
        <c:axId val="309405680"/>
      </c:barChart>
      <c:catAx>
        <c:axId val="30940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05680"/>
        <c:crosses val="autoZero"/>
        <c:auto val="1"/>
        <c:lblAlgn val="ctr"/>
        <c:lblOffset val="100"/>
        <c:noMultiLvlLbl val="0"/>
      </c:catAx>
      <c:valAx>
        <c:axId val="30940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0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86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7522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23594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1939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5166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0025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1368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457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36363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415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708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6101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8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Javkin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431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06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166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661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376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2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715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88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358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5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0838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64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43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7564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832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7374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457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282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964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9948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110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7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- 2017-01-28 13:42:21</a:t>
                      </a:r>
                      <a:r>
                        <a:rPr lang="es-ES" sz="1000"/>
                        <a:t>
Hoy hasta las 16 h podés llevar tus residuos informáticos a Riccheri 1675. Reutilizamos, revalorizamos y además, podés participar de un sorteo. Sumate.
http://bit.ly/2jpE9zz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5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- 2017-01-23 14:00:45</a:t>
                      </a:r>
                      <a:r>
                        <a:rPr lang="es-ES" sz="1000"/>
                        <a:t>
#AntesYDespués en la plaza de Dr. Riva al 5500. Nuevos bancos y mesas, reparación de juegos, desmalezado y limpieza integral. Mejoramos los espacios públicos de la ciudad para poder compartirlos.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2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- 2017-01-02 14:00:00</a:t>
                      </a:r>
                      <a:r>
                        <a:rPr lang="es-ES" sz="1000"/>
                        <a:t>
Tareas de limpieza y desmalezado en plaza Ovidio Lagos, rampas de accesibilidad en el barrio Cristalería, columnas de alumbrado en Plaza Brown, desmalezado y limpieza en el barrio Rucci. Mejorando los espacios públicos en el Distrito Norte "Villa Hortensia".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8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- 2017-01-10 14:24:56</a:t>
                      </a:r>
                      <a:r>
                        <a:rPr lang="es-ES" sz="1000"/>
                        <a:t>
Hoy estamos realizando rectificación de zanjas en Pasaje Cachi entre las calles Juan B. Justo y Schweitzer, en el barrio 7 de septiembre. Y limpieza y retiro de ramas caídas en calle Azcuénaga al 8900, en barrio Fisherton. Trabajando en el Distrito Noroeste "Olga y Leticia Cossettini".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3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- 2017-01-12 20:00:11</a:t>
                      </a:r>
                      <a:r>
                        <a:rPr lang="es-ES" sz="1000"/>
                        <a:t>
Asistencia social, asistencia de salud y asistencia judicial para las VÍCTIMAS de violencia urbana y de delitos. Tenemos que garantizarles derechos, protección, asesoramiento a sus familiares, un registro único, que no de deambulen por oficinas. 
Desde la Dirección de Asistencia y Empoderamiento de las Víctimas, junto a la Provincia y a partir de la ordenanza aprobada por el Concejo, estamos trabajando para concretar ese abordaje integral. Hoy firmamos el convenio. http://bit.ly/2jJhOBT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0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- 2017-01-14 14:09:40</a:t>
                      </a:r>
                      <a:r>
                        <a:rPr lang="es-ES" sz="1000"/>
                        <a:t>
Hoy hay actividades recreativas, deportes y talleres en la Rambla. Acercate. Disfrutamos el verano en el río de nuestra ciudad. 
http://bit.ly/2iIPD4F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0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- 2017-01-25 20:00:01</a:t>
                      </a:r>
                      <a:r>
                        <a:rPr lang="es-ES" sz="1000"/>
                        <a:t>
Poda y despeje de luminarias en Caracas y Grandoli, desmalezado y mejora de alumbrado en Suárez y Bouchard, Imusa en Grandoli y Luzarriaga, bacheo en calle Bouchard. Estas son algunas de las tareas que hicimos en el Operativo Integral de hoy.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77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- 2017-01-30 20:00:04</a:t>
                      </a:r>
                      <a:r>
                        <a:rPr lang="es-ES" sz="1000"/>
                        <a:t>
Controles de tránsito, operativos de verano en La Florida, polideportivos y colonias, espectáculos, trabajos de poda e iluminación. En la reunión de hoy del Comité de Seguridad planificamos acciones por una mejor convivencia en los espacios públicos que compartimos.
http://bit.ly/2kMYYpX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5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- 2017-01-31 14:02:11</a:t>
                      </a:r>
                      <a:r>
                        <a:rPr lang="es-ES" sz="1000"/>
                        <a:t>
#AntesYDespués en la plaza Leandro Zini. Nuevas veredas, rampas de acceso, juegos y restauración del mural. Haciendo en el Distrito Norte "Villa Hortensia" por nuestros espacios públicos. 
http://bit.ly/2kLjb03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4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- 2017-01-07 14:15:08</a:t>
                      </a:r>
                      <a:r>
                        <a:rPr lang="es-ES" sz="1000"/>
                        <a:t>
Verano recreativo y saludable. Mirá las propuestas de Muni Rosario para este fin de semana:
http://bit.ly/2iPjfLU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489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96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910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566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444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076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639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564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730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006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17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81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- 2017-01-20 14:14:23</a:t>
                      </a:r>
                      <a:r>
                        <a:rPr lang="es-ES" sz="1000"/>
                        <a:t>
Mantenimiento de plazas y polideportivos, fumigaciones, zanjeos, adecuaciones hidráulicas. En cada uno de los distritos, haciendo para mejorar nuestros espacios.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59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- 2017-01-24 14:01:08</a:t>
                      </a:r>
                      <a:r>
                        <a:rPr lang="es-ES" sz="1000"/>
                        <a:t>
Escuchamos y hacemos. Trabajando en cada rincón de la ciudad, por la Rosario que queremos.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1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- 2017-01-11 20:00:00</a:t>
                      </a:r>
                      <a:r>
                        <a:rPr lang="es-ES" sz="1000"/>
                        <a:t>
Hoy hicimos un Operativo Integral en barrio Roca. Realizamos tareas de poda, bacheo, zanjeo, mejoras en plazas y erradicamos un basural. También visitamos la vecinal Roca. Y hablamos con Mabel, Ángel, Ramón, Armando. Escuchamos y pensamos juntos para generar entornos más limpios y seguros.
http://bit.ly/2ieiu1F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0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- 2017-01-09 20:11:56</a:t>
                      </a:r>
                      <a:r>
                        <a:rPr lang="es-ES" sz="1000"/>
                        <a:t>
Lecturas y música. Conocé las propuestas de la Editorial Municipal de Rosario para disfrutar este verano. 
http://bit.ly/2jucOAY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- 2017-01-10 20:00:00</a:t>
                      </a:r>
                      <a:r>
                        <a:rPr lang="es-ES" sz="1000"/>
                        <a:t>
Si consumís algo en exceso, Muni Rosario tiene una red. La Estación es un espacio de referencia para el abordaje integral de consumos de alcohol y sustancias psicoactivas. Si necesitás ayuda, no dudes en llamar o acercarte.
http://bit.ly/2j0kBWo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9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- 2017-01-27 19:00:44</a:t>
                      </a:r>
                      <a:r>
                        <a:rPr lang="es-ES" sz="1000"/>
                        <a:t>
Viernes de bacheo, limpieza, rampas, desmalezado, repavimentación. Haciendo en cada barrio, por una ciudad mejor.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7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- 2017-01-18 09:28:55</a:t>
                      </a:r>
                      <a:r>
                        <a:rPr lang="es-ES" sz="1000"/>
                        <a:t>
Miércoles de #OperativoIntegral en el Distrito Noroeste. Hoy todas las áreas del municipio estarán trabajando en Ludueña Norte, entre las calles De La Salle, Campbell, Vélez Sarsfield y Provincias Unidas. Juntos, para mejorar los barrios de nuestra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7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- 2017-01-09 14:16:37</a:t>
                      </a:r>
                      <a:r>
                        <a:rPr lang="es-ES" sz="1000"/>
                        <a:t>
Reparación de calles y veredas, señalización, bacheo de hormigón, tareas de zanjeo. Estas son algunas de las obras que estamos haciendo en distintos barrios de nuestra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2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- 2017-01-19 20:00:57</a:t>
                      </a:r>
                      <a:r>
                        <a:rPr lang="es-ES" sz="1000"/>
                        <a:t>
Equipos de Muni Rosario están realizando tareas de fumigación en la ciudad. Entre todos podemos prevenir el Dengue, Chikungunya y Zika. Acá te contamos cómo descacharrar patios y jardines: http://bit.ly/1ZN6Uok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4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- 2017-01-18 20:00:01</a:t>
                      </a:r>
                      <a:r>
                        <a:rPr lang="es-ES" sz="1000"/>
                        <a:t>
Poda, despeje de luminarias, bacheo,limpieza, control de tránsito, zanjeo y fiscalización de comercios. Tareas que se realizaron en el operativo de hoy, trabajando de manera integral por el barrio Ludueña Norte.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706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41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817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94313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441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436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4867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1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379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520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085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8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- 2017-01-12 11:56:57</a:t>
                      </a:r>
                      <a:r>
                        <a:rPr lang="es-ES" sz="1000"/>
                        <a:t>
40 operativos integrales en 2016. Para estar más cerca de los reclamos cotidianos, fortalecer los vínculos con los vecinos y trabajar en el territorio, mejorando los barrios de manera integral. 
Nota vía RosarioPlus.
http://bit.ly/2ihJvwh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4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- 2017-01-11 09:30:00</a:t>
                      </a:r>
                      <a:r>
                        <a:rPr lang="es-ES" sz="1000"/>
                        <a:t>
Miércoles de #OperativoIntegral en el barrio Roca. Hoy estaremos junto a todas las áreas del municipio trabajando entre las calles Rivero, Espinosa, Matienzo y Espinillo, en el Distrito Oeste de la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- 2017-01-25 09:30:00</a:t>
                      </a:r>
                      <a:r>
                        <a:rPr lang="es-ES" sz="1000"/>
                        <a:t>
Hoy #OperativoIntegral en el Distrito Norte "Villa Hortensia", en el sector comprendido por las calles Grandoli, J. Suárez, Zomoza y Servellera. Todo las áreas de la Muni juntas, para mejorar el barrio Nuevo Alberdi Oeste.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7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- 2017-01-05 20:00:00</a:t>
                      </a:r>
                      <a:r>
                        <a:rPr lang="es-ES" sz="1000"/>
                        <a:t>
Todas las áreas del municipio trabajando en los distritos de la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38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Pablo Javkin - 2017-01-17 14:00:00</a:t>
                      </a:r>
                      <a:r>
                        <a:rPr lang="es-ES" sz="1000"/>
                        <a:t>
Limpieza, desobstrucción, tareas de higiene, mantenimiento, repavimentación. Todos los equipos del municipio trabajando en los 6 distritos de Rosario. Haciendo por nuestra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5146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71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857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88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490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18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655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30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123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55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397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71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3365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11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987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705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816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6744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9821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66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420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753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42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Federico Brussa Hilligardt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95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Aldo Omar Muratore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3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 María Fernandez Pardo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59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Sanjuan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9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Gonzalez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21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Alicia Welk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1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Eva Gina Orlando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87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 Bl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98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Gonzalo Romano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5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RosarioPlus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542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60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454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53728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149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069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702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96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9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Gabriela Vega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63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Manuel Luis Martino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34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Victor Fernandez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Marcelo Fignoni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1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Noemi Raggi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Pablo Javkin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86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07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769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09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743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3</vt:lpstr>
      <vt:lpstr>Own Posts Table - 2 of 3</vt:lpstr>
      <vt:lpstr>Own Posts Table - 3 of 3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2017-02-03T14:48:49Z</dcterms:created>
  <dcterms:modified xsi:type="dcterms:W3CDTF">2017-02-03T14:49:34Z</dcterms:modified>
</cp:coreProperties>
</file>