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72351</c:v>
                </c:pt>
                <c:pt idx="1">
                  <c:v>72427</c:v>
                </c:pt>
                <c:pt idx="2">
                  <c:v>72448</c:v>
                </c:pt>
                <c:pt idx="3">
                  <c:v>72452</c:v>
                </c:pt>
                <c:pt idx="4">
                  <c:v>72467</c:v>
                </c:pt>
                <c:pt idx="5">
                  <c:v>72470</c:v>
                </c:pt>
                <c:pt idx="6">
                  <c:v>72481</c:v>
                </c:pt>
                <c:pt idx="7">
                  <c:v>72485</c:v>
                </c:pt>
                <c:pt idx="8">
                  <c:v>72495</c:v>
                </c:pt>
                <c:pt idx="9">
                  <c:v>72620</c:v>
                </c:pt>
                <c:pt idx="10">
                  <c:v>72720</c:v>
                </c:pt>
                <c:pt idx="11">
                  <c:v>72768</c:v>
                </c:pt>
                <c:pt idx="12">
                  <c:v>72834</c:v>
                </c:pt>
                <c:pt idx="13">
                  <c:v>72896</c:v>
                </c:pt>
                <c:pt idx="14">
                  <c:v>72914</c:v>
                </c:pt>
                <c:pt idx="15">
                  <c:v>72932</c:v>
                </c:pt>
                <c:pt idx="16">
                  <c:v>72943</c:v>
                </c:pt>
                <c:pt idx="17">
                  <c:v>72959</c:v>
                </c:pt>
                <c:pt idx="18">
                  <c:v>73180</c:v>
                </c:pt>
                <c:pt idx="19">
                  <c:v>73552</c:v>
                </c:pt>
                <c:pt idx="20">
                  <c:v>73743</c:v>
                </c:pt>
                <c:pt idx="21">
                  <c:v>73782</c:v>
                </c:pt>
                <c:pt idx="22">
                  <c:v>73833</c:v>
                </c:pt>
                <c:pt idx="23">
                  <c:v>73872</c:v>
                </c:pt>
                <c:pt idx="24">
                  <c:v>73908</c:v>
                </c:pt>
                <c:pt idx="25">
                  <c:v>74145</c:v>
                </c:pt>
                <c:pt idx="26">
                  <c:v>74504</c:v>
                </c:pt>
                <c:pt idx="27">
                  <c:v>74685</c:v>
                </c:pt>
                <c:pt idx="28">
                  <c:v>74826</c:v>
                </c:pt>
                <c:pt idx="29">
                  <c:v>74962</c:v>
                </c:pt>
                <c:pt idx="30">
                  <c:v>75100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7A-4C3A-A664-829B000E7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49488"/>
        <c:axId val="275944568"/>
      </c:lineChart>
      <c:dateAx>
        <c:axId val="27594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4568"/>
        <c:crosses val="autoZero"/>
        <c:auto val="1"/>
        <c:lblOffset val="100"/>
        <c:baseTimeUnit val="days"/>
      </c:dateAx>
      <c:valAx>
        <c:axId val="27594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5-4CB2-AD28-EDE8CB27E7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950800"/>
        <c:axId val="275943912"/>
      </c:radarChart>
      <c:catAx>
        <c:axId val="27595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43912"/>
        <c:crosses val="autoZero"/>
        <c:auto val="1"/>
        <c:lblAlgn val="ctr"/>
        <c:lblOffset val="100"/>
        <c:noMultiLvlLbl val="0"/>
      </c:catAx>
      <c:valAx>
        <c:axId val="27594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5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82</c:v>
                </c:pt>
                <c:pt idx="1">
                  <c:v>76</c:v>
                </c:pt>
                <c:pt idx="2">
                  <c:v>21</c:v>
                </c:pt>
                <c:pt idx="3">
                  <c:v>4</c:v>
                </c:pt>
                <c:pt idx="4">
                  <c:v>15</c:v>
                </c:pt>
                <c:pt idx="5">
                  <c:v>3</c:v>
                </c:pt>
                <c:pt idx="6">
                  <c:v>11</c:v>
                </c:pt>
                <c:pt idx="7">
                  <c:v>4</c:v>
                </c:pt>
                <c:pt idx="8">
                  <c:v>10</c:v>
                </c:pt>
                <c:pt idx="9">
                  <c:v>125</c:v>
                </c:pt>
                <c:pt idx="10">
                  <c:v>100</c:v>
                </c:pt>
                <c:pt idx="11">
                  <c:v>48</c:v>
                </c:pt>
                <c:pt idx="12">
                  <c:v>66</c:v>
                </c:pt>
                <c:pt idx="13">
                  <c:v>62</c:v>
                </c:pt>
                <c:pt idx="14">
                  <c:v>18</c:v>
                </c:pt>
                <c:pt idx="15">
                  <c:v>18</c:v>
                </c:pt>
                <c:pt idx="16">
                  <c:v>11</c:v>
                </c:pt>
                <c:pt idx="17">
                  <c:v>16</c:v>
                </c:pt>
                <c:pt idx="18">
                  <c:v>221</c:v>
                </c:pt>
                <c:pt idx="19">
                  <c:v>372</c:v>
                </c:pt>
                <c:pt idx="20">
                  <c:v>191</c:v>
                </c:pt>
                <c:pt idx="21">
                  <c:v>39</c:v>
                </c:pt>
                <c:pt idx="22">
                  <c:v>51</c:v>
                </c:pt>
                <c:pt idx="23">
                  <c:v>39</c:v>
                </c:pt>
                <c:pt idx="24">
                  <c:v>36</c:v>
                </c:pt>
                <c:pt idx="25">
                  <c:v>237</c:v>
                </c:pt>
                <c:pt idx="26">
                  <c:v>359</c:v>
                </c:pt>
                <c:pt idx="27">
                  <c:v>181</c:v>
                </c:pt>
                <c:pt idx="28">
                  <c:v>141</c:v>
                </c:pt>
                <c:pt idx="29">
                  <c:v>136</c:v>
                </c:pt>
                <c:pt idx="30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7C-4404-93FD-8B2E80323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17776"/>
        <c:axId val="274912856"/>
      </c:lineChart>
      <c:dateAx>
        <c:axId val="27491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2856"/>
        <c:crosses val="autoZero"/>
        <c:auto val="1"/>
        <c:lblOffset val="100"/>
        <c:baseTimeUnit val="days"/>
      </c:dateAx>
      <c:valAx>
        <c:axId val="27491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67</c:v>
                </c:pt>
                <c:pt idx="2">
                  <c:v>39</c:v>
                </c:pt>
                <c:pt idx="3">
                  <c:v>130</c:v>
                </c:pt>
                <c:pt idx="4">
                  <c:v>200</c:v>
                </c:pt>
                <c:pt idx="5">
                  <c:v>111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B6-43EC-B87E-60206D12B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18760"/>
        <c:axId val="274919088"/>
      </c:barChart>
      <c:catAx>
        <c:axId val="27491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9088"/>
        <c:crosses val="autoZero"/>
        <c:auto val="1"/>
        <c:lblAlgn val="ctr"/>
        <c:lblOffset val="100"/>
        <c:noMultiLvlLbl val="0"/>
      </c:catAx>
      <c:valAx>
        <c:axId val="27491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D9-421F-BBBB-616398465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91880"/>
        <c:axId val="278995488"/>
      </c:lineChart>
      <c:dateAx>
        <c:axId val="27899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95488"/>
        <c:crosses val="autoZero"/>
        <c:auto val="1"/>
        <c:lblOffset val="100"/>
        <c:baseTimeUnit val="days"/>
      </c:dateAx>
      <c:valAx>
        <c:axId val="27899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9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10</c:v>
                </c:pt>
                <c:pt idx="3">
                  <c:v>10</c:v>
                </c:pt>
                <c:pt idx="4">
                  <c:v>11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3-431F-8383-2D4AF66AE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619808"/>
        <c:axId val="289613904"/>
      </c:barChart>
      <c:catAx>
        <c:axId val="28961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3904"/>
        <c:crosses val="autoZero"/>
        <c:auto val="1"/>
        <c:lblAlgn val="ctr"/>
        <c:lblOffset val="100"/>
        <c:noMultiLvlLbl val="0"/>
      </c:catAx>
      <c:valAx>
        <c:axId val="2896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1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0.13688255905957</c:v>
                </c:pt>
                <c:pt idx="1">
                  <c:v>0.40963038318074002</c:v>
                </c:pt>
                <c:pt idx="2">
                  <c:v>0.12899287894201</c:v>
                </c:pt>
                <c:pt idx="3">
                  <c:v>1.9563241776874001</c:v>
                </c:pt>
                <c:pt idx="4">
                  <c:v>0.17929036036869</c:v>
                </c:pt>
                <c:pt idx="5">
                  <c:v>0.29946121095662998</c:v>
                </c:pt>
                <c:pt idx="6">
                  <c:v>6.5276364869447004E-2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AB-46BB-8963-3211AF23B5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595208"/>
        <c:axId val="289594880"/>
      </c:barChart>
      <c:catAx>
        <c:axId val="28959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4880"/>
        <c:crosses val="autoZero"/>
        <c:auto val="1"/>
        <c:lblAlgn val="ctr"/>
        <c:lblOffset val="100"/>
        <c:noMultiLvlLbl val="0"/>
      </c:catAx>
      <c:valAx>
        <c:axId val="28959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16</c:v>
                </c:pt>
                <c:pt idx="12">
                  <c:v>12</c:v>
                </c:pt>
                <c:pt idx="13">
                  <c:v>2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2</c:v>
                </c:pt>
                <c:pt idx="18">
                  <c:v>9</c:v>
                </c:pt>
                <c:pt idx="19">
                  <c:v>11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60-40A6-BFED-C54213113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97832"/>
        <c:axId val="289593896"/>
      </c:lineChart>
      <c:catAx>
        <c:axId val="28959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3896"/>
        <c:crosses val="autoZero"/>
        <c:auto val="1"/>
        <c:lblAlgn val="ctr"/>
        <c:lblOffset val="100"/>
        <c:noMultiLvlLbl val="0"/>
      </c:catAx>
      <c:valAx>
        <c:axId val="28959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1.2934573161630001</c:v>
                </c:pt>
                <c:pt idx="12">
                  <c:v>9.1256971489829003E-2</c:v>
                </c:pt>
                <c:pt idx="13">
                  <c:v>8.2097349816128998E-2</c:v>
                </c:pt>
                <c:pt idx="14">
                  <c:v>1.1746027438155999</c:v>
                </c:pt>
                <c:pt idx="15">
                  <c:v>0.16962262358704</c:v>
                </c:pt>
                <c:pt idx="16">
                  <c:v>0.12716850408354</c:v>
                </c:pt>
                <c:pt idx="17">
                  <c:v>0.17233658556444001</c:v>
                </c:pt>
                <c:pt idx="18">
                  <c:v>0.20339637263904001</c:v>
                </c:pt>
                <c:pt idx="19">
                  <c:v>5.5389496720424002E-2</c:v>
                </c:pt>
                <c:pt idx="20">
                  <c:v>6.7170558940469E-2</c:v>
                </c:pt>
                <c:pt idx="21">
                  <c:v>0.13027017491484999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9-4F63-BF5E-E12021214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90616"/>
        <c:axId val="289591272"/>
      </c:lineChart>
      <c:catAx>
        <c:axId val="28959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1272"/>
        <c:crosses val="autoZero"/>
        <c:auto val="1"/>
        <c:lblAlgn val="ctr"/>
        <c:lblOffset val="100"/>
        <c:noMultiLvlLbl val="0"/>
      </c:catAx>
      <c:valAx>
        <c:axId val="28959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C-47B4-AD17-B208B409B2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FC-47B4-AD17-B208B409B2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FC-47B4-AD17-B208B409B2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FC-47B4-AD17-B208B409B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992536"/>
        <c:axId val="278992864"/>
      </c:barChart>
      <c:catAx>
        <c:axId val="27899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92864"/>
        <c:crosses val="autoZero"/>
        <c:auto val="1"/>
        <c:lblAlgn val="ctr"/>
        <c:lblOffset val="100"/>
        <c:noMultiLvlLbl val="0"/>
      </c:catAx>
      <c:valAx>
        <c:axId val="27899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9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6.8202865626957002E-2</c:v>
                </c:pt>
                <c:pt idx="1">
                  <c:v>9.6399563038538999E-2</c:v>
                </c:pt>
                <c:pt idx="2">
                  <c:v>0.89479316575462997</c:v>
                </c:pt>
                <c:pt idx="3">
                  <c:v>0</c:v>
                </c:pt>
                <c:pt idx="4">
                  <c:v>0.42124368812745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9-49F2-940E-3461D6584F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17120"/>
        <c:axId val="235373216"/>
      </c:barChart>
      <c:catAx>
        <c:axId val="27491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73216"/>
        <c:crosses val="autoZero"/>
        <c:auto val="1"/>
        <c:lblAlgn val="ctr"/>
        <c:lblOffset val="100"/>
        <c:noMultiLvlLbl val="0"/>
      </c:catAx>
      <c:valAx>
        <c:axId val="23537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F-4772-B94D-735FDF018B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9F-4772-B94D-735FDF018B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9F-4772-B94D-735FDF018B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9F-4772-B94D-735FDF018B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9F-4772-B94D-735FDF018B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9F-4772-B94D-735FDF018B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9F-4772-B94D-735FDF018B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Muni Rosario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9F-4772-B94D-735FDF018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0464376"/>
        <c:axId val="320470608"/>
      </c:barChart>
      <c:catAx>
        <c:axId val="32046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70608"/>
        <c:crosses val="autoZero"/>
        <c:auto val="1"/>
        <c:lblAlgn val="ctr"/>
        <c:lblOffset val="100"/>
        <c:noMultiLvlLbl val="0"/>
      </c:catAx>
      <c:valAx>
        <c:axId val="32047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6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 Rosario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21-4EBD-99B0-93AFB9123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461096"/>
        <c:axId val="320466344"/>
      </c:barChart>
      <c:catAx>
        <c:axId val="32046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66344"/>
        <c:crosses val="autoZero"/>
        <c:auto val="1"/>
        <c:lblAlgn val="ctr"/>
        <c:lblOffset val="100"/>
        <c:noMultiLvlLbl val="0"/>
      </c:catAx>
      <c:valAx>
        <c:axId val="32046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6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1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553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3936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4747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1228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7335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6215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0365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4354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0057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710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821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Muni Rosario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795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811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747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00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5115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8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9577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8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40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2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456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1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867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4817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589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273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067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165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461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86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263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9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- 2017-01-19 11:37:16</a:t>
                      </a:r>
                      <a:r>
                        <a:rPr lang="es-ES" sz="1000"/>
                        <a:t>
🚌 El transporte urbano de pasajeros busca sumar conductoras. La empresa Mixta ya abrió su convocatoria. ¿Querés postularte? 👉 bit.ly/2iEx51F
Queremos una ciudad con igualdad de oportunidades laborales y espacios de participación para tod@s.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14.4671%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51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- 2017-01-26 11:49:43</a:t>
                      </a:r>
                      <a:r>
                        <a:rPr lang="es-ES" sz="1000"/>
                        <a:t>
Abrimos un registro laboral para travestis, transexuales y transgénero. Tenés tiempo de postularte hasta el 10 de marzo. ¿Querés trabajar en la Muni? Consultá los requisitos ⏩ bit.ly/CupoTrans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98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- 2017-01-10 14:00:01</a:t>
                      </a:r>
                      <a:r>
                        <a:rPr lang="es-ES" sz="1000"/>
                        <a:t>
Te invitamos al primer picnic nocturno en el Parque de las Colectividades (Italia y el río), este jueves desde las 20 hs. Venite en familia y con amigos para compartir una noche bajo la luna y con música en vivo. ¡Prepará tu canasta y la vianda! http://bit.ly/2j3VG4s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27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- 2017-01-14 14:57:47</a:t>
                      </a:r>
                      <a:r>
                        <a:rPr lang="es-ES" sz="1000"/>
                        <a:t>
Disfrutá del verano en la #Rambla. Consultá la agenda, mirá todo lo que podés hacer: bit.ly/2i0adNl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74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- 2017-01-27 14:41:01</a:t>
                      </a:r>
                      <a:r>
                        <a:rPr lang="es-ES" sz="1000"/>
                        <a:t>
Alarmas comunitarias pedidas por los vecin@s, compra de cámaras y controles vehiculares para mejorar la seguridad en los barrios. 
#RosarioTeEscucha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0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- 2017-01-21 18:00:01</a:t>
                      </a:r>
                      <a:r>
                        <a:rPr lang="es-ES" sz="1000"/>
                        <a:t>
🌜🎞 Este fin de semana comienza el ciclo Cine bajo el puente. Domingos de película bajo las estrellas, con entrada libre y gratuita. Te esperamos a las 20.30 hs en el Estacionamiento de Costa Alta ⏩ bit.ly/2js9cwj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65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- 2017-01-24 11:30:00</a:t>
                      </a:r>
                      <a:r>
                        <a:rPr lang="es-ES" sz="1000"/>
                        <a:t>
En 2016 hicimos más de 9.000 intervenciones de poda y escamonda y cambiamos 3.500 luces. Para Doris, que vive en barrio La Esperanza del Distrito Norte, significó tener entornos más seguros. #RosarioTeEscucha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3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- 2017-01-04 16:53:54</a:t>
                      </a:r>
                      <a:r>
                        <a:rPr lang="es-ES" sz="1000"/>
                        <a:t>
El juego y el entretenimiento son parte del cuidado integral de la salud de niñas y niños, y contribuyen a su curación y recuperación.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4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- 2017-01-26 18:30:00</a:t>
                      </a:r>
                      <a:r>
                        <a:rPr lang="es-ES" sz="1000"/>
                        <a:t>
Como cada verano, todos los sábados hasta el 18 de marzo vas a poder disfrutar de recitales gratuitos en el Anfiteatro Municipal, museos y otros espacios públicos. 🎶 🌜Mirá el calendario completo ⏩ bit.ly/RosarioBajoLasEstrellas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7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- 2017-01-24 18:00:01</a:t>
                      </a:r>
                      <a:r>
                        <a:rPr lang="es-ES" sz="1000"/>
                        <a:t>
🚌 🚌 Más seguridad para los trabajadores y pasajeros del transporte urbano: 150 colectivos de las empresas Semtur, La Mixta y Rosario Bus ya tienen cámaras de videovigilancia, micrófonos y botones de pánico. Mirá los detalles en la nota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50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4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860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6215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87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62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119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537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2236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562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948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2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- 2017-01-05 15:30:00</a:t>
                      </a:r>
                      <a:r>
                        <a:rPr lang="es-ES" sz="1000"/>
                        <a:t>
El #Zika es una enfermedad transmitida por el mosquito Aedes y que también se contrae por vía sexual. Extrememos los cuidados. Tené en cuenta estas recomendaciones ⬇️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8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- 2017-01-30 11:22:28</a:t>
                      </a:r>
                      <a:r>
                        <a:rPr lang="es-ES" sz="1000"/>
                        <a:t>
Canjeá todo tipo de papeles por un frasco de mermelada, un posa pava de madera y chip (pequeños trozos de madera producidos con restos de poda). Esta semana, de 10 a 12 hs., en Distrito Sur "Rosa Ziperovich" y Distrito Sudoeste “Emilia Bertolé”. 
Calendario completo ⏩ bit.ly/2k8FEV4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70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- 2017-01-10 18:00:00</a:t>
                      </a:r>
                      <a:r>
                        <a:rPr lang="es-ES" sz="1000"/>
                        <a:t>
Así está quedando el #ÁreaHistórica con las obras de ampliación y renovación de veredas, nueva iluminación y arbolado. Mejores espacios públicos para encontrarnos. Si cuidamos nuestro patrimonio, #RosarioTieneFuturo ⏩ http://bit.ly/ÁreaHistórica. ¡Mirá!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- 2017-01-09 11:11:28</a:t>
                      </a:r>
                      <a:r>
                        <a:rPr lang="es-ES" sz="1000"/>
                        <a:t>
🌞 🏊 🚣 Los fines de semana la Muni te propone y vos elegís: clases de zumba, gimansia, voley, fútbol, música, talleres saludables y muchas otras actividades a orilla del Paraná.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05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- 2017-01-23 11:57:04</a:t>
                      </a:r>
                      <a:r>
                        <a:rPr lang="es-ES" sz="1000"/>
                        <a:t>
¡Cuidate de las altas temperaturas! Para prevenir golpes de calor: tomá mucho líquido, evitá las comidas calientes o bebidas alcohólicas, y ponete ropa clara y holgada. 
Si te duele la cabeza, tenés náuseas, temperatura corporal elevada, confusión o respiración y pulso rápido, consultá a un médico. Más consejos ⏩ http://bit.ly/2jTyk1F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6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- 2017-01-30 17:04:05</a:t>
                      </a:r>
                      <a:r>
                        <a:rPr lang="es-ES" sz="1000"/>
                        <a:t>
Renovamos la plaza Leandro Zini en barrio Industrial. Se realizaron trabajos de reparación y pintura de juegos, ejecución de rampas de acceso, y restauración del mural. http://bit.ly/2kojDV8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82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- 2017-01-07 12:55:28</a:t>
                      </a:r>
                      <a:r>
                        <a:rPr lang="es-ES" sz="1000"/>
                        <a:t>
Este domingo vuelve Calle recreativa Cambiá el Aire 🌞🚶🚴. Te esperamos de 8.30 a 12.30 hs con propuestas para toda la familia 👉 bit.ly/1FMTbK3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6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- 2017-01-18 15:19:50</a:t>
                      </a:r>
                      <a:r>
                        <a:rPr lang="es-ES" sz="1000"/>
                        <a:t>
Con el nuevo equipamiento se mejora la calidad del servicio de higiene urbana en una parte del #DistritoNoroeste. Se colocaron en el sector de calles Cuba, Mendoza, Felipe Moré y Eva Perón.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1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- 2017-01-06 15:30:01</a:t>
                      </a:r>
                      <a:r>
                        <a:rPr lang="es-ES" sz="1000"/>
                        <a:t>
¡En verano seguimos reciclando! Este sábado llevá una bolsa de reciclables a La Fluvial, y cambiala por un pase ida y vuelta a la isla. Podés usarlo el mismo día o el domingo 8/1. Te esperamos de 12 a 14 hs. http://bit.ly/2iQ2Rxa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29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- 2017-01-02 16:56:08</a:t>
                      </a:r>
                      <a:r>
                        <a:rPr lang="es-ES" sz="1000"/>
                        <a:t>
Barrio Fisherton ya cuenta con 46 nuevos contenedores metálicas. En las próximas semanas se sumarán unidades en Lisandro de la Torre, y otras zonas del Norte y Noroeste.
Cuidemos el nuevo mobiliario y colaboremos entre todos con la #higiene de la ciudad.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3220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94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860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0636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209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043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453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159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654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89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212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6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- 2017-01-20 15:00:04</a:t>
                      </a:r>
                      <a:r>
                        <a:rPr lang="es-ES" sz="1000"/>
                        <a:t>
Todos los viernes, sábados y domingos del verano te esperamos en la Rambla: clases de zumba, gimnasia, voley, fútbol, música y talleres para cuidar tu salud. Mirá la agenda completa ⏩ http://bit.ly/VeranoRambla.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8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- 2017-01-18 11:51:11</a:t>
                      </a:r>
                      <a:r>
                        <a:rPr lang="es-ES" sz="1000"/>
                        <a:t>
Un grupo de excombatientes de #Malvinas, junto a personal de Defensa Civil, se encargará de proteger las islas del #LegadoDeliot en el Paraná, donde vamos a desarrollar un proyecto de ecoturismo con actividades recreativas, culturales y educativas. http://bit.ly/2jyHX5s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2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- 2017-01-27 18:19:23</a:t>
                      </a:r>
                      <a:r>
                        <a:rPr lang="es-ES" sz="1000"/>
                        <a:t>
Todo esto pasó en la semana 👇 Encontrá más información en www.rosarionoticias.gob.ar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11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- 2017-01-03 12:30:31</a:t>
                      </a:r>
                      <a:r>
                        <a:rPr lang="es-ES" sz="1000"/>
                        <a:t>
🌞 🏊 La temporada de verano se vive a pleno en las piletas de todos los distritos. ¡Sumate!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9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Muni Rosario - 2017-01-12 21:00:00</a:t>
                      </a:r>
                      <a:r>
                        <a:rPr lang="es-ES" sz="1000"/>
                        <a:t>
⚠️ Temporalmente el ascenso y descenso de pasajeros en avenida Alberdi se realizará sobre las veredas.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8671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578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5526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437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989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7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1711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434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924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91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523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340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455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96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555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94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93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144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550</Words>
  <Application>Microsoft Office PowerPoint</Application>
  <PresentationFormat>On-screen Show (4:3)</PresentationFormat>
  <Paragraphs>297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 - 1 of 3</vt:lpstr>
      <vt:lpstr>Own Posts Table - 2 of 3</vt:lpstr>
      <vt:lpstr>Own Posts Table - 3 of 3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2017-02-03T14:43:32Z</dcterms:created>
  <dcterms:modified xsi:type="dcterms:W3CDTF">2017-02-03T14:44:13Z</dcterms:modified>
</cp:coreProperties>
</file>