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Mónica Fein</c:v>
                </c:pt>
              </c:strCache>
            </c:strRef>
          </c:tx>
          <c:spPr>
            <a:ln w="28575" cap="rnd">
              <a:solidFill>
                <a:schemeClr val="accent1"/>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Sheet1!$B$2:$B$32</c:f>
              <c:numCache>
                <c:formatCode>General</c:formatCode>
                <c:ptCount val="31"/>
                <c:pt idx="0">
                  <c:v>25039</c:v>
                </c:pt>
                <c:pt idx="1">
                  <c:v>25042</c:v>
                </c:pt>
                <c:pt idx="2">
                  <c:v>25059</c:v>
                </c:pt>
                <c:pt idx="3">
                  <c:v>25078</c:v>
                </c:pt>
                <c:pt idx="4">
                  <c:v>25086</c:v>
                </c:pt>
                <c:pt idx="5">
                  <c:v>25092</c:v>
                </c:pt>
                <c:pt idx="6">
                  <c:v>25096</c:v>
                </c:pt>
                <c:pt idx="7">
                  <c:v>25100</c:v>
                </c:pt>
                <c:pt idx="8">
                  <c:v>25113</c:v>
                </c:pt>
                <c:pt idx="9">
                  <c:v>25115</c:v>
                </c:pt>
                <c:pt idx="10">
                  <c:v>25119</c:v>
                </c:pt>
                <c:pt idx="11">
                  <c:v>25120</c:v>
                </c:pt>
                <c:pt idx="12">
                  <c:v>25126</c:v>
                </c:pt>
                <c:pt idx="13">
                  <c:v>25127</c:v>
                </c:pt>
                <c:pt idx="14">
                  <c:v>25129</c:v>
                </c:pt>
                <c:pt idx="15">
                  <c:v>25130</c:v>
                </c:pt>
                <c:pt idx="16">
                  <c:v>25134</c:v>
                </c:pt>
                <c:pt idx="17">
                  <c:v>25135</c:v>
                </c:pt>
                <c:pt idx="18">
                  <c:v>25147</c:v>
                </c:pt>
                <c:pt idx="19">
                  <c:v>25154</c:v>
                </c:pt>
                <c:pt idx="20">
                  <c:v>25161</c:v>
                </c:pt>
                <c:pt idx="21">
                  <c:v>25166</c:v>
                </c:pt>
                <c:pt idx="22">
                  <c:v>25172</c:v>
                </c:pt>
                <c:pt idx="23">
                  <c:v>25187</c:v>
                </c:pt>
                <c:pt idx="24">
                  <c:v>25196</c:v>
                </c:pt>
                <c:pt idx="25">
                  <c:v>25204</c:v>
                </c:pt>
                <c:pt idx="26">
                  <c:v>25214</c:v>
                </c:pt>
                <c:pt idx="27">
                  <c:v>25220</c:v>
                </c:pt>
                <c:pt idx="28">
                  <c:v>25232</c:v>
                </c:pt>
                <c:pt idx="29">
                  <c:v>25241</c:v>
                </c:pt>
                <c:pt idx="30">
                  <c:v>25257</c:v>
                </c:pt>
              </c:numCache>
            </c:numRef>
          </c:val>
          <c:smooth val="0"/>
          <c:extLst>
            <c:ext xmlns:c16="http://schemas.microsoft.com/office/drawing/2014/chart" uri="{C3380CC4-5D6E-409C-BE32-E72D297353CC}">
              <c16:uniqueId val="{00000000-4B0C-40D0-A4FB-D65C4F8079D6}"/>
            </c:ext>
          </c:extLst>
        </c:ser>
        <c:dLbls>
          <c:showLegendKey val="0"/>
          <c:showVal val="0"/>
          <c:showCatName val="0"/>
          <c:showSerName val="0"/>
          <c:showPercent val="0"/>
          <c:showBubbleSize val="0"/>
        </c:dLbls>
        <c:smooth val="0"/>
        <c:axId val="274186280"/>
        <c:axId val="274186936"/>
      </c:lineChart>
      <c:dateAx>
        <c:axId val="274186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186936"/>
        <c:crosses val="autoZero"/>
        <c:auto val="1"/>
        <c:lblOffset val="100"/>
        <c:baseTimeUnit val="days"/>
      </c:dateAx>
      <c:valAx>
        <c:axId val="274186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186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Mónica Fein</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7040-49CD-A8DB-FD2DC11C10FF}"/>
            </c:ext>
          </c:extLst>
        </c:ser>
        <c:dLbls>
          <c:showLegendKey val="0"/>
          <c:showVal val="0"/>
          <c:showCatName val="0"/>
          <c:showSerName val="0"/>
          <c:showPercent val="0"/>
          <c:showBubbleSize val="0"/>
        </c:dLbls>
        <c:axId val="274184312"/>
        <c:axId val="274184640"/>
      </c:radarChart>
      <c:catAx>
        <c:axId val="274184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184640"/>
        <c:crosses val="autoZero"/>
        <c:auto val="1"/>
        <c:lblAlgn val="ctr"/>
        <c:lblOffset val="100"/>
        <c:noMultiLvlLbl val="0"/>
      </c:catAx>
      <c:valAx>
        <c:axId val="274184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184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Mónica Fein</c:v>
                </c:pt>
              </c:strCache>
            </c:strRef>
          </c:tx>
          <c:spPr>
            <a:ln w="28575" cap="rnd">
              <a:solidFill>
                <a:schemeClr val="accent1"/>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Sheet1!$B$2:$B$32</c:f>
              <c:numCache>
                <c:formatCode>General</c:formatCode>
                <c:ptCount val="31"/>
                <c:pt idx="0">
                  <c:v>2</c:v>
                </c:pt>
                <c:pt idx="1">
                  <c:v>3</c:v>
                </c:pt>
                <c:pt idx="2">
                  <c:v>17</c:v>
                </c:pt>
                <c:pt idx="3">
                  <c:v>19</c:v>
                </c:pt>
                <c:pt idx="4">
                  <c:v>8</c:v>
                </c:pt>
                <c:pt idx="5">
                  <c:v>6</c:v>
                </c:pt>
                <c:pt idx="6">
                  <c:v>4</c:v>
                </c:pt>
                <c:pt idx="7">
                  <c:v>4</c:v>
                </c:pt>
                <c:pt idx="8">
                  <c:v>13</c:v>
                </c:pt>
                <c:pt idx="9">
                  <c:v>2</c:v>
                </c:pt>
                <c:pt idx="10">
                  <c:v>4</c:v>
                </c:pt>
                <c:pt idx="11">
                  <c:v>1</c:v>
                </c:pt>
                <c:pt idx="12">
                  <c:v>6</c:v>
                </c:pt>
                <c:pt idx="13">
                  <c:v>1</c:v>
                </c:pt>
                <c:pt idx="14">
                  <c:v>2</c:v>
                </c:pt>
                <c:pt idx="15">
                  <c:v>1</c:v>
                </c:pt>
                <c:pt idx="16">
                  <c:v>4</c:v>
                </c:pt>
                <c:pt idx="17">
                  <c:v>1</c:v>
                </c:pt>
                <c:pt idx="18">
                  <c:v>12</c:v>
                </c:pt>
                <c:pt idx="19">
                  <c:v>7</c:v>
                </c:pt>
                <c:pt idx="20">
                  <c:v>7</c:v>
                </c:pt>
                <c:pt idx="21">
                  <c:v>5</c:v>
                </c:pt>
                <c:pt idx="22">
                  <c:v>6</c:v>
                </c:pt>
                <c:pt idx="23">
                  <c:v>15</c:v>
                </c:pt>
                <c:pt idx="24">
                  <c:v>9</c:v>
                </c:pt>
                <c:pt idx="25">
                  <c:v>8</c:v>
                </c:pt>
                <c:pt idx="26">
                  <c:v>10</c:v>
                </c:pt>
                <c:pt idx="27">
                  <c:v>6</c:v>
                </c:pt>
                <c:pt idx="28">
                  <c:v>12</c:v>
                </c:pt>
                <c:pt idx="29">
                  <c:v>9</c:v>
                </c:pt>
                <c:pt idx="30">
                  <c:v>16</c:v>
                </c:pt>
              </c:numCache>
            </c:numRef>
          </c:val>
          <c:smooth val="0"/>
          <c:extLst>
            <c:ext xmlns:c16="http://schemas.microsoft.com/office/drawing/2014/chart" uri="{C3380CC4-5D6E-409C-BE32-E72D297353CC}">
              <c16:uniqueId val="{00000000-E893-46F1-84F1-6EB95C32EDCF}"/>
            </c:ext>
          </c:extLst>
        </c:ser>
        <c:dLbls>
          <c:showLegendKey val="0"/>
          <c:showVal val="0"/>
          <c:showCatName val="0"/>
          <c:showSerName val="0"/>
          <c:showPercent val="0"/>
          <c:showBubbleSize val="0"/>
        </c:dLbls>
        <c:smooth val="0"/>
        <c:axId val="275707984"/>
        <c:axId val="275706016"/>
      </c:lineChart>
      <c:dateAx>
        <c:axId val="275707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706016"/>
        <c:crosses val="autoZero"/>
        <c:auto val="1"/>
        <c:lblOffset val="100"/>
        <c:baseTimeUnit val="days"/>
      </c:dateAx>
      <c:valAx>
        <c:axId val="275706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707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Mónica Fein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c:v>
                </c:pt>
                <c:pt idx="1">
                  <c:v>11</c:v>
                </c:pt>
                <c:pt idx="2">
                  <c:v>8</c:v>
                </c:pt>
                <c:pt idx="3">
                  <c:v>7</c:v>
                </c:pt>
                <c:pt idx="4">
                  <c:v>7</c:v>
                </c:pt>
                <c:pt idx="5">
                  <c:v>5</c:v>
                </c:pt>
                <c:pt idx="6">
                  <c:v>5</c:v>
                </c:pt>
              </c:numCache>
            </c:numRef>
          </c:val>
          <c:extLst>
            <c:ext xmlns:c16="http://schemas.microsoft.com/office/drawing/2014/chart" uri="{C3380CC4-5D6E-409C-BE32-E72D297353CC}">
              <c16:uniqueId val="{00000000-46E1-4550-9853-E7B5136BB030}"/>
            </c:ext>
          </c:extLst>
        </c:ser>
        <c:dLbls>
          <c:showLegendKey val="0"/>
          <c:showVal val="0"/>
          <c:showCatName val="0"/>
          <c:showSerName val="0"/>
          <c:showPercent val="0"/>
          <c:showBubbleSize val="0"/>
        </c:dLbls>
        <c:gapWidth val="219"/>
        <c:overlap val="-27"/>
        <c:axId val="277230192"/>
        <c:axId val="277230520"/>
      </c:barChart>
      <c:catAx>
        <c:axId val="277230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230520"/>
        <c:crosses val="autoZero"/>
        <c:auto val="1"/>
        <c:lblAlgn val="ctr"/>
        <c:lblOffset val="100"/>
        <c:noMultiLvlLbl val="0"/>
      </c:catAx>
      <c:valAx>
        <c:axId val="277230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230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Mónica Fein</c:v>
                </c:pt>
              </c:strCache>
            </c:strRef>
          </c:tx>
          <c:spPr>
            <a:ln w="28575" cap="rnd">
              <a:solidFill>
                <a:schemeClr val="accent1"/>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Sheet1!$B$2:$B$32</c:f>
              <c:numCache>
                <c:formatCode>General</c:formatCode>
                <c:ptCount val="31"/>
                <c:pt idx="0">
                  <c:v>0</c:v>
                </c:pt>
                <c:pt idx="1">
                  <c:v>0</c:v>
                </c:pt>
                <c:pt idx="2">
                  <c:v>0</c:v>
                </c:pt>
                <c:pt idx="3">
                  <c:v>0</c:v>
                </c:pt>
                <c:pt idx="4">
                  <c:v>0</c:v>
                </c:pt>
                <c:pt idx="5">
                  <c:v>1</c:v>
                </c:pt>
                <c:pt idx="6">
                  <c:v>0</c:v>
                </c:pt>
                <c:pt idx="7">
                  <c:v>0</c:v>
                </c:pt>
                <c:pt idx="8">
                  <c:v>0</c:v>
                </c:pt>
                <c:pt idx="9">
                  <c:v>1</c:v>
                </c:pt>
                <c:pt idx="10">
                  <c:v>1</c:v>
                </c:pt>
                <c:pt idx="11">
                  <c:v>1</c:v>
                </c:pt>
                <c:pt idx="12">
                  <c:v>1</c:v>
                </c:pt>
                <c:pt idx="13">
                  <c:v>0</c:v>
                </c:pt>
                <c:pt idx="14">
                  <c:v>1</c:v>
                </c:pt>
                <c:pt idx="15">
                  <c:v>2</c:v>
                </c:pt>
                <c:pt idx="16">
                  <c:v>0</c:v>
                </c:pt>
                <c:pt idx="17">
                  <c:v>0</c:v>
                </c:pt>
                <c:pt idx="18">
                  <c:v>1</c:v>
                </c:pt>
                <c:pt idx="19">
                  <c:v>0</c:v>
                </c:pt>
                <c:pt idx="20">
                  <c:v>0</c:v>
                </c:pt>
                <c:pt idx="21">
                  <c:v>1</c:v>
                </c:pt>
                <c:pt idx="22">
                  <c:v>1</c:v>
                </c:pt>
                <c:pt idx="23">
                  <c:v>0</c:v>
                </c:pt>
                <c:pt idx="24">
                  <c:v>0</c:v>
                </c:pt>
                <c:pt idx="25">
                  <c:v>1</c:v>
                </c:pt>
                <c:pt idx="26">
                  <c:v>1</c:v>
                </c:pt>
                <c:pt idx="27">
                  <c:v>0</c:v>
                </c:pt>
                <c:pt idx="28">
                  <c:v>1</c:v>
                </c:pt>
                <c:pt idx="29">
                  <c:v>0</c:v>
                </c:pt>
                <c:pt idx="30">
                  <c:v>1</c:v>
                </c:pt>
              </c:numCache>
            </c:numRef>
          </c:val>
          <c:smooth val="0"/>
          <c:extLst>
            <c:ext xmlns:c16="http://schemas.microsoft.com/office/drawing/2014/chart" uri="{C3380CC4-5D6E-409C-BE32-E72D297353CC}">
              <c16:uniqueId val="{00000000-C4EC-47F8-A4FA-AC72A192FA99}"/>
            </c:ext>
          </c:extLst>
        </c:ser>
        <c:dLbls>
          <c:showLegendKey val="0"/>
          <c:showVal val="0"/>
          <c:showCatName val="0"/>
          <c:showSerName val="0"/>
          <c:showPercent val="0"/>
          <c:showBubbleSize val="0"/>
        </c:dLbls>
        <c:smooth val="0"/>
        <c:axId val="276564848"/>
        <c:axId val="276563864"/>
      </c:lineChart>
      <c:dateAx>
        <c:axId val="276564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563864"/>
        <c:crosses val="autoZero"/>
        <c:auto val="1"/>
        <c:lblOffset val="100"/>
        <c:baseTimeUnit val="days"/>
      </c:dateAx>
      <c:valAx>
        <c:axId val="276563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564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Mónica Fein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2</c:v>
                </c:pt>
                <c:pt idx="2">
                  <c:v>1</c:v>
                </c:pt>
                <c:pt idx="3">
                  <c:v>3</c:v>
                </c:pt>
                <c:pt idx="4">
                  <c:v>3</c:v>
                </c:pt>
                <c:pt idx="5">
                  <c:v>0</c:v>
                </c:pt>
                <c:pt idx="6">
                  <c:v>3</c:v>
                </c:pt>
              </c:numCache>
            </c:numRef>
          </c:val>
          <c:extLst>
            <c:ext xmlns:c16="http://schemas.microsoft.com/office/drawing/2014/chart" uri="{C3380CC4-5D6E-409C-BE32-E72D297353CC}">
              <c16:uniqueId val="{00000000-2852-4D16-BF7B-ADAC999E17F1}"/>
            </c:ext>
          </c:extLst>
        </c:ser>
        <c:dLbls>
          <c:showLegendKey val="0"/>
          <c:showVal val="0"/>
          <c:showCatName val="0"/>
          <c:showSerName val="0"/>
          <c:showPercent val="0"/>
          <c:showBubbleSize val="0"/>
        </c:dLbls>
        <c:gapWidth val="219"/>
        <c:overlap val="-27"/>
        <c:axId val="276563536"/>
        <c:axId val="276564192"/>
      </c:barChart>
      <c:catAx>
        <c:axId val="276563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564192"/>
        <c:crosses val="autoZero"/>
        <c:auto val="1"/>
        <c:lblAlgn val="ctr"/>
        <c:lblOffset val="100"/>
        <c:noMultiLvlLbl val="0"/>
      </c:catAx>
      <c:valAx>
        <c:axId val="276564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563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Mónica Fein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0.93446794973754999</c:v>
                </c:pt>
                <c:pt idx="1">
                  <c:v>0.77739780499443001</c:v>
                </c:pt>
                <c:pt idx="2">
                  <c:v>0.46524574518848</c:v>
                </c:pt>
                <c:pt idx="3">
                  <c:v>0.94507184136578004</c:v>
                </c:pt>
                <c:pt idx="4">
                  <c:v>0.48512804199141002</c:v>
                </c:pt>
                <c:pt idx="6">
                  <c:v>0.63755898414718004</c:v>
                </c:pt>
              </c:numCache>
            </c:numRef>
          </c:val>
          <c:extLst>
            <c:ext xmlns:c16="http://schemas.microsoft.com/office/drawing/2014/chart" uri="{C3380CC4-5D6E-409C-BE32-E72D297353CC}">
              <c16:uniqueId val="{00000000-E2C4-4B9D-98D6-4AEAB340D669}"/>
            </c:ext>
          </c:extLst>
        </c:ser>
        <c:dLbls>
          <c:showLegendKey val="0"/>
          <c:showVal val="0"/>
          <c:showCatName val="0"/>
          <c:showSerName val="0"/>
          <c:showPercent val="0"/>
          <c:showBubbleSize val="0"/>
        </c:dLbls>
        <c:gapWidth val="219"/>
        <c:overlap val="-27"/>
        <c:axId val="283355320"/>
        <c:axId val="283356632"/>
      </c:barChart>
      <c:catAx>
        <c:axId val="283355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356632"/>
        <c:crosses val="autoZero"/>
        <c:auto val="1"/>
        <c:lblAlgn val="ctr"/>
        <c:lblOffset val="100"/>
        <c:noMultiLvlLbl val="0"/>
      </c:catAx>
      <c:valAx>
        <c:axId val="283356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355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Mónica Fein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1</c:v>
                </c:pt>
                <c:pt idx="13">
                  <c:v>6</c:v>
                </c:pt>
                <c:pt idx="14">
                  <c:v>4</c:v>
                </c:pt>
                <c:pt idx="15">
                  <c:v>0</c:v>
                </c:pt>
                <c:pt idx="16">
                  <c:v>0</c:v>
                </c:pt>
                <c:pt idx="17">
                  <c:v>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CA29-4CBA-B874-4FEAC9AE6BF2}"/>
            </c:ext>
          </c:extLst>
        </c:ser>
        <c:dLbls>
          <c:showLegendKey val="0"/>
          <c:showVal val="0"/>
          <c:showCatName val="0"/>
          <c:showSerName val="0"/>
          <c:showPercent val="0"/>
          <c:showBubbleSize val="0"/>
        </c:dLbls>
        <c:smooth val="0"/>
        <c:axId val="283342528"/>
        <c:axId val="283343512"/>
      </c:lineChart>
      <c:catAx>
        <c:axId val="283342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343512"/>
        <c:crosses val="autoZero"/>
        <c:auto val="1"/>
        <c:lblAlgn val="ctr"/>
        <c:lblOffset val="100"/>
        <c:noMultiLvlLbl val="0"/>
      </c:catAx>
      <c:valAx>
        <c:axId val="283343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342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Mónica Fein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0.58058615341789999</c:v>
                </c:pt>
                <c:pt idx="12">
                  <c:v>0.66807173817950005</c:v>
                </c:pt>
                <c:pt idx="13">
                  <c:v>0.77345210164234002</c:v>
                </c:pt>
                <c:pt idx="14">
                  <c:v>0.97029466735595005</c:v>
                </c:pt>
                <c:pt idx="15">
                  <c:v>0</c:v>
                </c:pt>
                <c:pt idx="16">
                  <c:v>0</c:v>
                </c:pt>
                <c:pt idx="17">
                  <c:v>0.41887037552523998</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EEE7-4C85-91D5-9F3A4A39E551}"/>
            </c:ext>
          </c:extLst>
        </c:ser>
        <c:dLbls>
          <c:showLegendKey val="0"/>
          <c:showVal val="0"/>
          <c:showCatName val="0"/>
          <c:showSerName val="0"/>
          <c:showPercent val="0"/>
          <c:showBubbleSize val="0"/>
        </c:dLbls>
        <c:smooth val="0"/>
        <c:axId val="283344168"/>
        <c:axId val="283350400"/>
      </c:lineChart>
      <c:catAx>
        <c:axId val="283344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350400"/>
        <c:crosses val="autoZero"/>
        <c:auto val="1"/>
        <c:lblAlgn val="ctr"/>
        <c:lblOffset val="100"/>
        <c:noMultiLvlLbl val="0"/>
      </c:catAx>
      <c:valAx>
        <c:axId val="283350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344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Mónica Fein</c:v>
                </c:pt>
              </c:strCache>
            </c:strRef>
          </c:cat>
          <c:val>
            <c:numRef>
              <c:f>Sheet1!$B$2</c:f>
              <c:numCache>
                <c:formatCode>General</c:formatCode>
                <c:ptCount val="1"/>
                <c:pt idx="0">
                  <c:v>4</c:v>
                </c:pt>
              </c:numCache>
            </c:numRef>
          </c:val>
          <c:extLst>
            <c:ext xmlns:c16="http://schemas.microsoft.com/office/drawing/2014/chart" uri="{C3380CC4-5D6E-409C-BE32-E72D297353CC}">
              <c16:uniqueId val="{00000000-9BB9-4C6B-AC86-1EB067601857}"/>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Mónica Fein</c:v>
                </c:pt>
              </c:strCache>
            </c:strRef>
          </c:cat>
          <c:val>
            <c:numRef>
              <c:f>Sheet1!$C$2</c:f>
              <c:numCache>
                <c:formatCode>General</c:formatCode>
                <c:ptCount val="1"/>
                <c:pt idx="0">
                  <c:v>7</c:v>
                </c:pt>
              </c:numCache>
            </c:numRef>
          </c:val>
          <c:extLst>
            <c:ext xmlns:c16="http://schemas.microsoft.com/office/drawing/2014/chart" uri="{C3380CC4-5D6E-409C-BE32-E72D297353CC}">
              <c16:uniqueId val="{00000001-9BB9-4C6B-AC86-1EB067601857}"/>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Mónica Fein</c:v>
                </c:pt>
              </c:strCache>
            </c:strRef>
          </c:cat>
          <c:val>
            <c:numRef>
              <c:f>Sheet1!$D$2</c:f>
              <c:numCache>
                <c:formatCode>General</c:formatCode>
                <c:ptCount val="1"/>
                <c:pt idx="0">
                  <c:v>4</c:v>
                </c:pt>
              </c:numCache>
            </c:numRef>
          </c:val>
          <c:extLst>
            <c:ext xmlns:c16="http://schemas.microsoft.com/office/drawing/2014/chart" uri="{C3380CC4-5D6E-409C-BE32-E72D297353CC}">
              <c16:uniqueId val="{00000002-9BB9-4C6B-AC86-1EB067601857}"/>
            </c:ext>
          </c:extLst>
        </c:ser>
        <c:dLbls>
          <c:showLegendKey val="0"/>
          <c:showVal val="0"/>
          <c:showCatName val="0"/>
          <c:showSerName val="0"/>
          <c:showPercent val="0"/>
          <c:showBubbleSize val="0"/>
        </c:dLbls>
        <c:gapWidth val="150"/>
        <c:overlap val="100"/>
        <c:axId val="238214152"/>
        <c:axId val="238213168"/>
      </c:barChart>
      <c:catAx>
        <c:axId val="238214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213168"/>
        <c:crosses val="autoZero"/>
        <c:auto val="1"/>
        <c:lblAlgn val="ctr"/>
        <c:lblOffset val="100"/>
        <c:noMultiLvlLbl val="0"/>
      </c:catAx>
      <c:valAx>
        <c:axId val="2382131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214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Mónica Fein</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0.96038576041266999</c:v>
                </c:pt>
                <c:pt idx="2">
                  <c:v>0.69039855865699995</c:v>
                </c:pt>
                <c:pt idx="3">
                  <c:v>0</c:v>
                </c:pt>
                <c:pt idx="4">
                  <c:v>0.58694905286245003</c:v>
                </c:pt>
                <c:pt idx="5">
                  <c:v>0</c:v>
                </c:pt>
                <c:pt idx="6">
                  <c:v>0</c:v>
                </c:pt>
              </c:numCache>
            </c:numRef>
          </c:val>
          <c:extLst>
            <c:ext xmlns:c16="http://schemas.microsoft.com/office/drawing/2014/chart" uri="{C3380CC4-5D6E-409C-BE32-E72D297353CC}">
              <c16:uniqueId val="{00000000-3A15-4A43-8A24-9CA5DEC164E5}"/>
            </c:ext>
          </c:extLst>
        </c:ser>
        <c:dLbls>
          <c:showLegendKey val="0"/>
          <c:showVal val="0"/>
          <c:showCatName val="0"/>
          <c:showSerName val="0"/>
          <c:showPercent val="0"/>
          <c:showBubbleSize val="0"/>
        </c:dLbls>
        <c:gapWidth val="219"/>
        <c:overlap val="-27"/>
        <c:axId val="277651152"/>
        <c:axId val="277650496"/>
      </c:barChart>
      <c:catAx>
        <c:axId val="277651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650496"/>
        <c:crosses val="autoZero"/>
        <c:auto val="1"/>
        <c:lblAlgn val="ctr"/>
        <c:lblOffset val="100"/>
        <c:noMultiLvlLbl val="0"/>
      </c:catAx>
      <c:valAx>
        <c:axId val="277650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651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Mónica Fein</c:v>
                </c:pt>
              </c:strCache>
            </c:strRef>
          </c:cat>
          <c:val>
            <c:numRef>
              <c:f>Sheet1!$B$2</c:f>
              <c:numCache>
                <c:formatCode>General</c:formatCode>
                <c:ptCount val="1"/>
                <c:pt idx="0">
                  <c:v>1672</c:v>
                </c:pt>
              </c:numCache>
            </c:numRef>
          </c:val>
          <c:extLst>
            <c:ext xmlns:c16="http://schemas.microsoft.com/office/drawing/2014/chart" uri="{C3380CC4-5D6E-409C-BE32-E72D297353CC}">
              <c16:uniqueId val="{00000000-4E19-4B86-A1C5-1FEEB8A18DF4}"/>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Mónica Fein</c:v>
                </c:pt>
              </c:strCache>
            </c:strRef>
          </c:cat>
          <c:val>
            <c:numRef>
              <c:f>Sheet1!$C$2</c:f>
              <c:numCache>
                <c:formatCode>General</c:formatCode>
                <c:ptCount val="1"/>
                <c:pt idx="0">
                  <c:v>157</c:v>
                </c:pt>
              </c:numCache>
            </c:numRef>
          </c:val>
          <c:extLst>
            <c:ext xmlns:c16="http://schemas.microsoft.com/office/drawing/2014/chart" uri="{C3380CC4-5D6E-409C-BE32-E72D297353CC}">
              <c16:uniqueId val="{00000001-4E19-4B86-A1C5-1FEEB8A18DF4}"/>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Mónica Fein</c:v>
                </c:pt>
              </c:strCache>
            </c:strRef>
          </c:cat>
          <c:val>
            <c:numRef>
              <c:f>Sheet1!$D$2</c:f>
              <c:numCache>
                <c:formatCode>General</c:formatCode>
                <c:ptCount val="1"/>
                <c:pt idx="0">
                  <c:v>8</c:v>
                </c:pt>
              </c:numCache>
            </c:numRef>
          </c:val>
          <c:extLst>
            <c:ext xmlns:c16="http://schemas.microsoft.com/office/drawing/2014/chart" uri="{C3380CC4-5D6E-409C-BE32-E72D297353CC}">
              <c16:uniqueId val="{00000002-4E19-4B86-A1C5-1FEEB8A18DF4}"/>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Mónica Fein</c:v>
                </c:pt>
              </c:strCache>
            </c:strRef>
          </c:cat>
          <c:val>
            <c:numRef>
              <c:f>Sheet1!$E$2</c:f>
              <c:numCache>
                <c:formatCode>General</c:formatCode>
                <c:ptCount val="1"/>
                <c:pt idx="0">
                  <c:v>1</c:v>
                </c:pt>
              </c:numCache>
            </c:numRef>
          </c:val>
          <c:extLst>
            <c:ext xmlns:c16="http://schemas.microsoft.com/office/drawing/2014/chart" uri="{C3380CC4-5D6E-409C-BE32-E72D297353CC}">
              <c16:uniqueId val="{00000003-4E19-4B86-A1C5-1FEEB8A18DF4}"/>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Mónica Fein</c:v>
                </c:pt>
              </c:strCache>
            </c:strRef>
          </c:cat>
          <c:val>
            <c:numRef>
              <c:f>Sheet1!$F$2</c:f>
              <c:numCache>
                <c:formatCode>General</c:formatCode>
                <c:ptCount val="1"/>
                <c:pt idx="0">
                  <c:v>3</c:v>
                </c:pt>
              </c:numCache>
            </c:numRef>
          </c:val>
          <c:extLst>
            <c:ext xmlns:c16="http://schemas.microsoft.com/office/drawing/2014/chart" uri="{C3380CC4-5D6E-409C-BE32-E72D297353CC}">
              <c16:uniqueId val="{00000004-4E19-4B86-A1C5-1FEEB8A18DF4}"/>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Mónica Fein</c:v>
                </c:pt>
              </c:strCache>
            </c:strRef>
          </c:cat>
          <c:val>
            <c:numRef>
              <c:f>Sheet1!$G$2</c:f>
              <c:numCache>
                <c:formatCode>General</c:formatCode>
                <c:ptCount val="1"/>
                <c:pt idx="0">
                  <c:v>15</c:v>
                </c:pt>
              </c:numCache>
            </c:numRef>
          </c:val>
          <c:extLst>
            <c:ext xmlns:c16="http://schemas.microsoft.com/office/drawing/2014/chart" uri="{C3380CC4-5D6E-409C-BE32-E72D297353CC}">
              <c16:uniqueId val="{00000005-4E19-4B86-A1C5-1FEEB8A18DF4}"/>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Mónica Fein</c:v>
                </c:pt>
              </c:strCache>
            </c:strRef>
          </c:cat>
          <c:val>
            <c:numRef>
              <c:f>Sheet1!$H$2</c:f>
              <c:numCache>
                <c:formatCode>General</c:formatCode>
                <c:ptCount val="1"/>
                <c:pt idx="0">
                  <c:v>722</c:v>
                </c:pt>
              </c:numCache>
            </c:numRef>
          </c:val>
          <c:extLst>
            <c:ext xmlns:c16="http://schemas.microsoft.com/office/drawing/2014/chart" uri="{C3380CC4-5D6E-409C-BE32-E72D297353CC}">
              <c16:uniqueId val="{00000006-4E19-4B86-A1C5-1FEEB8A18DF4}"/>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Mónica Fein</c:v>
                </c:pt>
              </c:strCache>
            </c:strRef>
          </c:cat>
          <c:val>
            <c:numRef>
              <c:f>Sheet1!$I$2</c:f>
              <c:numCache>
                <c:formatCode>General</c:formatCode>
                <c:ptCount val="1"/>
                <c:pt idx="0">
                  <c:v>195</c:v>
                </c:pt>
              </c:numCache>
            </c:numRef>
          </c:val>
          <c:extLst>
            <c:ext xmlns:c16="http://schemas.microsoft.com/office/drawing/2014/chart" uri="{C3380CC4-5D6E-409C-BE32-E72D297353CC}">
              <c16:uniqueId val="{00000007-4E19-4B86-A1C5-1FEEB8A18DF4}"/>
            </c:ext>
          </c:extLst>
        </c:ser>
        <c:dLbls>
          <c:showLegendKey val="0"/>
          <c:showVal val="0"/>
          <c:showCatName val="0"/>
          <c:showSerName val="0"/>
          <c:showPercent val="0"/>
          <c:showBubbleSize val="0"/>
        </c:dLbls>
        <c:gapWidth val="150"/>
        <c:overlap val="100"/>
        <c:axId val="277645904"/>
        <c:axId val="277646232"/>
      </c:barChart>
      <c:catAx>
        <c:axId val="277645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646232"/>
        <c:crosses val="autoZero"/>
        <c:auto val="1"/>
        <c:lblAlgn val="ctr"/>
        <c:lblOffset val="100"/>
        <c:noMultiLvlLbl val="0"/>
      </c:catAx>
      <c:valAx>
        <c:axId val="2776462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645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Mónica Fein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1CE8-4719-8514-010CFCD44046}"/>
            </c:ext>
          </c:extLst>
        </c:ser>
        <c:dLbls>
          <c:showLegendKey val="0"/>
          <c:showVal val="0"/>
          <c:showCatName val="0"/>
          <c:showSerName val="0"/>
          <c:showPercent val="0"/>
          <c:showBubbleSize val="0"/>
        </c:dLbls>
        <c:gapWidth val="219"/>
        <c:overlap val="-27"/>
        <c:axId val="284920784"/>
        <c:axId val="284923408"/>
      </c:barChart>
      <c:catAx>
        <c:axId val="284920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923408"/>
        <c:crosses val="autoZero"/>
        <c:auto val="1"/>
        <c:lblAlgn val="ctr"/>
        <c:lblOffset val="100"/>
        <c:noMultiLvlLbl val="0"/>
      </c:catAx>
      <c:valAx>
        <c:axId val="284923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920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endParaRPr lang="en-US"/>
          </a:p>
        </p:txBody>
      </p:sp>
      <p:sp>
        <p:nvSpPr>
          <p:cNvPr id="3" name="Subtitle 2"/>
          <p:cNvSpPr>
            <a:spLocks noGrp="1"/>
          </p:cNvSpPr>
          <p:nvPr>
            <p:ph type="subTitle" idx="1"/>
          </p:nvPr>
        </p:nvSpPr>
        <p:spPr/>
        <p:txBody>
          <a:bodyPr/>
          <a:lstStyle/>
          <a:p>
            <a:r>
              <a:rPr lang="en-US"/>
              <a:t>Socialad</a:t>
            </a:r>
            <a:endParaRPr lang="en-US"/>
          </a:p>
        </p:txBody>
      </p:sp>
    </p:spTree>
    <p:extLst>
      <p:ext uri="{BB962C8B-B14F-4D97-AF65-F5344CB8AC3E}">
        <p14:creationId xmlns:p14="http://schemas.microsoft.com/office/powerpoint/2010/main" val="3003824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992639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43533230"/>
                    </a:ext>
                  </a:extLst>
                </a:gridCol>
                <a:gridCol w="740664">
                  <a:extLst>
                    <a:ext uri="{9D8B030D-6E8A-4147-A177-3AD203B41FA5}">
                      <a16:colId xmlns:a16="http://schemas.microsoft.com/office/drawing/2014/main" val="3600171464"/>
                    </a:ext>
                  </a:extLst>
                </a:gridCol>
                <a:gridCol w="740664">
                  <a:extLst>
                    <a:ext uri="{9D8B030D-6E8A-4147-A177-3AD203B41FA5}">
                      <a16:colId xmlns:a16="http://schemas.microsoft.com/office/drawing/2014/main" val="2417820999"/>
                    </a:ext>
                  </a:extLst>
                </a:gridCol>
                <a:gridCol w="740664">
                  <a:extLst>
                    <a:ext uri="{9D8B030D-6E8A-4147-A177-3AD203B41FA5}">
                      <a16:colId xmlns:a16="http://schemas.microsoft.com/office/drawing/2014/main" val="3736002261"/>
                    </a:ext>
                  </a:extLst>
                </a:gridCol>
                <a:gridCol w="740664">
                  <a:extLst>
                    <a:ext uri="{9D8B030D-6E8A-4147-A177-3AD203B41FA5}">
                      <a16:colId xmlns:a16="http://schemas.microsoft.com/office/drawing/2014/main" val="1386052405"/>
                    </a:ext>
                  </a:extLst>
                </a:gridCol>
                <a:gridCol w="740664">
                  <a:extLst>
                    <a:ext uri="{9D8B030D-6E8A-4147-A177-3AD203B41FA5}">
                      <a16:colId xmlns:a16="http://schemas.microsoft.com/office/drawing/2014/main" val="1516305935"/>
                    </a:ext>
                  </a:extLst>
                </a:gridCol>
                <a:gridCol w="740664">
                  <a:extLst>
                    <a:ext uri="{9D8B030D-6E8A-4147-A177-3AD203B41FA5}">
                      <a16:colId xmlns:a16="http://schemas.microsoft.com/office/drawing/2014/main" val="3594268425"/>
                    </a:ext>
                  </a:extLst>
                </a:gridCol>
                <a:gridCol w="740664">
                  <a:extLst>
                    <a:ext uri="{9D8B030D-6E8A-4147-A177-3AD203B41FA5}">
                      <a16:colId xmlns:a16="http://schemas.microsoft.com/office/drawing/2014/main" val="2625797394"/>
                    </a:ext>
                  </a:extLst>
                </a:gridCol>
                <a:gridCol w="740664">
                  <a:extLst>
                    <a:ext uri="{9D8B030D-6E8A-4147-A177-3AD203B41FA5}">
                      <a16:colId xmlns:a16="http://schemas.microsoft.com/office/drawing/2014/main" val="2194070486"/>
                    </a:ext>
                  </a:extLst>
                </a:gridCol>
                <a:gridCol w="740664">
                  <a:extLst>
                    <a:ext uri="{9D8B030D-6E8A-4147-A177-3AD203B41FA5}">
                      <a16:colId xmlns:a16="http://schemas.microsoft.com/office/drawing/2014/main" val="1323555287"/>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413084837"/>
                  </a:ext>
                </a:extLst>
              </a:tr>
              <a:tr h="370840">
                <a:tc>
                  <a:txBody>
                    <a:bodyPr/>
                    <a:lstStyle/>
                    <a:p>
                      <a:r>
                        <a:rPr lang="en-US" sz="1000"/>
                        <a:t>Mónica Fein</a:t>
                      </a:r>
                      <a:endParaRPr lang="en-US" sz="1000"/>
                    </a:p>
                  </a:txBody>
                  <a:tcPr/>
                </a:tc>
                <a:tc>
                  <a:txBody>
                    <a:bodyPr/>
                    <a:lstStyle/>
                    <a:p>
                      <a:r>
                        <a:rPr lang="en-US" sz="1000"/>
                        <a:t>25257</a:t>
                      </a:r>
                      <a:endParaRPr lang="en-US" sz="1000"/>
                    </a:p>
                  </a:txBody>
                  <a:tcPr/>
                </a:tc>
                <a:tc>
                  <a:txBody>
                    <a:bodyPr/>
                    <a:lstStyle/>
                    <a:p>
                      <a:r>
                        <a:rPr lang="en-US" sz="1000"/>
                        <a:t>220</a:t>
                      </a:r>
                      <a:endParaRPr lang="en-US" sz="1000"/>
                    </a:p>
                  </a:txBody>
                  <a:tcPr/>
                </a:tc>
                <a:tc>
                  <a:txBody>
                    <a:bodyPr/>
                    <a:lstStyle/>
                    <a:p>
                      <a:r>
                        <a:rPr lang="en-US" sz="1000"/>
                        <a:t>15</a:t>
                      </a:r>
                      <a:endParaRPr lang="en-US" sz="1000"/>
                    </a:p>
                  </a:txBody>
                  <a:tcPr/>
                </a:tc>
                <a:tc>
                  <a:txBody>
                    <a:bodyPr/>
                    <a:lstStyle/>
                    <a:p>
                      <a:r>
                        <a:rPr lang="en-US" sz="1000"/>
                        <a:t>1856</a:t>
                      </a:r>
                      <a:endParaRPr lang="en-US" sz="1000"/>
                    </a:p>
                  </a:txBody>
                  <a:tcPr/>
                </a:tc>
                <a:tc>
                  <a:txBody>
                    <a:bodyPr/>
                    <a:lstStyle/>
                    <a:p>
                      <a:r>
                        <a:rPr lang="en-US" sz="1000"/>
                        <a:t>722</a:t>
                      </a:r>
                      <a:endParaRPr lang="en-US" sz="1000"/>
                    </a:p>
                  </a:txBody>
                  <a:tcPr/>
                </a:tc>
                <a:tc>
                  <a:txBody>
                    <a:bodyPr/>
                    <a:lstStyle/>
                    <a:p>
                      <a:r>
                        <a:rPr lang="en-US" sz="1000"/>
                        <a:t>195</a:t>
                      </a:r>
                      <a:endParaRPr lang="en-US" sz="1000"/>
                    </a:p>
                  </a:txBody>
                  <a:tcPr/>
                </a:tc>
                <a:tc>
                  <a:txBody>
                    <a:bodyPr/>
                    <a:lstStyle/>
                    <a:p>
                      <a:r>
                        <a:rPr lang="en-US" sz="1000"/>
                        <a:t>0</a:t>
                      </a:r>
                      <a:endParaRPr lang="en-US" sz="1000"/>
                    </a:p>
                  </a:txBody>
                  <a:tcPr/>
                </a:tc>
                <a:tc>
                  <a:txBody>
                    <a:bodyPr/>
                    <a:lstStyle/>
                    <a:p>
                      <a:r>
                        <a:rPr lang="en-US" sz="1000"/>
                        <a:t>0.7351%</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118685917"/>
                  </a:ext>
                </a:extLst>
              </a:tr>
            </a:tbl>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397063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4042982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30748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949624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001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8650115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89891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Per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8901992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14944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119899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55255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381319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91182292"/>
                    </a:ext>
                  </a:extLst>
                </a:gridCol>
                <a:gridCol w="658368">
                  <a:extLst>
                    <a:ext uri="{9D8B030D-6E8A-4147-A177-3AD203B41FA5}">
                      <a16:colId xmlns:a16="http://schemas.microsoft.com/office/drawing/2014/main" val="4064378641"/>
                    </a:ext>
                  </a:extLst>
                </a:gridCol>
                <a:gridCol w="658368">
                  <a:extLst>
                    <a:ext uri="{9D8B030D-6E8A-4147-A177-3AD203B41FA5}">
                      <a16:colId xmlns:a16="http://schemas.microsoft.com/office/drawing/2014/main" val="4124713205"/>
                    </a:ext>
                  </a:extLst>
                </a:gridCol>
                <a:gridCol w="658368">
                  <a:extLst>
                    <a:ext uri="{9D8B030D-6E8A-4147-A177-3AD203B41FA5}">
                      <a16:colId xmlns:a16="http://schemas.microsoft.com/office/drawing/2014/main" val="3120024450"/>
                    </a:ext>
                  </a:extLst>
                </a:gridCol>
                <a:gridCol w="658368">
                  <a:extLst>
                    <a:ext uri="{9D8B030D-6E8A-4147-A177-3AD203B41FA5}">
                      <a16:colId xmlns:a16="http://schemas.microsoft.com/office/drawing/2014/main" val="3531057904"/>
                    </a:ext>
                  </a:extLst>
                </a:gridCol>
                <a:gridCol w="658368">
                  <a:extLst>
                    <a:ext uri="{9D8B030D-6E8A-4147-A177-3AD203B41FA5}">
                      <a16:colId xmlns:a16="http://schemas.microsoft.com/office/drawing/2014/main" val="1451791949"/>
                    </a:ext>
                  </a:extLst>
                </a:gridCol>
                <a:gridCol w="658368">
                  <a:extLst>
                    <a:ext uri="{9D8B030D-6E8A-4147-A177-3AD203B41FA5}">
                      <a16:colId xmlns:a16="http://schemas.microsoft.com/office/drawing/2014/main" val="485722105"/>
                    </a:ext>
                  </a:extLst>
                </a:gridCol>
                <a:gridCol w="658368">
                  <a:extLst>
                    <a:ext uri="{9D8B030D-6E8A-4147-A177-3AD203B41FA5}">
                      <a16:colId xmlns:a16="http://schemas.microsoft.com/office/drawing/2014/main" val="511314032"/>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729191201"/>
                  </a:ext>
                </a:extLst>
              </a:tr>
              <a:tr h="370840">
                <a:tc>
                  <a:txBody>
                    <a:bodyPr/>
                    <a:lstStyle/>
                    <a:p>
                      <a:r>
                        <a:rPr lang="es-ES" sz="1000" b="1"/>
                        <a:t>Mónica Fein - 2017-01-19 14:36:04</a:t>
                      </a:r>
                      <a:r>
                        <a:rPr lang="es-ES" sz="1000"/>
                        <a:t>
Una convocatoria permanente y abierta a todas las mujeres que quieran sumarse como conductoras de la empresa Mixta. ¡Por más igualdad de oportunidades!</a:t>
                      </a:r>
                      <a:endParaRPr lang="en-US" sz="1000"/>
                    </a:p>
                  </a:txBody>
                  <a:tcPr/>
                </a:tc>
                <a:tc>
                  <a:txBody>
                    <a:bodyPr/>
                    <a:lstStyle/>
                    <a:p>
                      <a:r>
                        <a:rPr lang="en-US" sz="1000"/>
                        <a:t>468</a:t>
                      </a:r>
                      <a:endParaRPr lang="en-US" sz="1000"/>
                    </a:p>
                  </a:txBody>
                  <a:tcPr/>
                </a:tc>
                <a:tc>
                  <a:txBody>
                    <a:bodyPr/>
                    <a:lstStyle/>
                    <a:p>
                      <a:r>
                        <a:rPr lang="en-US" sz="1000"/>
                        <a:t>409</a:t>
                      </a:r>
                      <a:endParaRPr lang="en-US" sz="1000"/>
                    </a:p>
                  </a:txBody>
                  <a:tcPr/>
                </a:tc>
                <a:tc>
                  <a:txBody>
                    <a:bodyPr/>
                    <a:lstStyle/>
                    <a:p>
                      <a:r>
                        <a:rPr lang="en-US" sz="1000"/>
                        <a:t>59</a:t>
                      </a:r>
                      <a:endParaRPr lang="en-US" sz="1000"/>
                    </a:p>
                  </a:txBody>
                  <a:tcPr/>
                </a:tc>
                <a:tc>
                  <a:txBody>
                    <a:bodyPr/>
                    <a:lstStyle/>
                    <a:p>
                      <a:r>
                        <a:rPr lang="en-US" sz="1000"/>
                        <a:t>0</a:t>
                      </a:r>
                      <a:endParaRPr lang="en-US" sz="1000"/>
                    </a:p>
                  </a:txBody>
                  <a:tcPr/>
                </a:tc>
                <a:tc>
                  <a:txBody>
                    <a:bodyPr/>
                    <a:lstStyle/>
                    <a:p>
                      <a:r>
                        <a:rPr lang="en-US" sz="1000"/>
                        <a:t>1.8611%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803564645"/>
                  </a:ext>
                </a:extLst>
              </a:tr>
              <a:tr h="370840">
                <a:tc>
                  <a:txBody>
                    <a:bodyPr/>
                    <a:lstStyle/>
                    <a:p>
                      <a:r>
                        <a:rPr lang="es-ES" sz="1000" b="1"/>
                        <a:t>Mónica Fein - 2017-01-23 13:46:40</a:t>
                      </a:r>
                      <a:r>
                        <a:rPr lang="es-ES" sz="1000"/>
                        <a:t>
En 150 unidades de las empresas Semtur, La Mixta y Rosario Bus instalamos micrófonos ambiente, botones de pánico y cámaras de video. Un trabajo realizado en conjunto con el Gobierno de Santa Fe para brindar mayor seguridad a los trabajadores y a los pasajeros. Te invito a conocer los detalles &gt; bit.ly/2jTDoDw</a:t>
                      </a:r>
                      <a:endParaRPr lang="en-US" sz="1000"/>
                    </a:p>
                  </a:txBody>
                  <a:tcPr/>
                </a:tc>
                <a:tc>
                  <a:txBody>
                    <a:bodyPr/>
                    <a:lstStyle/>
                    <a:p>
                      <a:r>
                        <a:rPr lang="en-US" sz="1000"/>
                        <a:t>390</a:t>
                      </a:r>
                      <a:endParaRPr lang="en-US" sz="1000"/>
                    </a:p>
                  </a:txBody>
                  <a:tcPr/>
                </a:tc>
                <a:tc>
                  <a:txBody>
                    <a:bodyPr/>
                    <a:lstStyle/>
                    <a:p>
                      <a:r>
                        <a:rPr lang="en-US" sz="1000"/>
                        <a:t>242</a:t>
                      </a:r>
                      <a:endParaRPr lang="en-US" sz="1000"/>
                    </a:p>
                  </a:txBody>
                  <a:tcPr/>
                </a:tc>
                <a:tc>
                  <a:txBody>
                    <a:bodyPr/>
                    <a:lstStyle/>
                    <a:p>
                      <a:r>
                        <a:rPr lang="en-US" sz="1000"/>
                        <a:t>108</a:t>
                      </a:r>
                      <a:endParaRPr lang="en-US" sz="1000"/>
                    </a:p>
                  </a:txBody>
                  <a:tcPr/>
                </a:tc>
                <a:tc>
                  <a:txBody>
                    <a:bodyPr/>
                    <a:lstStyle/>
                    <a:p>
                      <a:r>
                        <a:rPr lang="en-US" sz="1000"/>
                        <a:t>40</a:t>
                      </a:r>
                      <a:endParaRPr lang="en-US" sz="1000"/>
                    </a:p>
                  </a:txBody>
                  <a:tcPr/>
                </a:tc>
                <a:tc>
                  <a:txBody>
                    <a:bodyPr/>
                    <a:lstStyle/>
                    <a:p>
                      <a:r>
                        <a:rPr lang="en-US" sz="1000"/>
                        <a:t>1.5493%</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04830471"/>
                  </a:ext>
                </a:extLst>
              </a:tr>
              <a:tr h="370840">
                <a:tc>
                  <a:txBody>
                    <a:bodyPr/>
                    <a:lstStyle/>
                    <a:p>
                      <a:r>
                        <a:rPr lang="es-ES" sz="1000" b="1"/>
                        <a:t>Mónica Fein - 2017-01-16 13:53:36</a:t>
                      </a:r>
                      <a:r>
                        <a:rPr lang="es-ES" sz="1000"/>
                        <a:t>
Las distintas áreas del municipio se encuentran trabajando en forma conjunta en los sectores anegados. Desde anoche estamos en cinco barrios de la ciudad que son los que han tenido mayor dificultad luego de las lluvias del fin de semana. 
Les pedimos que por emergencias o para denunciar daños se comuniquen al  número gratuito 103.</a:t>
                      </a:r>
                      <a:endParaRPr lang="en-US" sz="1000"/>
                    </a:p>
                  </a:txBody>
                  <a:tcPr/>
                </a:tc>
                <a:tc>
                  <a:txBody>
                    <a:bodyPr/>
                    <a:lstStyle/>
                    <a:p>
                      <a:r>
                        <a:rPr lang="en-US" sz="1000"/>
                        <a:t>257</a:t>
                      </a:r>
                      <a:endParaRPr lang="en-US" sz="1000"/>
                    </a:p>
                  </a:txBody>
                  <a:tcPr/>
                </a:tc>
                <a:tc>
                  <a:txBody>
                    <a:bodyPr/>
                    <a:lstStyle/>
                    <a:p>
                      <a:r>
                        <a:rPr lang="en-US" sz="1000"/>
                        <a:t>120</a:t>
                      </a:r>
                      <a:endParaRPr lang="en-US" sz="1000"/>
                    </a:p>
                  </a:txBody>
                  <a:tcPr/>
                </a:tc>
                <a:tc>
                  <a:txBody>
                    <a:bodyPr/>
                    <a:lstStyle/>
                    <a:p>
                      <a:r>
                        <a:rPr lang="en-US" sz="1000"/>
                        <a:t>124</a:t>
                      </a:r>
                      <a:endParaRPr lang="en-US" sz="1000"/>
                    </a:p>
                  </a:txBody>
                  <a:tcPr/>
                </a:tc>
                <a:tc>
                  <a:txBody>
                    <a:bodyPr/>
                    <a:lstStyle/>
                    <a:p>
                      <a:r>
                        <a:rPr lang="en-US" sz="1000"/>
                        <a:t>13</a:t>
                      </a:r>
                      <a:endParaRPr lang="en-US" sz="1000"/>
                    </a:p>
                  </a:txBody>
                  <a:tcPr/>
                </a:tc>
                <a:tc>
                  <a:txBody>
                    <a:bodyPr/>
                    <a:lstStyle/>
                    <a:p>
                      <a:r>
                        <a:rPr lang="en-US" sz="1000"/>
                        <a:t>1.0227%</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258790416"/>
                  </a:ext>
                </a:extLst>
              </a:tr>
              <a:tr h="370840">
                <a:tc>
                  <a:txBody>
                    <a:bodyPr/>
                    <a:lstStyle/>
                    <a:p>
                      <a:r>
                        <a:rPr lang="es-ES" sz="1000" b="1"/>
                        <a:t>Mónica Fein - 2017-01-31 14:08:00</a:t>
                      </a:r>
                      <a:r>
                        <a:rPr lang="es-ES" sz="1000"/>
                        <a:t>
Estamos orgullosos de las colonias de verano municipales y de los equipos que trabajan en ellas. Este año tenemos un récord de vecin@s que se sumaron a estos espacios públicos, que son de tod@s, por eso hay que disfrutarlos y cuidarlos. 
Demostramos que se puede compartir en familia, para alejar la violencia y trabajar todos los días por una mejor convivencia.</a:t>
                      </a:r>
                      <a:endParaRPr lang="en-US" sz="1000"/>
                    </a:p>
                  </a:txBody>
                  <a:tcPr/>
                </a:tc>
                <a:tc>
                  <a:txBody>
                    <a:bodyPr/>
                    <a:lstStyle/>
                    <a:p>
                      <a:r>
                        <a:rPr lang="en-US" sz="1000"/>
                        <a:t>203</a:t>
                      </a:r>
                      <a:endParaRPr lang="en-US" sz="1000"/>
                    </a:p>
                  </a:txBody>
                  <a:tcPr/>
                </a:tc>
                <a:tc>
                  <a:txBody>
                    <a:bodyPr/>
                    <a:lstStyle/>
                    <a:p>
                      <a:r>
                        <a:rPr lang="en-US" sz="1000"/>
                        <a:t>135</a:t>
                      </a:r>
                      <a:endParaRPr lang="en-US" sz="1000"/>
                    </a:p>
                  </a:txBody>
                  <a:tcPr/>
                </a:tc>
                <a:tc>
                  <a:txBody>
                    <a:bodyPr/>
                    <a:lstStyle/>
                    <a:p>
                      <a:r>
                        <a:rPr lang="en-US" sz="1000"/>
                        <a:t>50</a:t>
                      </a:r>
                      <a:endParaRPr lang="en-US" sz="1000"/>
                    </a:p>
                  </a:txBody>
                  <a:tcPr/>
                </a:tc>
                <a:tc>
                  <a:txBody>
                    <a:bodyPr/>
                    <a:lstStyle/>
                    <a:p>
                      <a:r>
                        <a:rPr lang="en-US" sz="1000"/>
                        <a:t>18</a:t>
                      </a:r>
                      <a:endParaRPr lang="en-US" sz="1000"/>
                    </a:p>
                  </a:txBody>
                  <a:tcPr/>
                </a:tc>
                <a:tc>
                  <a:txBody>
                    <a:bodyPr/>
                    <a:lstStyle/>
                    <a:p>
                      <a:r>
                        <a:rPr lang="en-US" sz="1000"/>
                        <a:t>0.8037%</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824600338"/>
                  </a:ext>
                </a:extLst>
              </a:tr>
              <a:tr h="370840">
                <a:tc>
                  <a:txBody>
                    <a:bodyPr/>
                    <a:lstStyle/>
                    <a:p>
                      <a:r>
                        <a:rPr lang="es-ES" sz="1000" b="1"/>
                        <a:t>Mónica Fein - 2017-01-10 14:09:59</a:t>
                      </a:r>
                      <a:r>
                        <a:rPr lang="es-ES" sz="1000"/>
                        <a:t>
Presentamos una línea de financiamiento destinada a los comerciantes de los 29 Centros Comerciales a Cielo Abierto de nuestra ciudad que quieran realizar proyectos de infraestructura, remodelaciones en el local o renovación de equipamiento, entre otras cosas. 
Con esta iniciativa también queremos darle vida a cada barrio, generando empleo y mejorando la calidad de vida. Conocé más detalles &gt; bit.ly/2jzldmO</a:t>
                      </a:r>
                      <a:endParaRPr lang="en-US" sz="1000"/>
                    </a:p>
                  </a:txBody>
                  <a:tcPr/>
                </a:tc>
                <a:tc>
                  <a:txBody>
                    <a:bodyPr/>
                    <a:lstStyle/>
                    <a:p>
                      <a:r>
                        <a:rPr lang="en-US" sz="1000"/>
                        <a:t>188</a:t>
                      </a:r>
                      <a:endParaRPr lang="en-US" sz="1000"/>
                    </a:p>
                  </a:txBody>
                  <a:tcPr/>
                </a:tc>
                <a:tc>
                  <a:txBody>
                    <a:bodyPr/>
                    <a:lstStyle/>
                    <a:p>
                      <a:r>
                        <a:rPr lang="en-US" sz="1000"/>
                        <a:t>124</a:t>
                      </a:r>
                      <a:endParaRPr lang="en-US" sz="1000"/>
                    </a:p>
                  </a:txBody>
                  <a:tcPr/>
                </a:tc>
                <a:tc>
                  <a:txBody>
                    <a:bodyPr/>
                    <a:lstStyle/>
                    <a:p>
                      <a:r>
                        <a:rPr lang="en-US" sz="1000"/>
                        <a:t>46</a:t>
                      </a:r>
                      <a:endParaRPr lang="en-US" sz="1000"/>
                    </a:p>
                  </a:txBody>
                  <a:tcPr/>
                </a:tc>
                <a:tc>
                  <a:txBody>
                    <a:bodyPr/>
                    <a:lstStyle/>
                    <a:p>
                      <a:r>
                        <a:rPr lang="en-US" sz="1000"/>
                        <a:t>18</a:t>
                      </a:r>
                      <a:endParaRPr lang="en-US" sz="1000"/>
                    </a:p>
                  </a:txBody>
                  <a:tcPr/>
                </a:tc>
                <a:tc>
                  <a:txBody>
                    <a:bodyPr/>
                    <a:lstStyle/>
                    <a:p>
                      <a:r>
                        <a:rPr lang="en-US" sz="1000"/>
                        <a:t>0.7486%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375192659"/>
                  </a:ext>
                </a:extLst>
              </a:tr>
              <a:tr h="370840">
                <a:tc>
                  <a:txBody>
                    <a:bodyPr/>
                    <a:lstStyle/>
                    <a:p>
                      <a:r>
                        <a:rPr lang="es-ES" sz="1000" b="1"/>
                        <a:t>Mónica Fein - 2017-01-22 13:19:17</a:t>
                      </a:r>
                      <a:r>
                        <a:rPr lang="es-ES" sz="1000"/>
                        <a:t>
Fueron anuncios y hoy son acciones. 
Sigamos trabajando junt@s por nuestra ciudad.</a:t>
                      </a:r>
                      <a:endParaRPr lang="en-US" sz="1000"/>
                    </a:p>
                  </a:txBody>
                  <a:tcPr/>
                </a:tc>
                <a:tc>
                  <a:txBody>
                    <a:bodyPr/>
                    <a:lstStyle/>
                    <a:p>
                      <a:r>
                        <a:rPr lang="en-US" sz="1000"/>
                        <a:t>181</a:t>
                      </a:r>
                      <a:endParaRPr lang="en-US" sz="1000"/>
                    </a:p>
                  </a:txBody>
                  <a:tcPr/>
                </a:tc>
                <a:tc>
                  <a:txBody>
                    <a:bodyPr/>
                    <a:lstStyle/>
                    <a:p>
                      <a:r>
                        <a:rPr lang="en-US" sz="1000"/>
                        <a:t>116</a:t>
                      </a:r>
                      <a:endParaRPr lang="en-US" sz="1000"/>
                    </a:p>
                  </a:txBody>
                  <a:tcPr/>
                </a:tc>
                <a:tc>
                  <a:txBody>
                    <a:bodyPr/>
                    <a:lstStyle/>
                    <a:p>
                      <a:r>
                        <a:rPr lang="en-US" sz="1000"/>
                        <a:t>48</a:t>
                      </a:r>
                      <a:endParaRPr lang="en-US" sz="1000"/>
                    </a:p>
                  </a:txBody>
                  <a:tcPr/>
                </a:tc>
                <a:tc>
                  <a:txBody>
                    <a:bodyPr/>
                    <a:lstStyle/>
                    <a:p>
                      <a:r>
                        <a:rPr lang="en-US" sz="1000"/>
                        <a:t>17</a:t>
                      </a:r>
                      <a:endParaRPr lang="en-US" sz="1000"/>
                    </a:p>
                  </a:txBody>
                  <a:tcPr/>
                </a:tc>
                <a:tc>
                  <a:txBody>
                    <a:bodyPr/>
                    <a:lstStyle/>
                    <a:p>
                      <a:r>
                        <a:rPr lang="en-US" sz="1000"/>
                        <a:t>0.7192%</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236748571"/>
                  </a:ext>
                </a:extLst>
              </a:tr>
              <a:tr h="370840">
                <a:tc>
                  <a:txBody>
                    <a:bodyPr/>
                    <a:lstStyle/>
                    <a:p>
                      <a:r>
                        <a:rPr lang="es-ES" sz="1000" b="1"/>
                        <a:t>Mónica Fein - 2017-01-29 12:38:00</a:t>
                      </a:r>
                      <a:r>
                        <a:rPr lang="es-ES" sz="1000"/>
                        <a:t>
Fueron anuncios y hoy son hechos. Sigamos trabajando junt@s por nuestra ciudad.</a:t>
                      </a:r>
                      <a:endParaRPr lang="en-US" sz="1000"/>
                    </a:p>
                  </a:txBody>
                  <a:tcPr/>
                </a:tc>
                <a:tc>
                  <a:txBody>
                    <a:bodyPr/>
                    <a:lstStyle/>
                    <a:p>
                      <a:r>
                        <a:rPr lang="en-US" sz="1000"/>
                        <a:t>168</a:t>
                      </a:r>
                      <a:endParaRPr lang="en-US" sz="1000"/>
                    </a:p>
                  </a:txBody>
                  <a:tcPr/>
                </a:tc>
                <a:tc>
                  <a:txBody>
                    <a:bodyPr/>
                    <a:lstStyle/>
                    <a:p>
                      <a:r>
                        <a:rPr lang="en-US" sz="1000"/>
                        <a:t>88</a:t>
                      </a:r>
                      <a:endParaRPr lang="en-US" sz="1000"/>
                    </a:p>
                  </a:txBody>
                  <a:tcPr/>
                </a:tc>
                <a:tc>
                  <a:txBody>
                    <a:bodyPr/>
                    <a:lstStyle/>
                    <a:p>
                      <a:r>
                        <a:rPr lang="en-US" sz="1000"/>
                        <a:t>52</a:t>
                      </a:r>
                      <a:endParaRPr lang="en-US" sz="1000"/>
                    </a:p>
                  </a:txBody>
                  <a:tcPr/>
                </a:tc>
                <a:tc>
                  <a:txBody>
                    <a:bodyPr/>
                    <a:lstStyle/>
                    <a:p>
                      <a:r>
                        <a:rPr lang="en-US" sz="1000"/>
                        <a:t>28</a:t>
                      </a:r>
                      <a:endParaRPr lang="en-US" sz="1000"/>
                    </a:p>
                  </a:txBody>
                  <a:tcPr/>
                </a:tc>
                <a:tc>
                  <a:txBody>
                    <a:bodyPr/>
                    <a:lstStyle/>
                    <a:p>
                      <a:r>
                        <a:rPr lang="en-US" sz="1000"/>
                        <a:t>0.6658%</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226671446"/>
                  </a:ext>
                </a:extLst>
              </a:tr>
              <a:tr h="370840">
                <a:tc>
                  <a:txBody>
                    <a:bodyPr/>
                    <a:lstStyle/>
                    <a:p>
                      <a:r>
                        <a:rPr lang="es-ES" sz="1000" b="1"/>
                        <a:t>Mónica Fein - 2017-01-12 13:48:06</a:t>
                      </a:r>
                      <a:r>
                        <a:rPr lang="es-ES" sz="1000"/>
                        <a:t>
Durante el 2016 implementamos los #OperativosIntegrales, jornadas semanales en las que las distintas áreas del municipio trabajan de manera integral para mejorar los barrios y las condiciones de vida de los vecinos  &gt; bit.ly/2jnwwuM</a:t>
                      </a:r>
                      <a:endParaRPr lang="en-US" sz="1000"/>
                    </a:p>
                  </a:txBody>
                  <a:tcPr/>
                </a:tc>
                <a:tc>
                  <a:txBody>
                    <a:bodyPr/>
                    <a:lstStyle/>
                    <a:p>
                      <a:r>
                        <a:rPr lang="en-US" sz="1000"/>
                        <a:t>149</a:t>
                      </a:r>
                      <a:endParaRPr lang="en-US" sz="1000"/>
                    </a:p>
                  </a:txBody>
                  <a:tcPr/>
                </a:tc>
                <a:tc>
                  <a:txBody>
                    <a:bodyPr/>
                    <a:lstStyle/>
                    <a:p>
                      <a:r>
                        <a:rPr lang="en-US" sz="1000"/>
                        <a:t>83</a:t>
                      </a:r>
                      <a:endParaRPr lang="en-US" sz="1000"/>
                    </a:p>
                  </a:txBody>
                  <a:tcPr/>
                </a:tc>
                <a:tc>
                  <a:txBody>
                    <a:bodyPr/>
                    <a:lstStyle/>
                    <a:p>
                      <a:r>
                        <a:rPr lang="en-US" sz="1000"/>
                        <a:t>53</a:t>
                      </a:r>
                      <a:endParaRPr lang="en-US" sz="1000"/>
                    </a:p>
                  </a:txBody>
                  <a:tcPr/>
                </a:tc>
                <a:tc>
                  <a:txBody>
                    <a:bodyPr/>
                    <a:lstStyle/>
                    <a:p>
                      <a:r>
                        <a:rPr lang="en-US" sz="1000"/>
                        <a:t>13</a:t>
                      </a:r>
                      <a:endParaRPr lang="en-US" sz="1000"/>
                    </a:p>
                  </a:txBody>
                  <a:tcPr/>
                </a:tc>
                <a:tc>
                  <a:txBody>
                    <a:bodyPr/>
                    <a:lstStyle/>
                    <a:p>
                      <a:r>
                        <a:rPr lang="en-US" sz="1000"/>
                        <a:t>0.5932%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289736811"/>
                  </a:ext>
                </a:extLst>
              </a:tr>
              <a:tr h="370840">
                <a:tc>
                  <a:txBody>
                    <a:bodyPr/>
                    <a:lstStyle/>
                    <a:p>
                      <a:r>
                        <a:rPr lang="es-ES" sz="1000" b="1"/>
                        <a:t>Mónica Fein - 2017-01-06 11:24:26</a:t>
                      </a:r>
                      <a:r>
                        <a:rPr lang="es-ES" sz="1000"/>
                        <a:t>
Muchas gracias a todas las personas que hacen posible que momentos como éste tengan lugar en nuestra salud pública.</a:t>
                      </a:r>
                      <a:endParaRPr lang="en-US" sz="1000"/>
                    </a:p>
                  </a:txBody>
                  <a:tcPr/>
                </a:tc>
                <a:tc>
                  <a:txBody>
                    <a:bodyPr/>
                    <a:lstStyle/>
                    <a:p>
                      <a:r>
                        <a:rPr lang="en-US" sz="1000"/>
                        <a:t>146</a:t>
                      </a:r>
                      <a:endParaRPr lang="en-US" sz="1000"/>
                    </a:p>
                  </a:txBody>
                  <a:tcPr/>
                </a:tc>
                <a:tc>
                  <a:txBody>
                    <a:bodyPr/>
                    <a:lstStyle/>
                    <a:p>
                      <a:r>
                        <a:rPr lang="en-US" sz="1000"/>
                        <a:t>108</a:t>
                      </a:r>
                      <a:endParaRPr lang="en-US" sz="1000"/>
                    </a:p>
                  </a:txBody>
                  <a:tcPr/>
                </a:tc>
                <a:tc>
                  <a:txBody>
                    <a:bodyPr/>
                    <a:lstStyle/>
                    <a:p>
                      <a:r>
                        <a:rPr lang="en-US" sz="1000"/>
                        <a:t>38</a:t>
                      </a:r>
                      <a:endParaRPr lang="en-US" sz="1000"/>
                    </a:p>
                  </a:txBody>
                  <a:tcPr/>
                </a:tc>
                <a:tc>
                  <a:txBody>
                    <a:bodyPr/>
                    <a:lstStyle/>
                    <a:p>
                      <a:r>
                        <a:rPr lang="en-US" sz="1000"/>
                        <a:t>0</a:t>
                      </a:r>
                      <a:endParaRPr lang="en-US" sz="1000"/>
                    </a:p>
                  </a:txBody>
                  <a:tcPr/>
                </a:tc>
                <a:tc>
                  <a:txBody>
                    <a:bodyPr/>
                    <a:lstStyle/>
                    <a:p>
                      <a:r>
                        <a:rPr lang="en-US" sz="1000"/>
                        <a:t>0.5819%</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743785167"/>
                  </a:ext>
                </a:extLst>
              </a:tr>
              <a:tr h="370840">
                <a:tc>
                  <a:txBody>
                    <a:bodyPr/>
                    <a:lstStyle/>
                    <a:p>
                      <a:r>
                        <a:rPr lang="es-ES" sz="1000" b="1"/>
                        <a:t>Mónica Fein - 2017-01-15 13:00:02</a:t>
                      </a:r>
                      <a:r>
                        <a:rPr lang="es-ES" sz="1000"/>
                        <a:t>
Junto al Gobierno de Santa Fe firmamos un convenio para unificar el servicio de asistencia a familiares y víctimas de delitos y violencias urbanas, con un espacio de atención en la ciudad que funcionará en San Lorenzo 1017. Este proyecto se pudo hacer realidad gracias al consenso logrado en el Concejo Municipal. Te invito a conocer más detalles: bit.ly/2jf55Gj</a:t>
                      </a:r>
                      <a:endParaRPr lang="en-US" sz="1000"/>
                    </a:p>
                  </a:txBody>
                  <a:tcPr/>
                </a:tc>
                <a:tc>
                  <a:txBody>
                    <a:bodyPr/>
                    <a:lstStyle/>
                    <a:p>
                      <a:r>
                        <a:rPr lang="en-US" sz="1000"/>
                        <a:t>132</a:t>
                      </a:r>
                      <a:endParaRPr lang="en-US" sz="1000"/>
                    </a:p>
                  </a:txBody>
                  <a:tcPr/>
                </a:tc>
                <a:tc>
                  <a:txBody>
                    <a:bodyPr/>
                    <a:lstStyle/>
                    <a:p>
                      <a:r>
                        <a:rPr lang="en-US" sz="1000"/>
                        <a:t>78</a:t>
                      </a:r>
                      <a:endParaRPr lang="en-US" sz="1000"/>
                    </a:p>
                  </a:txBody>
                  <a:tcPr/>
                </a:tc>
                <a:tc>
                  <a:txBody>
                    <a:bodyPr/>
                    <a:lstStyle/>
                    <a:p>
                      <a:r>
                        <a:rPr lang="en-US" sz="1000"/>
                        <a:t>46</a:t>
                      </a:r>
                      <a:endParaRPr lang="en-US" sz="1000"/>
                    </a:p>
                  </a:txBody>
                  <a:tcPr/>
                </a:tc>
                <a:tc>
                  <a:txBody>
                    <a:bodyPr/>
                    <a:lstStyle/>
                    <a:p>
                      <a:r>
                        <a:rPr lang="en-US" sz="1000"/>
                        <a:t>8</a:t>
                      </a:r>
                      <a:endParaRPr lang="en-US" sz="1000"/>
                    </a:p>
                  </a:txBody>
                  <a:tcPr/>
                </a:tc>
                <a:tc>
                  <a:txBody>
                    <a:bodyPr/>
                    <a:lstStyle/>
                    <a:p>
                      <a:r>
                        <a:rPr lang="en-US" sz="1000"/>
                        <a:t>0.5253%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42245526"/>
                  </a:ext>
                </a:extLst>
              </a:tr>
            </a:tbl>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31342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607058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08317933"/>
                    </a:ext>
                  </a:extLst>
                </a:gridCol>
                <a:gridCol w="658368">
                  <a:extLst>
                    <a:ext uri="{9D8B030D-6E8A-4147-A177-3AD203B41FA5}">
                      <a16:colId xmlns:a16="http://schemas.microsoft.com/office/drawing/2014/main" val="3377411045"/>
                    </a:ext>
                  </a:extLst>
                </a:gridCol>
                <a:gridCol w="658368">
                  <a:extLst>
                    <a:ext uri="{9D8B030D-6E8A-4147-A177-3AD203B41FA5}">
                      <a16:colId xmlns:a16="http://schemas.microsoft.com/office/drawing/2014/main" val="3403002693"/>
                    </a:ext>
                  </a:extLst>
                </a:gridCol>
                <a:gridCol w="658368">
                  <a:extLst>
                    <a:ext uri="{9D8B030D-6E8A-4147-A177-3AD203B41FA5}">
                      <a16:colId xmlns:a16="http://schemas.microsoft.com/office/drawing/2014/main" val="1019361754"/>
                    </a:ext>
                  </a:extLst>
                </a:gridCol>
                <a:gridCol w="658368">
                  <a:extLst>
                    <a:ext uri="{9D8B030D-6E8A-4147-A177-3AD203B41FA5}">
                      <a16:colId xmlns:a16="http://schemas.microsoft.com/office/drawing/2014/main" val="1171223813"/>
                    </a:ext>
                  </a:extLst>
                </a:gridCol>
                <a:gridCol w="658368">
                  <a:extLst>
                    <a:ext uri="{9D8B030D-6E8A-4147-A177-3AD203B41FA5}">
                      <a16:colId xmlns:a16="http://schemas.microsoft.com/office/drawing/2014/main" val="3868377470"/>
                    </a:ext>
                  </a:extLst>
                </a:gridCol>
                <a:gridCol w="658368">
                  <a:extLst>
                    <a:ext uri="{9D8B030D-6E8A-4147-A177-3AD203B41FA5}">
                      <a16:colId xmlns:a16="http://schemas.microsoft.com/office/drawing/2014/main" val="3323445366"/>
                    </a:ext>
                  </a:extLst>
                </a:gridCol>
                <a:gridCol w="658368">
                  <a:extLst>
                    <a:ext uri="{9D8B030D-6E8A-4147-A177-3AD203B41FA5}">
                      <a16:colId xmlns:a16="http://schemas.microsoft.com/office/drawing/2014/main" val="432036962"/>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68092469"/>
                  </a:ext>
                </a:extLst>
              </a:tr>
              <a:tr h="370840">
                <a:tc>
                  <a:txBody>
                    <a:bodyPr/>
                    <a:lstStyle/>
                    <a:p>
                      <a:r>
                        <a:rPr lang="es-ES" sz="1000" b="1"/>
                        <a:t>Mónica Fein - 2017-01-27 17:00:02</a:t>
                      </a:r>
                      <a:r>
                        <a:rPr lang="es-ES" sz="1000"/>
                        <a:t>
Junto a los vecin@s de Villa Moreno inauguramos la ampliación y remodelación del club Infantil Oroño. Es el inicio de una gran transformación que estamos llevando adelante a través del Plan Abre Rosario. Te invito a conocer los detalles &gt; bit.ly/2k0KJi3</a:t>
                      </a:r>
                      <a:endParaRPr lang="en-US" sz="1000"/>
                    </a:p>
                  </a:txBody>
                  <a:tcPr/>
                </a:tc>
                <a:tc>
                  <a:txBody>
                    <a:bodyPr/>
                    <a:lstStyle/>
                    <a:p>
                      <a:r>
                        <a:rPr lang="en-US" sz="1000"/>
                        <a:t>119</a:t>
                      </a:r>
                      <a:endParaRPr lang="en-US" sz="1000"/>
                    </a:p>
                  </a:txBody>
                  <a:tcPr/>
                </a:tc>
                <a:tc>
                  <a:txBody>
                    <a:bodyPr/>
                    <a:lstStyle/>
                    <a:p>
                      <a:r>
                        <a:rPr lang="en-US" sz="1000"/>
                        <a:t>89</a:t>
                      </a:r>
                      <a:endParaRPr lang="en-US" sz="1000"/>
                    </a:p>
                  </a:txBody>
                  <a:tcPr/>
                </a:tc>
                <a:tc>
                  <a:txBody>
                    <a:bodyPr/>
                    <a:lstStyle/>
                    <a:p>
                      <a:r>
                        <a:rPr lang="en-US" sz="1000"/>
                        <a:t>21</a:t>
                      </a:r>
                      <a:endParaRPr lang="en-US" sz="1000"/>
                    </a:p>
                  </a:txBody>
                  <a:tcPr/>
                </a:tc>
                <a:tc>
                  <a:txBody>
                    <a:bodyPr/>
                    <a:lstStyle/>
                    <a:p>
                      <a:r>
                        <a:rPr lang="en-US" sz="1000"/>
                        <a:t>9</a:t>
                      </a:r>
                      <a:endParaRPr lang="en-US" sz="1000"/>
                    </a:p>
                  </a:txBody>
                  <a:tcPr/>
                </a:tc>
                <a:tc>
                  <a:txBody>
                    <a:bodyPr/>
                    <a:lstStyle/>
                    <a:p>
                      <a:r>
                        <a:rPr lang="en-US" sz="1000"/>
                        <a:t>0.4720%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47961043"/>
                  </a:ext>
                </a:extLst>
              </a:tr>
              <a:tr h="370840">
                <a:tc>
                  <a:txBody>
                    <a:bodyPr/>
                    <a:lstStyle/>
                    <a:p>
                      <a:r>
                        <a:rPr lang="es-ES" sz="1000" b="1"/>
                        <a:t>Mónica Fein - 2017-01-11 14:02:13</a:t>
                      </a:r>
                      <a:r>
                        <a:rPr lang="es-ES" sz="1000"/>
                        <a:t>
En abril de 2016 lanzamos el programa #RosarioEmprende para acompañar y apoyar a los emprendedores locales. Hasta la fecha, cerca de 1.500 personas participaron de las distintas propuestas y herramientas formativas y técnicas que ofrece. Te invito a conocer los detalles &gt; bit.ly/2j1nBzl</a:t>
                      </a:r>
                      <a:endParaRPr lang="en-US" sz="1000"/>
                    </a:p>
                  </a:txBody>
                  <a:tcPr/>
                </a:tc>
                <a:tc>
                  <a:txBody>
                    <a:bodyPr/>
                    <a:lstStyle/>
                    <a:p>
                      <a:r>
                        <a:rPr lang="en-US" sz="1000"/>
                        <a:t>117</a:t>
                      </a:r>
                      <a:endParaRPr lang="en-US" sz="1000"/>
                    </a:p>
                  </a:txBody>
                  <a:tcPr/>
                </a:tc>
                <a:tc>
                  <a:txBody>
                    <a:bodyPr/>
                    <a:lstStyle/>
                    <a:p>
                      <a:r>
                        <a:rPr lang="en-US" sz="1000"/>
                        <a:t>87</a:t>
                      </a:r>
                      <a:endParaRPr lang="en-US" sz="1000"/>
                    </a:p>
                  </a:txBody>
                  <a:tcPr/>
                </a:tc>
                <a:tc>
                  <a:txBody>
                    <a:bodyPr/>
                    <a:lstStyle/>
                    <a:p>
                      <a:r>
                        <a:rPr lang="en-US" sz="1000"/>
                        <a:t>15</a:t>
                      </a:r>
                      <a:endParaRPr lang="en-US" sz="1000"/>
                    </a:p>
                  </a:txBody>
                  <a:tcPr/>
                </a:tc>
                <a:tc>
                  <a:txBody>
                    <a:bodyPr/>
                    <a:lstStyle/>
                    <a:p>
                      <a:r>
                        <a:rPr lang="en-US" sz="1000"/>
                        <a:t>15</a:t>
                      </a:r>
                      <a:endParaRPr lang="en-US" sz="1000"/>
                    </a:p>
                  </a:txBody>
                  <a:tcPr/>
                </a:tc>
                <a:tc>
                  <a:txBody>
                    <a:bodyPr/>
                    <a:lstStyle/>
                    <a:p>
                      <a:r>
                        <a:rPr lang="en-US" sz="1000"/>
                        <a:t>0.4658%</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823997127"/>
                  </a:ext>
                </a:extLst>
              </a:tr>
              <a:tr h="370840">
                <a:tc>
                  <a:txBody>
                    <a:bodyPr/>
                    <a:lstStyle/>
                    <a:p>
                      <a:r>
                        <a:rPr lang="es-ES" sz="1000" b="1"/>
                        <a:t>Mónica Fein - 2017-01-13 17:15:03</a:t>
                      </a:r>
                      <a:r>
                        <a:rPr lang="es-ES" sz="1000"/>
                        <a:t>
El Gabinete municipal presentó un informe bimestral de Emergencia en Seguridad. Allí se registran las acciones que se llevaron a cabo en cumplimiento de la ordenanza. Te invito a conocer los detalles de este informe que el lunes se presentará en el Concejo: bit.ly/2ioCiL9</a:t>
                      </a:r>
                      <a:endParaRPr lang="en-US" sz="1000"/>
                    </a:p>
                  </a:txBody>
                  <a:tcPr/>
                </a:tc>
                <a:tc>
                  <a:txBody>
                    <a:bodyPr/>
                    <a:lstStyle/>
                    <a:p>
                      <a:r>
                        <a:rPr lang="en-US" sz="1000"/>
                        <a:t>101</a:t>
                      </a:r>
                      <a:endParaRPr lang="en-US" sz="1000"/>
                    </a:p>
                  </a:txBody>
                  <a:tcPr/>
                </a:tc>
                <a:tc>
                  <a:txBody>
                    <a:bodyPr/>
                    <a:lstStyle/>
                    <a:p>
                      <a:r>
                        <a:rPr lang="en-US" sz="1000"/>
                        <a:t>64</a:t>
                      </a:r>
                      <a:endParaRPr lang="en-US" sz="1000"/>
                    </a:p>
                  </a:txBody>
                  <a:tcPr/>
                </a:tc>
                <a:tc>
                  <a:txBody>
                    <a:bodyPr/>
                    <a:lstStyle/>
                    <a:p>
                      <a:r>
                        <a:rPr lang="en-US" sz="1000"/>
                        <a:t>31</a:t>
                      </a:r>
                      <a:endParaRPr lang="en-US" sz="1000"/>
                    </a:p>
                  </a:txBody>
                  <a:tcPr/>
                </a:tc>
                <a:tc>
                  <a:txBody>
                    <a:bodyPr/>
                    <a:lstStyle/>
                    <a:p>
                      <a:r>
                        <a:rPr lang="en-US" sz="1000"/>
                        <a:t>6</a:t>
                      </a:r>
                      <a:endParaRPr lang="en-US" sz="1000"/>
                    </a:p>
                  </a:txBody>
                  <a:tcPr/>
                </a:tc>
                <a:tc>
                  <a:txBody>
                    <a:bodyPr/>
                    <a:lstStyle/>
                    <a:p>
                      <a:r>
                        <a:rPr lang="en-US" sz="1000"/>
                        <a:t>0.4020%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43463172"/>
                  </a:ext>
                </a:extLst>
              </a:tr>
              <a:tr h="370840">
                <a:tc>
                  <a:txBody>
                    <a:bodyPr/>
                    <a:lstStyle/>
                    <a:p>
                      <a:r>
                        <a:rPr lang="es-ES" sz="1000" b="1"/>
                        <a:t>Mónica Fein - 2017-01-26 17:00:00</a:t>
                      </a:r>
                      <a:r>
                        <a:rPr lang="es-ES" sz="1000"/>
                        <a:t>
Durante el 2016 avanzamos con obras en los barrios e intensificamos acciones para mejorar la convivencia.
Sigamos trabajando junt@s por nuestra ciudad.</a:t>
                      </a:r>
                      <a:endParaRPr lang="en-US" sz="1000"/>
                    </a:p>
                  </a:txBody>
                  <a:tcPr/>
                </a:tc>
                <a:tc>
                  <a:txBody>
                    <a:bodyPr/>
                    <a:lstStyle/>
                    <a:p>
                      <a:r>
                        <a:rPr lang="en-US" sz="1000"/>
                        <a:t>96</a:t>
                      </a:r>
                      <a:endParaRPr lang="en-US" sz="1000"/>
                    </a:p>
                  </a:txBody>
                  <a:tcPr/>
                </a:tc>
                <a:tc>
                  <a:txBody>
                    <a:bodyPr/>
                    <a:lstStyle/>
                    <a:p>
                      <a:r>
                        <a:rPr lang="en-US" sz="1000"/>
                        <a:t>60</a:t>
                      </a:r>
                      <a:endParaRPr lang="en-US" sz="1000"/>
                    </a:p>
                  </a:txBody>
                  <a:tcPr/>
                </a:tc>
                <a:tc>
                  <a:txBody>
                    <a:bodyPr/>
                    <a:lstStyle/>
                    <a:p>
                      <a:r>
                        <a:rPr lang="en-US" sz="1000"/>
                        <a:t>26</a:t>
                      </a:r>
                      <a:endParaRPr lang="en-US" sz="1000"/>
                    </a:p>
                  </a:txBody>
                  <a:tcPr/>
                </a:tc>
                <a:tc>
                  <a:txBody>
                    <a:bodyPr/>
                    <a:lstStyle/>
                    <a:p>
                      <a:r>
                        <a:rPr lang="en-US" sz="1000"/>
                        <a:t>10</a:t>
                      </a:r>
                      <a:endParaRPr lang="en-US" sz="1000"/>
                    </a:p>
                  </a:txBody>
                  <a:tcPr/>
                </a:tc>
                <a:tc>
                  <a:txBody>
                    <a:bodyPr/>
                    <a:lstStyle/>
                    <a:p>
                      <a:r>
                        <a:rPr lang="en-US" sz="1000"/>
                        <a:t>0.3809%</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442922695"/>
                  </a:ext>
                </a:extLst>
              </a:tr>
              <a:tr h="370840">
                <a:tc>
                  <a:txBody>
                    <a:bodyPr/>
                    <a:lstStyle/>
                    <a:p>
                      <a:r>
                        <a:rPr lang="pt-BR" sz="1000" b="1"/>
                        <a:t>Mónica Fein - 2017-01-16 13:42:23</a:t>
                      </a:r>
                      <a:r>
                        <a:rPr lang="pt-BR" sz="1000"/>
                        <a:t>
</a:t>
                      </a:r>
                      <a:endParaRPr lang="en-US" sz="1000"/>
                    </a:p>
                  </a:txBody>
                  <a:tcPr/>
                </a:tc>
                <a:tc>
                  <a:txBody>
                    <a:bodyPr/>
                    <a:lstStyle/>
                    <a:p>
                      <a:r>
                        <a:rPr lang="en-US" sz="1000"/>
                        <a:t>58</a:t>
                      </a:r>
                      <a:endParaRPr lang="en-US" sz="1000"/>
                    </a:p>
                  </a:txBody>
                  <a:tcPr/>
                </a:tc>
                <a:tc>
                  <a:txBody>
                    <a:bodyPr/>
                    <a:lstStyle/>
                    <a:p>
                      <a:r>
                        <a:rPr lang="en-US" sz="1000"/>
                        <a:t>53</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0.2308%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453067429"/>
                  </a:ext>
                </a:extLst>
              </a:tr>
            </a:tbl>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37178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718071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44634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584365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76478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9002187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80941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8387591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50586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5991325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41093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8430868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22102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412621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22935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297897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32146936"/>
                    </a:ext>
                  </a:extLst>
                </a:gridCol>
                <a:gridCol w="2468880">
                  <a:extLst>
                    <a:ext uri="{9D8B030D-6E8A-4147-A177-3AD203B41FA5}">
                      <a16:colId xmlns:a16="http://schemas.microsoft.com/office/drawing/2014/main" val="1337449055"/>
                    </a:ext>
                  </a:extLst>
                </a:gridCol>
                <a:gridCol w="822960">
                  <a:extLst>
                    <a:ext uri="{9D8B030D-6E8A-4147-A177-3AD203B41FA5}">
                      <a16:colId xmlns:a16="http://schemas.microsoft.com/office/drawing/2014/main" val="3757395084"/>
                    </a:ext>
                  </a:extLst>
                </a:gridCol>
                <a:gridCol w="822960">
                  <a:extLst>
                    <a:ext uri="{9D8B030D-6E8A-4147-A177-3AD203B41FA5}">
                      <a16:colId xmlns:a16="http://schemas.microsoft.com/office/drawing/2014/main" val="494778422"/>
                    </a:ext>
                  </a:extLst>
                </a:gridCol>
                <a:gridCol w="822960">
                  <a:extLst>
                    <a:ext uri="{9D8B030D-6E8A-4147-A177-3AD203B41FA5}">
                      <a16:colId xmlns:a16="http://schemas.microsoft.com/office/drawing/2014/main" val="2610316361"/>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2653961997"/>
                  </a:ext>
                </a:extLst>
              </a:tr>
              <a:tr h="370840">
                <a:tc>
                  <a:txBody>
                    <a:bodyPr/>
                    <a:lstStyle/>
                    <a:p>
                      <a:r>
                        <a:rPr lang="en-US" sz="1000"/>
                        <a:t>Hermes Navarro</a:t>
                      </a:r>
                      <a:endParaRPr lang="en-US" sz="1000"/>
                    </a:p>
                  </a:txBody>
                  <a:tcPr/>
                </a:tc>
                <a:tc>
                  <a:txBody>
                    <a:bodyPr/>
                    <a:lstStyle/>
                    <a:p>
                      <a:r>
                        <a:rPr lang="en-US" sz="1000"/>
                        <a:t>Mónica Fein (137)</a:t>
                      </a:r>
                      <a:endParaRPr lang="en-US" sz="1000"/>
                    </a:p>
                  </a:txBody>
                  <a:tcPr/>
                </a:tc>
                <a:tc>
                  <a:txBody>
                    <a:bodyPr/>
                    <a:lstStyle/>
                    <a:p>
                      <a:r>
                        <a:rPr lang="en-US" sz="1000"/>
                        <a:t>0</a:t>
                      </a:r>
                      <a:endParaRPr lang="en-US" sz="1000"/>
                    </a:p>
                  </a:txBody>
                  <a:tcPr/>
                </a:tc>
                <a:tc>
                  <a:txBody>
                    <a:bodyPr/>
                    <a:lstStyle/>
                    <a:p>
                      <a:r>
                        <a:rPr lang="en-US" sz="1000"/>
                        <a:t>137</a:t>
                      </a:r>
                      <a:endParaRPr lang="en-US" sz="1000"/>
                    </a:p>
                  </a:txBody>
                  <a:tcPr/>
                </a:tc>
                <a:tc>
                  <a:txBody>
                    <a:bodyPr/>
                    <a:lstStyle/>
                    <a:p>
                      <a:r>
                        <a:rPr lang="en-US" sz="1000"/>
                        <a:t>137</a:t>
                      </a:r>
                      <a:endParaRPr lang="en-US" sz="1000"/>
                    </a:p>
                  </a:txBody>
                  <a:tcPr/>
                </a:tc>
                <a:extLst>
                  <a:ext uri="{0D108BD9-81ED-4DB2-BD59-A6C34878D82A}">
                    <a16:rowId xmlns:a16="http://schemas.microsoft.com/office/drawing/2014/main" val="1781629220"/>
                  </a:ext>
                </a:extLst>
              </a:tr>
              <a:tr h="370840">
                <a:tc>
                  <a:txBody>
                    <a:bodyPr/>
                    <a:lstStyle/>
                    <a:p>
                      <a:r>
                        <a:rPr lang="en-US" sz="1000"/>
                        <a:t>Muni Rosario</a:t>
                      </a:r>
                      <a:endParaRPr lang="en-US" sz="1000"/>
                    </a:p>
                  </a:txBody>
                  <a:tcPr/>
                </a:tc>
                <a:tc>
                  <a:txBody>
                    <a:bodyPr/>
                    <a:lstStyle/>
                    <a:p>
                      <a:r>
                        <a:rPr lang="en-US" sz="1000"/>
                        <a:t>Mónica Fein (40)</a:t>
                      </a:r>
                      <a:endParaRPr lang="en-US" sz="1000"/>
                    </a:p>
                  </a:txBody>
                  <a:tcPr/>
                </a:tc>
                <a:tc>
                  <a:txBody>
                    <a:bodyPr/>
                    <a:lstStyle/>
                    <a:p>
                      <a:r>
                        <a:rPr lang="en-US" sz="1000"/>
                        <a:t>0</a:t>
                      </a:r>
                      <a:endParaRPr lang="en-US" sz="1000"/>
                    </a:p>
                  </a:txBody>
                  <a:tcPr/>
                </a:tc>
                <a:tc>
                  <a:txBody>
                    <a:bodyPr/>
                    <a:lstStyle/>
                    <a:p>
                      <a:r>
                        <a:rPr lang="en-US" sz="1000"/>
                        <a:t>40</a:t>
                      </a:r>
                      <a:endParaRPr lang="en-US" sz="1000"/>
                    </a:p>
                  </a:txBody>
                  <a:tcPr/>
                </a:tc>
                <a:tc>
                  <a:txBody>
                    <a:bodyPr/>
                    <a:lstStyle/>
                    <a:p>
                      <a:r>
                        <a:rPr lang="en-US" sz="1000"/>
                        <a:t>40</a:t>
                      </a:r>
                      <a:endParaRPr lang="en-US" sz="1000"/>
                    </a:p>
                  </a:txBody>
                  <a:tcPr/>
                </a:tc>
                <a:extLst>
                  <a:ext uri="{0D108BD9-81ED-4DB2-BD59-A6C34878D82A}">
                    <a16:rowId xmlns:a16="http://schemas.microsoft.com/office/drawing/2014/main" val="3075586185"/>
                  </a:ext>
                </a:extLst>
              </a:tr>
              <a:tr h="370840">
                <a:tc>
                  <a:txBody>
                    <a:bodyPr/>
                    <a:lstStyle/>
                    <a:p>
                      <a:r>
                        <a:rPr lang="en-US" sz="1000"/>
                        <a:t>Sandra Parodi</a:t>
                      </a:r>
                      <a:endParaRPr lang="en-US" sz="1000"/>
                    </a:p>
                  </a:txBody>
                  <a:tcPr/>
                </a:tc>
                <a:tc>
                  <a:txBody>
                    <a:bodyPr/>
                    <a:lstStyle/>
                    <a:p>
                      <a:r>
                        <a:rPr lang="en-US" sz="1000"/>
                        <a:t>Mónica Fein (29)</a:t>
                      </a:r>
                      <a:endParaRPr lang="en-US" sz="1000"/>
                    </a:p>
                  </a:txBody>
                  <a:tcPr/>
                </a:tc>
                <a:tc>
                  <a:txBody>
                    <a:bodyPr/>
                    <a:lstStyle/>
                    <a:p>
                      <a:r>
                        <a:rPr lang="en-US" sz="1000"/>
                        <a:t>0</a:t>
                      </a:r>
                      <a:endParaRPr lang="en-US" sz="1000"/>
                    </a:p>
                  </a:txBody>
                  <a:tcPr/>
                </a:tc>
                <a:tc>
                  <a:txBody>
                    <a:bodyPr/>
                    <a:lstStyle/>
                    <a:p>
                      <a:r>
                        <a:rPr lang="en-US" sz="1000"/>
                        <a:t>29</a:t>
                      </a:r>
                      <a:endParaRPr lang="en-US" sz="1000"/>
                    </a:p>
                  </a:txBody>
                  <a:tcPr/>
                </a:tc>
                <a:tc>
                  <a:txBody>
                    <a:bodyPr/>
                    <a:lstStyle/>
                    <a:p>
                      <a:r>
                        <a:rPr lang="en-US" sz="1000"/>
                        <a:t>29</a:t>
                      </a:r>
                      <a:endParaRPr lang="en-US" sz="1000"/>
                    </a:p>
                  </a:txBody>
                  <a:tcPr/>
                </a:tc>
                <a:extLst>
                  <a:ext uri="{0D108BD9-81ED-4DB2-BD59-A6C34878D82A}">
                    <a16:rowId xmlns:a16="http://schemas.microsoft.com/office/drawing/2014/main" val="2875389323"/>
                  </a:ext>
                </a:extLst>
              </a:tr>
              <a:tr h="370840">
                <a:tc>
                  <a:txBody>
                    <a:bodyPr/>
                    <a:lstStyle/>
                    <a:p>
                      <a:r>
                        <a:rPr lang="en-US" sz="1000"/>
                        <a:t>Alicia Welk</a:t>
                      </a:r>
                      <a:endParaRPr lang="en-US" sz="1000"/>
                    </a:p>
                  </a:txBody>
                  <a:tcPr/>
                </a:tc>
                <a:tc>
                  <a:txBody>
                    <a:bodyPr/>
                    <a:lstStyle/>
                    <a:p>
                      <a:r>
                        <a:rPr lang="en-US" sz="1000"/>
                        <a:t>Mónica Fein (15)</a:t>
                      </a:r>
                      <a:endParaRPr lang="en-US" sz="1000"/>
                    </a:p>
                  </a:txBody>
                  <a:tcPr/>
                </a:tc>
                <a:tc>
                  <a:txBody>
                    <a:bodyPr/>
                    <a:lstStyle/>
                    <a:p>
                      <a:r>
                        <a:rPr lang="en-US" sz="1000"/>
                        <a:t>0</a:t>
                      </a:r>
                      <a:endParaRPr lang="en-US" sz="1000"/>
                    </a:p>
                  </a:txBody>
                  <a:tcPr/>
                </a:tc>
                <a:tc>
                  <a:txBody>
                    <a:bodyPr/>
                    <a:lstStyle/>
                    <a:p>
                      <a:r>
                        <a:rPr lang="en-US" sz="1000"/>
                        <a:t>15</a:t>
                      </a:r>
                      <a:endParaRPr lang="en-US" sz="1000"/>
                    </a:p>
                  </a:txBody>
                  <a:tcPr/>
                </a:tc>
                <a:tc>
                  <a:txBody>
                    <a:bodyPr/>
                    <a:lstStyle/>
                    <a:p>
                      <a:r>
                        <a:rPr lang="en-US" sz="1000"/>
                        <a:t>15</a:t>
                      </a:r>
                      <a:endParaRPr lang="en-US" sz="1000"/>
                    </a:p>
                  </a:txBody>
                  <a:tcPr/>
                </a:tc>
                <a:extLst>
                  <a:ext uri="{0D108BD9-81ED-4DB2-BD59-A6C34878D82A}">
                    <a16:rowId xmlns:a16="http://schemas.microsoft.com/office/drawing/2014/main" val="3061328546"/>
                  </a:ext>
                </a:extLst>
              </a:tr>
              <a:tr h="370840">
                <a:tc>
                  <a:txBody>
                    <a:bodyPr/>
                    <a:lstStyle/>
                    <a:p>
                      <a:r>
                        <a:rPr lang="en-US" sz="1000"/>
                        <a:t>Jose Buades Villalba</a:t>
                      </a:r>
                      <a:endParaRPr lang="en-US" sz="1000"/>
                    </a:p>
                  </a:txBody>
                  <a:tcPr/>
                </a:tc>
                <a:tc>
                  <a:txBody>
                    <a:bodyPr/>
                    <a:lstStyle/>
                    <a:p>
                      <a:r>
                        <a:rPr lang="en-US" sz="1000"/>
                        <a:t>Mónica Fein (14)</a:t>
                      </a:r>
                      <a:endParaRPr lang="en-US" sz="1000"/>
                    </a:p>
                  </a:txBody>
                  <a:tcPr/>
                </a:tc>
                <a:tc>
                  <a:txBody>
                    <a:bodyPr/>
                    <a:lstStyle/>
                    <a:p>
                      <a:r>
                        <a:rPr lang="en-US" sz="1000"/>
                        <a:t>0</a:t>
                      </a:r>
                      <a:endParaRPr lang="en-US" sz="1000"/>
                    </a:p>
                  </a:txBody>
                  <a:tcPr/>
                </a:tc>
                <a:tc>
                  <a:txBody>
                    <a:bodyPr/>
                    <a:lstStyle/>
                    <a:p>
                      <a:r>
                        <a:rPr lang="en-US" sz="1000"/>
                        <a:t>14</a:t>
                      </a:r>
                      <a:endParaRPr lang="en-US" sz="1000"/>
                    </a:p>
                  </a:txBody>
                  <a:tcPr/>
                </a:tc>
                <a:tc>
                  <a:txBody>
                    <a:bodyPr/>
                    <a:lstStyle/>
                    <a:p>
                      <a:r>
                        <a:rPr lang="en-US" sz="1000"/>
                        <a:t>14</a:t>
                      </a:r>
                      <a:endParaRPr lang="en-US" sz="1000"/>
                    </a:p>
                  </a:txBody>
                  <a:tcPr/>
                </a:tc>
                <a:extLst>
                  <a:ext uri="{0D108BD9-81ED-4DB2-BD59-A6C34878D82A}">
                    <a16:rowId xmlns:a16="http://schemas.microsoft.com/office/drawing/2014/main" val="3586636123"/>
                  </a:ext>
                </a:extLst>
              </a:tr>
              <a:tr h="370840">
                <a:tc>
                  <a:txBody>
                    <a:bodyPr/>
                    <a:lstStyle/>
                    <a:p>
                      <a:r>
                        <a:rPr lang="en-US" sz="1000"/>
                        <a:t>Edgardo Capiglioni Cirez</a:t>
                      </a:r>
                      <a:endParaRPr lang="en-US" sz="1000"/>
                    </a:p>
                  </a:txBody>
                  <a:tcPr/>
                </a:tc>
                <a:tc>
                  <a:txBody>
                    <a:bodyPr/>
                    <a:lstStyle/>
                    <a:p>
                      <a:r>
                        <a:rPr lang="en-US" sz="1000"/>
                        <a:t>Mónica Fein (11)</a:t>
                      </a:r>
                      <a:endParaRPr lang="en-US" sz="1000"/>
                    </a:p>
                  </a:txBody>
                  <a:tcPr/>
                </a:tc>
                <a:tc>
                  <a:txBody>
                    <a:bodyPr/>
                    <a:lstStyle/>
                    <a:p>
                      <a:r>
                        <a:rPr lang="en-US" sz="1000"/>
                        <a:t>0</a:t>
                      </a:r>
                      <a:endParaRPr lang="en-US" sz="1000"/>
                    </a:p>
                  </a:txBody>
                  <a:tcPr/>
                </a:tc>
                <a:tc>
                  <a:txBody>
                    <a:bodyPr/>
                    <a:lstStyle/>
                    <a:p>
                      <a:r>
                        <a:rPr lang="en-US" sz="1000"/>
                        <a:t>11</a:t>
                      </a:r>
                      <a:endParaRPr lang="en-US" sz="1000"/>
                    </a:p>
                  </a:txBody>
                  <a:tcPr/>
                </a:tc>
                <a:tc>
                  <a:txBody>
                    <a:bodyPr/>
                    <a:lstStyle/>
                    <a:p>
                      <a:r>
                        <a:rPr lang="en-US" sz="1000"/>
                        <a:t>11</a:t>
                      </a:r>
                      <a:endParaRPr lang="en-US" sz="1000"/>
                    </a:p>
                  </a:txBody>
                  <a:tcPr/>
                </a:tc>
                <a:extLst>
                  <a:ext uri="{0D108BD9-81ED-4DB2-BD59-A6C34878D82A}">
                    <a16:rowId xmlns:a16="http://schemas.microsoft.com/office/drawing/2014/main" val="2218473318"/>
                  </a:ext>
                </a:extLst>
              </a:tr>
              <a:tr h="370840">
                <a:tc>
                  <a:txBody>
                    <a:bodyPr/>
                    <a:lstStyle/>
                    <a:p>
                      <a:r>
                        <a:rPr lang="en-US" sz="1000"/>
                        <a:t>Oscar Molina</a:t>
                      </a:r>
                      <a:endParaRPr lang="en-US" sz="1000"/>
                    </a:p>
                  </a:txBody>
                  <a:tcPr/>
                </a:tc>
                <a:tc>
                  <a:txBody>
                    <a:bodyPr/>
                    <a:lstStyle/>
                    <a:p>
                      <a:r>
                        <a:rPr lang="en-US" sz="1000"/>
                        <a:t>Mónica Fein (10)</a:t>
                      </a:r>
                      <a:endParaRPr lang="en-US" sz="1000"/>
                    </a:p>
                  </a:txBody>
                  <a:tcPr/>
                </a:tc>
                <a:tc>
                  <a:txBody>
                    <a:bodyPr/>
                    <a:lstStyle/>
                    <a:p>
                      <a:r>
                        <a:rPr lang="en-US" sz="1000"/>
                        <a:t>0</a:t>
                      </a:r>
                      <a:endParaRPr lang="en-US" sz="1000"/>
                    </a:p>
                  </a:txBody>
                  <a:tcPr/>
                </a:tc>
                <a:tc>
                  <a:txBody>
                    <a:bodyPr/>
                    <a:lstStyle/>
                    <a:p>
                      <a:r>
                        <a:rPr lang="en-US" sz="1000"/>
                        <a:t>10</a:t>
                      </a:r>
                      <a:endParaRPr lang="en-US" sz="1000"/>
                    </a:p>
                  </a:txBody>
                  <a:tcPr/>
                </a:tc>
                <a:tc>
                  <a:txBody>
                    <a:bodyPr/>
                    <a:lstStyle/>
                    <a:p>
                      <a:r>
                        <a:rPr lang="en-US" sz="1000"/>
                        <a:t>10</a:t>
                      </a:r>
                      <a:endParaRPr lang="en-US" sz="1000"/>
                    </a:p>
                  </a:txBody>
                  <a:tcPr/>
                </a:tc>
                <a:extLst>
                  <a:ext uri="{0D108BD9-81ED-4DB2-BD59-A6C34878D82A}">
                    <a16:rowId xmlns:a16="http://schemas.microsoft.com/office/drawing/2014/main" val="4221765830"/>
                  </a:ext>
                </a:extLst>
              </a:tr>
              <a:tr h="370840">
                <a:tc>
                  <a:txBody>
                    <a:bodyPr/>
                    <a:lstStyle/>
                    <a:p>
                      <a:r>
                        <a:rPr lang="en-US" sz="1000"/>
                        <a:t>Pato Heredia</a:t>
                      </a:r>
                      <a:endParaRPr lang="en-US" sz="1000"/>
                    </a:p>
                  </a:txBody>
                  <a:tcPr/>
                </a:tc>
                <a:tc>
                  <a:txBody>
                    <a:bodyPr/>
                    <a:lstStyle/>
                    <a:p>
                      <a:r>
                        <a:rPr lang="en-US" sz="1000"/>
                        <a:t>Mónica Fein (10)</a:t>
                      </a:r>
                      <a:endParaRPr lang="en-US" sz="1000"/>
                    </a:p>
                  </a:txBody>
                  <a:tcPr/>
                </a:tc>
                <a:tc>
                  <a:txBody>
                    <a:bodyPr/>
                    <a:lstStyle/>
                    <a:p>
                      <a:r>
                        <a:rPr lang="en-US" sz="1000"/>
                        <a:t>0</a:t>
                      </a:r>
                      <a:endParaRPr lang="en-US" sz="1000"/>
                    </a:p>
                  </a:txBody>
                  <a:tcPr/>
                </a:tc>
                <a:tc>
                  <a:txBody>
                    <a:bodyPr/>
                    <a:lstStyle/>
                    <a:p>
                      <a:r>
                        <a:rPr lang="en-US" sz="1000"/>
                        <a:t>10</a:t>
                      </a:r>
                      <a:endParaRPr lang="en-US" sz="1000"/>
                    </a:p>
                  </a:txBody>
                  <a:tcPr/>
                </a:tc>
                <a:tc>
                  <a:txBody>
                    <a:bodyPr/>
                    <a:lstStyle/>
                    <a:p>
                      <a:r>
                        <a:rPr lang="en-US" sz="1000"/>
                        <a:t>10</a:t>
                      </a:r>
                      <a:endParaRPr lang="en-US" sz="1000"/>
                    </a:p>
                  </a:txBody>
                  <a:tcPr/>
                </a:tc>
                <a:extLst>
                  <a:ext uri="{0D108BD9-81ED-4DB2-BD59-A6C34878D82A}">
                    <a16:rowId xmlns:a16="http://schemas.microsoft.com/office/drawing/2014/main" val="2769696441"/>
                  </a:ext>
                </a:extLst>
              </a:tr>
              <a:tr h="370840">
                <a:tc>
                  <a:txBody>
                    <a:bodyPr/>
                    <a:lstStyle/>
                    <a:p>
                      <a:r>
                        <a:rPr lang="en-US" sz="1000"/>
                        <a:t>Brian Melano</a:t>
                      </a:r>
                      <a:endParaRPr lang="en-US" sz="1000"/>
                    </a:p>
                  </a:txBody>
                  <a:tcPr/>
                </a:tc>
                <a:tc>
                  <a:txBody>
                    <a:bodyPr/>
                    <a:lstStyle/>
                    <a:p>
                      <a:r>
                        <a:rPr lang="en-US" sz="1000"/>
                        <a:t>Mónica Fein (9)</a:t>
                      </a:r>
                      <a:endParaRPr lang="en-US" sz="1000"/>
                    </a:p>
                  </a:txBody>
                  <a:tcPr/>
                </a:tc>
                <a:tc>
                  <a:txBody>
                    <a:bodyPr/>
                    <a:lstStyle/>
                    <a:p>
                      <a:r>
                        <a:rPr lang="en-US" sz="1000"/>
                        <a:t>0</a:t>
                      </a:r>
                      <a:endParaRPr lang="en-US" sz="1000"/>
                    </a:p>
                  </a:txBody>
                  <a:tcPr/>
                </a:tc>
                <a:tc>
                  <a:txBody>
                    <a:bodyPr/>
                    <a:lstStyle/>
                    <a:p>
                      <a:r>
                        <a:rPr lang="en-US" sz="1000"/>
                        <a:t>9</a:t>
                      </a:r>
                      <a:endParaRPr lang="en-US" sz="1000"/>
                    </a:p>
                  </a:txBody>
                  <a:tcPr/>
                </a:tc>
                <a:tc>
                  <a:txBody>
                    <a:bodyPr/>
                    <a:lstStyle/>
                    <a:p>
                      <a:r>
                        <a:rPr lang="en-US" sz="1000"/>
                        <a:t>9</a:t>
                      </a:r>
                      <a:endParaRPr lang="en-US" sz="1000"/>
                    </a:p>
                  </a:txBody>
                  <a:tcPr/>
                </a:tc>
                <a:extLst>
                  <a:ext uri="{0D108BD9-81ED-4DB2-BD59-A6C34878D82A}">
                    <a16:rowId xmlns:a16="http://schemas.microsoft.com/office/drawing/2014/main" val="1363138005"/>
                  </a:ext>
                </a:extLst>
              </a:tr>
              <a:tr h="370840">
                <a:tc>
                  <a:txBody>
                    <a:bodyPr/>
                    <a:lstStyle/>
                    <a:p>
                      <a:r>
                        <a:rPr lang="en-US" sz="1000"/>
                        <a:t>Claudia Maria Rom</a:t>
                      </a:r>
                      <a:endParaRPr lang="en-US" sz="1000"/>
                    </a:p>
                  </a:txBody>
                  <a:tcPr/>
                </a:tc>
                <a:tc>
                  <a:txBody>
                    <a:bodyPr/>
                    <a:lstStyle/>
                    <a:p>
                      <a:r>
                        <a:rPr lang="en-US" sz="1000"/>
                        <a:t>Mónica Fein (8)</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tc>
                  <a:txBody>
                    <a:bodyPr/>
                    <a:lstStyle/>
                    <a:p>
                      <a:r>
                        <a:rPr lang="en-US" sz="1000"/>
                        <a:t>8</a:t>
                      </a:r>
                      <a:endParaRPr lang="en-US" sz="1000"/>
                    </a:p>
                  </a:txBody>
                  <a:tcPr/>
                </a:tc>
                <a:extLst>
                  <a:ext uri="{0D108BD9-81ED-4DB2-BD59-A6C34878D82A}">
                    <a16:rowId xmlns:a16="http://schemas.microsoft.com/office/drawing/2014/main" val="2789249446"/>
                  </a:ext>
                </a:extLst>
              </a:tr>
            </a:tbl>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50295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285220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04735283"/>
                    </a:ext>
                  </a:extLst>
                </a:gridCol>
                <a:gridCol w="2468880">
                  <a:extLst>
                    <a:ext uri="{9D8B030D-6E8A-4147-A177-3AD203B41FA5}">
                      <a16:colId xmlns:a16="http://schemas.microsoft.com/office/drawing/2014/main" val="1309703307"/>
                    </a:ext>
                  </a:extLst>
                </a:gridCol>
                <a:gridCol w="822960">
                  <a:extLst>
                    <a:ext uri="{9D8B030D-6E8A-4147-A177-3AD203B41FA5}">
                      <a16:colId xmlns:a16="http://schemas.microsoft.com/office/drawing/2014/main" val="2097230210"/>
                    </a:ext>
                  </a:extLst>
                </a:gridCol>
                <a:gridCol w="822960">
                  <a:extLst>
                    <a:ext uri="{9D8B030D-6E8A-4147-A177-3AD203B41FA5}">
                      <a16:colId xmlns:a16="http://schemas.microsoft.com/office/drawing/2014/main" val="3131016351"/>
                    </a:ext>
                  </a:extLst>
                </a:gridCol>
                <a:gridCol w="822960">
                  <a:extLst>
                    <a:ext uri="{9D8B030D-6E8A-4147-A177-3AD203B41FA5}">
                      <a16:colId xmlns:a16="http://schemas.microsoft.com/office/drawing/2014/main" val="188297023"/>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3481330496"/>
                  </a:ext>
                </a:extLst>
              </a:tr>
              <a:tr h="370840">
                <a:tc>
                  <a:txBody>
                    <a:bodyPr/>
                    <a:lstStyle/>
                    <a:p>
                      <a:r>
                        <a:rPr lang="en-US" sz="1000"/>
                        <a:t>Monica Camino</a:t>
                      </a:r>
                      <a:endParaRPr lang="en-US" sz="1000"/>
                    </a:p>
                  </a:txBody>
                  <a:tcPr/>
                </a:tc>
                <a:tc>
                  <a:txBody>
                    <a:bodyPr/>
                    <a:lstStyle/>
                    <a:p>
                      <a:r>
                        <a:rPr lang="en-US" sz="1000"/>
                        <a:t>Mónica Fein (8)</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tc>
                  <a:txBody>
                    <a:bodyPr/>
                    <a:lstStyle/>
                    <a:p>
                      <a:r>
                        <a:rPr lang="en-US" sz="1000"/>
                        <a:t>8</a:t>
                      </a:r>
                      <a:endParaRPr lang="en-US" sz="1000"/>
                    </a:p>
                  </a:txBody>
                  <a:tcPr/>
                </a:tc>
                <a:extLst>
                  <a:ext uri="{0D108BD9-81ED-4DB2-BD59-A6C34878D82A}">
                    <a16:rowId xmlns:a16="http://schemas.microsoft.com/office/drawing/2014/main" val="3369357963"/>
                  </a:ext>
                </a:extLst>
              </a:tr>
              <a:tr h="370840">
                <a:tc>
                  <a:txBody>
                    <a:bodyPr/>
                    <a:lstStyle/>
                    <a:p>
                      <a:r>
                        <a:rPr lang="en-US" sz="1000"/>
                        <a:t>Mirta Ciriachi</a:t>
                      </a:r>
                      <a:endParaRPr lang="en-US" sz="1000"/>
                    </a:p>
                  </a:txBody>
                  <a:tcPr/>
                </a:tc>
                <a:tc>
                  <a:txBody>
                    <a:bodyPr/>
                    <a:lstStyle/>
                    <a:p>
                      <a:r>
                        <a:rPr lang="en-US" sz="1000"/>
                        <a:t>Mónica Fein (7)</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2339355911"/>
                  </a:ext>
                </a:extLst>
              </a:tr>
              <a:tr h="370840">
                <a:tc>
                  <a:txBody>
                    <a:bodyPr/>
                    <a:lstStyle/>
                    <a:p>
                      <a:r>
                        <a:rPr lang="en-US" sz="1000"/>
                        <a:t>Harpo Marx</a:t>
                      </a:r>
                      <a:endParaRPr lang="en-US" sz="1000"/>
                    </a:p>
                  </a:txBody>
                  <a:tcPr/>
                </a:tc>
                <a:tc>
                  <a:txBody>
                    <a:bodyPr/>
                    <a:lstStyle/>
                    <a:p>
                      <a:r>
                        <a:rPr lang="en-US" sz="1000"/>
                        <a:t>Mónica Fein (7)</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3346915262"/>
                  </a:ext>
                </a:extLst>
              </a:tr>
              <a:tr h="370840">
                <a:tc>
                  <a:txBody>
                    <a:bodyPr/>
                    <a:lstStyle/>
                    <a:p>
                      <a:r>
                        <a:rPr lang="en-US" sz="1000"/>
                        <a:t>Claudio Rossetti</a:t>
                      </a:r>
                      <a:endParaRPr lang="en-US" sz="1000"/>
                    </a:p>
                  </a:txBody>
                  <a:tcPr/>
                </a:tc>
                <a:tc>
                  <a:txBody>
                    <a:bodyPr/>
                    <a:lstStyle/>
                    <a:p>
                      <a:r>
                        <a:rPr lang="en-US" sz="1000"/>
                        <a:t>Mónica Fein (7)</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3435403550"/>
                  </a:ext>
                </a:extLst>
              </a:tr>
              <a:tr h="370840">
                <a:tc>
                  <a:txBody>
                    <a:bodyPr/>
                    <a:lstStyle/>
                    <a:p>
                      <a:r>
                        <a:rPr lang="en-US" sz="1000"/>
                        <a:t>Ruben Acosta</a:t>
                      </a:r>
                      <a:endParaRPr lang="en-US" sz="1000"/>
                    </a:p>
                  </a:txBody>
                  <a:tcPr/>
                </a:tc>
                <a:tc>
                  <a:txBody>
                    <a:bodyPr/>
                    <a:lstStyle/>
                    <a:p>
                      <a:r>
                        <a:rPr lang="en-US" sz="1000"/>
                        <a:t>Mónica Fein (7)</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258039924"/>
                  </a:ext>
                </a:extLst>
              </a:tr>
            </a:tbl>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16417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Response Times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5764637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199916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586</Words>
  <Application>Microsoft Office PowerPoint</Application>
  <PresentationFormat>On-screen Show (4:3)</PresentationFormat>
  <Paragraphs>297</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Reporte Facebook</vt:lpstr>
      <vt:lpstr>Key Metrics Table</vt:lpstr>
      <vt:lpstr>Fans Total</vt:lpstr>
      <vt:lpstr>Key Metrics Radar</vt:lpstr>
      <vt:lpstr>Fans Change</vt:lpstr>
      <vt:lpstr>Fans Change Per Weekday</vt:lpstr>
      <vt:lpstr>Own Posts</vt:lpstr>
      <vt:lpstr>Own Posts Table - 1 of 2</vt:lpstr>
      <vt:lpstr>Own Posts Table - 2 of 2</vt:lpstr>
      <vt:lpstr>Own Posts By Weekday</vt:lpstr>
      <vt:lpstr>Interaction Rate By Weekday</vt:lpstr>
      <vt:lpstr>Own Posts By Hour</vt:lpstr>
      <vt:lpstr>Interaction Rate By Hour</vt:lpstr>
      <vt:lpstr>Post Type Distribution</vt:lpstr>
      <vt:lpstr>Interaction Rate By Post Type</vt:lpstr>
      <vt:lpstr>Interactions Distribution</vt:lpstr>
      <vt:lpstr>Key Influencers - 1 of 2</vt:lpstr>
      <vt:lpstr>Key Influencers - 2 of 2</vt:lpstr>
      <vt:lpstr>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2017-02-03T14:40:16Z</dcterms:created>
  <dcterms:modified xsi:type="dcterms:W3CDTF">2017-02-03T14:40:54Z</dcterms:modified>
</cp:coreProperties>
</file>