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Control y Convivencia Ciudadana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2413</c:v>
                </c:pt>
                <c:pt idx="1">
                  <c:v>2414</c:v>
                </c:pt>
                <c:pt idx="2">
                  <c:v>2415</c:v>
                </c:pt>
                <c:pt idx="3">
                  <c:v>2416</c:v>
                </c:pt>
                <c:pt idx="4">
                  <c:v>2417</c:v>
                </c:pt>
                <c:pt idx="5">
                  <c:v>2417</c:v>
                </c:pt>
                <c:pt idx="6">
                  <c:v>2417</c:v>
                </c:pt>
                <c:pt idx="7">
                  <c:v>2419</c:v>
                </c:pt>
                <c:pt idx="8">
                  <c:v>2419</c:v>
                </c:pt>
                <c:pt idx="9">
                  <c:v>2419</c:v>
                </c:pt>
                <c:pt idx="10">
                  <c:v>2419</c:v>
                </c:pt>
                <c:pt idx="11">
                  <c:v>2419</c:v>
                </c:pt>
                <c:pt idx="12">
                  <c:v>2419</c:v>
                </c:pt>
                <c:pt idx="13">
                  <c:v>2419</c:v>
                </c:pt>
                <c:pt idx="14">
                  <c:v>2420</c:v>
                </c:pt>
                <c:pt idx="15">
                  <c:v>2423</c:v>
                </c:pt>
                <c:pt idx="16">
                  <c:v>2422</c:v>
                </c:pt>
                <c:pt idx="17">
                  <c:v>2422</c:v>
                </c:pt>
                <c:pt idx="18">
                  <c:v>2422</c:v>
                </c:pt>
                <c:pt idx="19">
                  <c:v>2422</c:v>
                </c:pt>
                <c:pt idx="20">
                  <c:v>2422</c:v>
                </c:pt>
                <c:pt idx="21">
                  <c:v>2425</c:v>
                </c:pt>
                <c:pt idx="22">
                  <c:v>2428</c:v>
                </c:pt>
                <c:pt idx="23">
                  <c:v>2429</c:v>
                </c:pt>
                <c:pt idx="24">
                  <c:v>2429</c:v>
                </c:pt>
                <c:pt idx="25">
                  <c:v>2429</c:v>
                </c:pt>
                <c:pt idx="26">
                  <c:v>2429</c:v>
                </c:pt>
                <c:pt idx="27">
                  <c:v>2430</c:v>
                </c:pt>
                <c:pt idx="28">
                  <c:v>2431</c:v>
                </c:pt>
                <c:pt idx="29">
                  <c:v>2431</c:v>
                </c:pt>
                <c:pt idx="30">
                  <c:v>2432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64-47DB-B3DD-E46D3817FA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Secretaría de Ambiente y Espacio Público Rosario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35832</c:v>
                </c:pt>
                <c:pt idx="1">
                  <c:v>35846</c:v>
                </c:pt>
                <c:pt idx="2">
                  <c:v>35869</c:v>
                </c:pt>
                <c:pt idx="3">
                  <c:v>35876</c:v>
                </c:pt>
                <c:pt idx="4">
                  <c:v>35880</c:v>
                </c:pt>
                <c:pt idx="5">
                  <c:v>35895</c:v>
                </c:pt>
                <c:pt idx="6">
                  <c:v>35923</c:v>
                </c:pt>
                <c:pt idx="7">
                  <c:v>35940</c:v>
                </c:pt>
                <c:pt idx="8">
                  <c:v>35969</c:v>
                </c:pt>
                <c:pt idx="9">
                  <c:v>35997</c:v>
                </c:pt>
                <c:pt idx="10">
                  <c:v>36042</c:v>
                </c:pt>
                <c:pt idx="11">
                  <c:v>36092</c:v>
                </c:pt>
                <c:pt idx="12">
                  <c:v>36270</c:v>
                </c:pt>
                <c:pt idx="13">
                  <c:v>36328</c:v>
                </c:pt>
                <c:pt idx="14">
                  <c:v>36341</c:v>
                </c:pt>
                <c:pt idx="15">
                  <c:v>36349</c:v>
                </c:pt>
                <c:pt idx="16">
                  <c:v>36357</c:v>
                </c:pt>
                <c:pt idx="17">
                  <c:v>36362</c:v>
                </c:pt>
                <c:pt idx="18">
                  <c:v>36373</c:v>
                </c:pt>
                <c:pt idx="19">
                  <c:v>36388</c:v>
                </c:pt>
                <c:pt idx="20">
                  <c:v>36404</c:v>
                </c:pt>
                <c:pt idx="21">
                  <c:v>36409</c:v>
                </c:pt>
                <c:pt idx="22">
                  <c:v>36420</c:v>
                </c:pt>
                <c:pt idx="23">
                  <c:v>36430</c:v>
                </c:pt>
                <c:pt idx="24">
                  <c:v>36456</c:v>
                </c:pt>
                <c:pt idx="25">
                  <c:v>36464</c:v>
                </c:pt>
                <c:pt idx="26">
                  <c:v>36479</c:v>
                </c:pt>
                <c:pt idx="27">
                  <c:v>36486</c:v>
                </c:pt>
                <c:pt idx="28">
                  <c:v>36493</c:v>
                </c:pt>
                <c:pt idx="29">
                  <c:v>36513</c:v>
                </c:pt>
                <c:pt idx="30">
                  <c:v>36521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64-47DB-B3DD-E46D3817FA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Movilidad Rosario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5896</c:v>
                </c:pt>
                <c:pt idx="1">
                  <c:v>5902</c:v>
                </c:pt>
                <c:pt idx="2">
                  <c:v>5910</c:v>
                </c:pt>
                <c:pt idx="3">
                  <c:v>5918</c:v>
                </c:pt>
                <c:pt idx="4">
                  <c:v>5922</c:v>
                </c:pt>
                <c:pt idx="5">
                  <c:v>5932</c:v>
                </c:pt>
                <c:pt idx="6">
                  <c:v>5932</c:v>
                </c:pt>
                <c:pt idx="7">
                  <c:v>5932</c:v>
                </c:pt>
                <c:pt idx="8">
                  <c:v>5937</c:v>
                </c:pt>
                <c:pt idx="9">
                  <c:v>5938</c:v>
                </c:pt>
                <c:pt idx="10">
                  <c:v>5942</c:v>
                </c:pt>
                <c:pt idx="11">
                  <c:v>5943</c:v>
                </c:pt>
                <c:pt idx="12">
                  <c:v>5951</c:v>
                </c:pt>
                <c:pt idx="13">
                  <c:v>5954</c:v>
                </c:pt>
                <c:pt idx="14">
                  <c:v>5960</c:v>
                </c:pt>
                <c:pt idx="15">
                  <c:v>5964</c:v>
                </c:pt>
                <c:pt idx="16">
                  <c:v>5965</c:v>
                </c:pt>
                <c:pt idx="17">
                  <c:v>5967</c:v>
                </c:pt>
                <c:pt idx="18">
                  <c:v>5972</c:v>
                </c:pt>
                <c:pt idx="19">
                  <c:v>5977</c:v>
                </c:pt>
                <c:pt idx="20">
                  <c:v>5986</c:v>
                </c:pt>
                <c:pt idx="21">
                  <c:v>5990</c:v>
                </c:pt>
                <c:pt idx="22">
                  <c:v>5998</c:v>
                </c:pt>
                <c:pt idx="23">
                  <c:v>6003</c:v>
                </c:pt>
                <c:pt idx="24">
                  <c:v>6012</c:v>
                </c:pt>
                <c:pt idx="25">
                  <c:v>6015</c:v>
                </c:pt>
                <c:pt idx="26">
                  <c:v>6024</c:v>
                </c:pt>
                <c:pt idx="27">
                  <c:v>6028</c:v>
                </c:pt>
                <c:pt idx="28">
                  <c:v>6029</c:v>
                </c:pt>
                <c:pt idx="29">
                  <c:v>6033</c:v>
                </c:pt>
                <c:pt idx="30">
                  <c:v>6039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64-47DB-B3DD-E46D3817FA7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Secretaría de Desarrollo Social de Rosario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3597</c:v>
                </c:pt>
                <c:pt idx="1">
                  <c:v>3601</c:v>
                </c:pt>
                <c:pt idx="2">
                  <c:v>3605</c:v>
                </c:pt>
                <c:pt idx="3">
                  <c:v>3607</c:v>
                </c:pt>
                <c:pt idx="4">
                  <c:v>3611</c:v>
                </c:pt>
                <c:pt idx="5">
                  <c:v>3617</c:v>
                </c:pt>
                <c:pt idx="6">
                  <c:v>3620</c:v>
                </c:pt>
                <c:pt idx="7">
                  <c:v>3624</c:v>
                </c:pt>
                <c:pt idx="8">
                  <c:v>3626</c:v>
                </c:pt>
                <c:pt idx="9">
                  <c:v>3626</c:v>
                </c:pt>
                <c:pt idx="10">
                  <c:v>3628</c:v>
                </c:pt>
                <c:pt idx="11">
                  <c:v>3630</c:v>
                </c:pt>
                <c:pt idx="12">
                  <c:v>3637</c:v>
                </c:pt>
                <c:pt idx="13">
                  <c:v>3646</c:v>
                </c:pt>
                <c:pt idx="14">
                  <c:v>3646</c:v>
                </c:pt>
                <c:pt idx="15">
                  <c:v>3649</c:v>
                </c:pt>
                <c:pt idx="16">
                  <c:v>3652</c:v>
                </c:pt>
                <c:pt idx="17">
                  <c:v>3663</c:v>
                </c:pt>
                <c:pt idx="18">
                  <c:v>3677</c:v>
                </c:pt>
                <c:pt idx="19">
                  <c:v>3683</c:v>
                </c:pt>
                <c:pt idx="20">
                  <c:v>3684</c:v>
                </c:pt>
                <c:pt idx="21">
                  <c:v>3687</c:v>
                </c:pt>
                <c:pt idx="22">
                  <c:v>3697</c:v>
                </c:pt>
                <c:pt idx="23">
                  <c:v>3715</c:v>
                </c:pt>
                <c:pt idx="24">
                  <c:v>3754</c:v>
                </c:pt>
                <c:pt idx="25">
                  <c:v>3760</c:v>
                </c:pt>
                <c:pt idx="26">
                  <c:v>3776</c:v>
                </c:pt>
                <c:pt idx="27">
                  <c:v>3783</c:v>
                </c:pt>
                <c:pt idx="28">
                  <c:v>3787</c:v>
                </c:pt>
                <c:pt idx="29">
                  <c:v>3792</c:v>
                </c:pt>
                <c:pt idx="30">
                  <c:v>3845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64-47DB-B3DD-E46D3817FA7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Rosario Participa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234</c:v>
                </c:pt>
                <c:pt idx="1">
                  <c:v>234</c:v>
                </c:pt>
                <c:pt idx="2">
                  <c:v>234</c:v>
                </c:pt>
                <c:pt idx="3">
                  <c:v>235</c:v>
                </c:pt>
                <c:pt idx="4">
                  <c:v>235</c:v>
                </c:pt>
                <c:pt idx="5">
                  <c:v>235</c:v>
                </c:pt>
                <c:pt idx="6">
                  <c:v>235</c:v>
                </c:pt>
                <c:pt idx="7">
                  <c:v>235</c:v>
                </c:pt>
                <c:pt idx="8">
                  <c:v>235</c:v>
                </c:pt>
                <c:pt idx="9">
                  <c:v>235</c:v>
                </c:pt>
                <c:pt idx="10">
                  <c:v>236</c:v>
                </c:pt>
                <c:pt idx="11">
                  <c:v>236</c:v>
                </c:pt>
                <c:pt idx="12">
                  <c:v>237</c:v>
                </c:pt>
                <c:pt idx="13">
                  <c:v>237</c:v>
                </c:pt>
                <c:pt idx="14">
                  <c:v>237</c:v>
                </c:pt>
                <c:pt idx="15">
                  <c:v>237</c:v>
                </c:pt>
                <c:pt idx="16">
                  <c:v>237</c:v>
                </c:pt>
                <c:pt idx="17">
                  <c:v>237</c:v>
                </c:pt>
                <c:pt idx="18">
                  <c:v>238</c:v>
                </c:pt>
                <c:pt idx="19">
                  <c:v>238</c:v>
                </c:pt>
                <c:pt idx="20">
                  <c:v>238</c:v>
                </c:pt>
                <c:pt idx="21">
                  <c:v>238</c:v>
                </c:pt>
                <c:pt idx="22">
                  <c:v>238</c:v>
                </c:pt>
                <c:pt idx="23">
                  <c:v>238</c:v>
                </c:pt>
                <c:pt idx="24">
                  <c:v>238</c:v>
                </c:pt>
                <c:pt idx="25">
                  <c:v>237</c:v>
                </c:pt>
                <c:pt idx="26">
                  <c:v>241</c:v>
                </c:pt>
                <c:pt idx="27">
                  <c:v>242</c:v>
                </c:pt>
                <c:pt idx="28">
                  <c:v>242</c:v>
                </c:pt>
                <c:pt idx="29">
                  <c:v>242</c:v>
                </c:pt>
                <c:pt idx="30">
                  <c:v>242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64-47DB-B3DD-E46D3817FA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270664"/>
        <c:axId val="240270008"/>
      </c:lineChart>
      <c:dateAx>
        <c:axId val="240270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70008"/>
        <c:crosses val="autoZero"/>
        <c:auto val="1"/>
        <c:lblOffset val="100"/>
        <c:baseTimeUnit val="days"/>
      </c:dateAx>
      <c:valAx>
        <c:axId val="24027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7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Control y Convivencia Ciudadana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6.6592000000000002</c:v>
                </c:pt>
                <c:pt idx="1">
                  <c:v>17.391300000000001</c:v>
                </c:pt>
                <c:pt idx="2">
                  <c:v>3.91</c:v>
                </c:pt>
                <c:pt idx="3">
                  <c:v>0</c:v>
                </c:pt>
                <c:pt idx="4">
                  <c:v>14.6401</c:v>
                </c:pt>
                <c:pt idx="5">
                  <c:v>10.8149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51-45F3-9ACB-2ACDE9CEC0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Secretaría de Ambiente y Espacio Público Rosario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11.9565</c:v>
                </c:pt>
                <c:pt idx="2">
                  <c:v>100</c:v>
                </c:pt>
                <c:pt idx="3">
                  <c:v>100</c:v>
                </c:pt>
                <c:pt idx="4">
                  <c:v>36.476399999999998</c:v>
                </c:pt>
                <c:pt idx="5">
                  <c:v>27.847999999999999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51-45F3-9ACB-2ACDE9CEC0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Movilidad Rosario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16.535699999999999</c:v>
                </c:pt>
                <c:pt idx="1">
                  <c:v>100</c:v>
                </c:pt>
                <c:pt idx="2">
                  <c:v>22.2837</c:v>
                </c:pt>
                <c:pt idx="3">
                  <c:v>50</c:v>
                </c:pt>
                <c:pt idx="4">
                  <c:v>5.8952</c:v>
                </c:pt>
                <c:pt idx="5">
                  <c:v>36.9435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51-45F3-9ACB-2ACDE9CEC0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Secretaría de Desarrollo Social de Rosario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10.5282</c:v>
                </c:pt>
                <c:pt idx="1">
                  <c:v>13.0435</c:v>
                </c:pt>
                <c:pt idx="2">
                  <c:v>30.761199999999999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51-45F3-9ACB-2ACDE9CEC0E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Rosario Participa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0.66259999999999997</c:v>
                </c:pt>
                <c:pt idx="1">
                  <c:v>24.456499999999998</c:v>
                </c:pt>
                <c:pt idx="2">
                  <c:v>3.1141999999999999</c:v>
                </c:pt>
                <c:pt idx="3">
                  <c:v>0</c:v>
                </c:pt>
                <c:pt idx="4">
                  <c:v>84.415499999999994</c:v>
                </c:pt>
                <c:pt idx="5">
                  <c:v>49.586399999999998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751-45F3-9ACB-2ACDE9CEC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8353392"/>
        <c:axId val="238355032"/>
      </c:radarChart>
      <c:catAx>
        <c:axId val="23835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55032"/>
        <c:crosses val="autoZero"/>
        <c:auto val="1"/>
        <c:lblAlgn val="ctr"/>
        <c:lblOffset val="100"/>
        <c:noMultiLvlLbl val="0"/>
      </c:catAx>
      <c:valAx>
        <c:axId val="23835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5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Control y Convivencia Ciudadana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-1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9A-4E73-AA36-1D53C825F2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Secretaría de Ambiente y Espacio Público Rosario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-1</c:v>
                </c:pt>
                <c:pt idx="1">
                  <c:v>14</c:v>
                </c:pt>
                <c:pt idx="2">
                  <c:v>23</c:v>
                </c:pt>
                <c:pt idx="3">
                  <c:v>7</c:v>
                </c:pt>
                <c:pt idx="4">
                  <c:v>4</c:v>
                </c:pt>
                <c:pt idx="5">
                  <c:v>15</c:v>
                </c:pt>
                <c:pt idx="6">
                  <c:v>28</c:v>
                </c:pt>
                <c:pt idx="7">
                  <c:v>17</c:v>
                </c:pt>
                <c:pt idx="8">
                  <c:v>29</c:v>
                </c:pt>
                <c:pt idx="9">
                  <c:v>28</c:v>
                </c:pt>
                <c:pt idx="10">
                  <c:v>45</c:v>
                </c:pt>
                <c:pt idx="11">
                  <c:v>50</c:v>
                </c:pt>
                <c:pt idx="12">
                  <c:v>178</c:v>
                </c:pt>
                <c:pt idx="13">
                  <c:v>58</c:v>
                </c:pt>
                <c:pt idx="14">
                  <c:v>13</c:v>
                </c:pt>
                <c:pt idx="15">
                  <c:v>8</c:v>
                </c:pt>
                <c:pt idx="16">
                  <c:v>8</c:v>
                </c:pt>
                <c:pt idx="17">
                  <c:v>5</c:v>
                </c:pt>
                <c:pt idx="18">
                  <c:v>11</c:v>
                </c:pt>
                <c:pt idx="19">
                  <c:v>15</c:v>
                </c:pt>
                <c:pt idx="20">
                  <c:v>16</c:v>
                </c:pt>
                <c:pt idx="21">
                  <c:v>5</c:v>
                </c:pt>
                <c:pt idx="22">
                  <c:v>11</c:v>
                </c:pt>
                <c:pt idx="23">
                  <c:v>10</c:v>
                </c:pt>
                <c:pt idx="24">
                  <c:v>26</c:v>
                </c:pt>
                <c:pt idx="25">
                  <c:v>8</c:v>
                </c:pt>
                <c:pt idx="26">
                  <c:v>15</c:v>
                </c:pt>
                <c:pt idx="27">
                  <c:v>7</c:v>
                </c:pt>
                <c:pt idx="28">
                  <c:v>7</c:v>
                </c:pt>
                <c:pt idx="29">
                  <c:v>20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9A-4E73-AA36-1D53C825F2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Movilidad Rosario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</c:v>
                </c:pt>
                <c:pt idx="1">
                  <c:v>6</c:v>
                </c:pt>
                <c:pt idx="2">
                  <c:v>8</c:v>
                </c:pt>
                <c:pt idx="3">
                  <c:v>8</c:v>
                </c:pt>
                <c:pt idx="4">
                  <c:v>4</c:v>
                </c:pt>
                <c:pt idx="5">
                  <c:v>10</c:v>
                </c:pt>
                <c:pt idx="6">
                  <c:v>0</c:v>
                </c:pt>
                <c:pt idx="7">
                  <c:v>0</c:v>
                </c:pt>
                <c:pt idx="8">
                  <c:v>5</c:v>
                </c:pt>
                <c:pt idx="9">
                  <c:v>1</c:v>
                </c:pt>
                <c:pt idx="10">
                  <c:v>4</c:v>
                </c:pt>
                <c:pt idx="11">
                  <c:v>1</c:v>
                </c:pt>
                <c:pt idx="12">
                  <c:v>8</c:v>
                </c:pt>
                <c:pt idx="13">
                  <c:v>3</c:v>
                </c:pt>
                <c:pt idx="14">
                  <c:v>6</c:v>
                </c:pt>
                <c:pt idx="15">
                  <c:v>4</c:v>
                </c:pt>
                <c:pt idx="16">
                  <c:v>1</c:v>
                </c:pt>
                <c:pt idx="17">
                  <c:v>2</c:v>
                </c:pt>
                <c:pt idx="18">
                  <c:v>5</c:v>
                </c:pt>
                <c:pt idx="19">
                  <c:v>5</c:v>
                </c:pt>
                <c:pt idx="20">
                  <c:v>9</c:v>
                </c:pt>
                <c:pt idx="21">
                  <c:v>4</c:v>
                </c:pt>
                <c:pt idx="22">
                  <c:v>8</c:v>
                </c:pt>
                <c:pt idx="23">
                  <c:v>5</c:v>
                </c:pt>
                <c:pt idx="24">
                  <c:v>9</c:v>
                </c:pt>
                <c:pt idx="25">
                  <c:v>3</c:v>
                </c:pt>
                <c:pt idx="26">
                  <c:v>9</c:v>
                </c:pt>
                <c:pt idx="27">
                  <c:v>4</c:v>
                </c:pt>
                <c:pt idx="28">
                  <c:v>1</c:v>
                </c:pt>
                <c:pt idx="29">
                  <c:v>4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9A-4E73-AA36-1D53C825F2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Secretaría de Desarrollo Social de Rosario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3</c:v>
                </c:pt>
                <c:pt idx="7">
                  <c:v>4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7</c:v>
                </c:pt>
                <c:pt idx="13">
                  <c:v>9</c:v>
                </c:pt>
                <c:pt idx="14">
                  <c:v>0</c:v>
                </c:pt>
                <c:pt idx="15">
                  <c:v>3</c:v>
                </c:pt>
                <c:pt idx="16">
                  <c:v>3</c:v>
                </c:pt>
                <c:pt idx="17">
                  <c:v>11</c:v>
                </c:pt>
                <c:pt idx="18">
                  <c:v>14</c:v>
                </c:pt>
                <c:pt idx="19">
                  <c:v>6</c:v>
                </c:pt>
                <c:pt idx="20">
                  <c:v>1</c:v>
                </c:pt>
                <c:pt idx="21">
                  <c:v>3</c:v>
                </c:pt>
                <c:pt idx="22">
                  <c:v>10</c:v>
                </c:pt>
                <c:pt idx="23">
                  <c:v>18</c:v>
                </c:pt>
                <c:pt idx="24">
                  <c:v>39</c:v>
                </c:pt>
                <c:pt idx="25">
                  <c:v>6</c:v>
                </c:pt>
                <c:pt idx="26">
                  <c:v>16</c:v>
                </c:pt>
                <c:pt idx="27">
                  <c:v>7</c:v>
                </c:pt>
                <c:pt idx="28">
                  <c:v>4</c:v>
                </c:pt>
                <c:pt idx="29">
                  <c:v>5</c:v>
                </c:pt>
                <c:pt idx="30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9A-4E73-AA36-1D53C825F2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Rosario Participa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-1</c:v>
                </c:pt>
                <c:pt idx="26">
                  <c:v>4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F9A-4E73-AA36-1D53C825F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356016"/>
        <c:axId val="238356672"/>
      </c:lineChart>
      <c:dateAx>
        <c:axId val="238356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56672"/>
        <c:crosses val="autoZero"/>
        <c:auto val="1"/>
        <c:lblOffset val="100"/>
        <c:baseTimeUnit val="days"/>
      </c:dateAx>
      <c:valAx>
        <c:axId val="23835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5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Control y Convivencia Ciudadana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54-4222-AECB-F84460159E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Secretaría de Ambiente y Espacio Público Rosario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16</c:v>
                </c:pt>
                <c:pt idx="1">
                  <c:v>15</c:v>
                </c:pt>
                <c:pt idx="2">
                  <c:v>21</c:v>
                </c:pt>
                <c:pt idx="3">
                  <c:v>18</c:v>
                </c:pt>
                <c:pt idx="4">
                  <c:v>56</c:v>
                </c:pt>
                <c:pt idx="5">
                  <c:v>27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54-4222-AECB-F84460159E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Movilidad Rosario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6</c:v>
                </c:pt>
                <c:pt idx="3">
                  <c:v>3</c:v>
                </c:pt>
                <c:pt idx="4">
                  <c:v>8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54-4222-AECB-F84460159E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Secretaría de Desarrollo Social de Rosario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</c:v>
                </c:pt>
                <c:pt idx="1">
                  <c:v>16</c:v>
                </c:pt>
                <c:pt idx="2">
                  <c:v>14</c:v>
                </c:pt>
                <c:pt idx="3">
                  <c:v>7</c:v>
                </c:pt>
                <c:pt idx="4">
                  <c:v>9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54-4222-AECB-F84460159E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Rosario Participa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54-4222-AECB-F84460159E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352080"/>
        <c:axId val="275899992"/>
      </c:barChart>
      <c:catAx>
        <c:axId val="23835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99992"/>
        <c:crosses val="autoZero"/>
        <c:auto val="1"/>
        <c:lblAlgn val="ctr"/>
        <c:lblOffset val="100"/>
        <c:noMultiLvlLbl val="0"/>
      </c:catAx>
      <c:valAx>
        <c:axId val="27589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5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Control y Convivencia Ciudadana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E1-431C-8710-33658F8141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Secretaría de Ambiente y Espacio Público Rosario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E1-431C-8710-33658F8141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Movilidad Rosario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</c:v>
                </c:pt>
                <c:pt idx="1">
                  <c:v>4</c:v>
                </c:pt>
                <c:pt idx="2">
                  <c:v>10</c:v>
                </c:pt>
                <c:pt idx="3">
                  <c:v>8</c:v>
                </c:pt>
                <c:pt idx="4">
                  <c:v>7</c:v>
                </c:pt>
                <c:pt idx="5">
                  <c:v>4</c:v>
                </c:pt>
                <c:pt idx="6">
                  <c:v>2</c:v>
                </c:pt>
                <c:pt idx="7">
                  <c:v>3</c:v>
                </c:pt>
                <c:pt idx="8">
                  <c:v>7</c:v>
                </c:pt>
                <c:pt idx="9">
                  <c:v>6</c:v>
                </c:pt>
                <c:pt idx="10">
                  <c:v>7</c:v>
                </c:pt>
                <c:pt idx="11">
                  <c:v>10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10</c:v>
                </c:pt>
                <c:pt idx="16">
                  <c:v>8</c:v>
                </c:pt>
                <c:pt idx="17">
                  <c:v>10</c:v>
                </c:pt>
                <c:pt idx="18">
                  <c:v>15</c:v>
                </c:pt>
                <c:pt idx="19">
                  <c:v>8</c:v>
                </c:pt>
                <c:pt idx="20">
                  <c:v>3</c:v>
                </c:pt>
                <c:pt idx="21">
                  <c:v>5</c:v>
                </c:pt>
                <c:pt idx="22">
                  <c:v>4</c:v>
                </c:pt>
                <c:pt idx="23">
                  <c:v>3</c:v>
                </c:pt>
                <c:pt idx="24">
                  <c:v>4</c:v>
                </c:pt>
                <c:pt idx="25">
                  <c:v>2</c:v>
                </c:pt>
                <c:pt idx="26">
                  <c:v>4</c:v>
                </c:pt>
                <c:pt idx="27">
                  <c:v>7</c:v>
                </c:pt>
                <c:pt idx="28">
                  <c:v>4</c:v>
                </c:pt>
                <c:pt idx="29">
                  <c:v>5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E1-431C-8710-33658F8141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Secretaría de Desarrollo Social de Rosario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E1-431C-8710-33658F8141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Rosario Participa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4</c:v>
                </c:pt>
                <c:pt idx="11">
                  <c:v>3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3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9E1-431C-8710-33658F8141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898680"/>
        <c:axId val="275901960"/>
      </c:lineChart>
      <c:dateAx>
        <c:axId val="275898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01960"/>
        <c:crosses val="autoZero"/>
        <c:auto val="1"/>
        <c:lblOffset val="100"/>
        <c:baseTimeUnit val="days"/>
      </c:dateAx>
      <c:valAx>
        <c:axId val="27590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9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Control y Convivencia Ciudadana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8</c:v>
                </c:pt>
                <c:pt idx="2">
                  <c:v>4</c:v>
                </c:pt>
                <c:pt idx="3">
                  <c:v>6</c:v>
                </c:pt>
                <c:pt idx="4">
                  <c:v>6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B9-4BDB-A1DC-5EE97C7FDB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Secretaría de Ambiente y Espacio Público Rosario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2</c:v>
                </c:pt>
                <c:pt idx="2">
                  <c:v>5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B9-4BDB-A1DC-5EE97C7FDB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Movilidad Rosario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30</c:v>
                </c:pt>
                <c:pt idx="1">
                  <c:v>35</c:v>
                </c:pt>
                <c:pt idx="2">
                  <c:v>29</c:v>
                </c:pt>
                <c:pt idx="3">
                  <c:v>34</c:v>
                </c:pt>
                <c:pt idx="4">
                  <c:v>21</c:v>
                </c:pt>
                <c:pt idx="5">
                  <c:v>17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B9-4BDB-A1DC-5EE97C7FDB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Secretaría de Desarrollo Social de Rosario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B9-4BDB-A1DC-5EE97C7FDB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Rosario Participa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12</c:v>
                </c:pt>
                <c:pt idx="1">
                  <c:v>10</c:v>
                </c:pt>
                <c:pt idx="2">
                  <c:v>8</c:v>
                </c:pt>
                <c:pt idx="3">
                  <c:v>8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B9-4BDB-A1DC-5EE97C7FD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149352"/>
        <c:axId val="315151976"/>
      </c:barChart>
      <c:catAx>
        <c:axId val="31514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51976"/>
        <c:crosses val="autoZero"/>
        <c:auto val="1"/>
        <c:lblAlgn val="ctr"/>
        <c:lblOffset val="100"/>
        <c:noMultiLvlLbl val="0"/>
      </c:catAx>
      <c:valAx>
        <c:axId val="31515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4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Control y Convivencia Ciudadana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9.0834021469859999E-2</c:v>
                </c:pt>
                <c:pt idx="1">
                  <c:v>0.10322047894302</c:v>
                </c:pt>
                <c:pt idx="2">
                  <c:v>0.15483071841453</c:v>
                </c:pt>
                <c:pt idx="3">
                  <c:v>8.2576383154417995E-2</c:v>
                </c:pt>
                <c:pt idx="4">
                  <c:v>0.20644095788604</c:v>
                </c:pt>
                <c:pt idx="5">
                  <c:v>0.34406826314340999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DE-420E-9EAD-D6F15608F7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Secretaría de Ambiente y Espacio Público Rosario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0.43951791242812999</c:v>
                </c:pt>
                <c:pt idx="1">
                  <c:v>7.6017249004865006E-2</c:v>
                </c:pt>
                <c:pt idx="2">
                  <c:v>0.35161432994250003</c:v>
                </c:pt>
                <c:pt idx="3">
                  <c:v>0.36350066342325998</c:v>
                </c:pt>
                <c:pt idx="4">
                  <c:v>0.42500552852720003</c:v>
                </c:pt>
                <c:pt idx="5">
                  <c:v>0.28748341441839997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DE-420E-9EAD-D6F15608F7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Movilidad Rosario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4.3572984749455E-2</c:v>
                </c:pt>
                <c:pt idx="1">
                  <c:v>4.5009456774163001E-2</c:v>
                </c:pt>
                <c:pt idx="2">
                  <c:v>4.6231283553798998E-2</c:v>
                </c:pt>
                <c:pt idx="3">
                  <c:v>4.8797799662851998E-2</c:v>
                </c:pt>
                <c:pt idx="4">
                  <c:v>7.8207921345175999E-2</c:v>
                </c:pt>
                <c:pt idx="5">
                  <c:v>9.9567227594909005E-2</c:v>
                </c:pt>
                <c:pt idx="6">
                  <c:v>8.7518388171983E-2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DE-420E-9EAD-D6F15608F7A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Secretaría de Desarrollo Social de Rosario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0.75248589088954998</c:v>
                </c:pt>
                <c:pt idx="1">
                  <c:v>2.3515184090297998</c:v>
                </c:pt>
                <c:pt idx="2">
                  <c:v>0.66111260413867001</c:v>
                </c:pt>
                <c:pt idx="3">
                  <c:v>1.0077936038699</c:v>
                </c:pt>
                <c:pt idx="4">
                  <c:v>0.60736361193227995</c:v>
                </c:pt>
                <c:pt idx="6">
                  <c:v>0.34936844934157002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DE-420E-9EAD-D6F15608F7A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Rosario Participa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0.66526610644258</c:v>
                </c:pt>
                <c:pt idx="1">
                  <c:v>0.71428571428570997</c:v>
                </c:pt>
                <c:pt idx="2">
                  <c:v>0.84033613445377997</c:v>
                </c:pt>
                <c:pt idx="3">
                  <c:v>0.94537815126049995</c:v>
                </c:pt>
                <c:pt idx="4">
                  <c:v>1.2004801920768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DE-420E-9EAD-D6F15608F7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150992"/>
        <c:axId val="315154272"/>
      </c:barChart>
      <c:catAx>
        <c:axId val="31515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54272"/>
        <c:crosses val="autoZero"/>
        <c:auto val="1"/>
        <c:lblAlgn val="ctr"/>
        <c:lblOffset val="100"/>
        <c:noMultiLvlLbl val="0"/>
      </c:catAx>
      <c:valAx>
        <c:axId val="31515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5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Control y Convivencia Ciudadana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4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C8-48AD-9936-66B608CDAE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Secretaría de Ambiente y Espacio Público Rosario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4</c:v>
                </c:pt>
                <c:pt idx="13">
                  <c:v>4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4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C8-48AD-9936-66B608CDAE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Movilidad Rosario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23</c:v>
                </c:pt>
                <c:pt idx="10">
                  <c:v>33</c:v>
                </c:pt>
                <c:pt idx="11">
                  <c:v>31</c:v>
                </c:pt>
                <c:pt idx="12">
                  <c:v>27</c:v>
                </c:pt>
                <c:pt idx="13">
                  <c:v>11</c:v>
                </c:pt>
                <c:pt idx="14">
                  <c:v>7</c:v>
                </c:pt>
                <c:pt idx="15">
                  <c:v>11</c:v>
                </c:pt>
                <c:pt idx="16">
                  <c:v>12</c:v>
                </c:pt>
                <c:pt idx="17">
                  <c:v>2</c:v>
                </c:pt>
                <c:pt idx="18">
                  <c:v>5</c:v>
                </c:pt>
                <c:pt idx="19">
                  <c:v>1</c:v>
                </c:pt>
                <c:pt idx="20">
                  <c:v>8</c:v>
                </c:pt>
                <c:pt idx="21">
                  <c:v>2</c:v>
                </c:pt>
                <c:pt idx="22">
                  <c:v>4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C8-48AD-9936-66B608CDAE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Secretaría de Desarrollo Social de Rosario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3</c:v>
                </c:pt>
                <c:pt idx="12">
                  <c:v>4</c:v>
                </c:pt>
                <c:pt idx="13">
                  <c:v>5</c:v>
                </c:pt>
                <c:pt idx="14">
                  <c:v>7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C8-48AD-9936-66B608CDAED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Rosario Participa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8</c:v>
                </c:pt>
                <c:pt idx="12">
                  <c:v>6</c:v>
                </c:pt>
                <c:pt idx="13">
                  <c:v>13</c:v>
                </c:pt>
                <c:pt idx="14">
                  <c:v>6</c:v>
                </c:pt>
                <c:pt idx="15">
                  <c:v>7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8C8-48AD-9936-66B608CDA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913816"/>
        <c:axId val="233911848"/>
      </c:lineChart>
      <c:catAx>
        <c:axId val="23391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11848"/>
        <c:crosses val="autoZero"/>
        <c:auto val="1"/>
        <c:lblAlgn val="ctr"/>
        <c:lblOffset val="100"/>
        <c:noMultiLvlLbl val="0"/>
      </c:catAx>
      <c:valAx>
        <c:axId val="23391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1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Control y Convivencia Ciudadana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9.6339113680154007E-2</c:v>
                </c:pt>
                <c:pt idx="10">
                  <c:v>1.3762730525736001E-2</c:v>
                </c:pt>
                <c:pt idx="11">
                  <c:v>4.1288191577208998E-2</c:v>
                </c:pt>
                <c:pt idx="12">
                  <c:v>2.7525461051473001E-2</c:v>
                </c:pt>
                <c:pt idx="13">
                  <c:v>0.20644095788604</c:v>
                </c:pt>
                <c:pt idx="14">
                  <c:v>0.12386457473163</c:v>
                </c:pt>
                <c:pt idx="15">
                  <c:v>0.47481420313790001</c:v>
                </c:pt>
                <c:pt idx="16">
                  <c:v>0.17891549683457</c:v>
                </c:pt>
                <c:pt idx="17">
                  <c:v>0.57803468208092001</c:v>
                </c:pt>
                <c:pt idx="18">
                  <c:v>0.10322047894302</c:v>
                </c:pt>
                <c:pt idx="19">
                  <c:v>0.12386457473163</c:v>
                </c:pt>
                <c:pt idx="20">
                  <c:v>0.17891549683457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BD-4356-AC25-D334D30A78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Secretaría de Ambiente y Espacio Público Rosario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0.47267600961937001</c:v>
                </c:pt>
                <c:pt idx="11">
                  <c:v>0</c:v>
                </c:pt>
                <c:pt idx="12">
                  <c:v>0.24186637919119999</c:v>
                </c:pt>
                <c:pt idx="13">
                  <c:v>0.27365453188490002</c:v>
                </c:pt>
                <c:pt idx="14">
                  <c:v>0.24416986851683001</c:v>
                </c:pt>
                <c:pt idx="15">
                  <c:v>0.66340492578156995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0.40357132985046001</c:v>
                </c:pt>
                <c:pt idx="20">
                  <c:v>0.63507200707632006</c:v>
                </c:pt>
                <c:pt idx="21">
                  <c:v>0.11886004920253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BD-4356-AC25-D334D30A78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Movilidad Rosario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5.5881531153954001E-2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0.1173512154233</c:v>
                </c:pt>
                <c:pt idx="7">
                  <c:v>0</c:v>
                </c:pt>
                <c:pt idx="8">
                  <c:v>5.0293378038557997E-2</c:v>
                </c:pt>
                <c:pt idx="9">
                  <c:v>3.8631145449906999E-2</c:v>
                </c:pt>
                <c:pt idx="10">
                  <c:v>4.0133099646930001E-2</c:v>
                </c:pt>
                <c:pt idx="11">
                  <c:v>8.5444663764431994E-2</c:v>
                </c:pt>
                <c:pt idx="12">
                  <c:v>6.0227872465927999E-2</c:v>
                </c:pt>
                <c:pt idx="13">
                  <c:v>6.2485712108511997E-2</c:v>
                </c:pt>
                <c:pt idx="14">
                  <c:v>1.6764459346185999E-2</c:v>
                </c:pt>
                <c:pt idx="15">
                  <c:v>3.2004876933628003E-2</c:v>
                </c:pt>
                <c:pt idx="16">
                  <c:v>4.1911148365465001E-2</c:v>
                </c:pt>
                <c:pt idx="17">
                  <c:v>8.3822296730929995E-3</c:v>
                </c:pt>
                <c:pt idx="18">
                  <c:v>0.10393964794634999</c:v>
                </c:pt>
                <c:pt idx="19">
                  <c:v>0.21793797150041999</c:v>
                </c:pt>
                <c:pt idx="20">
                  <c:v>0.13621123218775999</c:v>
                </c:pt>
                <c:pt idx="21">
                  <c:v>0.20955574182733</c:v>
                </c:pt>
                <c:pt idx="22">
                  <c:v>8.3822296730929995E-3</c:v>
                </c:pt>
                <c:pt idx="23">
                  <c:v>1.6764459346185999E-2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BD-4356-AC25-D334D30A78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Secretaría de Desarrollo Social de Rosario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0.34936844934157002</c:v>
                </c:pt>
                <c:pt idx="10">
                  <c:v>0</c:v>
                </c:pt>
                <c:pt idx="11">
                  <c:v>2.0872525306816998</c:v>
                </c:pt>
                <c:pt idx="12">
                  <c:v>1.6393442622951</c:v>
                </c:pt>
                <c:pt idx="13">
                  <c:v>1.0534802472453999</c:v>
                </c:pt>
                <c:pt idx="14">
                  <c:v>0.51061542596076004</c:v>
                </c:pt>
                <c:pt idx="15">
                  <c:v>0</c:v>
                </c:pt>
                <c:pt idx="16">
                  <c:v>0.77936038699274002</c:v>
                </c:pt>
                <c:pt idx="17">
                  <c:v>0.56436441816715999</c:v>
                </c:pt>
                <c:pt idx="18">
                  <c:v>0.29561945713518001</c:v>
                </c:pt>
                <c:pt idx="19">
                  <c:v>0.24187046492878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BD-4356-AC25-D334D30A78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Rosario Participa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0.42016806722688999</c:v>
                </c:pt>
                <c:pt idx="11">
                  <c:v>1.3130252100840001</c:v>
                </c:pt>
                <c:pt idx="12">
                  <c:v>0.84033613445377997</c:v>
                </c:pt>
                <c:pt idx="13">
                  <c:v>0.80801551389786996</c:v>
                </c:pt>
                <c:pt idx="14">
                  <c:v>0.49019607843136997</c:v>
                </c:pt>
                <c:pt idx="15">
                  <c:v>0.78031212484993995</c:v>
                </c:pt>
                <c:pt idx="16">
                  <c:v>1.6806722689075999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BBD-4356-AC25-D334D30A78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942256"/>
        <c:axId val="309937008"/>
      </c:lineChart>
      <c:catAx>
        <c:axId val="30994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37008"/>
        <c:crosses val="autoZero"/>
        <c:auto val="1"/>
        <c:lblAlgn val="ctr"/>
        <c:lblOffset val="100"/>
        <c:noMultiLvlLbl val="0"/>
      </c:catAx>
      <c:valAx>
        <c:axId val="30993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4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Secretaría de Control y Convivencia Ciudadana</c:v>
                </c:pt>
                <c:pt idx="1">
                  <c:v>Secretaría de Ambiente y Espacio Público Rosario</c:v>
                </c:pt>
                <c:pt idx="2">
                  <c:v>Movilidad Rosario</c:v>
                </c:pt>
                <c:pt idx="3">
                  <c:v>Secretaría de Desarrollo Social de Rosario</c:v>
                </c:pt>
                <c:pt idx="4">
                  <c:v>Rosario Participa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50</c:v>
                </c:pt>
                <c:pt idx="3">
                  <c:v>7</c:v>
                </c:pt>
                <c:pt idx="4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32-4BD1-B6B1-5FF7346C3B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Secretaría de Control y Convivencia Ciudadana</c:v>
                </c:pt>
                <c:pt idx="1">
                  <c:v>Secretaría de Ambiente y Espacio Público Rosario</c:v>
                </c:pt>
                <c:pt idx="2">
                  <c:v>Movilidad Rosario</c:v>
                </c:pt>
                <c:pt idx="3">
                  <c:v>Secretaría de Desarrollo Social de Rosario</c:v>
                </c:pt>
                <c:pt idx="4">
                  <c:v>Rosario Participa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17</c:v>
                </c:pt>
                <c:pt idx="1">
                  <c:v>18</c:v>
                </c:pt>
                <c:pt idx="2">
                  <c:v>38</c:v>
                </c:pt>
                <c:pt idx="3">
                  <c:v>16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32-4BD1-B6B1-5FF7346C3B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Secretaría de Control y Convivencia Ciudadana</c:v>
                </c:pt>
                <c:pt idx="1">
                  <c:v>Secretaría de Ambiente y Espacio Público Rosario</c:v>
                </c:pt>
                <c:pt idx="2">
                  <c:v>Movilidad Rosario</c:v>
                </c:pt>
                <c:pt idx="3">
                  <c:v>Secretaría de Desarrollo Social de Rosario</c:v>
                </c:pt>
                <c:pt idx="4">
                  <c:v>Rosario Participa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95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32-4BD1-B6B1-5FF7346C3B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Secretaría de Control y Convivencia Ciudadana</c:v>
                </c:pt>
                <c:pt idx="1">
                  <c:v>Secretaría de Ambiente y Espacio Público Rosario</c:v>
                </c:pt>
                <c:pt idx="2">
                  <c:v>Movilidad Rosario</c:v>
                </c:pt>
                <c:pt idx="3">
                  <c:v>Secretaría de Desarrollo Social de Rosario</c:v>
                </c:pt>
                <c:pt idx="4">
                  <c:v>Rosario Participa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10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32-4BD1-B6B1-5FF7346C3B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Secretaría de Control y Convivencia Ciudadana</c:v>
                </c:pt>
                <c:pt idx="1">
                  <c:v>Secretaría de Ambiente y Espacio Público Rosario</c:v>
                </c:pt>
                <c:pt idx="2">
                  <c:v>Movilidad Rosario</c:v>
                </c:pt>
                <c:pt idx="3">
                  <c:v>Secretaría de Desarrollo Social de Rosario</c:v>
                </c:pt>
                <c:pt idx="4">
                  <c:v>Rosario Participa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32-4BD1-B6B1-5FF7346C3B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938648"/>
        <c:axId val="309940288"/>
      </c:barChart>
      <c:catAx>
        <c:axId val="309938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40288"/>
        <c:crosses val="autoZero"/>
        <c:auto val="1"/>
        <c:lblAlgn val="ctr"/>
        <c:lblOffset val="100"/>
        <c:noMultiLvlLbl val="0"/>
      </c:catAx>
      <c:valAx>
        <c:axId val="30994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3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Control y Convivencia Ciudadana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8.2747207281753998E-2</c:v>
                </c:pt>
                <c:pt idx="1">
                  <c:v>9.3000893747175004E-2</c:v>
                </c:pt>
                <c:pt idx="2">
                  <c:v>7.5285567403200998E-2</c:v>
                </c:pt>
                <c:pt idx="3">
                  <c:v>0</c:v>
                </c:pt>
                <c:pt idx="4">
                  <c:v>0.29354765922109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6D-4C72-B089-60A343B211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Secretaría de Ambiente y Espacio Público Rosario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0.75655451319155997</c:v>
                </c:pt>
                <c:pt idx="2">
                  <c:v>0.3076372118481</c:v>
                </c:pt>
                <c:pt idx="3">
                  <c:v>0</c:v>
                </c:pt>
                <c:pt idx="4">
                  <c:v>0.61943452581991998</c:v>
                </c:pt>
                <c:pt idx="5">
                  <c:v>0</c:v>
                </c:pt>
                <c:pt idx="6">
                  <c:v>0.43738682267724999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6D-4C72-B089-60A343B211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Movilidad Rosario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2.6354308236164001E-2</c:v>
                </c:pt>
                <c:pt idx="1">
                  <c:v>7.3390245287483002E-2</c:v>
                </c:pt>
                <c:pt idx="2">
                  <c:v>0.11745198927752</c:v>
                </c:pt>
                <c:pt idx="3">
                  <c:v>0</c:v>
                </c:pt>
                <c:pt idx="4">
                  <c:v>0.16829350387075001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6D-4C72-B089-60A343B211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Secretaría de Desarrollo Social de Rosario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1.8664959616275001</c:v>
                </c:pt>
                <c:pt idx="2">
                  <c:v>0.62625441151396</c:v>
                </c:pt>
                <c:pt idx="3">
                  <c:v>0</c:v>
                </c:pt>
                <c:pt idx="4">
                  <c:v>0.80533185226325998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6D-4C72-B089-60A343B211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Rosario Participa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0.92119782958471996</c:v>
                </c:pt>
                <c:pt idx="2">
                  <c:v>0.42434252792138</c:v>
                </c:pt>
                <c:pt idx="3">
                  <c:v>0</c:v>
                </c:pt>
                <c:pt idx="4">
                  <c:v>0.42372881355932002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6D-4C72-B089-60A343B21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937336"/>
        <c:axId val="309936680"/>
      </c:barChart>
      <c:catAx>
        <c:axId val="309937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36680"/>
        <c:crosses val="autoZero"/>
        <c:auto val="1"/>
        <c:lblAlgn val="ctr"/>
        <c:lblOffset val="100"/>
        <c:noMultiLvlLbl val="0"/>
      </c:catAx>
      <c:valAx>
        <c:axId val="30993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3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Secretaría de Control y Convivencia Ciudadana</c:v>
                </c:pt>
                <c:pt idx="1">
                  <c:v>Secretaría de Ambiente y Espacio Público Rosario</c:v>
                </c:pt>
                <c:pt idx="2">
                  <c:v>Movilidad Rosario</c:v>
                </c:pt>
                <c:pt idx="3">
                  <c:v>Secretaría de Desarrollo Social de Rosario</c:v>
                </c:pt>
                <c:pt idx="4">
                  <c:v>Rosario Participa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74</c:v>
                </c:pt>
                <c:pt idx="1">
                  <c:v>1449</c:v>
                </c:pt>
                <c:pt idx="2">
                  <c:v>330</c:v>
                </c:pt>
                <c:pt idx="3">
                  <c:v>377</c:v>
                </c:pt>
                <c:pt idx="4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EC-46AE-9858-021EAD40A6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Secretaría de Control y Convivencia Ciudadana</c:v>
                </c:pt>
                <c:pt idx="1">
                  <c:v>Secretaría de Ambiente y Espacio Público Rosario</c:v>
                </c:pt>
                <c:pt idx="2">
                  <c:v>Movilidad Rosario</c:v>
                </c:pt>
                <c:pt idx="3">
                  <c:v>Secretaría de Desarrollo Social de Rosario</c:v>
                </c:pt>
                <c:pt idx="4">
                  <c:v>Rosario Participa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137</c:v>
                </c:pt>
                <c:pt idx="2">
                  <c:v>18</c:v>
                </c:pt>
                <c:pt idx="3">
                  <c:v>54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EC-46AE-9858-021EAD40A6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Secretaría de Control y Convivencia Ciudadana</c:v>
                </c:pt>
                <c:pt idx="1">
                  <c:v>Secretaría de Ambiente y Espacio Público Rosario</c:v>
                </c:pt>
                <c:pt idx="2">
                  <c:v>Movilidad Rosario</c:v>
                </c:pt>
                <c:pt idx="3">
                  <c:v>Secretaría de Desarrollo Social de Rosario</c:v>
                </c:pt>
                <c:pt idx="4">
                  <c:v>Rosario Participa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EC-46AE-9858-021EAD40A6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Secretaría de Control y Convivencia Ciudadana</c:v>
                </c:pt>
                <c:pt idx="1">
                  <c:v>Secretaría de Ambiente y Espacio Público Rosario</c:v>
                </c:pt>
                <c:pt idx="2">
                  <c:v>Movilidad Rosario</c:v>
                </c:pt>
                <c:pt idx="3">
                  <c:v>Secretaría de Desarrollo Social de Rosario</c:v>
                </c:pt>
                <c:pt idx="4">
                  <c:v>Rosario Participa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EC-46AE-9858-021EAD40A6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Secretaría de Control y Convivencia Ciudadana</c:v>
                </c:pt>
                <c:pt idx="1">
                  <c:v>Secretaría de Ambiente y Espacio Público Rosario</c:v>
                </c:pt>
                <c:pt idx="2">
                  <c:v>Movilidad Rosario</c:v>
                </c:pt>
                <c:pt idx="3">
                  <c:v>Secretaría de Desarrollo Social de Rosario</c:v>
                </c:pt>
                <c:pt idx="4">
                  <c:v>Rosario Participa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EC-46AE-9858-021EAD40A6D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Secretaría de Control y Convivencia Ciudadana</c:v>
                </c:pt>
                <c:pt idx="1">
                  <c:v>Secretaría de Ambiente y Espacio Público Rosario</c:v>
                </c:pt>
                <c:pt idx="2">
                  <c:v>Movilidad Rosario</c:v>
                </c:pt>
                <c:pt idx="3">
                  <c:v>Secretaría de Desarrollo Social de Rosario</c:v>
                </c:pt>
                <c:pt idx="4">
                  <c:v>Rosario Participa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AEC-46AE-9858-021EAD40A6D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Secretaría de Control y Convivencia Ciudadana</c:v>
                </c:pt>
                <c:pt idx="1">
                  <c:v>Secretaría de Ambiente y Espacio Público Rosario</c:v>
                </c:pt>
                <c:pt idx="2">
                  <c:v>Movilidad Rosario</c:v>
                </c:pt>
                <c:pt idx="3">
                  <c:v>Secretaría de Desarrollo Social de Rosario</c:v>
                </c:pt>
                <c:pt idx="4">
                  <c:v>Rosario Participa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5</c:v>
                </c:pt>
                <c:pt idx="1">
                  <c:v>233</c:v>
                </c:pt>
                <c:pt idx="2">
                  <c:v>48</c:v>
                </c:pt>
                <c:pt idx="3">
                  <c:v>19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AEC-46AE-9858-021EAD40A6D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Secretaría de Control y Convivencia Ciudadana</c:v>
                </c:pt>
                <c:pt idx="1">
                  <c:v>Secretaría de Ambiente y Espacio Público Rosario</c:v>
                </c:pt>
                <c:pt idx="2">
                  <c:v>Movilidad Rosario</c:v>
                </c:pt>
                <c:pt idx="3">
                  <c:v>Secretaría de Desarrollo Social de Rosario</c:v>
                </c:pt>
                <c:pt idx="4">
                  <c:v>Rosario Participa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32</c:v>
                </c:pt>
                <c:pt idx="1">
                  <c:v>1061</c:v>
                </c:pt>
                <c:pt idx="2">
                  <c:v>232</c:v>
                </c:pt>
                <c:pt idx="3">
                  <c:v>439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AEC-46AE-9858-021EAD40A6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946520"/>
        <c:axId val="309944880"/>
      </c:barChart>
      <c:catAx>
        <c:axId val="30994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44880"/>
        <c:crosses val="autoZero"/>
        <c:auto val="1"/>
        <c:lblAlgn val="ctr"/>
        <c:lblOffset val="100"/>
        <c:noMultiLvlLbl val="0"/>
      </c:catAx>
      <c:valAx>
        <c:axId val="30994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4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Secretaría de Control y Convivencia Ciudadana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9B-4498-83B5-FE4EFEF0FC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Secretaría de Ambiente y Espacio Público Rosario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9B-4498-83B5-FE4EFEF0FC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Movilidad Rosario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9B-4498-83B5-FE4EFEF0FC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Secretaría de Desarrollo Social de Rosario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9B-4498-83B5-FE4EFEF0FC1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Rosario Participa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9B-4498-83B5-FE4EFEF0F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679032"/>
        <c:axId val="233684280"/>
      </c:barChart>
      <c:catAx>
        <c:axId val="23367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84280"/>
        <c:crosses val="autoZero"/>
        <c:auto val="1"/>
        <c:lblAlgn val="ctr"/>
        <c:lblOffset val="100"/>
        <c:noMultiLvlLbl val="0"/>
      </c:catAx>
      <c:valAx>
        <c:axId val="23368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7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24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3743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819571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30743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26258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49524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66661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48723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53260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6160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72622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8065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83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Secretaría de Control y Convivencia Ciudadana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966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Secretaría de Ambiente y Espacio Público Rosario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68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Movilidad Rosario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862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Secretaría de Desarrollo Social de Rosario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0.9955%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429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Rosario Participa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5010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470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0491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589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1729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093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4200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536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9203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465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5746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84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4829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93291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2261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1861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0721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1370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3595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601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844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0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- 2017-01-09 20:00:01</a:t>
                      </a:r>
                      <a:r>
                        <a:rPr lang="es-ES" sz="1000"/>
                        <a:t>
En enero canjeá tus materiales reciclables por una entrada a Corredor La Florida. Podés traer papeles, cartón, plástico, vidrio, telgopor, aluminio limpios y secos en una bolsa de consorcio. Te esperamos el 14 y 21 de enero de 11 a 15 hs.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1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- 2017-01-16 19:47:03</a:t>
                      </a:r>
                      <a:r>
                        <a:rPr lang="es-ES" sz="1000"/>
                        <a:t>
♻️ El viernes 20 de enero en las piletas del Parque Alem, podés canjear una bolsa de materiales reciclables (papeles, cartón, vidrio, plástico, aluminio, telgopor), limpios y secos por una de estas botellas reutilizables. Te esperamos de 11 a 15 hs. 
¡No te lo pierdas!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93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- 2017-01-25 15:26:22</a:t>
                      </a:r>
                      <a:r>
                        <a:rPr lang="es-ES" sz="1000"/>
                        <a:t>
Entre el 30 de enero y el 3 de febrero de 10 a 12 (o hasta agotar stock), te esperamos para canjear todo tipo de papeles por un frasco de mermelada, un posa pava y chip (pequeños trozos de madera que se obtienen de los restos de poda).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16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- 2017-01-23 20:20:00</a:t>
                      </a:r>
                      <a:r>
                        <a:rPr lang="es-ES" sz="1000"/>
                        <a:t>
¿Estuviste #EnElPicNicNocturno?🌛
Agendá las próximas fechas y sumate a esta nueva propuesta para disfrutar los espacios públicos de la ciudad.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4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- 2017-01-20 10:07:01</a:t>
                      </a:r>
                      <a:r>
                        <a:rPr lang="es-ES" sz="1000"/>
                        <a:t>
🌿Ahora reducimos tus restos de poda a pequeños trozos llamados chips que son reutilizados en los parques de la ciudad. #Rosario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6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- 2017-01-05 20:00:00</a:t>
                      </a:r>
                      <a:r>
                        <a:rPr lang="es-ES" sz="1000"/>
                        <a:t>
Los huerteros del Cinturón Verde Rosario, estarán vendiendo hortalizas producidas sin usar agroquímicos. Este domingo podés conseguir: acelga, berro, puerro, brócoli, repollo, remolacha, aromáticas y perejil.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701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- 2017-01-25 20:00:10</a:t>
                      </a:r>
                      <a:r>
                        <a:rPr lang="es-ES" sz="1000"/>
                        <a:t>
📷 Te invitamos a participar de un concurso fotográfico para poner en valor nuestro río Paraná y sus islas. El 2 de febrero es el Día del Humedal y queremos celebrarlo con tus fotos. Consultá las bases y condiciones del concurso acá → https://goo.gl/Gg4D64. Habrá 30 ganadores que visitarán el #LegadoDeliot.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62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Desarrollo Social de Rosario - 2017-01-31 11:41:24</a:t>
                      </a:r>
                      <a:r>
                        <a:rPr lang="es-ES" sz="1000"/>
                        <a:t>
¡Buen día! 😊 #Atención! Arrancamos con las inscripciones al Curso de Asistente Gerontológico y a los talleres anuales de la Escuela de Gerontología Rosario.
¡Todos los requisitos, acá! 👉 http://bit.ly/2jQQIoM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4.6294%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760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- 2017-01-06 14:57:04</a:t>
                      </a:r>
                      <a:r>
                        <a:rPr lang="es-E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0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Desarrollo Social de Rosario - 2017-01-24 12:50:02</a:t>
                      </a:r>
                      <a:r>
                        <a:rPr lang="es-ES" sz="1000"/>
                        <a:t>
👉#Importante #Difundir #CupoLaboralTrans
Muni Rosario ya puso en marcha el Registro Único de Aspirantes (RUA) para personas travestis, transexuales y transgénero. ¡Todos los requisitos acá! 👉 http://bit.ly/2jNiyTK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4.1723%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3776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867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9175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11046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3014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5997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40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4655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8120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3610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2766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68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- 2017-01-27 12:00:46</a:t>
                      </a:r>
                      <a:r>
                        <a:rPr lang="es-ES" sz="1000"/>
                        <a:t>
📘 Hoy presentamos la “Guía práctica para la reducción del desperdicio de alimentos”. Descargala aquí: http://bit.ly/GuiaDeAlimentos
📝Y también firmamos un convenio con entidades de la ciudad para trabajar juntos en la comunicación de campañas que colaboren a reducir la pérdida y el desperdicio de alimentos.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411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- 2017-01-18 13:00:02</a:t>
                      </a:r>
                      <a:r>
                        <a:rPr lang="es-ES" sz="1000"/>
                        <a:t>
El sábado 21 entre las 11 y las 15 te esperamos en La Florida para canjear materiales reciclables (papeles, plástico, vidrio, telgopor, cartón, aluminio), limpios y secos, por una entrada al balneario.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194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- 2017-01-09 13:17:03</a:t>
                      </a:r>
                      <a:r>
                        <a:rPr lang="es-ES" sz="1000"/>
                        <a:t>
En enero las jornadas de recepción de residuos informáticos serán el viernes 27 de 8:30 a 12:30 en todos los Centros Municipales de Distrito, y el sábado 28 de 10 a 16 en Ricchieri 1675. Recordá que podés traer monitores, CPU´s, teclados, routers, etc. Además participás un sorteo, el 24/06/2017 por Lotería Nacional Nocturna, de:
1º Bicicleta
2º Termo Solar
3º Kit de cocina de #LosAlimentosNoSeTiran: 1 delantal, 1 vaso medidor, tupper + Plantas aromáticas + Bolsa de mandados + productos de emprendedores de Economía Social.
4º Kit de Jardinería (semillas, compost, palita, rastrillo, plantas) + jardín vertical + guantes + compostera.
5º Cesto para la correcta separación en origen.
6º Kit de bolsas ecológicas para super.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17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- 2017-01-21 12:00:04</a:t>
                      </a:r>
                      <a:r>
                        <a:rPr lang="es-ES" sz="1000"/>
                        <a:t>
En enero las jornadas de recepción de residuos informáticos serán el viernes 27 de 8:30 a 12:30 en todos los Centros Municipales de Distrito, y el sábado 28 de 10 a 16 en Ricchieri 1675. Recordá que podés traer monitores, CPU´s, teclados, routers, etc. Además, participás de un sorteo el 24/06/2017 por Lotería Nacional Nocturna, de:
1º Bicicleta
2º Termo Solar
3º Kit de cocina de #LosAlimentosNoSeTiran: 1 delantal, 1 vaso medidor, tupper + Plantas aromáticas + Bolsa de mandados + productos de emprendedores de Economía Social.
4º Kit de Jardinería (semillas, compost, palita, rastrillo, plantas) + jardín vertical + guantes + compostera.
5º Cesto para la correcta separación en origen.
6º Kit de bolsas ecológicas para super.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1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- 2017-01-30 10:09:10</a:t>
                      </a:r>
                      <a:r>
                        <a:rPr lang="es-ES" sz="1000"/>
                        <a:t>
📅 Desde hoy y hasta el 3 de febrero, de 10 a 12 te esperamos en el Centro Municipal de Distrito #Sur y #Sudoeste. Canjeá todo tipo de papeles por un frasco de mermelada, un posa pava de madera y chip (pequeños trozos de madera producidos con restos de poda). ¡No te lo pierdas!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23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- 2017-01-13 14:50:37</a:t>
                      </a:r>
                      <a:r>
                        <a:rPr lang="es-E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192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- 2017-01-21 13:43:42</a:t>
                      </a:r>
                      <a:r>
                        <a:rPr lang="es-ES" sz="1000"/>
                        <a:t>
#Ahora ellos canjearon sus materiales reciclables por una entrada a #LaFlorida 
¡Traé los tuyos y disfrutá el sábado en el río!⛱ Tenés tiempo hasta las 15hs.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58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Desarrollo Social de Rosario - 2017-01-19 13:28:15</a:t>
                      </a:r>
                      <a:r>
                        <a:rPr lang="es-ES" sz="1000"/>
                        <a:t>
¡Aprendiendo a #remar! 
Las chicas y los chicos de los Centros de convivencia Barrial "Los Cedros", "Nuevo Alberdi", "Rucci", "Travesía", "La Esperanza", junto a los Animadores Juveniles Zona Norte y los y las profes de la Escuela de Actividades Náuticas y el proyecto Barrios de Cara al Río, compartieron una mañana de sol y aprendieron las nociones básicas del canotaje.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55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- 2017-01-02 12:33:44</a:t>
                      </a:r>
                      <a:r>
                        <a:rPr lang="es-ES" sz="1000"/>
                        <a:t>
La planta de compostaje es un orgullo para la ciudad y se consolida como modelo a seguir en la gestión de residuos. Durante 2016 el espacio recibió visitas de importantes delegaciones nacionales e internacionales. Los equipos técnicos compartieron experiencias y se generaron vínculos institucionales. Conocé más detalles acá: https://goo.gl/2zupEB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16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Desarrollo Social de Rosario - 2017-01-18 13:24:01</a:t>
                      </a:r>
                      <a:r>
                        <a:rPr lang="es-ES" sz="1000"/>
                        <a:t>
#15Años #Pizzeada! &lt;3 &lt;3 ☀ Durante dos días, Colonias de niños, niñas, adolescentes y adultos mayores colmaron el predio de Parque del Mercado Rosario ☀ &lt;3 &lt;3 ¡Gracias a los/as vecinos/as que se acercaron a colaborar!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2680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376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314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47881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2244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2553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5651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4925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1629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6507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6748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57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Desarrollo Social de Rosario - 2017-01-23 11:40:11</a:t>
                      </a:r>
                      <a:r>
                        <a:rPr lang="es-ES" sz="1000"/>
                        <a:t>
☀ #Verano2017 ☀¡Miles de vecinos y vecinas se sumaron este sábado al multitudinario y clásico encuentro de Aquagym en el Balneario Saladillo!
http://bit.ly/2iVn7hs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1.3254%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81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 - 2017-01-19 21:05:16</a:t>
                      </a:r>
                      <a:r>
                        <a:rPr lang="es-ES" sz="1000"/>
                        <a:t>
Hoy estuvimos en la Rambla Catalunya compartiendo la tarde con vecinos y conversando sobre el cuidado de los espacios públicos. Entre todos podemos mantener la ciudad limpia y disminuir la cantidad de residuos que generamos a diario.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33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Desarrollo Social de Rosario - 2017-01-05 12:34:28</a:t>
                      </a:r>
                      <a:r>
                        <a:rPr lang="es-ES" sz="1000"/>
                        <a:t>
¡Preparate para #Participar de la nueva edición de #EsculturasEnLaArena2017 😎 ☀!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482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Desarrollo Social de Rosario - 2017-01-27 14:18:21</a:t>
                      </a:r>
                      <a:r>
                        <a:rPr lang="es-ES" sz="1000"/>
                        <a:t>
☀¡Este #Verano2017 Rosario suma color y encuentro en cada polideportivo municipal!☀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88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Movilidad Rosario - 2017-01-14 11:55:01</a:t>
                      </a:r>
                      <a:r>
                        <a:rPr lang="en-US" sz="1000"/>
                        <a:t>
☀️🚲 #LíneadeLaCosta 🚌 &gt;&gt; pantallas de información multimedia, wifi gratuito, cámaras de video vigilancia, aire acondicionado, portabicis.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0308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445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4924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240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1545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311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9862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339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6637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918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9466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72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5661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522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1443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094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7167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841642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33594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3472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8018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247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92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Andrea Cordero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/>
                        <a:t>Secretaría de Ambiente y Espacio Público Rosario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40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Nacho Godoy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/>
                        <a:t>Secretaría de Ambiente y Espacio Público Rosario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43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Miriam Gentile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/>
                        <a:t>Secretaría de Ambiente y Espacio Público Rosario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54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Silvia Roxana Lembo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Movilidad Rosario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5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Frank Latini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/>
                        <a:t>Secretaría de Ambiente y Espacio Público Rosario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661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Anahi Sol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/>
                        <a:t>Secretaría de Ambiente y Espacio Público Rosario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30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Beatriz Pimienta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/>
                        <a:t>Secretaría de Ambiente y Espacio Público Rosario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801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Lucía Laus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/>
                        <a:t>Secretaría de Ambiente y Espacio Público Rosario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249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Lucrecia Zabala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/>
                        <a:t>Secretaría de Ambiente y Espacio Público Rosario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65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Laura Almiron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Movilidad Rosario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3637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382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3014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165653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2478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3032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4339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177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0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Gustavo Guiffrey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Movilidad Rosario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72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Mara Lemel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/>
                        <a:t>Secretaría de Ambiente y Espacio Público Rosario (2), Movilidad Rosario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78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Juan Ignacio Eschoyez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Movilidad Rosario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635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Geor Zegarelli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Movilidad Rosario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01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Victor Fernandez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Movilidad Rosario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5445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748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2650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81570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8661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3326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037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719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67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Movilidad Rosario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Alejandra Castaño - 2017-01-26 13:14:19</a:t>
                      </a:r>
                      <a:r>
                        <a:rPr lang="es-ES" sz="1000"/>
                        <a:t>
como se tramita el pase para discapacitado?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02/02/2017 11:43:07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65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Bibiana Muñoz - 2017-01-24 12:24:22</a:t>
                      </a:r>
                      <a:r>
                        <a:rPr lang="es-ES" sz="1000"/>
                        <a:t>
HOLA. tengo escombros dispuestos en bolsas frente a mi dcilio, hace un par de semanas y no los retiran. A donde puedo llamar para que lo hagan? en el tel de la pag. web no contestan.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01/26/2017 11:13:10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094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Andrea Cordero - 2017-01-18 16:09:11</a:t>
                      </a:r>
                      <a:r>
                        <a:rPr lang="es-ES" sz="1000"/>
                        <a:t>
Canje por pases a la isla no hay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01/26/2017 11:07:49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75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Linternas y bosques - 2017-01-14 15:40:11</a:t>
                      </a:r>
                      <a:r>
                        <a:rPr lang="es-ES" sz="1000"/>
                        <a:t>
¿Conoces Linternas y bosques? Notas, recomendaciones de libros, entrevistas a autores y reflexiones alrededor de la literatura infantil y juvenil. Visítanos en: https://www.facebook.com/linternasybosques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79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Movilidad Rosario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Mara Lemel - 2017-01-13 20:52:04</a:t>
                      </a:r>
                      <a:r>
                        <a:rPr lang="es-ES" sz="1000"/>
                        <a:t>
Leí algo de una modificación del recorrido de las líneas 133 Verde y Negra válida a partir del 9 de Enero. 
¿Podrían detallarla, por favor?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29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Secretaría de Ambiente y Espacio Público Rosario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Marcela Barrientos - 2017-01-10 12:13:43</a:t>
                      </a:r>
                      <a:r>
                        <a:rPr lang="es-ES" sz="1000"/>
                        <a:t>
Hola gente....me interesa reservar para el pic nic del jueves, para 4 personas...¿COMO HAGO?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91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Movilidad Rosario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Cele Saez - 2017-01-02 19:16:22</a:t>
                      </a:r>
                      <a:r>
                        <a:rPr lang="es-ES" sz="1000"/>
                        <a:t>
MORENO Y 24 DE SEPTIEMBRE DEBO IR.. QUE LINEA ME DEBO SUBIR??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95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Movilidad Rosario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Cele Saez - 2017-01-02 19:14:39</a:t>
                      </a:r>
                      <a:r>
                        <a:rPr lang="es-ES" sz="1000"/>
                        <a:t>
HOLA DISCULPE QUE COLECTIVO ME PODRIA TOMAR PARA LLEGAR A ITALIA Y 24 DE SEPTIEMBRE????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742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818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0345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511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1126</Words>
  <Application>Microsoft Office PowerPoint</Application>
  <PresentationFormat>On-screen Show (4:3)</PresentationFormat>
  <Paragraphs>476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Table - 1 of 3</vt:lpstr>
      <vt:lpstr>Own Posts Table - 2 of 3</vt:lpstr>
      <vt:lpstr>Own Posts Table - 3 of 3</vt:lpstr>
      <vt:lpstr>Own Posts By Weekday</vt:lpstr>
      <vt:lpstr>Interaction Rate By Weekday</vt:lpstr>
      <vt:lpstr>Own Posts By Hour</vt:lpstr>
      <vt:lpstr>Interaction Rate By Hour</vt:lpstr>
      <vt:lpstr>Post Type Distribution</vt:lpstr>
      <vt:lpstr>Interaction Rate By Post Type</vt:lpstr>
      <vt:lpstr>Interactions Distribution</vt:lpstr>
      <vt:lpstr>Key Influencers - 1 of 2</vt:lpstr>
      <vt:lpstr>Key Influencers - 2 of 2</vt:lpstr>
      <vt:lpstr>Questions Table</vt:lpstr>
      <vt:lpstr>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2017-02-03T14:36:50Z</dcterms:created>
  <dcterms:modified xsi:type="dcterms:W3CDTF">2017-02-03T14:37:44Z</dcterms:modified>
</cp:coreProperties>
</file>