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50858</c:v>
                </c:pt>
                <c:pt idx="1">
                  <c:v>50900</c:v>
                </c:pt>
                <c:pt idx="2">
                  <c:v>50949</c:v>
                </c:pt>
                <c:pt idx="3">
                  <c:v>50989</c:v>
                </c:pt>
                <c:pt idx="4">
                  <c:v>51123</c:v>
                </c:pt>
                <c:pt idx="5">
                  <c:v>51176</c:v>
                </c:pt>
                <c:pt idx="6">
                  <c:v>51199</c:v>
                </c:pt>
                <c:pt idx="7">
                  <c:v>51228</c:v>
                </c:pt>
                <c:pt idx="8">
                  <c:v>51309</c:v>
                </c:pt>
                <c:pt idx="9">
                  <c:v>51370</c:v>
                </c:pt>
                <c:pt idx="10">
                  <c:v>51409</c:v>
                </c:pt>
                <c:pt idx="11">
                  <c:v>51450</c:v>
                </c:pt>
                <c:pt idx="12">
                  <c:v>51491</c:v>
                </c:pt>
                <c:pt idx="13">
                  <c:v>51514</c:v>
                </c:pt>
                <c:pt idx="14">
                  <c:v>51529</c:v>
                </c:pt>
                <c:pt idx="15">
                  <c:v>51554</c:v>
                </c:pt>
                <c:pt idx="16">
                  <c:v>51602</c:v>
                </c:pt>
                <c:pt idx="17">
                  <c:v>51647</c:v>
                </c:pt>
                <c:pt idx="18">
                  <c:v>51738</c:v>
                </c:pt>
                <c:pt idx="19">
                  <c:v>51806</c:v>
                </c:pt>
                <c:pt idx="20">
                  <c:v>51900</c:v>
                </c:pt>
                <c:pt idx="21">
                  <c:v>51985</c:v>
                </c:pt>
                <c:pt idx="22">
                  <c:v>52089</c:v>
                </c:pt>
                <c:pt idx="23">
                  <c:v>52162</c:v>
                </c:pt>
                <c:pt idx="24">
                  <c:v>52218</c:v>
                </c:pt>
                <c:pt idx="25">
                  <c:v>52279</c:v>
                </c:pt>
                <c:pt idx="26">
                  <c:v>52311</c:v>
                </c:pt>
                <c:pt idx="27">
                  <c:v>52330</c:v>
                </c:pt>
                <c:pt idx="28">
                  <c:v>52342</c:v>
                </c:pt>
                <c:pt idx="29">
                  <c:v>52366</c:v>
                </c:pt>
                <c:pt idx="30">
                  <c:v>52411</c:v>
                </c:pt>
              </c:numCache>
            </c:numRef>
          </c:val>
          <c:smooth val="0"/>
          <c:extLst>
            <c:ext xmlns:c16="http://schemas.microsoft.com/office/drawing/2014/chart" uri="{C3380CC4-5D6E-409C-BE32-E72D297353CC}">
              <c16:uniqueId val="{00000000-5DF3-4CB5-AC5E-90D69E3167B3}"/>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95627</c:v>
                </c:pt>
                <c:pt idx="1">
                  <c:v>95669</c:v>
                </c:pt>
                <c:pt idx="2">
                  <c:v>95739</c:v>
                </c:pt>
                <c:pt idx="3">
                  <c:v>95790</c:v>
                </c:pt>
                <c:pt idx="4">
                  <c:v>95830</c:v>
                </c:pt>
                <c:pt idx="5">
                  <c:v>95864</c:v>
                </c:pt>
                <c:pt idx="6">
                  <c:v>95890</c:v>
                </c:pt>
                <c:pt idx="7">
                  <c:v>95927</c:v>
                </c:pt>
                <c:pt idx="8">
                  <c:v>95993</c:v>
                </c:pt>
                <c:pt idx="9">
                  <c:v>96050</c:v>
                </c:pt>
                <c:pt idx="10">
                  <c:v>96209</c:v>
                </c:pt>
                <c:pt idx="11">
                  <c:v>96418</c:v>
                </c:pt>
                <c:pt idx="12">
                  <c:v>96593</c:v>
                </c:pt>
                <c:pt idx="13">
                  <c:v>96701</c:v>
                </c:pt>
                <c:pt idx="14">
                  <c:v>96752</c:v>
                </c:pt>
                <c:pt idx="15">
                  <c:v>96802</c:v>
                </c:pt>
                <c:pt idx="16">
                  <c:v>96888</c:v>
                </c:pt>
                <c:pt idx="17">
                  <c:v>97026</c:v>
                </c:pt>
                <c:pt idx="18">
                  <c:v>97116</c:v>
                </c:pt>
                <c:pt idx="19">
                  <c:v>97196</c:v>
                </c:pt>
                <c:pt idx="20">
                  <c:v>97263</c:v>
                </c:pt>
                <c:pt idx="21">
                  <c:v>97408</c:v>
                </c:pt>
                <c:pt idx="22">
                  <c:v>97571</c:v>
                </c:pt>
                <c:pt idx="23">
                  <c:v>97984</c:v>
                </c:pt>
                <c:pt idx="24">
                  <c:v>98343</c:v>
                </c:pt>
                <c:pt idx="25">
                  <c:v>98539</c:v>
                </c:pt>
                <c:pt idx="26">
                  <c:v>98631</c:v>
                </c:pt>
                <c:pt idx="27">
                  <c:v>98713</c:v>
                </c:pt>
                <c:pt idx="28">
                  <c:v>98776</c:v>
                </c:pt>
                <c:pt idx="29">
                  <c:v>98847</c:v>
                </c:pt>
                <c:pt idx="30">
                  <c:v>98960</c:v>
                </c:pt>
              </c:numCache>
            </c:numRef>
          </c:val>
          <c:smooth val="0"/>
          <c:extLst>
            <c:ext xmlns:c16="http://schemas.microsoft.com/office/drawing/2014/chart" uri="{C3380CC4-5D6E-409C-BE32-E72D297353CC}">
              <c16:uniqueId val="{00000001-5DF3-4CB5-AC5E-90D69E3167B3}"/>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8083</c:v>
                </c:pt>
                <c:pt idx="1">
                  <c:v>8090</c:v>
                </c:pt>
                <c:pt idx="2">
                  <c:v>8091</c:v>
                </c:pt>
                <c:pt idx="3">
                  <c:v>8091</c:v>
                </c:pt>
                <c:pt idx="4">
                  <c:v>8091</c:v>
                </c:pt>
                <c:pt idx="5">
                  <c:v>8091</c:v>
                </c:pt>
                <c:pt idx="6">
                  <c:v>8094</c:v>
                </c:pt>
                <c:pt idx="7">
                  <c:v>8100</c:v>
                </c:pt>
                <c:pt idx="8">
                  <c:v>8100</c:v>
                </c:pt>
                <c:pt idx="9">
                  <c:v>8103</c:v>
                </c:pt>
                <c:pt idx="10">
                  <c:v>8103</c:v>
                </c:pt>
                <c:pt idx="11">
                  <c:v>8106</c:v>
                </c:pt>
                <c:pt idx="12">
                  <c:v>8117</c:v>
                </c:pt>
                <c:pt idx="13">
                  <c:v>8136</c:v>
                </c:pt>
                <c:pt idx="14">
                  <c:v>8148</c:v>
                </c:pt>
                <c:pt idx="15">
                  <c:v>8153</c:v>
                </c:pt>
                <c:pt idx="16">
                  <c:v>8156</c:v>
                </c:pt>
                <c:pt idx="17">
                  <c:v>8158</c:v>
                </c:pt>
                <c:pt idx="18">
                  <c:v>8158</c:v>
                </c:pt>
                <c:pt idx="19">
                  <c:v>8169</c:v>
                </c:pt>
                <c:pt idx="20">
                  <c:v>8176</c:v>
                </c:pt>
                <c:pt idx="21">
                  <c:v>8178</c:v>
                </c:pt>
                <c:pt idx="22">
                  <c:v>8183</c:v>
                </c:pt>
                <c:pt idx="23">
                  <c:v>8184</c:v>
                </c:pt>
                <c:pt idx="24">
                  <c:v>8189</c:v>
                </c:pt>
                <c:pt idx="25">
                  <c:v>8195</c:v>
                </c:pt>
                <c:pt idx="26">
                  <c:v>8199</c:v>
                </c:pt>
                <c:pt idx="27">
                  <c:v>8218</c:v>
                </c:pt>
                <c:pt idx="28">
                  <c:v>8230</c:v>
                </c:pt>
                <c:pt idx="29">
                  <c:v>8232</c:v>
                </c:pt>
                <c:pt idx="30">
                  <c:v>8234</c:v>
                </c:pt>
              </c:numCache>
            </c:numRef>
          </c:val>
          <c:smooth val="0"/>
          <c:extLst>
            <c:ext xmlns:c16="http://schemas.microsoft.com/office/drawing/2014/chart" uri="{C3380CC4-5D6E-409C-BE32-E72D297353CC}">
              <c16:uniqueId val="{00000002-5DF3-4CB5-AC5E-90D69E3167B3}"/>
            </c:ext>
          </c:extLst>
        </c:ser>
        <c:dLbls>
          <c:showLegendKey val="0"/>
          <c:showVal val="0"/>
          <c:showCatName val="0"/>
          <c:showSerName val="0"/>
          <c:showPercent val="0"/>
          <c:showBubbleSize val="0"/>
        </c:dLbls>
        <c:smooth val="0"/>
        <c:axId val="273230832"/>
        <c:axId val="273234440"/>
      </c:lineChart>
      <c:dateAx>
        <c:axId val="27323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34440"/>
        <c:crosses val="autoZero"/>
        <c:auto val="1"/>
        <c:lblOffset val="100"/>
        <c:baseTimeUnit val="days"/>
      </c:dateAx>
      <c:valAx>
        <c:axId val="27323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3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52.961799999999997</c:v>
                </c:pt>
                <c:pt idx="1">
                  <c:v>100</c:v>
                </c:pt>
                <c:pt idx="2">
                  <c:v>57.310200000000002</c:v>
                </c:pt>
                <c:pt idx="3">
                  <c:v>0</c:v>
                </c:pt>
                <c:pt idx="4">
                  <c:v>14.5403</c:v>
                </c:pt>
                <c:pt idx="5">
                  <c:v>87.781499999999994</c:v>
                </c:pt>
              </c:numCache>
            </c:numRef>
          </c:val>
          <c:extLst>
            <c:ext xmlns:c16="http://schemas.microsoft.com/office/drawing/2014/chart" uri="{C3380CC4-5D6E-409C-BE32-E72D297353CC}">
              <c16:uniqueId val="{00000000-3BA3-49DA-8D9E-9F340169CA8E}"/>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74.1935</c:v>
                </c:pt>
                <c:pt idx="2">
                  <c:v>100</c:v>
                </c:pt>
                <c:pt idx="3">
                  <c:v>0</c:v>
                </c:pt>
                <c:pt idx="4">
                  <c:v>18.148</c:v>
                </c:pt>
                <c:pt idx="5">
                  <c:v>100</c:v>
                </c:pt>
              </c:numCache>
            </c:numRef>
          </c:val>
          <c:extLst>
            <c:ext xmlns:c16="http://schemas.microsoft.com/office/drawing/2014/chart" uri="{C3380CC4-5D6E-409C-BE32-E72D297353CC}">
              <c16:uniqueId val="{00000001-3BA3-49DA-8D9E-9F340169CA8E}"/>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8.3204999999999991</c:v>
                </c:pt>
                <c:pt idx="1">
                  <c:v>16.129000000000001</c:v>
                </c:pt>
                <c:pt idx="2">
                  <c:v>10.0457</c:v>
                </c:pt>
                <c:pt idx="3">
                  <c:v>0</c:v>
                </c:pt>
                <c:pt idx="4">
                  <c:v>100</c:v>
                </c:pt>
                <c:pt idx="5">
                  <c:v>53.461599999999997</c:v>
                </c:pt>
              </c:numCache>
            </c:numRef>
          </c:val>
          <c:extLst>
            <c:ext xmlns:c16="http://schemas.microsoft.com/office/drawing/2014/chart" uri="{C3380CC4-5D6E-409C-BE32-E72D297353CC}">
              <c16:uniqueId val="{00000002-3BA3-49DA-8D9E-9F340169CA8E}"/>
            </c:ext>
          </c:extLst>
        </c:ser>
        <c:dLbls>
          <c:showLegendKey val="0"/>
          <c:showVal val="0"/>
          <c:showCatName val="0"/>
          <c:showSerName val="0"/>
          <c:showPercent val="0"/>
          <c:showBubbleSize val="0"/>
        </c:dLbls>
        <c:axId val="279501832"/>
        <c:axId val="279504784"/>
      </c:radarChart>
      <c:catAx>
        <c:axId val="27950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04784"/>
        <c:crosses val="autoZero"/>
        <c:auto val="1"/>
        <c:lblAlgn val="ctr"/>
        <c:lblOffset val="100"/>
        <c:noMultiLvlLbl val="0"/>
      </c:catAx>
      <c:valAx>
        <c:axId val="27950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0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17</c:v>
                </c:pt>
                <c:pt idx="1">
                  <c:v>42</c:v>
                </c:pt>
                <c:pt idx="2">
                  <c:v>49</c:v>
                </c:pt>
                <c:pt idx="3">
                  <c:v>40</c:v>
                </c:pt>
                <c:pt idx="4">
                  <c:v>134</c:v>
                </c:pt>
                <c:pt idx="5">
                  <c:v>53</c:v>
                </c:pt>
                <c:pt idx="6">
                  <c:v>23</c:v>
                </c:pt>
                <c:pt idx="7">
                  <c:v>29</c:v>
                </c:pt>
                <c:pt idx="8">
                  <c:v>81</c:v>
                </c:pt>
                <c:pt idx="9">
                  <c:v>61</c:v>
                </c:pt>
                <c:pt idx="10">
                  <c:v>39</c:v>
                </c:pt>
                <c:pt idx="11">
                  <c:v>41</c:v>
                </c:pt>
                <c:pt idx="12">
                  <c:v>41</c:v>
                </c:pt>
                <c:pt idx="13">
                  <c:v>23</c:v>
                </c:pt>
                <c:pt idx="14">
                  <c:v>15</c:v>
                </c:pt>
                <c:pt idx="15">
                  <c:v>25</c:v>
                </c:pt>
                <c:pt idx="16">
                  <c:v>48</c:v>
                </c:pt>
                <c:pt idx="17">
                  <c:v>45</c:v>
                </c:pt>
                <c:pt idx="18">
                  <c:v>91</c:v>
                </c:pt>
                <c:pt idx="19">
                  <c:v>68</c:v>
                </c:pt>
                <c:pt idx="20">
                  <c:v>94</c:v>
                </c:pt>
                <c:pt idx="21">
                  <c:v>85</c:v>
                </c:pt>
                <c:pt idx="22">
                  <c:v>104</c:v>
                </c:pt>
                <c:pt idx="23">
                  <c:v>73</c:v>
                </c:pt>
                <c:pt idx="24">
                  <c:v>56</c:v>
                </c:pt>
                <c:pt idx="25">
                  <c:v>61</c:v>
                </c:pt>
                <c:pt idx="26">
                  <c:v>32</c:v>
                </c:pt>
                <c:pt idx="27">
                  <c:v>19</c:v>
                </c:pt>
                <c:pt idx="28">
                  <c:v>12</c:v>
                </c:pt>
                <c:pt idx="29">
                  <c:v>24</c:v>
                </c:pt>
                <c:pt idx="30">
                  <c:v>45</c:v>
                </c:pt>
              </c:numCache>
            </c:numRef>
          </c:val>
          <c:smooth val="0"/>
          <c:extLst>
            <c:ext xmlns:c16="http://schemas.microsoft.com/office/drawing/2014/chart" uri="{C3380CC4-5D6E-409C-BE32-E72D297353CC}">
              <c16:uniqueId val="{00000000-CA2B-4012-9EB6-096B125C9C1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30</c:v>
                </c:pt>
                <c:pt idx="1">
                  <c:v>42</c:v>
                </c:pt>
                <c:pt idx="2">
                  <c:v>70</c:v>
                </c:pt>
                <c:pt idx="3">
                  <c:v>51</c:v>
                </c:pt>
                <c:pt idx="4">
                  <c:v>40</c:v>
                </c:pt>
                <c:pt idx="5">
                  <c:v>34</c:v>
                </c:pt>
                <c:pt idx="6">
                  <c:v>26</c:v>
                </c:pt>
                <c:pt idx="7">
                  <c:v>37</c:v>
                </c:pt>
                <c:pt idx="8">
                  <c:v>66</c:v>
                </c:pt>
                <c:pt idx="9">
                  <c:v>57</c:v>
                </c:pt>
                <c:pt idx="10">
                  <c:v>159</c:v>
                </c:pt>
                <c:pt idx="11">
                  <c:v>209</c:v>
                </c:pt>
                <c:pt idx="12">
                  <c:v>175</c:v>
                </c:pt>
                <c:pt idx="13">
                  <c:v>108</c:v>
                </c:pt>
                <c:pt idx="14">
                  <c:v>51</c:v>
                </c:pt>
                <c:pt idx="15">
                  <c:v>50</c:v>
                </c:pt>
                <c:pt idx="16">
                  <c:v>86</c:v>
                </c:pt>
                <c:pt idx="17">
                  <c:v>138</c:v>
                </c:pt>
                <c:pt idx="18">
                  <c:v>90</c:v>
                </c:pt>
                <c:pt idx="19">
                  <c:v>80</c:v>
                </c:pt>
                <c:pt idx="20">
                  <c:v>67</c:v>
                </c:pt>
                <c:pt idx="21">
                  <c:v>145</c:v>
                </c:pt>
                <c:pt idx="22">
                  <c:v>163</c:v>
                </c:pt>
                <c:pt idx="23">
                  <c:v>413</c:v>
                </c:pt>
                <c:pt idx="24">
                  <c:v>359</c:v>
                </c:pt>
                <c:pt idx="25">
                  <c:v>196</c:v>
                </c:pt>
                <c:pt idx="26">
                  <c:v>92</c:v>
                </c:pt>
                <c:pt idx="27">
                  <c:v>82</c:v>
                </c:pt>
                <c:pt idx="28">
                  <c:v>63</c:v>
                </c:pt>
                <c:pt idx="29">
                  <c:v>71</c:v>
                </c:pt>
                <c:pt idx="30">
                  <c:v>113</c:v>
                </c:pt>
              </c:numCache>
            </c:numRef>
          </c:val>
          <c:smooth val="0"/>
          <c:extLst>
            <c:ext xmlns:c16="http://schemas.microsoft.com/office/drawing/2014/chart" uri="{C3380CC4-5D6E-409C-BE32-E72D297353CC}">
              <c16:uniqueId val="{00000001-CA2B-4012-9EB6-096B125C9C1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1</c:v>
                </c:pt>
                <c:pt idx="1">
                  <c:v>7</c:v>
                </c:pt>
                <c:pt idx="2">
                  <c:v>1</c:v>
                </c:pt>
                <c:pt idx="3">
                  <c:v>0</c:v>
                </c:pt>
                <c:pt idx="4">
                  <c:v>0</c:v>
                </c:pt>
                <c:pt idx="5">
                  <c:v>0</c:v>
                </c:pt>
                <c:pt idx="6">
                  <c:v>3</c:v>
                </c:pt>
                <c:pt idx="7">
                  <c:v>6</c:v>
                </c:pt>
                <c:pt idx="8">
                  <c:v>0</c:v>
                </c:pt>
                <c:pt idx="9">
                  <c:v>3</c:v>
                </c:pt>
                <c:pt idx="10">
                  <c:v>0</c:v>
                </c:pt>
                <c:pt idx="11">
                  <c:v>3</c:v>
                </c:pt>
                <c:pt idx="12">
                  <c:v>11</c:v>
                </c:pt>
                <c:pt idx="13">
                  <c:v>19</c:v>
                </c:pt>
                <c:pt idx="14">
                  <c:v>12</c:v>
                </c:pt>
                <c:pt idx="15">
                  <c:v>5</c:v>
                </c:pt>
                <c:pt idx="16">
                  <c:v>3</c:v>
                </c:pt>
                <c:pt idx="17">
                  <c:v>2</c:v>
                </c:pt>
                <c:pt idx="18">
                  <c:v>0</c:v>
                </c:pt>
                <c:pt idx="19">
                  <c:v>11</c:v>
                </c:pt>
                <c:pt idx="20">
                  <c:v>7</c:v>
                </c:pt>
                <c:pt idx="21">
                  <c:v>2</c:v>
                </c:pt>
                <c:pt idx="22">
                  <c:v>5</c:v>
                </c:pt>
                <c:pt idx="23">
                  <c:v>1</c:v>
                </c:pt>
                <c:pt idx="24">
                  <c:v>5</c:v>
                </c:pt>
                <c:pt idx="25">
                  <c:v>6</c:v>
                </c:pt>
                <c:pt idx="26">
                  <c:v>4</c:v>
                </c:pt>
                <c:pt idx="27">
                  <c:v>19</c:v>
                </c:pt>
                <c:pt idx="28">
                  <c:v>12</c:v>
                </c:pt>
                <c:pt idx="29">
                  <c:v>2</c:v>
                </c:pt>
                <c:pt idx="30">
                  <c:v>2</c:v>
                </c:pt>
              </c:numCache>
            </c:numRef>
          </c:val>
          <c:smooth val="0"/>
          <c:extLst>
            <c:ext xmlns:c16="http://schemas.microsoft.com/office/drawing/2014/chart" uri="{C3380CC4-5D6E-409C-BE32-E72D297353CC}">
              <c16:uniqueId val="{00000002-CA2B-4012-9EB6-096B125C9C10}"/>
            </c:ext>
          </c:extLst>
        </c:ser>
        <c:dLbls>
          <c:showLegendKey val="0"/>
          <c:showVal val="0"/>
          <c:showCatName val="0"/>
          <c:showSerName val="0"/>
          <c:showPercent val="0"/>
          <c:showBubbleSize val="0"/>
        </c:dLbls>
        <c:smooth val="0"/>
        <c:axId val="279502816"/>
        <c:axId val="279503472"/>
      </c:lineChart>
      <c:dateAx>
        <c:axId val="27950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03472"/>
        <c:crosses val="autoZero"/>
        <c:auto val="1"/>
        <c:lblOffset val="100"/>
        <c:baseTimeUnit val="days"/>
      </c:dateAx>
      <c:valAx>
        <c:axId val="27950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50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55</c:v>
                </c:pt>
                <c:pt idx="1">
                  <c:v>55</c:v>
                </c:pt>
                <c:pt idx="2">
                  <c:v>45</c:v>
                </c:pt>
                <c:pt idx="3">
                  <c:v>82</c:v>
                </c:pt>
                <c:pt idx="4">
                  <c:v>49</c:v>
                </c:pt>
                <c:pt idx="5">
                  <c:v>40</c:v>
                </c:pt>
                <c:pt idx="6">
                  <c:v>32</c:v>
                </c:pt>
              </c:numCache>
            </c:numRef>
          </c:val>
          <c:extLst>
            <c:ext xmlns:c16="http://schemas.microsoft.com/office/drawing/2014/chart" uri="{C3380CC4-5D6E-409C-BE32-E72D297353CC}">
              <c16:uniqueId val="{00000000-1A0B-4694-9433-71FE84CA98AC}"/>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78</c:v>
                </c:pt>
                <c:pt idx="1">
                  <c:v>148</c:v>
                </c:pt>
                <c:pt idx="2">
                  <c:v>177</c:v>
                </c:pt>
                <c:pt idx="3">
                  <c:v>134</c:v>
                </c:pt>
                <c:pt idx="4">
                  <c:v>95</c:v>
                </c:pt>
                <c:pt idx="5">
                  <c:v>71</c:v>
                </c:pt>
                <c:pt idx="6">
                  <c:v>65</c:v>
                </c:pt>
              </c:numCache>
            </c:numRef>
          </c:val>
          <c:extLst>
            <c:ext xmlns:c16="http://schemas.microsoft.com/office/drawing/2014/chart" uri="{C3380CC4-5D6E-409C-BE32-E72D297353CC}">
              <c16:uniqueId val="{00000001-1A0B-4694-9433-71FE84CA98AC}"/>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2</c:v>
                </c:pt>
                <c:pt idx="2">
                  <c:v>2</c:v>
                </c:pt>
                <c:pt idx="3">
                  <c:v>2</c:v>
                </c:pt>
                <c:pt idx="4">
                  <c:v>7</c:v>
                </c:pt>
                <c:pt idx="5">
                  <c:v>12</c:v>
                </c:pt>
                <c:pt idx="6">
                  <c:v>7</c:v>
                </c:pt>
              </c:numCache>
            </c:numRef>
          </c:val>
          <c:extLst>
            <c:ext xmlns:c16="http://schemas.microsoft.com/office/drawing/2014/chart" uri="{C3380CC4-5D6E-409C-BE32-E72D297353CC}">
              <c16:uniqueId val="{00000002-1A0B-4694-9433-71FE84CA98AC}"/>
            </c:ext>
          </c:extLst>
        </c:ser>
        <c:dLbls>
          <c:showLegendKey val="0"/>
          <c:showVal val="0"/>
          <c:showCatName val="0"/>
          <c:showSerName val="0"/>
          <c:showPercent val="0"/>
          <c:showBubbleSize val="0"/>
        </c:dLbls>
        <c:gapWidth val="219"/>
        <c:overlap val="-27"/>
        <c:axId val="280489152"/>
        <c:axId val="280489480"/>
      </c:barChart>
      <c:catAx>
        <c:axId val="28048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9480"/>
        <c:crosses val="autoZero"/>
        <c:auto val="1"/>
        <c:lblAlgn val="ctr"/>
        <c:lblOffset val="100"/>
        <c:noMultiLvlLbl val="0"/>
      </c:catAx>
      <c:valAx>
        <c:axId val="28048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2</c:v>
                </c:pt>
                <c:pt idx="2">
                  <c:v>1</c:v>
                </c:pt>
                <c:pt idx="3">
                  <c:v>1</c:v>
                </c:pt>
                <c:pt idx="4">
                  <c:v>1</c:v>
                </c:pt>
                <c:pt idx="5">
                  <c:v>2</c:v>
                </c:pt>
                <c:pt idx="6">
                  <c:v>0</c:v>
                </c:pt>
                <c:pt idx="7">
                  <c:v>0</c:v>
                </c:pt>
                <c:pt idx="8">
                  <c:v>1</c:v>
                </c:pt>
                <c:pt idx="9">
                  <c:v>2</c:v>
                </c:pt>
                <c:pt idx="10">
                  <c:v>2</c:v>
                </c:pt>
                <c:pt idx="11">
                  <c:v>1</c:v>
                </c:pt>
                <c:pt idx="12">
                  <c:v>1</c:v>
                </c:pt>
                <c:pt idx="13">
                  <c:v>1</c:v>
                </c:pt>
                <c:pt idx="14">
                  <c:v>0</c:v>
                </c:pt>
                <c:pt idx="15">
                  <c:v>1</c:v>
                </c:pt>
                <c:pt idx="16">
                  <c:v>1</c:v>
                </c:pt>
                <c:pt idx="17">
                  <c:v>2</c:v>
                </c:pt>
                <c:pt idx="18">
                  <c:v>1</c:v>
                </c:pt>
                <c:pt idx="19">
                  <c:v>1</c:v>
                </c:pt>
                <c:pt idx="20">
                  <c:v>1</c:v>
                </c:pt>
                <c:pt idx="21">
                  <c:v>1</c:v>
                </c:pt>
                <c:pt idx="22">
                  <c:v>1</c:v>
                </c:pt>
                <c:pt idx="23">
                  <c:v>1</c:v>
                </c:pt>
                <c:pt idx="24">
                  <c:v>1</c:v>
                </c:pt>
                <c:pt idx="25">
                  <c:v>1</c:v>
                </c:pt>
                <c:pt idx="26">
                  <c:v>2</c:v>
                </c:pt>
                <c:pt idx="27">
                  <c:v>0</c:v>
                </c:pt>
                <c:pt idx="28">
                  <c:v>0</c:v>
                </c:pt>
                <c:pt idx="29">
                  <c:v>1</c:v>
                </c:pt>
                <c:pt idx="30">
                  <c:v>1</c:v>
                </c:pt>
              </c:numCache>
            </c:numRef>
          </c:val>
          <c:smooth val="0"/>
          <c:extLst>
            <c:ext xmlns:c16="http://schemas.microsoft.com/office/drawing/2014/chart" uri="{C3380CC4-5D6E-409C-BE32-E72D297353CC}">
              <c16:uniqueId val="{00000000-C249-4729-B46D-CCC2FD95E44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0</c:v>
                </c:pt>
                <c:pt idx="1">
                  <c:v>1</c:v>
                </c:pt>
                <c:pt idx="2">
                  <c:v>2</c:v>
                </c:pt>
                <c:pt idx="3">
                  <c:v>1</c:v>
                </c:pt>
                <c:pt idx="4">
                  <c:v>2</c:v>
                </c:pt>
                <c:pt idx="5">
                  <c:v>1</c:v>
                </c:pt>
                <c:pt idx="6">
                  <c:v>0</c:v>
                </c:pt>
                <c:pt idx="7">
                  <c:v>1</c:v>
                </c:pt>
                <c:pt idx="8">
                  <c:v>1</c:v>
                </c:pt>
                <c:pt idx="9">
                  <c:v>2</c:v>
                </c:pt>
                <c:pt idx="10">
                  <c:v>1</c:v>
                </c:pt>
                <c:pt idx="11">
                  <c:v>1</c:v>
                </c:pt>
                <c:pt idx="12">
                  <c:v>1</c:v>
                </c:pt>
                <c:pt idx="13">
                  <c:v>0</c:v>
                </c:pt>
                <c:pt idx="14">
                  <c:v>0</c:v>
                </c:pt>
                <c:pt idx="15">
                  <c:v>0</c:v>
                </c:pt>
                <c:pt idx="16">
                  <c:v>1</c:v>
                </c:pt>
                <c:pt idx="17">
                  <c:v>1</c:v>
                </c:pt>
                <c:pt idx="18">
                  <c:v>1</c:v>
                </c:pt>
                <c:pt idx="19">
                  <c:v>1</c:v>
                </c:pt>
                <c:pt idx="20">
                  <c:v>0</c:v>
                </c:pt>
                <c:pt idx="21">
                  <c:v>0</c:v>
                </c:pt>
                <c:pt idx="22">
                  <c:v>0</c:v>
                </c:pt>
                <c:pt idx="23">
                  <c:v>1</c:v>
                </c:pt>
                <c:pt idx="24">
                  <c:v>1</c:v>
                </c:pt>
                <c:pt idx="25">
                  <c:v>0</c:v>
                </c:pt>
                <c:pt idx="26">
                  <c:v>0</c:v>
                </c:pt>
                <c:pt idx="27">
                  <c:v>0</c:v>
                </c:pt>
                <c:pt idx="28">
                  <c:v>0</c:v>
                </c:pt>
                <c:pt idx="29">
                  <c:v>1</c:v>
                </c:pt>
                <c:pt idx="30">
                  <c:v>2</c:v>
                </c:pt>
              </c:numCache>
            </c:numRef>
          </c:val>
          <c:smooth val="0"/>
          <c:extLst>
            <c:ext xmlns:c16="http://schemas.microsoft.com/office/drawing/2014/chart" uri="{C3380CC4-5D6E-409C-BE32-E72D297353CC}">
              <c16:uniqueId val="{00000001-C249-4729-B46D-CCC2FD95E44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0</c:v>
                </c:pt>
                <c:pt idx="15">
                  <c:v>0</c:v>
                </c:pt>
                <c:pt idx="16">
                  <c:v>0</c:v>
                </c:pt>
                <c:pt idx="17">
                  <c:v>0</c:v>
                </c:pt>
                <c:pt idx="18">
                  <c:v>0</c:v>
                </c:pt>
                <c:pt idx="19">
                  <c:v>1</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2-C249-4729-B46D-CCC2FD95E444}"/>
            </c:ext>
          </c:extLst>
        </c:ser>
        <c:dLbls>
          <c:showLegendKey val="0"/>
          <c:showVal val="0"/>
          <c:showCatName val="0"/>
          <c:showSerName val="0"/>
          <c:showPercent val="0"/>
          <c:showBubbleSize val="0"/>
        </c:dLbls>
        <c:smooth val="0"/>
        <c:axId val="280484888"/>
        <c:axId val="280482592"/>
      </c:lineChart>
      <c:dateAx>
        <c:axId val="28048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2592"/>
        <c:crosses val="autoZero"/>
        <c:auto val="1"/>
        <c:lblOffset val="100"/>
        <c:baseTimeUnit val="days"/>
      </c:dateAx>
      <c:valAx>
        <c:axId val="28048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6</c:v>
                </c:pt>
                <c:pt idx="2">
                  <c:v>6</c:v>
                </c:pt>
                <c:pt idx="3">
                  <c:v>4</c:v>
                </c:pt>
                <c:pt idx="4">
                  <c:v>6</c:v>
                </c:pt>
                <c:pt idx="5">
                  <c:v>2</c:v>
                </c:pt>
                <c:pt idx="6">
                  <c:v>1</c:v>
                </c:pt>
              </c:numCache>
            </c:numRef>
          </c:val>
          <c:extLst>
            <c:ext xmlns:c16="http://schemas.microsoft.com/office/drawing/2014/chart" uri="{C3380CC4-5D6E-409C-BE32-E72D297353CC}">
              <c16:uniqueId val="{00000000-A0F4-4C8D-BB8E-F002D9642D6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8</c:v>
                </c:pt>
                <c:pt idx="2">
                  <c:v>4</c:v>
                </c:pt>
                <c:pt idx="3">
                  <c:v>4</c:v>
                </c:pt>
                <c:pt idx="4">
                  <c:v>3</c:v>
                </c:pt>
                <c:pt idx="5">
                  <c:v>0</c:v>
                </c:pt>
                <c:pt idx="6">
                  <c:v>1</c:v>
                </c:pt>
              </c:numCache>
            </c:numRef>
          </c:val>
          <c:extLst>
            <c:ext xmlns:c16="http://schemas.microsoft.com/office/drawing/2014/chart" uri="{C3380CC4-5D6E-409C-BE32-E72D297353CC}">
              <c16:uniqueId val="{00000001-A0F4-4C8D-BB8E-F002D9642D6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2</c:v>
                </c:pt>
                <c:pt idx="5">
                  <c:v>2</c:v>
                </c:pt>
                <c:pt idx="6">
                  <c:v>0</c:v>
                </c:pt>
              </c:numCache>
            </c:numRef>
          </c:val>
          <c:extLst>
            <c:ext xmlns:c16="http://schemas.microsoft.com/office/drawing/2014/chart" uri="{C3380CC4-5D6E-409C-BE32-E72D297353CC}">
              <c16:uniqueId val="{00000002-A0F4-4C8D-BB8E-F002D9642D66}"/>
            </c:ext>
          </c:extLst>
        </c:ser>
        <c:dLbls>
          <c:showLegendKey val="0"/>
          <c:showVal val="0"/>
          <c:showCatName val="0"/>
          <c:showSerName val="0"/>
          <c:showPercent val="0"/>
          <c:showBubbleSize val="0"/>
        </c:dLbls>
        <c:gapWidth val="219"/>
        <c:overlap val="-27"/>
        <c:axId val="281707088"/>
        <c:axId val="281712008"/>
      </c:barChart>
      <c:catAx>
        <c:axId val="28170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2008"/>
        <c:crosses val="autoZero"/>
        <c:auto val="1"/>
        <c:lblAlgn val="ctr"/>
        <c:lblOffset val="100"/>
        <c:noMultiLvlLbl val="0"/>
      </c:catAx>
      <c:valAx>
        <c:axId val="28171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0.55486694813494997</c:v>
                </c:pt>
                <c:pt idx="1">
                  <c:v>0.55615808704859004</c:v>
                </c:pt>
                <c:pt idx="2">
                  <c:v>0.53291758660314004</c:v>
                </c:pt>
                <c:pt idx="3">
                  <c:v>1.0385598636557001</c:v>
                </c:pt>
                <c:pt idx="4">
                  <c:v>0.27920879007372001</c:v>
                </c:pt>
                <c:pt idx="5">
                  <c:v>1.0099934151915</c:v>
                </c:pt>
                <c:pt idx="6">
                  <c:v>0.48417709261338998</c:v>
                </c:pt>
              </c:numCache>
            </c:numRef>
          </c:val>
          <c:extLst>
            <c:ext xmlns:c16="http://schemas.microsoft.com/office/drawing/2014/chart" uri="{C3380CC4-5D6E-409C-BE32-E72D297353CC}">
              <c16:uniqueId val="{00000000-7737-404D-B13D-46C6F10EF3F5}"/>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0.75956132506964003</c:v>
                </c:pt>
                <c:pt idx="1">
                  <c:v>0.76688456517940995</c:v>
                </c:pt>
                <c:pt idx="2">
                  <c:v>0.47947951034503999</c:v>
                </c:pt>
                <c:pt idx="3">
                  <c:v>0.96563987131654005</c:v>
                </c:pt>
                <c:pt idx="4">
                  <c:v>0.20282377286478001</c:v>
                </c:pt>
                <c:pt idx="6">
                  <c:v>2.0484515843894</c:v>
                </c:pt>
              </c:numCache>
            </c:numRef>
          </c:val>
          <c:extLst>
            <c:ext xmlns:c16="http://schemas.microsoft.com/office/drawing/2014/chart" uri="{C3380CC4-5D6E-409C-BE32-E72D297353CC}">
              <c16:uniqueId val="{00000001-7737-404D-B13D-46C6F10EF3F5}"/>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2.0102966413336998</c:v>
                </c:pt>
                <c:pt idx="4">
                  <c:v>4.1247854866389</c:v>
                </c:pt>
                <c:pt idx="5">
                  <c:v>4.9644520715861997</c:v>
                </c:pt>
              </c:numCache>
            </c:numRef>
          </c:val>
          <c:extLst>
            <c:ext xmlns:c16="http://schemas.microsoft.com/office/drawing/2014/chart" uri="{C3380CC4-5D6E-409C-BE32-E72D297353CC}">
              <c16:uniqueId val="{00000002-7737-404D-B13D-46C6F10EF3F5}"/>
            </c:ext>
          </c:extLst>
        </c:ser>
        <c:dLbls>
          <c:showLegendKey val="0"/>
          <c:showVal val="0"/>
          <c:showCatName val="0"/>
          <c:showSerName val="0"/>
          <c:showPercent val="0"/>
          <c:showBubbleSize val="0"/>
        </c:dLbls>
        <c:gapWidth val="219"/>
        <c:overlap val="-27"/>
        <c:axId val="281704136"/>
        <c:axId val="281704464"/>
      </c:barChart>
      <c:catAx>
        <c:axId val="28170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4464"/>
        <c:crosses val="autoZero"/>
        <c:auto val="1"/>
        <c:lblAlgn val="ctr"/>
        <c:lblOffset val="100"/>
        <c:noMultiLvlLbl val="0"/>
      </c:catAx>
      <c:valAx>
        <c:axId val="28170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c:v>
                </c:pt>
                <c:pt idx="11">
                  <c:v>5</c:v>
                </c:pt>
                <c:pt idx="12">
                  <c:v>6</c:v>
                </c:pt>
                <c:pt idx="13">
                  <c:v>4</c:v>
                </c:pt>
                <c:pt idx="14">
                  <c:v>0</c:v>
                </c:pt>
                <c:pt idx="15">
                  <c:v>3</c:v>
                </c:pt>
                <c:pt idx="16">
                  <c:v>2</c:v>
                </c:pt>
                <c:pt idx="17">
                  <c:v>0</c:v>
                </c:pt>
                <c:pt idx="18">
                  <c:v>0</c:v>
                </c:pt>
                <c:pt idx="19">
                  <c:v>3</c:v>
                </c:pt>
                <c:pt idx="20">
                  <c:v>2</c:v>
                </c:pt>
                <c:pt idx="21">
                  <c:v>0</c:v>
                </c:pt>
                <c:pt idx="22">
                  <c:v>1</c:v>
                </c:pt>
                <c:pt idx="23">
                  <c:v>0</c:v>
                </c:pt>
              </c:numCache>
            </c:numRef>
          </c:val>
          <c:smooth val="0"/>
          <c:extLst>
            <c:ext xmlns:c16="http://schemas.microsoft.com/office/drawing/2014/chart" uri="{C3380CC4-5D6E-409C-BE32-E72D297353CC}">
              <c16:uniqueId val="{00000000-A373-4BB0-A580-957A6C76D03A}"/>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2</c:v>
                </c:pt>
                <c:pt idx="14">
                  <c:v>0</c:v>
                </c:pt>
                <c:pt idx="15">
                  <c:v>1</c:v>
                </c:pt>
                <c:pt idx="16">
                  <c:v>2</c:v>
                </c:pt>
                <c:pt idx="17">
                  <c:v>0</c:v>
                </c:pt>
                <c:pt idx="18">
                  <c:v>6</c:v>
                </c:pt>
                <c:pt idx="19">
                  <c:v>3</c:v>
                </c:pt>
                <c:pt idx="20">
                  <c:v>4</c:v>
                </c:pt>
                <c:pt idx="21">
                  <c:v>0</c:v>
                </c:pt>
                <c:pt idx="22">
                  <c:v>0</c:v>
                </c:pt>
                <c:pt idx="23">
                  <c:v>0</c:v>
                </c:pt>
              </c:numCache>
            </c:numRef>
          </c:val>
          <c:smooth val="0"/>
          <c:extLst>
            <c:ext xmlns:c16="http://schemas.microsoft.com/office/drawing/2014/chart" uri="{C3380CC4-5D6E-409C-BE32-E72D297353CC}">
              <c16:uniqueId val="{00000001-A373-4BB0-A580-957A6C76D03A}"/>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373-4BB0-A580-957A6C76D03A}"/>
            </c:ext>
          </c:extLst>
        </c:ser>
        <c:dLbls>
          <c:showLegendKey val="0"/>
          <c:showVal val="0"/>
          <c:showCatName val="0"/>
          <c:showSerName val="0"/>
          <c:showPercent val="0"/>
          <c:showBubbleSize val="0"/>
        </c:dLbls>
        <c:smooth val="0"/>
        <c:axId val="281717256"/>
        <c:axId val="281714960"/>
      </c:lineChart>
      <c:catAx>
        <c:axId val="28171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4960"/>
        <c:crosses val="autoZero"/>
        <c:auto val="1"/>
        <c:lblAlgn val="ctr"/>
        <c:lblOffset val="100"/>
        <c:noMultiLvlLbl val="0"/>
      </c:catAx>
      <c:valAx>
        <c:axId val="28171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0.35408515089296</c:v>
                </c:pt>
                <c:pt idx="11">
                  <c:v>0.74497346298376999</c:v>
                </c:pt>
                <c:pt idx="12">
                  <c:v>0.95978770387014001</c:v>
                </c:pt>
                <c:pt idx="13">
                  <c:v>0.67746871731297997</c:v>
                </c:pt>
                <c:pt idx="14">
                  <c:v>0</c:v>
                </c:pt>
                <c:pt idx="15">
                  <c:v>0.51782693474864006</c:v>
                </c:pt>
                <c:pt idx="16">
                  <c:v>0.40677178166040001</c:v>
                </c:pt>
                <c:pt idx="17">
                  <c:v>0</c:v>
                </c:pt>
                <c:pt idx="18">
                  <c:v>0</c:v>
                </c:pt>
                <c:pt idx="19">
                  <c:v>0.32929144229652002</c:v>
                </c:pt>
                <c:pt idx="20">
                  <c:v>0.35834656955797001</c:v>
                </c:pt>
                <c:pt idx="21">
                  <c:v>0</c:v>
                </c:pt>
                <c:pt idx="22">
                  <c:v>0.16464572114826001</c:v>
                </c:pt>
                <c:pt idx="23">
                  <c:v>0</c:v>
                </c:pt>
              </c:numCache>
            </c:numRef>
          </c:val>
          <c:smooth val="0"/>
          <c:extLst>
            <c:ext xmlns:c16="http://schemas.microsoft.com/office/drawing/2014/chart" uri="{C3380CC4-5D6E-409C-BE32-E72D297353CC}">
              <c16:uniqueId val="{00000000-F0C4-4407-B991-1E45EA5C19E3}"/>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0.18400115129212</c:v>
                </c:pt>
                <c:pt idx="12">
                  <c:v>0.75039575666618996</c:v>
                </c:pt>
                <c:pt idx="13">
                  <c:v>6.9899878703151994E-2</c:v>
                </c:pt>
                <c:pt idx="14">
                  <c:v>0</c:v>
                </c:pt>
                <c:pt idx="15">
                  <c:v>0.16652618161633001</c:v>
                </c:pt>
                <c:pt idx="16">
                  <c:v>1.230443453054</c:v>
                </c:pt>
                <c:pt idx="17">
                  <c:v>0</c:v>
                </c:pt>
                <c:pt idx="18">
                  <c:v>0.73960239304290998</c:v>
                </c:pt>
                <c:pt idx="19">
                  <c:v>1.2958889277222001</c:v>
                </c:pt>
                <c:pt idx="20">
                  <c:v>0.64374704467425004</c:v>
                </c:pt>
                <c:pt idx="21">
                  <c:v>0</c:v>
                </c:pt>
                <c:pt idx="22">
                  <c:v>0</c:v>
                </c:pt>
                <c:pt idx="23">
                  <c:v>0</c:v>
                </c:pt>
              </c:numCache>
            </c:numRef>
          </c:val>
          <c:smooth val="0"/>
          <c:extLst>
            <c:ext xmlns:c16="http://schemas.microsoft.com/office/drawing/2014/chart" uri="{C3380CC4-5D6E-409C-BE32-E72D297353CC}">
              <c16:uniqueId val="{00000001-F0C4-4407-B991-1E45EA5C19E3}"/>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4.7192939445943001</c:v>
                </c:pt>
                <c:pt idx="12">
                  <c:v>0</c:v>
                </c:pt>
                <c:pt idx="13">
                  <c:v>3.7754351556754</c:v>
                </c:pt>
                <c:pt idx="14">
                  <c:v>0</c:v>
                </c:pt>
                <c:pt idx="15">
                  <c:v>5.2096101985781003</c:v>
                </c:pt>
                <c:pt idx="16">
                  <c:v>4.4741358176024004</c:v>
                </c:pt>
                <c:pt idx="17">
                  <c:v>2.0102966413336998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0C4-4407-B991-1E45EA5C19E3}"/>
            </c:ext>
          </c:extLst>
        </c:ser>
        <c:dLbls>
          <c:showLegendKey val="0"/>
          <c:showVal val="0"/>
          <c:showCatName val="0"/>
          <c:showSerName val="0"/>
          <c:showPercent val="0"/>
          <c:showBubbleSize val="0"/>
        </c:dLbls>
        <c:smooth val="0"/>
        <c:axId val="281716272"/>
        <c:axId val="281717912"/>
      </c:lineChart>
      <c:catAx>
        <c:axId val="28171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7912"/>
        <c:crosses val="autoZero"/>
        <c:auto val="1"/>
        <c:lblAlgn val="ctr"/>
        <c:lblOffset val="100"/>
        <c:noMultiLvlLbl val="0"/>
      </c:catAx>
      <c:valAx>
        <c:axId val="28171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1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2</c:v>
                </c:pt>
                <c:pt idx="2">
                  <c:v>0</c:v>
                </c:pt>
              </c:numCache>
            </c:numRef>
          </c:val>
          <c:extLst>
            <c:ext xmlns:c16="http://schemas.microsoft.com/office/drawing/2014/chart" uri="{C3380CC4-5D6E-409C-BE32-E72D297353CC}">
              <c16:uniqueId val="{00000000-342B-4EAA-8380-C93E0EAE0EC3}"/>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21</c:v>
                </c:pt>
                <c:pt idx="1">
                  <c:v>1</c:v>
                </c:pt>
                <c:pt idx="2">
                  <c:v>5</c:v>
                </c:pt>
              </c:numCache>
            </c:numRef>
          </c:val>
          <c:extLst>
            <c:ext xmlns:c16="http://schemas.microsoft.com/office/drawing/2014/chart" uri="{C3380CC4-5D6E-409C-BE32-E72D297353CC}">
              <c16:uniqueId val="{00000001-342B-4EAA-8380-C93E0EAE0EC3}"/>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9</c:v>
                </c:pt>
                <c:pt idx="1">
                  <c:v>20</c:v>
                </c:pt>
                <c:pt idx="2">
                  <c:v>0</c:v>
                </c:pt>
              </c:numCache>
            </c:numRef>
          </c:val>
          <c:extLst>
            <c:ext xmlns:c16="http://schemas.microsoft.com/office/drawing/2014/chart" uri="{C3380CC4-5D6E-409C-BE32-E72D297353CC}">
              <c16:uniqueId val="{00000002-342B-4EAA-8380-C93E0EAE0EC3}"/>
            </c:ext>
          </c:extLst>
        </c:ser>
        <c:dLbls>
          <c:showLegendKey val="0"/>
          <c:showVal val="0"/>
          <c:showCatName val="0"/>
          <c:showSerName val="0"/>
          <c:showPercent val="0"/>
          <c:showBubbleSize val="0"/>
        </c:dLbls>
        <c:gapWidth val="150"/>
        <c:overlap val="100"/>
        <c:axId val="280487512"/>
        <c:axId val="280487840"/>
      </c:barChart>
      <c:catAx>
        <c:axId val="28048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7840"/>
        <c:crosses val="autoZero"/>
        <c:auto val="1"/>
        <c:lblAlgn val="ctr"/>
        <c:lblOffset val="100"/>
        <c:noMultiLvlLbl val="0"/>
      </c:catAx>
      <c:valAx>
        <c:axId val="280487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0.16290800604526001</c:v>
                </c:pt>
                <c:pt idx="2">
                  <c:v>0.66089676457895996</c:v>
                </c:pt>
                <c:pt idx="3">
                  <c:v>0</c:v>
                </c:pt>
                <c:pt idx="4">
                  <c:v>0.46308864065517003</c:v>
                </c:pt>
                <c:pt idx="5">
                  <c:v>0</c:v>
                </c:pt>
                <c:pt idx="6">
                  <c:v>0</c:v>
                </c:pt>
              </c:numCache>
            </c:numRef>
          </c:val>
          <c:extLst>
            <c:ext xmlns:c16="http://schemas.microsoft.com/office/drawing/2014/chart" uri="{C3380CC4-5D6E-409C-BE32-E72D297353CC}">
              <c16:uniqueId val="{00000000-EF9D-4C0C-AA2E-BF3B991A19DD}"/>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0.72929307941939003</c:v>
                </c:pt>
                <c:pt idx="2">
                  <c:v>0.16667352565949001</c:v>
                </c:pt>
                <c:pt idx="3">
                  <c:v>0</c:v>
                </c:pt>
                <c:pt idx="4">
                  <c:v>0.76567820420812005</c:v>
                </c:pt>
                <c:pt idx="5">
                  <c:v>0</c:v>
                </c:pt>
                <c:pt idx="6">
                  <c:v>0</c:v>
                </c:pt>
              </c:numCache>
            </c:numRef>
          </c:val>
          <c:extLst>
            <c:ext xmlns:c16="http://schemas.microsoft.com/office/drawing/2014/chart" uri="{C3380CC4-5D6E-409C-BE32-E72D297353CC}">
              <c16:uniqueId val="{00000001-EF9D-4C0C-AA2E-BF3B991A19DD}"/>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4.0390187139240004</c:v>
                </c:pt>
                <c:pt idx="3">
                  <c:v>0</c:v>
                </c:pt>
                <c:pt idx="4">
                  <c:v>0</c:v>
                </c:pt>
                <c:pt idx="5">
                  <c:v>0</c:v>
                </c:pt>
                <c:pt idx="6">
                  <c:v>0</c:v>
                </c:pt>
              </c:numCache>
            </c:numRef>
          </c:val>
          <c:extLst>
            <c:ext xmlns:c16="http://schemas.microsoft.com/office/drawing/2014/chart" uri="{C3380CC4-5D6E-409C-BE32-E72D297353CC}">
              <c16:uniqueId val="{00000002-EF9D-4C0C-AA2E-BF3B991A19DD}"/>
            </c:ext>
          </c:extLst>
        </c:ser>
        <c:dLbls>
          <c:showLegendKey val="0"/>
          <c:showVal val="0"/>
          <c:showCatName val="0"/>
          <c:showSerName val="0"/>
          <c:showPercent val="0"/>
          <c:showBubbleSize val="0"/>
        </c:dLbls>
        <c:gapWidth val="219"/>
        <c:overlap val="-27"/>
        <c:axId val="280480624"/>
        <c:axId val="280482920"/>
      </c:barChart>
      <c:catAx>
        <c:axId val="28048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2920"/>
        <c:crosses val="autoZero"/>
        <c:auto val="1"/>
        <c:lblAlgn val="ctr"/>
        <c:lblOffset val="100"/>
        <c:noMultiLvlLbl val="0"/>
      </c:catAx>
      <c:valAx>
        <c:axId val="28048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5206</c:v>
                </c:pt>
                <c:pt idx="1">
                  <c:v>6711</c:v>
                </c:pt>
                <c:pt idx="2">
                  <c:v>1072</c:v>
                </c:pt>
              </c:numCache>
            </c:numRef>
          </c:val>
          <c:extLst>
            <c:ext xmlns:c16="http://schemas.microsoft.com/office/drawing/2014/chart" uri="{C3380CC4-5D6E-409C-BE32-E72D297353CC}">
              <c16:uniqueId val="{00000000-133C-41A5-AD30-BF2F3FB6299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488</c:v>
                </c:pt>
                <c:pt idx="1">
                  <c:v>620</c:v>
                </c:pt>
                <c:pt idx="2">
                  <c:v>117</c:v>
                </c:pt>
              </c:numCache>
            </c:numRef>
          </c:val>
          <c:extLst>
            <c:ext xmlns:c16="http://schemas.microsoft.com/office/drawing/2014/chart" uri="{C3380CC4-5D6E-409C-BE32-E72D297353CC}">
              <c16:uniqueId val="{00000001-133C-41A5-AD30-BF2F3FB6299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23</c:v>
                </c:pt>
                <c:pt idx="1">
                  <c:v>86</c:v>
                </c:pt>
                <c:pt idx="2">
                  <c:v>2</c:v>
                </c:pt>
              </c:numCache>
            </c:numRef>
          </c:val>
          <c:extLst>
            <c:ext xmlns:c16="http://schemas.microsoft.com/office/drawing/2014/chart" uri="{C3380CC4-5D6E-409C-BE32-E72D297353CC}">
              <c16:uniqueId val="{00000002-133C-41A5-AD30-BF2F3FB6299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40</c:v>
                </c:pt>
                <c:pt idx="1">
                  <c:v>80</c:v>
                </c:pt>
                <c:pt idx="2">
                  <c:v>2</c:v>
                </c:pt>
              </c:numCache>
            </c:numRef>
          </c:val>
          <c:extLst>
            <c:ext xmlns:c16="http://schemas.microsoft.com/office/drawing/2014/chart" uri="{C3380CC4-5D6E-409C-BE32-E72D297353CC}">
              <c16:uniqueId val="{00000003-133C-41A5-AD30-BF2F3FB6299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12</c:v>
                </c:pt>
                <c:pt idx="1">
                  <c:v>4</c:v>
                </c:pt>
                <c:pt idx="2">
                  <c:v>0</c:v>
                </c:pt>
              </c:numCache>
            </c:numRef>
          </c:val>
          <c:extLst>
            <c:ext xmlns:c16="http://schemas.microsoft.com/office/drawing/2014/chart" uri="{C3380CC4-5D6E-409C-BE32-E72D297353CC}">
              <c16:uniqueId val="{00000004-133C-41A5-AD30-BF2F3FB6299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4</c:v>
                </c:pt>
                <c:pt idx="1">
                  <c:v>37</c:v>
                </c:pt>
                <c:pt idx="2">
                  <c:v>0</c:v>
                </c:pt>
              </c:numCache>
            </c:numRef>
          </c:val>
          <c:extLst>
            <c:ext xmlns:c16="http://schemas.microsoft.com/office/drawing/2014/chart" uri="{C3380CC4-5D6E-409C-BE32-E72D297353CC}">
              <c16:uniqueId val="{00000005-133C-41A5-AD30-BF2F3FB6299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343</c:v>
                </c:pt>
                <c:pt idx="1">
                  <c:v>798</c:v>
                </c:pt>
                <c:pt idx="2">
                  <c:v>138</c:v>
                </c:pt>
              </c:numCache>
            </c:numRef>
          </c:val>
          <c:extLst>
            <c:ext xmlns:c16="http://schemas.microsoft.com/office/drawing/2014/chart" uri="{C3380CC4-5D6E-409C-BE32-E72D297353CC}">
              <c16:uniqueId val="{00000006-133C-41A5-AD30-BF2F3FB6299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3280</c:v>
                </c:pt>
                <c:pt idx="1">
                  <c:v>8059</c:v>
                </c:pt>
                <c:pt idx="2">
                  <c:v>316</c:v>
                </c:pt>
              </c:numCache>
            </c:numRef>
          </c:val>
          <c:extLst>
            <c:ext xmlns:c16="http://schemas.microsoft.com/office/drawing/2014/chart" uri="{C3380CC4-5D6E-409C-BE32-E72D297353CC}">
              <c16:uniqueId val="{00000007-133C-41A5-AD30-BF2F3FB62997}"/>
            </c:ext>
          </c:extLst>
        </c:ser>
        <c:dLbls>
          <c:showLegendKey val="0"/>
          <c:showVal val="0"/>
          <c:showCatName val="0"/>
          <c:showSerName val="0"/>
          <c:showPercent val="0"/>
          <c:showBubbleSize val="0"/>
        </c:dLbls>
        <c:gapWidth val="150"/>
        <c:overlap val="100"/>
        <c:axId val="280477016"/>
        <c:axId val="280477344"/>
      </c:barChart>
      <c:catAx>
        <c:axId val="28047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77344"/>
        <c:crosses val="autoZero"/>
        <c:auto val="1"/>
        <c:lblAlgn val="ctr"/>
        <c:lblOffset val="100"/>
        <c:noMultiLvlLbl val="0"/>
      </c:catAx>
      <c:valAx>
        <c:axId val="28047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7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4DC-4B8B-A793-CCEE41829D41}"/>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4DC-4B8B-A793-CCEE41829D41}"/>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4DC-4B8B-A793-CCEE41829D41}"/>
            </c:ext>
          </c:extLst>
        </c:ser>
        <c:dLbls>
          <c:showLegendKey val="0"/>
          <c:showVal val="0"/>
          <c:showCatName val="0"/>
          <c:showSerName val="0"/>
          <c:showPercent val="0"/>
          <c:showBubbleSize val="0"/>
        </c:dLbls>
        <c:gapWidth val="219"/>
        <c:overlap val="-27"/>
        <c:axId val="325525240"/>
        <c:axId val="325527536"/>
      </c:barChart>
      <c:catAx>
        <c:axId val="32552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27536"/>
        <c:crosses val="autoZero"/>
        <c:auto val="1"/>
        <c:lblAlgn val="ctr"/>
        <c:lblOffset val="100"/>
        <c:noMultiLvlLbl val="0"/>
      </c:catAx>
      <c:valAx>
        <c:axId val="32552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2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61615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5436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722667"/>
                    </a:ext>
                  </a:extLst>
                </a:gridCol>
                <a:gridCol w="740664">
                  <a:extLst>
                    <a:ext uri="{9D8B030D-6E8A-4147-A177-3AD203B41FA5}">
                      <a16:colId xmlns:a16="http://schemas.microsoft.com/office/drawing/2014/main" val="860472335"/>
                    </a:ext>
                  </a:extLst>
                </a:gridCol>
                <a:gridCol w="740664">
                  <a:extLst>
                    <a:ext uri="{9D8B030D-6E8A-4147-A177-3AD203B41FA5}">
                      <a16:colId xmlns:a16="http://schemas.microsoft.com/office/drawing/2014/main" val="2932239588"/>
                    </a:ext>
                  </a:extLst>
                </a:gridCol>
                <a:gridCol w="740664">
                  <a:extLst>
                    <a:ext uri="{9D8B030D-6E8A-4147-A177-3AD203B41FA5}">
                      <a16:colId xmlns:a16="http://schemas.microsoft.com/office/drawing/2014/main" val="2712276704"/>
                    </a:ext>
                  </a:extLst>
                </a:gridCol>
                <a:gridCol w="740664">
                  <a:extLst>
                    <a:ext uri="{9D8B030D-6E8A-4147-A177-3AD203B41FA5}">
                      <a16:colId xmlns:a16="http://schemas.microsoft.com/office/drawing/2014/main" val="2400204125"/>
                    </a:ext>
                  </a:extLst>
                </a:gridCol>
                <a:gridCol w="740664">
                  <a:extLst>
                    <a:ext uri="{9D8B030D-6E8A-4147-A177-3AD203B41FA5}">
                      <a16:colId xmlns:a16="http://schemas.microsoft.com/office/drawing/2014/main" val="856875403"/>
                    </a:ext>
                  </a:extLst>
                </a:gridCol>
                <a:gridCol w="740664">
                  <a:extLst>
                    <a:ext uri="{9D8B030D-6E8A-4147-A177-3AD203B41FA5}">
                      <a16:colId xmlns:a16="http://schemas.microsoft.com/office/drawing/2014/main" val="1541548853"/>
                    </a:ext>
                  </a:extLst>
                </a:gridCol>
                <a:gridCol w="740664">
                  <a:extLst>
                    <a:ext uri="{9D8B030D-6E8A-4147-A177-3AD203B41FA5}">
                      <a16:colId xmlns:a16="http://schemas.microsoft.com/office/drawing/2014/main" val="1065623956"/>
                    </a:ext>
                  </a:extLst>
                </a:gridCol>
                <a:gridCol w="740664">
                  <a:extLst>
                    <a:ext uri="{9D8B030D-6E8A-4147-A177-3AD203B41FA5}">
                      <a16:colId xmlns:a16="http://schemas.microsoft.com/office/drawing/2014/main" val="2246023788"/>
                    </a:ext>
                  </a:extLst>
                </a:gridCol>
                <a:gridCol w="740664">
                  <a:extLst>
                    <a:ext uri="{9D8B030D-6E8A-4147-A177-3AD203B41FA5}">
                      <a16:colId xmlns:a16="http://schemas.microsoft.com/office/drawing/2014/main" val="207351556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593792096"/>
                  </a:ext>
                </a:extLst>
              </a:tr>
              <a:tr h="370840">
                <a:tc>
                  <a:txBody>
                    <a:bodyPr/>
                    <a:lstStyle/>
                    <a:p>
                      <a:r>
                        <a:rPr lang="es-ES" sz="1000"/>
                        <a:t>Ministerio de Agroindustria de la Nación Argentina</a:t>
                      </a:r>
                      <a:endParaRPr lang="en-US" sz="1000"/>
                    </a:p>
                  </a:txBody>
                  <a:tcPr/>
                </a:tc>
                <a:tc>
                  <a:txBody>
                    <a:bodyPr/>
                    <a:lstStyle/>
                    <a:p>
                      <a:r>
                        <a:rPr lang="en-US" sz="1000"/>
                        <a:t>52411</a:t>
                      </a:r>
                      <a:endParaRPr lang="en-US" sz="1000"/>
                    </a:p>
                  </a:txBody>
                  <a:tcPr/>
                </a:tc>
                <a:tc>
                  <a:txBody>
                    <a:bodyPr/>
                    <a:lstStyle/>
                    <a:p>
                      <a:r>
                        <a:rPr lang="en-US" sz="1000"/>
                        <a:t>1570</a:t>
                      </a:r>
                      <a:endParaRPr lang="en-US" sz="1000"/>
                    </a:p>
                  </a:txBody>
                  <a:tcPr/>
                </a:tc>
                <a:tc>
                  <a:txBody>
                    <a:bodyPr/>
                    <a:lstStyle/>
                    <a:p>
                      <a:r>
                        <a:rPr lang="en-US" sz="1000"/>
                        <a:t>31</a:t>
                      </a:r>
                      <a:endParaRPr lang="en-US" sz="1000"/>
                    </a:p>
                  </a:txBody>
                  <a:tcPr/>
                </a:tc>
                <a:tc>
                  <a:txBody>
                    <a:bodyPr/>
                    <a:lstStyle/>
                    <a:p>
                      <a:r>
                        <a:rPr lang="en-US" sz="1000"/>
                        <a:t>5773</a:t>
                      </a:r>
                      <a:endParaRPr lang="en-US" sz="1000"/>
                    </a:p>
                  </a:txBody>
                  <a:tcPr/>
                </a:tc>
                <a:tc>
                  <a:txBody>
                    <a:bodyPr/>
                    <a:lstStyle/>
                    <a:p>
                      <a:r>
                        <a:rPr lang="en-US" sz="1000"/>
                        <a:t>343</a:t>
                      </a:r>
                      <a:endParaRPr lang="en-US" sz="1000"/>
                    </a:p>
                  </a:txBody>
                  <a:tcPr/>
                </a:tc>
                <a:tc>
                  <a:txBody>
                    <a:bodyPr/>
                    <a:lstStyle/>
                    <a:p>
                      <a:r>
                        <a:rPr lang="en-US" sz="1000"/>
                        <a:t>3280</a:t>
                      </a:r>
                      <a:endParaRPr lang="en-US" sz="1000"/>
                    </a:p>
                  </a:txBody>
                  <a:tcPr/>
                </a:tc>
                <a:tc>
                  <a:txBody>
                    <a:bodyPr/>
                    <a:lstStyle/>
                    <a:p>
                      <a:r>
                        <a:rPr lang="en-US" sz="1000"/>
                        <a:t>0</a:t>
                      </a:r>
                      <a:endParaRPr lang="en-US" sz="1000"/>
                    </a:p>
                  </a:txBody>
                  <a:tcPr/>
                </a:tc>
                <a:tc>
                  <a:txBody>
                    <a:bodyPr/>
                    <a:lstStyle/>
                    <a:p>
                      <a:r>
                        <a:rPr lang="en-US" sz="1000"/>
                        <a:t>0.5871%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93040352"/>
                  </a:ext>
                </a:extLst>
              </a:tr>
              <a:tr h="370840">
                <a:tc>
                  <a:txBody>
                    <a:bodyPr/>
                    <a:lstStyle/>
                    <a:p>
                      <a:r>
                        <a:rPr lang="es-ES" sz="1000"/>
                        <a:t>Ministerio de Producción de la Nación Argentina</a:t>
                      </a:r>
                      <a:endParaRPr lang="en-US" sz="1000"/>
                    </a:p>
                  </a:txBody>
                  <a:tcPr/>
                </a:tc>
                <a:tc>
                  <a:txBody>
                    <a:bodyPr/>
                    <a:lstStyle/>
                    <a:p>
                      <a:r>
                        <a:rPr lang="en-US" sz="1000"/>
                        <a:t>98960</a:t>
                      </a:r>
                      <a:endParaRPr lang="en-US" sz="1000"/>
                    </a:p>
                  </a:txBody>
                  <a:tcPr/>
                </a:tc>
                <a:tc>
                  <a:txBody>
                    <a:bodyPr/>
                    <a:lstStyle/>
                    <a:p>
                      <a:r>
                        <a:rPr lang="en-US" sz="1000"/>
                        <a:t>3363</a:t>
                      </a:r>
                      <a:endParaRPr lang="en-US" sz="1000"/>
                    </a:p>
                  </a:txBody>
                  <a:tcPr/>
                </a:tc>
                <a:tc>
                  <a:txBody>
                    <a:bodyPr/>
                    <a:lstStyle/>
                    <a:p>
                      <a:r>
                        <a:rPr lang="en-US" sz="1000"/>
                        <a:t>23</a:t>
                      </a:r>
                      <a:endParaRPr lang="en-US" sz="1000"/>
                    </a:p>
                  </a:txBody>
                  <a:tcPr/>
                </a:tc>
                <a:tc>
                  <a:txBody>
                    <a:bodyPr/>
                    <a:lstStyle/>
                    <a:p>
                      <a:r>
                        <a:rPr lang="en-US" sz="1000"/>
                        <a:t>7538</a:t>
                      </a:r>
                      <a:endParaRPr lang="en-US" sz="1000"/>
                    </a:p>
                  </a:txBody>
                  <a:tcPr/>
                </a:tc>
                <a:tc>
                  <a:txBody>
                    <a:bodyPr/>
                    <a:lstStyle/>
                    <a:p>
                      <a:r>
                        <a:rPr lang="en-US" sz="1000"/>
                        <a:t>798</a:t>
                      </a:r>
                      <a:endParaRPr lang="en-US" sz="1000"/>
                    </a:p>
                  </a:txBody>
                  <a:tcPr/>
                </a:tc>
                <a:tc>
                  <a:txBody>
                    <a:bodyPr/>
                    <a:lstStyle/>
                    <a:p>
                      <a:r>
                        <a:rPr lang="en-US" sz="1000"/>
                        <a:t>8059</a:t>
                      </a:r>
                      <a:endParaRPr lang="en-US" sz="1000"/>
                    </a:p>
                  </a:txBody>
                  <a:tcPr/>
                </a:tc>
                <a:tc>
                  <a:txBody>
                    <a:bodyPr/>
                    <a:lstStyle/>
                    <a:p>
                      <a:r>
                        <a:rPr lang="en-US" sz="1000"/>
                        <a:t>0</a:t>
                      </a:r>
                      <a:endParaRPr lang="en-US" sz="1000"/>
                    </a:p>
                  </a:txBody>
                  <a:tcPr/>
                </a:tc>
                <a:tc>
                  <a:txBody>
                    <a:bodyPr/>
                    <a:lstStyle/>
                    <a:p>
                      <a:r>
                        <a:rPr lang="en-US" sz="1000"/>
                        <a:t>0.7328%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8573370"/>
                  </a:ext>
                </a:extLst>
              </a:tr>
              <a:tr h="370840">
                <a:tc>
                  <a:txBody>
                    <a:bodyPr/>
                    <a:lstStyle/>
                    <a:p>
                      <a:r>
                        <a:rPr lang="en-US" sz="1000"/>
                        <a:t>Ricardo Buryaile</a:t>
                      </a:r>
                      <a:endParaRPr lang="en-US" sz="1000"/>
                    </a:p>
                  </a:txBody>
                  <a:tcPr/>
                </a:tc>
                <a:tc>
                  <a:txBody>
                    <a:bodyPr/>
                    <a:lstStyle/>
                    <a:p>
                      <a:r>
                        <a:rPr lang="en-US" sz="1000"/>
                        <a:t>8234</a:t>
                      </a:r>
                      <a:endParaRPr lang="en-US" sz="1000"/>
                    </a:p>
                  </a:txBody>
                  <a:tcPr/>
                </a:tc>
                <a:tc>
                  <a:txBody>
                    <a:bodyPr/>
                    <a:lstStyle/>
                    <a:p>
                      <a:r>
                        <a:rPr lang="en-US" sz="1000"/>
                        <a:t>152</a:t>
                      </a:r>
                      <a:endParaRPr lang="en-US" sz="1000"/>
                    </a:p>
                  </a:txBody>
                  <a:tcPr/>
                </a:tc>
                <a:tc>
                  <a:txBody>
                    <a:bodyPr/>
                    <a:lstStyle/>
                    <a:p>
                      <a:r>
                        <a:rPr lang="en-US" sz="1000"/>
                        <a:t>5</a:t>
                      </a:r>
                      <a:endParaRPr lang="en-US" sz="1000"/>
                    </a:p>
                  </a:txBody>
                  <a:tcPr/>
                </a:tc>
                <a:tc>
                  <a:txBody>
                    <a:bodyPr/>
                    <a:lstStyle/>
                    <a:p>
                      <a:r>
                        <a:rPr lang="en-US" sz="1000"/>
                        <a:t>1193</a:t>
                      </a:r>
                      <a:endParaRPr lang="en-US" sz="1000"/>
                    </a:p>
                  </a:txBody>
                  <a:tcPr/>
                </a:tc>
                <a:tc>
                  <a:txBody>
                    <a:bodyPr/>
                    <a:lstStyle/>
                    <a:p>
                      <a:r>
                        <a:rPr lang="en-US" sz="1000"/>
                        <a:t>138</a:t>
                      </a:r>
                      <a:endParaRPr lang="en-US" sz="1000"/>
                    </a:p>
                  </a:txBody>
                  <a:tcPr/>
                </a:tc>
                <a:tc>
                  <a:txBody>
                    <a:bodyPr/>
                    <a:lstStyle/>
                    <a:p>
                      <a:r>
                        <a:rPr lang="en-US" sz="1000"/>
                        <a:t>316</a:t>
                      </a:r>
                      <a:endParaRPr lang="en-US" sz="1000"/>
                    </a:p>
                  </a:txBody>
                  <a:tcPr/>
                </a:tc>
                <a:tc>
                  <a:txBody>
                    <a:bodyPr/>
                    <a:lstStyle/>
                    <a:p>
                      <a:r>
                        <a:rPr lang="en-US" sz="1000"/>
                        <a:t>0</a:t>
                      </a:r>
                      <a:endParaRPr lang="en-US" sz="1000"/>
                    </a:p>
                  </a:txBody>
                  <a:tcPr/>
                </a:tc>
                <a:tc>
                  <a:txBody>
                    <a:bodyPr/>
                    <a:lstStyle/>
                    <a:p>
                      <a:r>
                        <a:rPr lang="en-US" sz="1000"/>
                        <a:t>4.0378%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0010187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2864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18351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854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382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63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20001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903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6801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1154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03260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561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287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1623663"/>
                    </a:ext>
                  </a:extLst>
                </a:gridCol>
                <a:gridCol w="658368">
                  <a:extLst>
                    <a:ext uri="{9D8B030D-6E8A-4147-A177-3AD203B41FA5}">
                      <a16:colId xmlns:a16="http://schemas.microsoft.com/office/drawing/2014/main" val="1858925419"/>
                    </a:ext>
                  </a:extLst>
                </a:gridCol>
                <a:gridCol w="658368">
                  <a:extLst>
                    <a:ext uri="{9D8B030D-6E8A-4147-A177-3AD203B41FA5}">
                      <a16:colId xmlns:a16="http://schemas.microsoft.com/office/drawing/2014/main" val="934555383"/>
                    </a:ext>
                  </a:extLst>
                </a:gridCol>
                <a:gridCol w="658368">
                  <a:extLst>
                    <a:ext uri="{9D8B030D-6E8A-4147-A177-3AD203B41FA5}">
                      <a16:colId xmlns:a16="http://schemas.microsoft.com/office/drawing/2014/main" val="2023949822"/>
                    </a:ext>
                  </a:extLst>
                </a:gridCol>
                <a:gridCol w="658368">
                  <a:extLst>
                    <a:ext uri="{9D8B030D-6E8A-4147-A177-3AD203B41FA5}">
                      <a16:colId xmlns:a16="http://schemas.microsoft.com/office/drawing/2014/main" val="2728540778"/>
                    </a:ext>
                  </a:extLst>
                </a:gridCol>
                <a:gridCol w="658368">
                  <a:extLst>
                    <a:ext uri="{9D8B030D-6E8A-4147-A177-3AD203B41FA5}">
                      <a16:colId xmlns:a16="http://schemas.microsoft.com/office/drawing/2014/main" val="1786738071"/>
                    </a:ext>
                  </a:extLst>
                </a:gridCol>
                <a:gridCol w="658368">
                  <a:extLst>
                    <a:ext uri="{9D8B030D-6E8A-4147-A177-3AD203B41FA5}">
                      <a16:colId xmlns:a16="http://schemas.microsoft.com/office/drawing/2014/main" val="1949933714"/>
                    </a:ext>
                  </a:extLst>
                </a:gridCol>
                <a:gridCol w="658368">
                  <a:extLst>
                    <a:ext uri="{9D8B030D-6E8A-4147-A177-3AD203B41FA5}">
                      <a16:colId xmlns:a16="http://schemas.microsoft.com/office/drawing/2014/main" val="346935977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19716741"/>
                  </a:ext>
                </a:extLst>
              </a:tr>
              <a:tr h="370840">
                <a:tc>
                  <a:txBody>
                    <a:bodyPr/>
                    <a:lstStyle/>
                    <a:p>
                      <a:r>
                        <a:rPr lang="es-ES" sz="1000" b="1"/>
                        <a:t>Ministerio de Producción de la Nación Argentina - 2017-01-12 18:30:00</a:t>
                      </a:r>
                      <a:r>
                        <a:rPr lang="es-ES" sz="1000"/>
                        <a:t>
LA MIEL ARGENTINA LLEGA A MÁS DE 25 PAÍSES 
Entre enero y noviembre de 2016 se exportaron más de 70 mil toneladas de miel a granel, un 75% más que el año anterior</a:t>
                      </a:r>
                      <a:endParaRPr lang="en-US" sz="1000"/>
                    </a:p>
                  </a:txBody>
                  <a:tcPr/>
                </a:tc>
                <a:tc>
                  <a:txBody>
                    <a:bodyPr/>
                    <a:lstStyle/>
                    <a:p>
                      <a:r>
                        <a:rPr lang="en-US" sz="1000"/>
                        <a:t>2612</a:t>
                      </a:r>
                      <a:endParaRPr lang="en-US" sz="1000"/>
                    </a:p>
                  </a:txBody>
                  <a:tcPr/>
                </a:tc>
                <a:tc>
                  <a:txBody>
                    <a:bodyPr/>
                    <a:lstStyle/>
                    <a:p>
                      <a:r>
                        <a:rPr lang="en-US" sz="1000"/>
                        <a:t>924</a:t>
                      </a:r>
                      <a:endParaRPr lang="en-US" sz="1000"/>
                    </a:p>
                  </a:txBody>
                  <a:tcPr/>
                </a:tc>
                <a:tc>
                  <a:txBody>
                    <a:bodyPr/>
                    <a:lstStyle/>
                    <a:p>
                      <a:r>
                        <a:rPr lang="en-US" sz="1000"/>
                        <a:t>42</a:t>
                      </a:r>
                      <a:endParaRPr lang="en-US" sz="1000"/>
                    </a:p>
                  </a:txBody>
                  <a:tcPr/>
                </a:tc>
                <a:tc>
                  <a:txBody>
                    <a:bodyPr/>
                    <a:lstStyle/>
                    <a:p>
                      <a:r>
                        <a:rPr lang="en-US" sz="1000"/>
                        <a:t>1646</a:t>
                      </a:r>
                      <a:endParaRPr lang="en-US" sz="1000"/>
                    </a:p>
                  </a:txBody>
                  <a:tcPr/>
                </a:tc>
                <a:tc>
                  <a:txBody>
                    <a:bodyPr/>
                    <a:lstStyle/>
                    <a:p>
                      <a:r>
                        <a:rPr lang="en-US" sz="1000"/>
                        <a:t>2.7090%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60622755"/>
                  </a:ext>
                </a:extLst>
              </a:tr>
              <a:tr h="370840">
                <a:tc>
                  <a:txBody>
                    <a:bodyPr/>
                    <a:lstStyle/>
                    <a:p>
                      <a:r>
                        <a:rPr lang="es-ES" sz="1000" b="1"/>
                        <a:t>Ministerio de Producción de la Nación Argentina - 2017-01-24 16:15:00</a:t>
                      </a:r>
                      <a:r>
                        <a:rPr lang="es-ES" sz="1000"/>
                        <a:t>
Queremos que tengas más información para que decidas mejor tus compras. Con precios transparentes ganás derechos como consumidor https://goo.gl/RJxklP</a:t>
                      </a:r>
                      <a:endParaRPr lang="en-US" sz="1000"/>
                    </a:p>
                  </a:txBody>
                  <a:tcPr/>
                </a:tc>
                <a:tc>
                  <a:txBody>
                    <a:bodyPr/>
                    <a:lstStyle/>
                    <a:p>
                      <a:r>
                        <a:rPr lang="en-US" sz="1000"/>
                        <a:t>2248</a:t>
                      </a:r>
                      <a:endParaRPr lang="en-US" sz="1000"/>
                    </a:p>
                  </a:txBody>
                  <a:tcPr/>
                </a:tc>
                <a:tc>
                  <a:txBody>
                    <a:bodyPr/>
                    <a:lstStyle/>
                    <a:p>
                      <a:r>
                        <a:rPr lang="en-US" sz="1000"/>
                        <a:t>374</a:t>
                      </a:r>
                      <a:endParaRPr lang="en-US" sz="1000"/>
                    </a:p>
                  </a:txBody>
                  <a:tcPr/>
                </a:tc>
                <a:tc>
                  <a:txBody>
                    <a:bodyPr/>
                    <a:lstStyle/>
                    <a:p>
                      <a:r>
                        <a:rPr lang="en-US" sz="1000"/>
                        <a:t>70</a:t>
                      </a:r>
                      <a:endParaRPr lang="en-US" sz="1000"/>
                    </a:p>
                  </a:txBody>
                  <a:tcPr/>
                </a:tc>
                <a:tc>
                  <a:txBody>
                    <a:bodyPr/>
                    <a:lstStyle/>
                    <a:p>
                      <a:r>
                        <a:rPr lang="en-US" sz="1000"/>
                        <a:t>1804</a:t>
                      </a:r>
                      <a:endParaRPr lang="en-US" sz="1000"/>
                    </a:p>
                  </a:txBody>
                  <a:tcPr/>
                </a:tc>
                <a:tc>
                  <a:txBody>
                    <a:bodyPr/>
                    <a:lstStyle/>
                    <a:p>
                      <a:r>
                        <a:rPr lang="en-US" sz="1000"/>
                        <a:t>2.2943%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14607083"/>
                  </a:ext>
                </a:extLst>
              </a:tr>
              <a:tr h="370840">
                <a:tc>
                  <a:txBody>
                    <a:bodyPr/>
                    <a:lstStyle/>
                    <a:p>
                      <a:r>
                        <a:rPr lang="es-ES" sz="1000" b="1"/>
                        <a:t>Ministerio de Producción de la Nación Argentina - 2017-01-08 12:30:00</a:t>
                      </a:r>
                      <a:r>
                        <a:rPr lang="es-ES" sz="1000"/>
                        <a:t>
De #Tucumán al mundo. Imágenes de Early Crop S.A.</a:t>
                      </a:r>
                      <a:endParaRPr lang="en-US" sz="1000"/>
                    </a:p>
                  </a:txBody>
                  <a:tcPr/>
                </a:tc>
                <a:tc>
                  <a:txBody>
                    <a:bodyPr/>
                    <a:lstStyle/>
                    <a:p>
                      <a:r>
                        <a:rPr lang="en-US" sz="1000"/>
                        <a:t>1993</a:t>
                      </a:r>
                      <a:endParaRPr lang="en-US" sz="1000"/>
                    </a:p>
                  </a:txBody>
                  <a:tcPr/>
                </a:tc>
                <a:tc>
                  <a:txBody>
                    <a:bodyPr/>
                    <a:lstStyle/>
                    <a:p>
                      <a:r>
                        <a:rPr lang="en-US" sz="1000"/>
                        <a:t>1070</a:t>
                      </a:r>
                      <a:endParaRPr lang="en-US" sz="1000"/>
                    </a:p>
                  </a:txBody>
                  <a:tcPr/>
                </a:tc>
                <a:tc>
                  <a:txBody>
                    <a:bodyPr/>
                    <a:lstStyle/>
                    <a:p>
                      <a:r>
                        <a:rPr lang="en-US" sz="1000"/>
                        <a:t>74</a:t>
                      </a:r>
                      <a:endParaRPr lang="en-US" sz="1000"/>
                    </a:p>
                  </a:txBody>
                  <a:tcPr/>
                </a:tc>
                <a:tc>
                  <a:txBody>
                    <a:bodyPr/>
                    <a:lstStyle/>
                    <a:p>
                      <a:r>
                        <a:rPr lang="en-US" sz="1000"/>
                        <a:t>849</a:t>
                      </a:r>
                      <a:endParaRPr lang="en-US" sz="1000"/>
                    </a:p>
                  </a:txBody>
                  <a:tcPr/>
                </a:tc>
                <a:tc>
                  <a:txBody>
                    <a:bodyPr/>
                    <a:lstStyle/>
                    <a:p>
                      <a:r>
                        <a:rPr lang="en-US" sz="1000"/>
                        <a:t>2.0776%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47094462"/>
                  </a:ext>
                </a:extLst>
              </a:tr>
              <a:tr h="370840">
                <a:tc>
                  <a:txBody>
                    <a:bodyPr/>
                    <a:lstStyle/>
                    <a:p>
                      <a:r>
                        <a:rPr lang="es-ES" sz="1000" b="1"/>
                        <a:t>Ministerio de Producción de la Nación Argentina - 2017-01-10 19:30:00</a:t>
                      </a:r>
                      <a:r>
                        <a:rPr lang="es-ES" sz="1000"/>
                        <a:t>
Conocé la historia del padre y el hijo que construyen barcos en #Tigre, Buenos Aires</a:t>
                      </a:r>
                      <a:endParaRPr lang="en-US" sz="1000"/>
                    </a:p>
                  </a:txBody>
                  <a:tcPr/>
                </a:tc>
                <a:tc>
                  <a:txBody>
                    <a:bodyPr/>
                    <a:lstStyle/>
                    <a:p>
                      <a:r>
                        <a:rPr lang="en-US" sz="1000"/>
                        <a:t>1722</a:t>
                      </a:r>
                      <a:endParaRPr lang="en-US" sz="1000"/>
                    </a:p>
                  </a:txBody>
                  <a:tcPr/>
                </a:tc>
                <a:tc>
                  <a:txBody>
                    <a:bodyPr/>
                    <a:lstStyle/>
                    <a:p>
                      <a:r>
                        <a:rPr lang="en-US" sz="1000"/>
                        <a:t>698</a:t>
                      </a:r>
                      <a:endParaRPr lang="en-US" sz="1000"/>
                    </a:p>
                  </a:txBody>
                  <a:tcPr/>
                </a:tc>
                <a:tc>
                  <a:txBody>
                    <a:bodyPr/>
                    <a:lstStyle/>
                    <a:p>
                      <a:r>
                        <a:rPr lang="en-US" sz="1000"/>
                        <a:t>45</a:t>
                      </a:r>
                      <a:endParaRPr lang="en-US" sz="1000"/>
                    </a:p>
                  </a:txBody>
                  <a:tcPr/>
                </a:tc>
                <a:tc>
                  <a:txBody>
                    <a:bodyPr/>
                    <a:lstStyle/>
                    <a:p>
                      <a:r>
                        <a:rPr lang="en-US" sz="1000"/>
                        <a:t>979</a:t>
                      </a:r>
                      <a:endParaRPr lang="en-US" sz="1000"/>
                    </a:p>
                  </a:txBody>
                  <a:tcPr/>
                </a:tc>
                <a:tc>
                  <a:txBody>
                    <a:bodyPr/>
                    <a:lstStyle/>
                    <a:p>
                      <a:r>
                        <a:rPr lang="en-US" sz="1000"/>
                        <a:t>1.7928%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72589135"/>
                  </a:ext>
                </a:extLst>
              </a:tr>
              <a:tr h="370840">
                <a:tc>
                  <a:txBody>
                    <a:bodyPr/>
                    <a:lstStyle/>
                    <a:p>
                      <a:r>
                        <a:rPr lang="es-ES" sz="1000" b="1"/>
                        <a:t>Ministerio de Producción de la Nación Argentina - 2017-01-09 19:00:00</a:t>
                      </a:r>
                      <a:r>
                        <a:rPr lang="es-ES" sz="1000"/>
                        <a:t>
LA PRIMERA FÁBRICA DE TERMOTANQUES SOLARES DE #Corrientes 
La empresa Vademarco invirtió 30 millones de pesos y está construyendo la primera fábrica de termotanques solares del noreste argentino. Va a estar ubicada en el parque industrial de Mercedes y producirá unos 300 artefactos por mes. Podés leer más acá https://goo.gl/14msIl</a:t>
                      </a:r>
                      <a:endParaRPr lang="en-US" sz="1000"/>
                    </a:p>
                  </a:txBody>
                  <a:tcPr/>
                </a:tc>
                <a:tc>
                  <a:txBody>
                    <a:bodyPr/>
                    <a:lstStyle/>
                    <a:p>
                      <a:r>
                        <a:rPr lang="en-US" sz="1000"/>
                        <a:t>1347</a:t>
                      </a:r>
                      <a:endParaRPr lang="en-US" sz="1000"/>
                    </a:p>
                  </a:txBody>
                  <a:tcPr/>
                </a:tc>
                <a:tc>
                  <a:txBody>
                    <a:bodyPr/>
                    <a:lstStyle/>
                    <a:p>
                      <a:r>
                        <a:rPr lang="en-US" sz="1000"/>
                        <a:t>915</a:t>
                      </a:r>
                      <a:endParaRPr lang="en-US" sz="1000"/>
                    </a:p>
                  </a:txBody>
                  <a:tcPr/>
                </a:tc>
                <a:tc>
                  <a:txBody>
                    <a:bodyPr/>
                    <a:lstStyle/>
                    <a:p>
                      <a:r>
                        <a:rPr lang="en-US" sz="1000"/>
                        <a:t>47</a:t>
                      </a:r>
                      <a:endParaRPr lang="en-US" sz="1000"/>
                    </a:p>
                  </a:txBody>
                  <a:tcPr/>
                </a:tc>
                <a:tc>
                  <a:txBody>
                    <a:bodyPr/>
                    <a:lstStyle/>
                    <a:p>
                      <a:r>
                        <a:rPr lang="en-US" sz="1000"/>
                        <a:t>385</a:t>
                      </a:r>
                      <a:endParaRPr lang="en-US" sz="1000"/>
                    </a:p>
                  </a:txBody>
                  <a:tcPr/>
                </a:tc>
                <a:tc>
                  <a:txBody>
                    <a:bodyPr/>
                    <a:lstStyle/>
                    <a:p>
                      <a:r>
                        <a:rPr lang="en-US" sz="1000"/>
                        <a:t>1.4032%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24748609"/>
                  </a:ext>
                </a:extLst>
              </a:tr>
              <a:tr h="370840">
                <a:tc>
                  <a:txBody>
                    <a:bodyPr/>
                    <a:lstStyle/>
                    <a:p>
                      <a:r>
                        <a:rPr lang="es-ES" sz="1000" b="1"/>
                        <a:t>Ministerio de Producción de la Nación Argentina - 2017-01-25 20:07:56</a:t>
                      </a:r>
                      <a:r>
                        <a:rPr lang="es-ES" sz="1000"/>
                        <a:t>
En la ciudad de Armstrong, al sur de #SantaFe, una empresa familiar fabrica 1 de cada 5 sembradoras argentinas.</a:t>
                      </a:r>
                      <a:endParaRPr lang="en-US" sz="1000"/>
                    </a:p>
                  </a:txBody>
                  <a:tcPr/>
                </a:tc>
                <a:tc>
                  <a:txBody>
                    <a:bodyPr/>
                    <a:lstStyle/>
                    <a:p>
                      <a:r>
                        <a:rPr lang="en-US" sz="1000"/>
                        <a:t>1023</a:t>
                      </a:r>
                      <a:endParaRPr lang="en-US" sz="1000"/>
                    </a:p>
                  </a:txBody>
                  <a:tcPr/>
                </a:tc>
                <a:tc>
                  <a:txBody>
                    <a:bodyPr/>
                    <a:lstStyle/>
                    <a:p>
                      <a:r>
                        <a:rPr lang="en-US" sz="1000"/>
                        <a:t>439</a:t>
                      </a:r>
                      <a:endParaRPr lang="en-US" sz="1000"/>
                    </a:p>
                  </a:txBody>
                  <a:tcPr/>
                </a:tc>
                <a:tc>
                  <a:txBody>
                    <a:bodyPr/>
                    <a:lstStyle/>
                    <a:p>
                      <a:r>
                        <a:rPr lang="en-US" sz="1000"/>
                        <a:t>37</a:t>
                      </a:r>
                      <a:endParaRPr lang="en-US" sz="1000"/>
                    </a:p>
                  </a:txBody>
                  <a:tcPr/>
                </a:tc>
                <a:tc>
                  <a:txBody>
                    <a:bodyPr/>
                    <a:lstStyle/>
                    <a:p>
                      <a:r>
                        <a:rPr lang="en-US" sz="1000"/>
                        <a:t>547</a:t>
                      </a:r>
                      <a:endParaRPr lang="en-US" sz="1000"/>
                    </a:p>
                  </a:txBody>
                  <a:tcPr/>
                </a:tc>
                <a:tc>
                  <a:txBody>
                    <a:bodyPr/>
                    <a:lstStyle/>
                    <a:p>
                      <a:r>
                        <a:rPr lang="en-US" sz="1000"/>
                        <a:t>1.0402%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89683812"/>
                  </a:ext>
                </a:extLst>
              </a:tr>
              <a:tr h="370840">
                <a:tc>
                  <a:txBody>
                    <a:bodyPr/>
                    <a:lstStyle/>
                    <a:p>
                      <a:r>
                        <a:rPr lang="es-ES" sz="1000" b="1"/>
                        <a:t>Ministerio de Agroindustria de la Nación Argentina - 2017-01-21 12:30:30</a:t>
                      </a:r>
                      <a:r>
                        <a:rPr lang="es-ES" sz="1000"/>
                        <a:t>
MALBEC, ORGULLO ARGENTINO
El malbec argentino fue el más premiado en el concurso "Global Malbec Master Series 2016". Felicitamos a los productores y bodegas por este gran trabajo que se consolida año a año.</a:t>
                      </a:r>
                      <a:endParaRPr lang="en-US" sz="1000"/>
                    </a:p>
                  </a:txBody>
                  <a:tcPr/>
                </a:tc>
                <a:tc>
                  <a:txBody>
                    <a:bodyPr/>
                    <a:lstStyle/>
                    <a:p>
                      <a:r>
                        <a:rPr lang="en-US" sz="1000"/>
                        <a:t>958</a:t>
                      </a:r>
                      <a:endParaRPr lang="en-US" sz="1000"/>
                    </a:p>
                  </a:txBody>
                  <a:tcPr/>
                </a:tc>
                <a:tc>
                  <a:txBody>
                    <a:bodyPr/>
                    <a:lstStyle/>
                    <a:p>
                      <a:r>
                        <a:rPr lang="en-US" sz="1000"/>
                        <a:t>529</a:t>
                      </a:r>
                      <a:endParaRPr lang="en-US" sz="1000"/>
                    </a:p>
                  </a:txBody>
                  <a:tcPr/>
                </a:tc>
                <a:tc>
                  <a:txBody>
                    <a:bodyPr/>
                    <a:lstStyle/>
                    <a:p>
                      <a:r>
                        <a:rPr lang="en-US" sz="1000"/>
                        <a:t>14</a:t>
                      </a:r>
                      <a:endParaRPr lang="en-US" sz="1000"/>
                    </a:p>
                  </a:txBody>
                  <a:tcPr/>
                </a:tc>
                <a:tc>
                  <a:txBody>
                    <a:bodyPr/>
                    <a:lstStyle/>
                    <a:p>
                      <a:r>
                        <a:rPr lang="en-US" sz="1000"/>
                        <a:t>415</a:t>
                      </a:r>
                      <a:endParaRPr lang="en-US" sz="1000"/>
                    </a:p>
                  </a:txBody>
                  <a:tcPr/>
                </a:tc>
                <a:tc>
                  <a:txBody>
                    <a:bodyPr/>
                    <a:lstStyle/>
                    <a:p>
                      <a:r>
                        <a:rPr lang="en-US" sz="1000"/>
                        <a:t>1.8459%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89438754"/>
                  </a:ext>
                </a:extLst>
              </a:tr>
              <a:tr h="370840">
                <a:tc>
                  <a:txBody>
                    <a:bodyPr/>
                    <a:lstStyle/>
                    <a:p>
                      <a:r>
                        <a:rPr lang="es-ES" sz="1000" b="1"/>
                        <a:t>Ministerio de Agroindustria de la Nación Argentina - 2017-01-05 11:30:01</a:t>
                      </a:r>
                      <a:r>
                        <a:rPr lang="es-ES" sz="1000"/>
                        <a:t>
CRECEN NUESTRAS EXPORTACIONES DE MIEL
Queremos felicitar a los apicultores argentinos que, con gran dedicación, producen una miel de excelente calidad que llega al mundo. Juntos logramos incrementar las exportaciones y vamos a seguir trabajando para agregar valor en esta actividad que tanto nos representa. → https://goo.gl/hEPpN7</a:t>
                      </a:r>
                      <a:endParaRPr lang="en-US" sz="1000"/>
                    </a:p>
                  </a:txBody>
                  <a:tcPr/>
                </a:tc>
                <a:tc>
                  <a:txBody>
                    <a:bodyPr/>
                    <a:lstStyle/>
                    <a:p>
                      <a:r>
                        <a:rPr lang="en-US" sz="1000"/>
                        <a:t>924</a:t>
                      </a:r>
                      <a:endParaRPr lang="en-US" sz="1000"/>
                    </a:p>
                  </a:txBody>
                  <a:tcPr/>
                </a:tc>
                <a:tc>
                  <a:txBody>
                    <a:bodyPr/>
                    <a:lstStyle/>
                    <a:p>
                      <a:r>
                        <a:rPr lang="en-US" sz="1000"/>
                        <a:t>437</a:t>
                      </a:r>
                      <a:endParaRPr lang="en-US" sz="1000"/>
                    </a:p>
                  </a:txBody>
                  <a:tcPr/>
                </a:tc>
                <a:tc>
                  <a:txBody>
                    <a:bodyPr/>
                    <a:lstStyle/>
                    <a:p>
                      <a:r>
                        <a:rPr lang="en-US" sz="1000"/>
                        <a:t>45</a:t>
                      </a:r>
                      <a:endParaRPr lang="en-US" sz="1000"/>
                    </a:p>
                  </a:txBody>
                  <a:tcPr/>
                </a:tc>
                <a:tc>
                  <a:txBody>
                    <a:bodyPr/>
                    <a:lstStyle/>
                    <a:p>
                      <a:r>
                        <a:rPr lang="en-US" sz="1000"/>
                        <a:t>442</a:t>
                      </a:r>
                      <a:endParaRPr lang="en-US" sz="1000"/>
                    </a:p>
                  </a:txBody>
                  <a:tcPr/>
                </a:tc>
                <a:tc>
                  <a:txBody>
                    <a:bodyPr/>
                    <a:lstStyle/>
                    <a:p>
                      <a:r>
                        <a:rPr lang="en-US" sz="1000"/>
                        <a:t>1.8074%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44159520"/>
                  </a:ext>
                </a:extLst>
              </a:tr>
              <a:tr h="370840">
                <a:tc>
                  <a:txBody>
                    <a:bodyPr/>
                    <a:lstStyle/>
                    <a:p>
                      <a:r>
                        <a:rPr lang="es-ES" sz="1000" b="1"/>
                        <a:t>Ministerio de Agroindustria de la Nación Argentina - 2017-01-04 12:00:00</a:t>
                      </a:r>
                      <a:r>
                        <a:rPr lang="es-ES" sz="1000"/>
                        <a:t>
LAS SANDÍAS MÁS GRANDES DEL PAÍS 🍉
Agricultores familiares del Valle de Cuñá Pirú en Misiones encontraron una alternativa de producción de esta fruta ovalada, con pulpa de color rojo intenso y de buen sabor. Se trata de un híbrido llamado Bárbara, que se cosecha a los 90 días y pesa entre 14-28 kilos. Vení a conocer esta variedad del 6 al 8 de enero en la séptima edición de la Fiesta Provincial de la Sandía.</a:t>
                      </a:r>
                      <a:endParaRPr lang="en-US" sz="1000"/>
                    </a:p>
                  </a:txBody>
                  <a:tcPr/>
                </a:tc>
                <a:tc>
                  <a:txBody>
                    <a:bodyPr/>
                    <a:lstStyle/>
                    <a:p>
                      <a:r>
                        <a:rPr lang="en-US" sz="1000"/>
                        <a:t>748</a:t>
                      </a:r>
                      <a:endParaRPr lang="en-US" sz="1000"/>
                    </a:p>
                  </a:txBody>
                  <a:tcPr/>
                </a:tc>
                <a:tc>
                  <a:txBody>
                    <a:bodyPr/>
                    <a:lstStyle/>
                    <a:p>
                      <a:r>
                        <a:rPr lang="en-US" sz="1000"/>
                        <a:t>522</a:t>
                      </a:r>
                      <a:endParaRPr lang="en-US" sz="1000"/>
                    </a:p>
                  </a:txBody>
                  <a:tcPr/>
                </a:tc>
                <a:tc>
                  <a:txBody>
                    <a:bodyPr/>
                    <a:lstStyle/>
                    <a:p>
                      <a:r>
                        <a:rPr lang="en-US" sz="1000"/>
                        <a:t>49</a:t>
                      </a:r>
                      <a:endParaRPr lang="en-US" sz="1000"/>
                    </a:p>
                  </a:txBody>
                  <a:tcPr/>
                </a:tc>
                <a:tc>
                  <a:txBody>
                    <a:bodyPr/>
                    <a:lstStyle/>
                    <a:p>
                      <a:r>
                        <a:rPr lang="en-US" sz="1000"/>
                        <a:t>177</a:t>
                      </a:r>
                      <a:endParaRPr lang="en-US" sz="1000"/>
                    </a:p>
                  </a:txBody>
                  <a:tcPr/>
                </a:tc>
                <a:tc>
                  <a:txBody>
                    <a:bodyPr/>
                    <a:lstStyle/>
                    <a:p>
                      <a:r>
                        <a:rPr lang="en-US" sz="1000"/>
                        <a:t>1.4670%</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73257152"/>
                  </a:ext>
                </a:extLst>
              </a:tr>
              <a:tr h="370840">
                <a:tc>
                  <a:txBody>
                    <a:bodyPr/>
                    <a:lstStyle/>
                    <a:p>
                      <a:r>
                        <a:rPr lang="es-ES" sz="1000" b="1"/>
                        <a:t>Ministerio de Producción de la Nación Argentina - 2017-01-19 19:32:06</a:t>
                      </a:r>
                      <a:r>
                        <a:rPr lang="es-ES" sz="1000"/>
                        <a:t>
¡Feliz día a todos los que hacen cerveza!</a:t>
                      </a:r>
                      <a:endParaRPr lang="en-US" sz="1000"/>
                    </a:p>
                  </a:txBody>
                  <a:tcPr/>
                </a:tc>
                <a:tc>
                  <a:txBody>
                    <a:bodyPr/>
                    <a:lstStyle/>
                    <a:p>
                      <a:r>
                        <a:rPr lang="en-US" sz="1000"/>
                        <a:t>713</a:t>
                      </a:r>
                      <a:endParaRPr lang="en-US" sz="1000"/>
                    </a:p>
                  </a:txBody>
                  <a:tcPr/>
                </a:tc>
                <a:tc>
                  <a:txBody>
                    <a:bodyPr/>
                    <a:lstStyle/>
                    <a:p>
                      <a:r>
                        <a:rPr lang="en-US" sz="1000"/>
                        <a:t>475</a:t>
                      </a:r>
                      <a:endParaRPr lang="en-US" sz="1000"/>
                    </a:p>
                  </a:txBody>
                  <a:tcPr/>
                </a:tc>
                <a:tc>
                  <a:txBody>
                    <a:bodyPr/>
                    <a:lstStyle/>
                    <a:p>
                      <a:r>
                        <a:rPr lang="en-US" sz="1000"/>
                        <a:t>47</a:t>
                      </a:r>
                      <a:endParaRPr lang="en-US" sz="1000"/>
                    </a:p>
                  </a:txBody>
                  <a:tcPr/>
                </a:tc>
                <a:tc>
                  <a:txBody>
                    <a:bodyPr/>
                    <a:lstStyle/>
                    <a:p>
                      <a:r>
                        <a:rPr lang="en-US" sz="1000"/>
                        <a:t>191</a:t>
                      </a:r>
                      <a:endParaRPr lang="en-US" sz="1000"/>
                    </a:p>
                  </a:txBody>
                  <a:tcPr/>
                </a:tc>
                <a:tc>
                  <a:txBody>
                    <a:bodyPr/>
                    <a:lstStyle/>
                    <a:p>
                      <a:r>
                        <a:rPr lang="en-US" sz="1000"/>
                        <a:t>0.7342%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65722074"/>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033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4782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9375197"/>
                    </a:ext>
                  </a:extLst>
                </a:gridCol>
                <a:gridCol w="658368">
                  <a:extLst>
                    <a:ext uri="{9D8B030D-6E8A-4147-A177-3AD203B41FA5}">
                      <a16:colId xmlns:a16="http://schemas.microsoft.com/office/drawing/2014/main" val="431944923"/>
                    </a:ext>
                  </a:extLst>
                </a:gridCol>
                <a:gridCol w="658368">
                  <a:extLst>
                    <a:ext uri="{9D8B030D-6E8A-4147-A177-3AD203B41FA5}">
                      <a16:colId xmlns:a16="http://schemas.microsoft.com/office/drawing/2014/main" val="2444458539"/>
                    </a:ext>
                  </a:extLst>
                </a:gridCol>
                <a:gridCol w="658368">
                  <a:extLst>
                    <a:ext uri="{9D8B030D-6E8A-4147-A177-3AD203B41FA5}">
                      <a16:colId xmlns:a16="http://schemas.microsoft.com/office/drawing/2014/main" val="1057199352"/>
                    </a:ext>
                  </a:extLst>
                </a:gridCol>
                <a:gridCol w="658368">
                  <a:extLst>
                    <a:ext uri="{9D8B030D-6E8A-4147-A177-3AD203B41FA5}">
                      <a16:colId xmlns:a16="http://schemas.microsoft.com/office/drawing/2014/main" val="3861323747"/>
                    </a:ext>
                  </a:extLst>
                </a:gridCol>
                <a:gridCol w="658368">
                  <a:extLst>
                    <a:ext uri="{9D8B030D-6E8A-4147-A177-3AD203B41FA5}">
                      <a16:colId xmlns:a16="http://schemas.microsoft.com/office/drawing/2014/main" val="1168371515"/>
                    </a:ext>
                  </a:extLst>
                </a:gridCol>
                <a:gridCol w="658368">
                  <a:extLst>
                    <a:ext uri="{9D8B030D-6E8A-4147-A177-3AD203B41FA5}">
                      <a16:colId xmlns:a16="http://schemas.microsoft.com/office/drawing/2014/main" val="3529023863"/>
                    </a:ext>
                  </a:extLst>
                </a:gridCol>
                <a:gridCol w="658368">
                  <a:extLst>
                    <a:ext uri="{9D8B030D-6E8A-4147-A177-3AD203B41FA5}">
                      <a16:colId xmlns:a16="http://schemas.microsoft.com/office/drawing/2014/main" val="426353159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350926884"/>
                  </a:ext>
                </a:extLst>
              </a:tr>
              <a:tr h="370840">
                <a:tc>
                  <a:txBody>
                    <a:bodyPr/>
                    <a:lstStyle/>
                    <a:p>
                      <a:r>
                        <a:rPr lang="es-ES" sz="1000" b="1"/>
                        <a:t>Ministerio de Agroindustria de la Nación Argentina - 2017-01-19 11:00:00</a:t>
                      </a:r>
                      <a:r>
                        <a:rPr lang="es-ES" sz="1000"/>
                        <a:t>
Hoy saludamos a los trabajadores de la industria cervecera que ejercen este oficio tan ligado a nuestra agroindustria. La malta se produce a partir de cebada cervecera de primera calidad, y la provincia de Buenos Aires concentra el 90% del tonelaje nacional ¿sabías?</a:t>
                      </a:r>
                      <a:endParaRPr lang="en-US" sz="1000"/>
                    </a:p>
                  </a:txBody>
                  <a:tcPr/>
                </a:tc>
                <a:tc>
                  <a:txBody>
                    <a:bodyPr/>
                    <a:lstStyle/>
                    <a:p>
                      <a:r>
                        <a:rPr lang="en-US" sz="1000"/>
                        <a:t>703</a:t>
                      </a:r>
                      <a:endParaRPr lang="en-US" sz="1000"/>
                    </a:p>
                  </a:txBody>
                  <a:tcPr/>
                </a:tc>
                <a:tc>
                  <a:txBody>
                    <a:bodyPr/>
                    <a:lstStyle/>
                    <a:p>
                      <a:r>
                        <a:rPr lang="en-US" sz="1000"/>
                        <a:t>356</a:t>
                      </a:r>
                      <a:endParaRPr lang="en-US" sz="1000"/>
                    </a:p>
                  </a:txBody>
                  <a:tcPr/>
                </a:tc>
                <a:tc>
                  <a:txBody>
                    <a:bodyPr/>
                    <a:lstStyle/>
                    <a:p>
                      <a:r>
                        <a:rPr lang="en-US" sz="1000"/>
                        <a:t>38</a:t>
                      </a:r>
                      <a:endParaRPr lang="en-US" sz="1000"/>
                    </a:p>
                  </a:txBody>
                  <a:tcPr/>
                </a:tc>
                <a:tc>
                  <a:txBody>
                    <a:bodyPr/>
                    <a:lstStyle/>
                    <a:p>
                      <a:r>
                        <a:rPr lang="en-US" sz="1000"/>
                        <a:t>309</a:t>
                      </a:r>
                      <a:endParaRPr lang="en-US" sz="1000"/>
                    </a:p>
                  </a:txBody>
                  <a:tcPr/>
                </a:tc>
                <a:tc>
                  <a:txBody>
                    <a:bodyPr/>
                    <a:lstStyle/>
                    <a:p>
                      <a:r>
                        <a:rPr lang="en-US" sz="1000"/>
                        <a:t>1.3588%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44714730"/>
                  </a:ext>
                </a:extLst>
              </a:tr>
              <a:tr h="370840">
                <a:tc>
                  <a:txBody>
                    <a:bodyPr/>
                    <a:lstStyle/>
                    <a:p>
                      <a:r>
                        <a:rPr lang="es-ES" sz="1000" b="1"/>
                        <a:t>Ministerio de Producción de la Nación Argentina - 2017-01-31 18:30:00</a:t>
                      </a:r>
                      <a:r>
                        <a:rPr lang="es-ES" sz="1000"/>
                        <a:t>
¿Necesitás un crédito para tu #PyME? Mañana te contamos cómo acceder al mejor financiamiento. Dejá tu consulta en los comentarios.</a:t>
                      </a:r>
                      <a:endParaRPr lang="en-US" sz="1000"/>
                    </a:p>
                  </a:txBody>
                  <a:tcPr/>
                </a:tc>
                <a:tc>
                  <a:txBody>
                    <a:bodyPr/>
                    <a:lstStyle/>
                    <a:p>
                      <a:r>
                        <a:rPr lang="en-US" sz="1000"/>
                        <a:t>693</a:t>
                      </a:r>
                      <a:endParaRPr lang="en-US" sz="1000"/>
                    </a:p>
                  </a:txBody>
                  <a:tcPr/>
                </a:tc>
                <a:tc>
                  <a:txBody>
                    <a:bodyPr/>
                    <a:lstStyle/>
                    <a:p>
                      <a:r>
                        <a:rPr lang="en-US" sz="1000"/>
                        <a:t>371</a:t>
                      </a:r>
                      <a:endParaRPr lang="en-US" sz="1000"/>
                    </a:p>
                  </a:txBody>
                  <a:tcPr/>
                </a:tc>
                <a:tc>
                  <a:txBody>
                    <a:bodyPr/>
                    <a:lstStyle/>
                    <a:p>
                      <a:r>
                        <a:rPr lang="en-US" sz="1000"/>
                        <a:t>85</a:t>
                      </a:r>
                      <a:endParaRPr lang="en-US" sz="1000"/>
                    </a:p>
                  </a:txBody>
                  <a:tcPr/>
                </a:tc>
                <a:tc>
                  <a:txBody>
                    <a:bodyPr/>
                    <a:lstStyle/>
                    <a:p>
                      <a:r>
                        <a:rPr lang="en-US" sz="1000"/>
                        <a:t>237</a:t>
                      </a:r>
                      <a:endParaRPr lang="en-US" sz="1000"/>
                    </a:p>
                  </a:txBody>
                  <a:tcPr/>
                </a:tc>
                <a:tc>
                  <a:txBody>
                    <a:bodyPr/>
                    <a:lstStyle/>
                    <a:p>
                      <a:r>
                        <a:rPr lang="en-US" sz="1000"/>
                        <a:t>0.7003%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15615362"/>
                  </a:ext>
                </a:extLst>
              </a:tr>
              <a:tr h="370840">
                <a:tc>
                  <a:txBody>
                    <a:bodyPr/>
                    <a:lstStyle/>
                    <a:p>
                      <a:r>
                        <a:rPr lang="es-ES" sz="1000" b="1"/>
                        <a:t>Ministerio de Producción de la Nación Argentina - 2017-01-11 20:00:00</a:t>
                      </a:r>
                      <a:r>
                        <a:rPr lang="es-ES" sz="1000"/>
                        <a:t>
¿Necesitás un crédito para tu #PyMe? La línea de capital de trabajo tiene tasas de 14,5%. Más información sobre esta línea de crédito en 👉 https://goo.gl/WNLAJd</a:t>
                      </a:r>
                      <a:endParaRPr lang="en-US" sz="1000"/>
                    </a:p>
                  </a:txBody>
                  <a:tcPr/>
                </a:tc>
                <a:tc>
                  <a:txBody>
                    <a:bodyPr/>
                    <a:lstStyle/>
                    <a:p>
                      <a:r>
                        <a:rPr lang="en-US" sz="1000"/>
                        <a:t>612</a:t>
                      </a:r>
                      <a:endParaRPr lang="en-US" sz="1000"/>
                    </a:p>
                  </a:txBody>
                  <a:tcPr/>
                </a:tc>
                <a:tc>
                  <a:txBody>
                    <a:bodyPr/>
                    <a:lstStyle/>
                    <a:p>
                      <a:r>
                        <a:rPr lang="en-US" sz="1000"/>
                        <a:t>300</a:t>
                      </a:r>
                      <a:endParaRPr lang="en-US" sz="1000"/>
                    </a:p>
                  </a:txBody>
                  <a:tcPr/>
                </a:tc>
                <a:tc>
                  <a:txBody>
                    <a:bodyPr/>
                    <a:lstStyle/>
                    <a:p>
                      <a:r>
                        <a:rPr lang="en-US" sz="1000"/>
                        <a:t>36</a:t>
                      </a:r>
                      <a:endParaRPr lang="en-US" sz="1000"/>
                    </a:p>
                  </a:txBody>
                  <a:tcPr/>
                </a:tc>
                <a:tc>
                  <a:txBody>
                    <a:bodyPr/>
                    <a:lstStyle/>
                    <a:p>
                      <a:r>
                        <a:rPr lang="en-US" sz="1000"/>
                        <a:t>276</a:t>
                      </a:r>
                      <a:endParaRPr lang="en-US" sz="1000"/>
                    </a:p>
                  </a:txBody>
                  <a:tcPr/>
                </a:tc>
                <a:tc>
                  <a:txBody>
                    <a:bodyPr/>
                    <a:lstStyle/>
                    <a:p>
                      <a:r>
                        <a:rPr lang="en-US" sz="1000"/>
                        <a:t>0.6361%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4412013"/>
                  </a:ext>
                </a:extLst>
              </a:tr>
              <a:tr h="370840">
                <a:tc>
                  <a:txBody>
                    <a:bodyPr/>
                    <a:lstStyle/>
                    <a:p>
                      <a:r>
                        <a:rPr lang="es-ES" sz="1000" b="1"/>
                        <a:t>Ministerio de Agroindustria de la Nación Argentina - 2017-01-10 13:47:06</a:t>
                      </a:r>
                      <a:r>
                        <a:rPr lang="es-ES" sz="1000"/>
                        <a:t>
ECONOMÍAS REGIONALES AL MUNDO 🍒✈️
47 toneladas de cerezas de la temporada 2016 ya partieron rumbo a Estados Unidos. Fueron producidas en las localidades patagónicas de Vista Alegre, San Patricio del Chañar y Chimpay, zonas libres de mosca de los frutos donde el Servicio Nacional de Sanidad y Calidad Agroalimentaria (Senasa) trabaja junto a los productores para fortalecer mercados ➡ https://goo.gl/8PP5DQ</a:t>
                      </a:r>
                      <a:endParaRPr lang="en-US" sz="1000"/>
                    </a:p>
                  </a:txBody>
                  <a:tcPr/>
                </a:tc>
                <a:tc>
                  <a:txBody>
                    <a:bodyPr/>
                    <a:lstStyle/>
                    <a:p>
                      <a:r>
                        <a:rPr lang="en-US" sz="1000"/>
                        <a:t>604</a:t>
                      </a:r>
                      <a:endParaRPr lang="en-US" sz="1000"/>
                    </a:p>
                  </a:txBody>
                  <a:tcPr/>
                </a:tc>
                <a:tc>
                  <a:txBody>
                    <a:bodyPr/>
                    <a:lstStyle/>
                    <a:p>
                      <a:r>
                        <a:rPr lang="en-US" sz="1000"/>
                        <a:t>403</a:t>
                      </a:r>
                      <a:endParaRPr lang="en-US" sz="1000"/>
                    </a:p>
                  </a:txBody>
                  <a:tcPr/>
                </a:tc>
                <a:tc>
                  <a:txBody>
                    <a:bodyPr/>
                    <a:lstStyle/>
                    <a:p>
                      <a:r>
                        <a:rPr lang="en-US" sz="1000"/>
                        <a:t>11</a:t>
                      </a:r>
                      <a:endParaRPr lang="en-US" sz="1000"/>
                    </a:p>
                  </a:txBody>
                  <a:tcPr/>
                </a:tc>
                <a:tc>
                  <a:txBody>
                    <a:bodyPr/>
                    <a:lstStyle/>
                    <a:p>
                      <a:r>
                        <a:rPr lang="en-US" sz="1000"/>
                        <a:t>190</a:t>
                      </a:r>
                      <a:endParaRPr lang="en-US" sz="1000"/>
                    </a:p>
                  </a:txBody>
                  <a:tcPr/>
                </a:tc>
                <a:tc>
                  <a:txBody>
                    <a:bodyPr/>
                    <a:lstStyle/>
                    <a:p>
                      <a:r>
                        <a:rPr lang="en-US" sz="1000"/>
                        <a:t>1.1758%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12439672"/>
                  </a:ext>
                </a:extLst>
              </a:tr>
              <a:tr h="370840">
                <a:tc>
                  <a:txBody>
                    <a:bodyPr/>
                    <a:lstStyle/>
                    <a:p>
                      <a:r>
                        <a:rPr lang="es-ES" sz="1000" b="1"/>
                        <a:t>Ministerio de Agroindustria de la Nación Argentina - 2017-01-16 12:40:19</a:t>
                      </a:r>
                      <a:r>
                        <a:rPr lang="es-ES" sz="1000"/>
                        <a:t>
SUBIERON LAS EXPORTACIONES DE NUESTROS ALIMENTOS REGIONALES 🍋🍒 
Después de 5 años de caídas consecutivas, las exportaciones de alimentos y bebidas de las economías regionales crecieron tanto en volumen como en valor durante 2016. Azúcar, cerezas, limón, preparaciones de aceitunas, arroz, porotos y muchos otros productos elaborados en las provincias argentinas. Entre todos vamos a lograr que las economías regionales salgan adelante.💪
→ https://goo.gl/TImCEX</a:t>
                      </a:r>
                      <a:endParaRPr lang="en-US" sz="1000"/>
                    </a:p>
                  </a:txBody>
                  <a:tcPr/>
                </a:tc>
                <a:tc>
                  <a:txBody>
                    <a:bodyPr/>
                    <a:lstStyle/>
                    <a:p>
                      <a:r>
                        <a:rPr lang="en-US" sz="1000"/>
                        <a:t>473</a:t>
                      </a:r>
                      <a:endParaRPr lang="en-US" sz="1000"/>
                    </a:p>
                  </a:txBody>
                  <a:tcPr/>
                </a:tc>
                <a:tc>
                  <a:txBody>
                    <a:bodyPr/>
                    <a:lstStyle/>
                    <a:p>
                      <a:r>
                        <a:rPr lang="en-US" sz="1000"/>
                        <a:t>246</a:t>
                      </a:r>
                      <a:endParaRPr lang="en-US" sz="1000"/>
                    </a:p>
                  </a:txBody>
                  <a:tcPr/>
                </a:tc>
                <a:tc>
                  <a:txBody>
                    <a:bodyPr/>
                    <a:lstStyle/>
                    <a:p>
                      <a:r>
                        <a:rPr lang="en-US" sz="1000"/>
                        <a:t>13</a:t>
                      </a:r>
                      <a:endParaRPr lang="en-US" sz="1000"/>
                    </a:p>
                  </a:txBody>
                  <a:tcPr/>
                </a:tc>
                <a:tc>
                  <a:txBody>
                    <a:bodyPr/>
                    <a:lstStyle/>
                    <a:p>
                      <a:r>
                        <a:rPr lang="en-US" sz="1000"/>
                        <a:t>214</a:t>
                      </a:r>
                      <a:endParaRPr lang="en-US" sz="1000"/>
                    </a:p>
                  </a:txBody>
                  <a:tcPr/>
                </a:tc>
                <a:tc>
                  <a:txBody>
                    <a:bodyPr/>
                    <a:lstStyle/>
                    <a:p>
                      <a:r>
                        <a:rPr lang="en-US" sz="1000"/>
                        <a:t>0.9175%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16218013"/>
                  </a:ext>
                </a:extLst>
              </a:tr>
              <a:tr h="370840">
                <a:tc>
                  <a:txBody>
                    <a:bodyPr/>
                    <a:lstStyle/>
                    <a:p>
                      <a:r>
                        <a:rPr lang="es-ES" sz="1000" b="1"/>
                        <a:t>Ministerio de Producción de la Nación Argentina - 2017-01-02 20:01:34</a:t>
                      </a:r>
                      <a:r>
                        <a:rPr lang="es-ES" sz="1000"/>
                        <a:t>
MÁS IDEAS ARGENTINAS EN EL MUNDO
La exportación de Servicios Basados en el Conocimiento creció entre enero y octubre de 2016 un 23% en comparación con el mismo período de 2015. Las empresas desarrolladoras de software son las principales impulsoras de este crecimiento.</a:t>
                      </a:r>
                      <a:endParaRPr lang="en-US" sz="1000"/>
                    </a:p>
                  </a:txBody>
                  <a:tcPr/>
                </a:tc>
                <a:tc>
                  <a:txBody>
                    <a:bodyPr/>
                    <a:lstStyle/>
                    <a:p>
                      <a:r>
                        <a:rPr lang="en-US" sz="1000"/>
                        <a:t>452</a:t>
                      </a:r>
                      <a:endParaRPr lang="en-US" sz="1000"/>
                    </a:p>
                  </a:txBody>
                  <a:tcPr/>
                </a:tc>
                <a:tc>
                  <a:txBody>
                    <a:bodyPr/>
                    <a:lstStyle/>
                    <a:p>
                      <a:r>
                        <a:rPr lang="en-US" sz="1000"/>
                        <a:t>278</a:t>
                      </a:r>
                      <a:endParaRPr lang="en-US" sz="1000"/>
                    </a:p>
                  </a:txBody>
                  <a:tcPr/>
                </a:tc>
                <a:tc>
                  <a:txBody>
                    <a:bodyPr/>
                    <a:lstStyle/>
                    <a:p>
                      <a:r>
                        <a:rPr lang="en-US" sz="1000"/>
                        <a:t>30</a:t>
                      </a:r>
                      <a:endParaRPr lang="en-US" sz="1000"/>
                    </a:p>
                  </a:txBody>
                  <a:tcPr/>
                </a:tc>
                <a:tc>
                  <a:txBody>
                    <a:bodyPr/>
                    <a:lstStyle/>
                    <a:p>
                      <a:r>
                        <a:rPr lang="en-US" sz="1000"/>
                        <a:t>144</a:t>
                      </a:r>
                      <a:endParaRPr lang="en-US" sz="1000"/>
                    </a:p>
                  </a:txBody>
                  <a:tcPr/>
                </a:tc>
                <a:tc>
                  <a:txBody>
                    <a:bodyPr/>
                    <a:lstStyle/>
                    <a:p>
                      <a:r>
                        <a:rPr lang="en-US" sz="1000"/>
                        <a:t>0.4725%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31173735"/>
                  </a:ext>
                </a:extLst>
              </a:tr>
              <a:tr h="370840">
                <a:tc>
                  <a:txBody>
                    <a:bodyPr/>
                    <a:lstStyle/>
                    <a:p>
                      <a:r>
                        <a:rPr lang="es-ES" sz="1000" b="1"/>
                        <a:t>Ministerio de Agroindustria de la Nación Argentina - 2017-01-11 15:11:44</a:t>
                      </a:r>
                      <a:r>
                        <a:rPr lang="es-ES" sz="1000"/>
                        <a:t>
FORRAJE PARA PRODUCTORES AFECTADOS POR INCENDIOS
Desde hoy a primera hora estamos en La Pampa y Río Negro entregando forraje para que los productores puedan alimentar a sus animales. Ya empezaron a entregarse en Chacharramendi (La Pampa) y también a Guardia Mitre (Río Negro) a productores de ambas provincias y también de Buenos Aires. 
Si estás en estas zonas, acercate:
📍 En La Pampa: Corralón municipal de Chacharramendi (calle Arturo Illia).
📍 En Río Negro: Sociedad Rural de Guardia Mitre (calle F. Fagoaga 681) o establecimiento La Invernada.
Más info →https://goo.gl/VyhhJL</a:t>
                      </a:r>
                      <a:endParaRPr lang="en-US" sz="1000"/>
                    </a:p>
                  </a:txBody>
                  <a:tcPr/>
                </a:tc>
                <a:tc>
                  <a:txBody>
                    <a:bodyPr/>
                    <a:lstStyle/>
                    <a:p>
                      <a:r>
                        <a:rPr lang="en-US" sz="1000"/>
                        <a:t>443</a:t>
                      </a:r>
                      <a:endParaRPr lang="en-US" sz="1000"/>
                    </a:p>
                  </a:txBody>
                  <a:tcPr/>
                </a:tc>
                <a:tc>
                  <a:txBody>
                    <a:bodyPr/>
                    <a:lstStyle/>
                    <a:p>
                      <a:r>
                        <a:rPr lang="en-US" sz="1000"/>
                        <a:t>322</a:t>
                      </a:r>
                      <a:endParaRPr lang="en-US" sz="1000"/>
                    </a:p>
                  </a:txBody>
                  <a:tcPr/>
                </a:tc>
                <a:tc>
                  <a:txBody>
                    <a:bodyPr/>
                    <a:lstStyle/>
                    <a:p>
                      <a:r>
                        <a:rPr lang="en-US" sz="1000"/>
                        <a:t>10</a:t>
                      </a:r>
                      <a:endParaRPr lang="en-US" sz="1000"/>
                    </a:p>
                  </a:txBody>
                  <a:tcPr/>
                </a:tc>
                <a:tc>
                  <a:txBody>
                    <a:bodyPr/>
                    <a:lstStyle/>
                    <a:p>
                      <a:r>
                        <a:rPr lang="en-US" sz="1000"/>
                        <a:t>111</a:t>
                      </a:r>
                      <a:endParaRPr lang="en-US" sz="1000"/>
                    </a:p>
                  </a:txBody>
                  <a:tcPr/>
                </a:tc>
                <a:tc>
                  <a:txBody>
                    <a:bodyPr/>
                    <a:lstStyle/>
                    <a:p>
                      <a:r>
                        <a:rPr lang="en-US" sz="1000"/>
                        <a:t>0.8617%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733918"/>
                  </a:ext>
                </a:extLst>
              </a:tr>
              <a:tr h="370840">
                <a:tc>
                  <a:txBody>
                    <a:bodyPr/>
                    <a:lstStyle/>
                    <a:p>
                      <a:r>
                        <a:rPr lang="es-ES" sz="1000" b="1"/>
                        <a:t>Ricardo Buryaile - 2017-01-14 15:27:59</a:t>
                      </a:r>
                      <a:r>
                        <a:rPr lang="es-ES" sz="1000"/>
                        <a:t>
FORMOSA CRECE
Ayer tuve el honor de participar de la inauguración de un frigorífico en Formosa. 
Es muy importante reforzar el trabajo de toda la cadena ganadera para mejorar la calidad de nuestras carnes y a la vez, generar nuevas oportunidades laborales para muchos formoseños.
Que alegría enorme poder acompañar el crecimiento de la provincia para potenciar el sector y alcanzar los standares necesarios para competir en el mundo.</a:t>
                      </a:r>
                      <a:endParaRPr lang="en-US" sz="1000"/>
                    </a:p>
                  </a:txBody>
                  <a:tcPr/>
                </a:tc>
                <a:tc>
                  <a:txBody>
                    <a:bodyPr/>
                    <a:lstStyle/>
                    <a:p>
                      <a:r>
                        <a:rPr lang="en-US" sz="1000"/>
                        <a:t>425</a:t>
                      </a:r>
                      <a:endParaRPr lang="en-US" sz="1000"/>
                    </a:p>
                  </a:txBody>
                  <a:tcPr/>
                </a:tc>
                <a:tc>
                  <a:txBody>
                    <a:bodyPr/>
                    <a:lstStyle/>
                    <a:p>
                      <a:r>
                        <a:rPr lang="en-US" sz="1000"/>
                        <a:t>307</a:t>
                      </a:r>
                      <a:endParaRPr lang="en-US" sz="1000"/>
                    </a:p>
                  </a:txBody>
                  <a:tcPr/>
                </a:tc>
                <a:tc>
                  <a:txBody>
                    <a:bodyPr/>
                    <a:lstStyle/>
                    <a:p>
                      <a:r>
                        <a:rPr lang="en-US" sz="1000"/>
                        <a:t>34</a:t>
                      </a:r>
                      <a:endParaRPr lang="en-US" sz="1000"/>
                    </a:p>
                  </a:txBody>
                  <a:tcPr/>
                </a:tc>
                <a:tc>
                  <a:txBody>
                    <a:bodyPr/>
                    <a:lstStyle/>
                    <a:p>
                      <a:r>
                        <a:rPr lang="en-US" sz="1000"/>
                        <a:t>84</a:t>
                      </a:r>
                      <a:endParaRPr lang="en-US" sz="1000"/>
                    </a:p>
                  </a:txBody>
                  <a:tcPr/>
                </a:tc>
                <a:tc>
                  <a:txBody>
                    <a:bodyPr/>
                    <a:lstStyle/>
                    <a:p>
                      <a:r>
                        <a:rPr lang="en-US" sz="1000"/>
                        <a:t>5.2237%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57651379"/>
                  </a:ext>
                </a:extLst>
              </a:tr>
              <a:tr h="370840">
                <a:tc>
                  <a:txBody>
                    <a:bodyPr/>
                    <a:lstStyle/>
                    <a:p>
                      <a:r>
                        <a:rPr lang="es-ES" sz="1000" b="1"/>
                        <a:t>Ministerio de Producción de la Nación Argentina - 2017-01-30 20:10:54</a:t>
                      </a:r>
                      <a:r>
                        <a:rPr lang="es-ES" sz="1000"/>
                        <a:t>
¿NECESITÁS UN CRÉDITO PARA TU PyME? 
Durante el 2016, aprobamos préstamos por 8.600 millones de pesos a PyMEs y empresas argentinas. Encontrá el crédito que mejor se ajuste a las necesidades de tu #PyME y empezá a crecer https://goo.gl/bYo82E</a:t>
                      </a:r>
                      <a:endParaRPr lang="en-US" sz="1000"/>
                    </a:p>
                  </a:txBody>
                  <a:tcPr/>
                </a:tc>
                <a:tc>
                  <a:txBody>
                    <a:bodyPr/>
                    <a:lstStyle/>
                    <a:p>
                      <a:r>
                        <a:rPr lang="en-US" sz="1000"/>
                        <a:t>418</a:t>
                      </a:r>
                      <a:endParaRPr lang="en-US" sz="1000"/>
                    </a:p>
                  </a:txBody>
                  <a:tcPr/>
                </a:tc>
                <a:tc>
                  <a:txBody>
                    <a:bodyPr/>
                    <a:lstStyle/>
                    <a:p>
                      <a:r>
                        <a:rPr lang="en-US" sz="1000"/>
                        <a:t>222</a:t>
                      </a:r>
                      <a:endParaRPr lang="en-US" sz="1000"/>
                    </a:p>
                  </a:txBody>
                  <a:tcPr/>
                </a:tc>
                <a:tc>
                  <a:txBody>
                    <a:bodyPr/>
                    <a:lstStyle/>
                    <a:p>
                      <a:r>
                        <a:rPr lang="en-US" sz="1000"/>
                        <a:t>14</a:t>
                      </a:r>
                      <a:endParaRPr lang="en-US" sz="1000"/>
                    </a:p>
                  </a:txBody>
                  <a:tcPr/>
                </a:tc>
                <a:tc>
                  <a:txBody>
                    <a:bodyPr/>
                    <a:lstStyle/>
                    <a:p>
                      <a:r>
                        <a:rPr lang="en-US" sz="1000"/>
                        <a:t>182</a:t>
                      </a:r>
                      <a:endParaRPr lang="en-US" sz="1000"/>
                    </a:p>
                  </a:txBody>
                  <a:tcPr/>
                </a:tc>
                <a:tc>
                  <a:txBody>
                    <a:bodyPr/>
                    <a:lstStyle/>
                    <a:p>
                      <a:r>
                        <a:rPr lang="en-US" sz="1000"/>
                        <a:t>0.4229%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5288835"/>
                  </a:ext>
                </a:extLst>
              </a:tr>
              <a:tr h="370840">
                <a:tc>
                  <a:txBody>
                    <a:bodyPr/>
                    <a:lstStyle/>
                    <a:p>
                      <a:r>
                        <a:rPr lang="es-ES" sz="1000" b="1"/>
                        <a:t>Ministerio de Producción de la Nación Argentina - 2017-01-17 18:38:12</a:t>
                      </a:r>
                      <a:r>
                        <a:rPr lang="es-ES" sz="1000"/>
                        <a:t>
EL MAÍZ ARGENTINO VIAJA POR EL MUNDO</a:t>
                      </a:r>
                      <a:endParaRPr lang="en-US" sz="1000"/>
                    </a:p>
                  </a:txBody>
                  <a:tcPr/>
                </a:tc>
                <a:tc>
                  <a:txBody>
                    <a:bodyPr/>
                    <a:lstStyle/>
                    <a:p>
                      <a:r>
                        <a:rPr lang="en-US" sz="1000"/>
                        <a:t>404</a:t>
                      </a:r>
                      <a:endParaRPr lang="en-US" sz="1000"/>
                    </a:p>
                  </a:txBody>
                  <a:tcPr/>
                </a:tc>
                <a:tc>
                  <a:txBody>
                    <a:bodyPr/>
                    <a:lstStyle/>
                    <a:p>
                      <a:r>
                        <a:rPr lang="en-US" sz="1000"/>
                        <a:t>200</a:t>
                      </a:r>
                      <a:endParaRPr lang="en-US" sz="1000"/>
                    </a:p>
                  </a:txBody>
                  <a:tcPr/>
                </a:tc>
                <a:tc>
                  <a:txBody>
                    <a:bodyPr/>
                    <a:lstStyle/>
                    <a:p>
                      <a:r>
                        <a:rPr lang="en-US" sz="1000"/>
                        <a:t>14</a:t>
                      </a:r>
                      <a:endParaRPr lang="en-US" sz="1000"/>
                    </a:p>
                  </a:txBody>
                  <a:tcPr/>
                </a:tc>
                <a:tc>
                  <a:txBody>
                    <a:bodyPr/>
                    <a:lstStyle/>
                    <a:p>
                      <a:r>
                        <a:rPr lang="en-US" sz="1000"/>
                        <a:t>190</a:t>
                      </a:r>
                      <a:endParaRPr lang="en-US" sz="1000"/>
                    </a:p>
                  </a:txBody>
                  <a:tcPr/>
                </a:tc>
                <a:tc>
                  <a:txBody>
                    <a:bodyPr/>
                    <a:lstStyle/>
                    <a:p>
                      <a:r>
                        <a:rPr lang="en-US" sz="1000"/>
                        <a:t>0.4170%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71064001"/>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279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9925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5273965"/>
                    </a:ext>
                  </a:extLst>
                </a:gridCol>
                <a:gridCol w="658368">
                  <a:extLst>
                    <a:ext uri="{9D8B030D-6E8A-4147-A177-3AD203B41FA5}">
                      <a16:colId xmlns:a16="http://schemas.microsoft.com/office/drawing/2014/main" val="2968126011"/>
                    </a:ext>
                  </a:extLst>
                </a:gridCol>
                <a:gridCol w="658368">
                  <a:extLst>
                    <a:ext uri="{9D8B030D-6E8A-4147-A177-3AD203B41FA5}">
                      <a16:colId xmlns:a16="http://schemas.microsoft.com/office/drawing/2014/main" val="742314126"/>
                    </a:ext>
                  </a:extLst>
                </a:gridCol>
                <a:gridCol w="658368">
                  <a:extLst>
                    <a:ext uri="{9D8B030D-6E8A-4147-A177-3AD203B41FA5}">
                      <a16:colId xmlns:a16="http://schemas.microsoft.com/office/drawing/2014/main" val="3861025638"/>
                    </a:ext>
                  </a:extLst>
                </a:gridCol>
                <a:gridCol w="658368">
                  <a:extLst>
                    <a:ext uri="{9D8B030D-6E8A-4147-A177-3AD203B41FA5}">
                      <a16:colId xmlns:a16="http://schemas.microsoft.com/office/drawing/2014/main" val="2700388501"/>
                    </a:ext>
                  </a:extLst>
                </a:gridCol>
                <a:gridCol w="658368">
                  <a:extLst>
                    <a:ext uri="{9D8B030D-6E8A-4147-A177-3AD203B41FA5}">
                      <a16:colId xmlns:a16="http://schemas.microsoft.com/office/drawing/2014/main" val="1261901278"/>
                    </a:ext>
                  </a:extLst>
                </a:gridCol>
                <a:gridCol w="658368">
                  <a:extLst>
                    <a:ext uri="{9D8B030D-6E8A-4147-A177-3AD203B41FA5}">
                      <a16:colId xmlns:a16="http://schemas.microsoft.com/office/drawing/2014/main" val="2134707787"/>
                    </a:ext>
                  </a:extLst>
                </a:gridCol>
                <a:gridCol w="658368">
                  <a:extLst>
                    <a:ext uri="{9D8B030D-6E8A-4147-A177-3AD203B41FA5}">
                      <a16:colId xmlns:a16="http://schemas.microsoft.com/office/drawing/2014/main" val="319961043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938288511"/>
                  </a:ext>
                </a:extLst>
              </a:tr>
              <a:tr h="370840">
                <a:tc>
                  <a:txBody>
                    <a:bodyPr/>
                    <a:lstStyle/>
                    <a:p>
                      <a:r>
                        <a:rPr lang="es-ES" sz="1000" b="1"/>
                        <a:t>Ministerio de Agroindustria de la Nación Argentina - 2017-01-31 12:52:53</a:t>
                      </a:r>
                      <a:r>
                        <a:rPr lang="es-ES" sz="1000"/>
                        <a:t>
REINTEGROS PARA LAS ECONOMÍAS REGIONALES</a:t>
                      </a:r>
                      <a:endParaRPr lang="en-US" sz="1000"/>
                    </a:p>
                  </a:txBody>
                  <a:tcPr/>
                </a:tc>
                <a:tc>
                  <a:txBody>
                    <a:bodyPr/>
                    <a:lstStyle/>
                    <a:p>
                      <a:r>
                        <a:rPr lang="en-US" sz="1000"/>
                        <a:t>393</a:t>
                      </a:r>
                      <a:endParaRPr lang="en-US" sz="1000"/>
                    </a:p>
                  </a:txBody>
                  <a:tcPr/>
                </a:tc>
                <a:tc>
                  <a:txBody>
                    <a:bodyPr/>
                    <a:lstStyle/>
                    <a:p>
                      <a:r>
                        <a:rPr lang="en-US" sz="1000"/>
                        <a:t>168</a:t>
                      </a:r>
                      <a:endParaRPr lang="en-US" sz="1000"/>
                    </a:p>
                  </a:txBody>
                  <a:tcPr/>
                </a:tc>
                <a:tc>
                  <a:txBody>
                    <a:bodyPr/>
                    <a:lstStyle/>
                    <a:p>
                      <a:r>
                        <a:rPr lang="en-US" sz="1000"/>
                        <a:t>9</a:t>
                      </a:r>
                      <a:endParaRPr lang="en-US" sz="1000"/>
                    </a:p>
                  </a:txBody>
                  <a:tcPr/>
                </a:tc>
                <a:tc>
                  <a:txBody>
                    <a:bodyPr/>
                    <a:lstStyle/>
                    <a:p>
                      <a:r>
                        <a:rPr lang="en-US" sz="1000"/>
                        <a:t>216</a:t>
                      </a:r>
                      <a:endParaRPr lang="en-US" sz="1000"/>
                    </a:p>
                  </a:txBody>
                  <a:tcPr/>
                </a:tc>
                <a:tc>
                  <a:txBody>
                    <a:bodyPr/>
                    <a:lstStyle/>
                    <a:p>
                      <a:r>
                        <a:rPr lang="en-US" sz="1000"/>
                        <a:t>0.7498%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78479040"/>
                  </a:ext>
                </a:extLst>
              </a:tr>
              <a:tr h="370840">
                <a:tc>
                  <a:txBody>
                    <a:bodyPr/>
                    <a:lstStyle/>
                    <a:p>
                      <a:r>
                        <a:rPr lang="es-ES" sz="1000" b="1"/>
                        <a:t>Ministerio de Producción de la Nación Argentina - 2017-01-10 12:00:00</a:t>
                      </a:r>
                      <a:r>
                        <a:rPr lang="es-ES" sz="1000"/>
                        <a:t>
BUENAS NOTICIAS PARA LAS PYMES DE SOFTWARE 
Aplicá en http://www.produccion.gob.ar/presoft/</a:t>
                      </a:r>
                      <a:endParaRPr lang="en-US" sz="1000"/>
                    </a:p>
                  </a:txBody>
                  <a:tcPr/>
                </a:tc>
                <a:tc>
                  <a:txBody>
                    <a:bodyPr/>
                    <a:lstStyle/>
                    <a:p>
                      <a:r>
                        <a:rPr lang="en-US" sz="1000"/>
                        <a:t>393</a:t>
                      </a:r>
                      <a:endParaRPr lang="en-US" sz="1000"/>
                    </a:p>
                  </a:txBody>
                  <a:tcPr/>
                </a:tc>
                <a:tc>
                  <a:txBody>
                    <a:bodyPr/>
                    <a:lstStyle/>
                    <a:p>
                      <a:r>
                        <a:rPr lang="en-US" sz="1000"/>
                        <a:t>195</a:t>
                      </a:r>
                      <a:endParaRPr lang="en-US" sz="1000"/>
                    </a:p>
                  </a:txBody>
                  <a:tcPr/>
                </a:tc>
                <a:tc>
                  <a:txBody>
                    <a:bodyPr/>
                    <a:lstStyle/>
                    <a:p>
                      <a:r>
                        <a:rPr lang="en-US" sz="1000"/>
                        <a:t>45</a:t>
                      </a:r>
                      <a:endParaRPr lang="en-US" sz="1000"/>
                    </a:p>
                  </a:txBody>
                  <a:tcPr/>
                </a:tc>
                <a:tc>
                  <a:txBody>
                    <a:bodyPr/>
                    <a:lstStyle/>
                    <a:p>
                      <a:r>
                        <a:rPr lang="en-US" sz="1000"/>
                        <a:t>153</a:t>
                      </a:r>
                      <a:endParaRPr lang="en-US" sz="1000"/>
                    </a:p>
                  </a:txBody>
                  <a:tcPr/>
                </a:tc>
                <a:tc>
                  <a:txBody>
                    <a:bodyPr/>
                    <a:lstStyle/>
                    <a:p>
                      <a:r>
                        <a:rPr lang="en-US" sz="1000"/>
                        <a:t>0.4092%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27381833"/>
                  </a:ext>
                </a:extLst>
              </a:tr>
              <a:tr h="370840">
                <a:tc>
                  <a:txBody>
                    <a:bodyPr/>
                    <a:lstStyle/>
                    <a:p>
                      <a:r>
                        <a:rPr lang="es-ES" sz="1000" b="1"/>
                        <a:t>Ricardo Buryaile - 2017-01-28 11:50:08</a:t>
                      </a:r>
                      <a:r>
                        <a:rPr lang="es-ES" sz="1000"/>
                        <a:t>
LA PROVINCIA EN CRECIMIENTO
Ayer estuve junto al gobernador Gildo Insfran y al presidente del INTA, Amadeo Nicora, en la inauguración de la Estación Experimental Agropecuaria de Ingeniero Juárez, en Formosa.
Además, junto al titular de la ANSES, Emilio Basavilvaso, fuimos recibidos por referentes y caciques de las comunidades indígenas locales, e inauguramos las nuevas oficinas que permitirán a cientos de vecinos acceder a todos los trámites y beneficios sociales sin tener que viajar hasta Las Lomitas.
Como formoseño es una alegría enorme poder acompañar, desde la función pública, el crecimiento de mi provincia.
Estoy seguro de que estos logros afianzan las políticas de Estado que queremos para el desarrollo del todo el interior productivo.</a:t>
                      </a:r>
                      <a:endParaRPr lang="en-US" sz="1000"/>
                    </a:p>
                  </a:txBody>
                  <a:tcPr/>
                </a:tc>
                <a:tc>
                  <a:txBody>
                    <a:bodyPr/>
                    <a:lstStyle/>
                    <a:p>
                      <a:r>
                        <a:rPr lang="en-US" sz="1000"/>
                        <a:t>385</a:t>
                      </a:r>
                      <a:endParaRPr lang="en-US" sz="1000"/>
                    </a:p>
                  </a:txBody>
                  <a:tcPr/>
                </a:tc>
                <a:tc>
                  <a:txBody>
                    <a:bodyPr/>
                    <a:lstStyle/>
                    <a:p>
                      <a:r>
                        <a:rPr lang="en-US" sz="1000"/>
                        <a:t>262</a:t>
                      </a:r>
                      <a:endParaRPr lang="en-US" sz="1000"/>
                    </a:p>
                  </a:txBody>
                  <a:tcPr/>
                </a:tc>
                <a:tc>
                  <a:txBody>
                    <a:bodyPr/>
                    <a:lstStyle/>
                    <a:p>
                      <a:r>
                        <a:rPr lang="en-US" sz="1000"/>
                        <a:t>39</a:t>
                      </a:r>
                      <a:endParaRPr lang="en-US" sz="1000"/>
                    </a:p>
                  </a:txBody>
                  <a:tcPr/>
                </a:tc>
                <a:tc>
                  <a:txBody>
                    <a:bodyPr/>
                    <a:lstStyle/>
                    <a:p>
                      <a:r>
                        <a:rPr lang="en-US" sz="1000"/>
                        <a:t>84</a:t>
                      </a:r>
                      <a:endParaRPr lang="en-US" sz="1000"/>
                    </a:p>
                  </a:txBody>
                  <a:tcPr/>
                </a:tc>
                <a:tc>
                  <a:txBody>
                    <a:bodyPr/>
                    <a:lstStyle/>
                    <a:p>
                      <a:r>
                        <a:rPr lang="en-US" sz="1000"/>
                        <a:t>4.6848%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6028178"/>
                  </a:ext>
                </a:extLst>
              </a:tr>
              <a:tr h="370840">
                <a:tc>
                  <a:txBody>
                    <a:bodyPr/>
                    <a:lstStyle/>
                    <a:p>
                      <a:r>
                        <a:rPr lang="es-ES" sz="1000" b="1"/>
                        <a:t>Ricardo Buryaile - 2017-01-20 16:47:38</a:t>
                      </a:r>
                      <a:r>
                        <a:rPr lang="es-ES" sz="1000"/>
                        <a:t>
Hoy terminé mi almuerzo en Agroindustria con un postre rico, nutritivo y formoseño: el mango de oro. Es un fruto exótico milenario que empezó a ser cultivado en nuestra querida provincia hace más de diez años, de la mano de un pionero taiwanés, José Cheng.
Es un orgullo saber que su emprendimiento, que empezó con gran esfuerzo en Isla Puén, hoy está creciendo y con expectativas de ampliar las áreas de cultivo. 
Felicitaciones por este gran trabajo!</a:t>
                      </a:r>
                      <a:endParaRPr lang="en-US" sz="1000"/>
                    </a:p>
                  </a:txBody>
                  <a:tcPr/>
                </a:tc>
                <a:tc>
                  <a:txBody>
                    <a:bodyPr/>
                    <a:lstStyle/>
                    <a:p>
                      <a:r>
                        <a:rPr lang="en-US" sz="1000"/>
                        <a:t>365</a:t>
                      </a:r>
                      <a:endParaRPr lang="en-US" sz="1000"/>
                    </a:p>
                  </a:txBody>
                  <a:tcPr/>
                </a:tc>
                <a:tc>
                  <a:txBody>
                    <a:bodyPr/>
                    <a:lstStyle/>
                    <a:p>
                      <a:r>
                        <a:rPr lang="en-US" sz="1000"/>
                        <a:t>286</a:t>
                      </a:r>
                      <a:endParaRPr lang="en-US" sz="1000"/>
                    </a:p>
                  </a:txBody>
                  <a:tcPr/>
                </a:tc>
                <a:tc>
                  <a:txBody>
                    <a:bodyPr/>
                    <a:lstStyle/>
                    <a:p>
                      <a:r>
                        <a:rPr lang="en-US" sz="1000"/>
                        <a:t>31</a:t>
                      </a:r>
                      <a:endParaRPr lang="en-US" sz="1000"/>
                    </a:p>
                  </a:txBody>
                  <a:tcPr/>
                </a:tc>
                <a:tc>
                  <a:txBody>
                    <a:bodyPr/>
                    <a:lstStyle/>
                    <a:p>
                      <a:r>
                        <a:rPr lang="en-US" sz="1000"/>
                        <a:t>48</a:t>
                      </a:r>
                      <a:endParaRPr lang="en-US" sz="1000"/>
                    </a:p>
                  </a:txBody>
                  <a:tcPr/>
                </a:tc>
                <a:tc>
                  <a:txBody>
                    <a:bodyPr/>
                    <a:lstStyle/>
                    <a:p>
                      <a:r>
                        <a:rPr lang="en-US" sz="1000"/>
                        <a:t>4.4681%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3453731"/>
                  </a:ext>
                </a:extLst>
              </a:tr>
              <a:tr h="370840">
                <a:tc>
                  <a:txBody>
                    <a:bodyPr/>
                    <a:lstStyle/>
                    <a:p>
                      <a:r>
                        <a:rPr lang="es-ES" sz="1000" b="1"/>
                        <a:t>Ministerio de Agroindustria de la Nación Argentina - 2017-01-26 10:00:01</a:t>
                      </a:r>
                      <a:r>
                        <a:rPr lang="es-ES" sz="1000"/>
                        <a:t>
DÍA DEL PESCADOR 🎣🚢🐠
Hoy saludamos a quienes trabajan en las aguas de nuestro país contribuyendo a la productividad pesquera. Más de mil buques de bandera argentina trasladan a nuestros pescadores diariamente en busca de diferentes especies. La merluza, el calamar y el langostino son las más abundantes.</a:t>
                      </a:r>
                      <a:endParaRPr lang="en-US" sz="1000"/>
                    </a:p>
                  </a:txBody>
                  <a:tcPr/>
                </a:tc>
                <a:tc>
                  <a:txBody>
                    <a:bodyPr/>
                    <a:lstStyle/>
                    <a:p>
                      <a:r>
                        <a:rPr lang="en-US" sz="1000"/>
                        <a:t>325</a:t>
                      </a:r>
                      <a:endParaRPr lang="en-US" sz="1000"/>
                    </a:p>
                  </a:txBody>
                  <a:tcPr/>
                </a:tc>
                <a:tc>
                  <a:txBody>
                    <a:bodyPr/>
                    <a:lstStyle/>
                    <a:p>
                      <a:r>
                        <a:rPr lang="en-US" sz="1000"/>
                        <a:t>191</a:t>
                      </a:r>
                      <a:endParaRPr lang="en-US" sz="1000"/>
                    </a:p>
                  </a:txBody>
                  <a:tcPr/>
                </a:tc>
                <a:tc>
                  <a:txBody>
                    <a:bodyPr/>
                    <a:lstStyle/>
                    <a:p>
                      <a:r>
                        <a:rPr lang="en-US" sz="1000"/>
                        <a:t>12</a:t>
                      </a:r>
                      <a:endParaRPr lang="en-US" sz="1000"/>
                    </a:p>
                  </a:txBody>
                  <a:tcPr/>
                </a:tc>
                <a:tc>
                  <a:txBody>
                    <a:bodyPr/>
                    <a:lstStyle/>
                    <a:p>
                      <a:r>
                        <a:rPr lang="en-US" sz="1000"/>
                        <a:t>122</a:t>
                      </a:r>
                      <a:endParaRPr lang="en-US" sz="1000"/>
                    </a:p>
                  </a:txBody>
                  <a:tcPr/>
                </a:tc>
                <a:tc>
                  <a:txBody>
                    <a:bodyPr/>
                    <a:lstStyle/>
                    <a:p>
                      <a:r>
                        <a:rPr lang="en-US" sz="1000"/>
                        <a:t>0.6217%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19063024"/>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766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4635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803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5368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785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0235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304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62310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327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78793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0596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22907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548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59806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541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7044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7166269"/>
                    </a:ext>
                  </a:extLst>
                </a:gridCol>
                <a:gridCol w="2468880">
                  <a:extLst>
                    <a:ext uri="{9D8B030D-6E8A-4147-A177-3AD203B41FA5}">
                      <a16:colId xmlns:a16="http://schemas.microsoft.com/office/drawing/2014/main" val="1648430373"/>
                    </a:ext>
                  </a:extLst>
                </a:gridCol>
                <a:gridCol w="822960">
                  <a:extLst>
                    <a:ext uri="{9D8B030D-6E8A-4147-A177-3AD203B41FA5}">
                      <a16:colId xmlns:a16="http://schemas.microsoft.com/office/drawing/2014/main" val="753384290"/>
                    </a:ext>
                  </a:extLst>
                </a:gridCol>
                <a:gridCol w="822960">
                  <a:extLst>
                    <a:ext uri="{9D8B030D-6E8A-4147-A177-3AD203B41FA5}">
                      <a16:colId xmlns:a16="http://schemas.microsoft.com/office/drawing/2014/main" val="3927435096"/>
                    </a:ext>
                  </a:extLst>
                </a:gridCol>
                <a:gridCol w="822960">
                  <a:extLst>
                    <a:ext uri="{9D8B030D-6E8A-4147-A177-3AD203B41FA5}">
                      <a16:colId xmlns:a16="http://schemas.microsoft.com/office/drawing/2014/main" val="2717996088"/>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274837368"/>
                  </a:ext>
                </a:extLst>
              </a:tr>
              <a:tr h="370840">
                <a:tc>
                  <a:txBody>
                    <a:bodyPr/>
                    <a:lstStyle/>
                    <a:p>
                      <a:r>
                        <a:rPr lang="en-US" sz="1000"/>
                        <a:t>Radan Ross</a:t>
                      </a:r>
                      <a:endParaRPr lang="en-US" sz="1000"/>
                    </a:p>
                  </a:txBody>
                  <a:tcPr/>
                </a:tc>
                <a:tc>
                  <a:txBody>
                    <a:bodyPr/>
                    <a:lstStyle/>
                    <a:p>
                      <a:r>
                        <a:rPr lang="es-ES" sz="1000"/>
                        <a:t>Ministerio de Agroindustria de la Nación Argentina (26), Ministerio de Producción de la Nación Argentina (73), Ricardo Buryaile (10)</a:t>
                      </a:r>
                      <a:endParaRPr lang="en-US" sz="1000"/>
                    </a:p>
                  </a:txBody>
                  <a:tcPr/>
                </a:tc>
                <a:tc>
                  <a:txBody>
                    <a:bodyPr/>
                    <a:lstStyle/>
                    <a:p>
                      <a:r>
                        <a:rPr lang="en-US" sz="1000"/>
                        <a:t>0</a:t>
                      </a:r>
                      <a:endParaRPr lang="en-US" sz="1000"/>
                    </a:p>
                  </a:txBody>
                  <a:tcPr/>
                </a:tc>
                <a:tc>
                  <a:txBody>
                    <a:bodyPr/>
                    <a:lstStyle/>
                    <a:p>
                      <a:r>
                        <a:rPr lang="en-US" sz="1000"/>
                        <a:t>109</a:t>
                      </a:r>
                      <a:endParaRPr lang="en-US" sz="1000"/>
                    </a:p>
                  </a:txBody>
                  <a:tcPr/>
                </a:tc>
                <a:tc>
                  <a:txBody>
                    <a:bodyPr/>
                    <a:lstStyle/>
                    <a:p>
                      <a:r>
                        <a:rPr lang="en-US" sz="1000"/>
                        <a:t>109</a:t>
                      </a:r>
                      <a:endParaRPr lang="en-US" sz="1000"/>
                    </a:p>
                  </a:txBody>
                  <a:tcPr/>
                </a:tc>
                <a:extLst>
                  <a:ext uri="{0D108BD9-81ED-4DB2-BD59-A6C34878D82A}">
                    <a16:rowId xmlns:a16="http://schemas.microsoft.com/office/drawing/2014/main" val="259880408"/>
                  </a:ext>
                </a:extLst>
              </a:tr>
              <a:tr h="370840">
                <a:tc>
                  <a:txBody>
                    <a:bodyPr/>
                    <a:lstStyle/>
                    <a:p>
                      <a:r>
                        <a:rPr lang="en-US" sz="1000"/>
                        <a:t>Ruperto Carcamo</a:t>
                      </a:r>
                      <a:endParaRPr lang="en-US" sz="1000"/>
                    </a:p>
                  </a:txBody>
                  <a:tcPr/>
                </a:tc>
                <a:tc>
                  <a:txBody>
                    <a:bodyPr/>
                    <a:lstStyle/>
                    <a:p>
                      <a:r>
                        <a:rPr lang="es-ES" sz="1000"/>
                        <a:t>Ministerio de Producción de la Nación Argentina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413912910"/>
                  </a:ext>
                </a:extLst>
              </a:tr>
              <a:tr h="370840">
                <a:tc>
                  <a:txBody>
                    <a:bodyPr/>
                    <a:lstStyle/>
                    <a:p>
                      <a:r>
                        <a:rPr lang="en-US" sz="1000"/>
                        <a:t>Dario Daniel Almada</a:t>
                      </a:r>
                      <a:endParaRPr lang="en-US" sz="1000"/>
                    </a:p>
                  </a:txBody>
                  <a:tcPr/>
                </a:tc>
                <a:tc>
                  <a:txBody>
                    <a:bodyPr/>
                    <a:lstStyle/>
                    <a:p>
                      <a:r>
                        <a:rPr lang="es-ES" sz="1000"/>
                        <a:t>Ministerio de Agroindustria de la Nación Argentina (6), 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767654484"/>
                  </a:ext>
                </a:extLst>
              </a:tr>
              <a:tr h="370840">
                <a:tc>
                  <a:txBody>
                    <a:bodyPr/>
                    <a:lstStyle/>
                    <a:p>
                      <a:r>
                        <a:rPr lang="en-US" sz="1000"/>
                        <a:t>Maria Elena Luna</a:t>
                      </a:r>
                      <a:endParaRPr lang="en-US" sz="1000"/>
                    </a:p>
                  </a:txBody>
                  <a:tcPr/>
                </a:tc>
                <a:tc>
                  <a:txBody>
                    <a:bodyPr/>
                    <a:lstStyle/>
                    <a:p>
                      <a:r>
                        <a:rPr lang="es-ES" sz="1000"/>
                        <a:t>Ministerio de Agroindustria de la Nación Argentina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638394621"/>
                  </a:ext>
                </a:extLst>
              </a:tr>
              <a:tr h="370840">
                <a:tc>
                  <a:txBody>
                    <a:bodyPr/>
                    <a:lstStyle/>
                    <a:p>
                      <a:r>
                        <a:rPr lang="en-US" sz="1000"/>
                        <a:t>Diego López</a:t>
                      </a:r>
                      <a:endParaRPr lang="en-US" sz="1000"/>
                    </a:p>
                  </a:txBody>
                  <a:tcPr/>
                </a:tc>
                <a:tc>
                  <a:txBody>
                    <a:bodyPr/>
                    <a:lstStyle/>
                    <a:p>
                      <a:r>
                        <a:rPr lang="es-ES" sz="1000"/>
                        <a:t>Ministerio de Producción de la Nación Argentina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421132491"/>
                  </a:ext>
                </a:extLst>
              </a:tr>
              <a:tr h="370840">
                <a:tc>
                  <a:txBody>
                    <a:bodyPr/>
                    <a:lstStyle/>
                    <a:p>
                      <a:r>
                        <a:rPr lang="en-US" sz="1000"/>
                        <a:t>Juan Ignacio Garetto</a:t>
                      </a:r>
                      <a:endParaRPr lang="en-US" sz="1000"/>
                    </a:p>
                  </a:txBody>
                  <a:tcPr/>
                </a:tc>
                <a:tc>
                  <a:txBody>
                    <a:bodyPr/>
                    <a:lstStyle/>
                    <a:p>
                      <a:r>
                        <a:rPr lang="es-ES" sz="1000"/>
                        <a:t>Ministerio de Agroindustria de la Nación Argentina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369898506"/>
                  </a:ext>
                </a:extLst>
              </a:tr>
              <a:tr h="370840">
                <a:tc>
                  <a:txBody>
                    <a:bodyPr/>
                    <a:lstStyle/>
                    <a:p>
                      <a:r>
                        <a:rPr lang="en-US" sz="1000"/>
                        <a:t>Agustin Eduardo Gorosito</a:t>
                      </a:r>
                      <a:endParaRPr lang="en-US" sz="1000"/>
                    </a:p>
                  </a:txBody>
                  <a:tcPr/>
                </a:tc>
                <a:tc>
                  <a:txBody>
                    <a:bodyPr/>
                    <a:lstStyle/>
                    <a:p>
                      <a:r>
                        <a:rPr lang="es-ES" sz="1000"/>
                        <a:t>Ministerio de Agroindustria de la Nación Argentina (4), Ministerio de Producción de la Nación Argentina (1), Ricardo Buryaile (2)</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641172731"/>
                  </a:ext>
                </a:extLst>
              </a:tr>
              <a:tr h="370840">
                <a:tc>
                  <a:txBody>
                    <a:bodyPr/>
                    <a:lstStyle/>
                    <a:p>
                      <a:r>
                        <a:rPr lang="en-US" sz="1000"/>
                        <a:t>Marina Lur</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260802641"/>
                  </a:ext>
                </a:extLst>
              </a:tr>
              <a:tr h="370840">
                <a:tc>
                  <a:txBody>
                    <a:bodyPr/>
                    <a:lstStyle/>
                    <a:p>
                      <a:r>
                        <a:rPr lang="en-US" sz="1000"/>
                        <a:t>Nancy Kyselka</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332083887"/>
                  </a:ext>
                </a:extLst>
              </a:tr>
              <a:tr h="370840">
                <a:tc>
                  <a:txBody>
                    <a:bodyPr/>
                    <a:lstStyle/>
                    <a:p>
                      <a:r>
                        <a:rPr lang="en-US" sz="1000"/>
                        <a:t>Nahuel Russo</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489528969"/>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510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33754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1630292"/>
                    </a:ext>
                  </a:extLst>
                </a:gridCol>
                <a:gridCol w="2468880">
                  <a:extLst>
                    <a:ext uri="{9D8B030D-6E8A-4147-A177-3AD203B41FA5}">
                      <a16:colId xmlns:a16="http://schemas.microsoft.com/office/drawing/2014/main" val="1214542879"/>
                    </a:ext>
                  </a:extLst>
                </a:gridCol>
                <a:gridCol w="822960">
                  <a:extLst>
                    <a:ext uri="{9D8B030D-6E8A-4147-A177-3AD203B41FA5}">
                      <a16:colId xmlns:a16="http://schemas.microsoft.com/office/drawing/2014/main" val="1968335673"/>
                    </a:ext>
                  </a:extLst>
                </a:gridCol>
                <a:gridCol w="822960">
                  <a:extLst>
                    <a:ext uri="{9D8B030D-6E8A-4147-A177-3AD203B41FA5}">
                      <a16:colId xmlns:a16="http://schemas.microsoft.com/office/drawing/2014/main" val="1755923435"/>
                    </a:ext>
                  </a:extLst>
                </a:gridCol>
                <a:gridCol w="822960">
                  <a:extLst>
                    <a:ext uri="{9D8B030D-6E8A-4147-A177-3AD203B41FA5}">
                      <a16:colId xmlns:a16="http://schemas.microsoft.com/office/drawing/2014/main" val="426458501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883718307"/>
                  </a:ext>
                </a:extLst>
              </a:tr>
              <a:tr h="370840">
                <a:tc>
                  <a:txBody>
                    <a:bodyPr/>
                    <a:lstStyle/>
                    <a:p>
                      <a:r>
                        <a:rPr lang="en-US" sz="1000"/>
                        <a:t>Ingrid Glickman</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862469552"/>
                  </a:ext>
                </a:extLst>
              </a:tr>
              <a:tr h="370840">
                <a:tc>
                  <a:txBody>
                    <a:bodyPr/>
                    <a:lstStyle/>
                    <a:p>
                      <a:r>
                        <a:rPr lang="en-US" sz="1000"/>
                        <a:t>Myri Bravo</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311615672"/>
                  </a:ext>
                </a:extLst>
              </a:tr>
              <a:tr h="370840">
                <a:tc>
                  <a:txBody>
                    <a:bodyPr/>
                    <a:lstStyle/>
                    <a:p>
                      <a:r>
                        <a:rPr lang="en-US" sz="1000"/>
                        <a:t>Ricardo Gustavo Luna</a:t>
                      </a:r>
                      <a:endParaRPr lang="en-US" sz="1000"/>
                    </a:p>
                  </a:txBody>
                  <a:tcPr/>
                </a:tc>
                <a:tc>
                  <a:txBody>
                    <a:bodyPr/>
                    <a:lstStyle/>
                    <a:p>
                      <a:r>
                        <a:rPr lang="en-US" sz="1000"/>
                        <a:t>Ricardo Buryaile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899649323"/>
                  </a:ext>
                </a:extLst>
              </a:tr>
              <a:tr h="370840">
                <a:tc>
                  <a:txBody>
                    <a:bodyPr/>
                    <a:lstStyle/>
                    <a:p>
                      <a:r>
                        <a:rPr lang="en-US" sz="1000"/>
                        <a:t>Lili Broda</a:t>
                      </a:r>
                      <a:endParaRPr lang="en-US" sz="1000"/>
                    </a:p>
                  </a:txBody>
                  <a:tcPr/>
                </a:tc>
                <a:tc>
                  <a:txBody>
                    <a:bodyPr/>
                    <a:lstStyle/>
                    <a:p>
                      <a:r>
                        <a:rPr lang="es-ES" sz="1000"/>
                        <a:t>Ministerio de Agroindustria de la Nación Argentina (2), Ricardo Buryaile (3)</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617709201"/>
                  </a:ext>
                </a:extLst>
              </a:tr>
              <a:tr h="370840">
                <a:tc>
                  <a:txBody>
                    <a:bodyPr/>
                    <a:lstStyle/>
                    <a:p>
                      <a:r>
                        <a:rPr lang="en-US" sz="1000"/>
                        <a:t>Celina Edi</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00010036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432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42468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6191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1002</Words>
  <Application>Microsoft Office PowerPoint</Application>
  <PresentationFormat>On-screen Show (4:3)</PresentationFormat>
  <Paragraphs>408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2017-02-02T18:52:03Z</dcterms:created>
  <dcterms:modified xsi:type="dcterms:W3CDTF">2017-02-02T18:52:52Z</dcterms:modified>
</cp:coreProperties>
</file>