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1545</c:v>
                </c:pt>
                <c:pt idx="1">
                  <c:v>1544</c:v>
                </c:pt>
                <c:pt idx="2">
                  <c:v>1544</c:v>
                </c:pt>
                <c:pt idx="3">
                  <c:v>1548</c:v>
                </c:pt>
                <c:pt idx="4">
                  <c:v>1549</c:v>
                </c:pt>
                <c:pt idx="5">
                  <c:v>1550</c:v>
                </c:pt>
                <c:pt idx="6">
                  <c:v>1553</c:v>
                </c:pt>
                <c:pt idx="7">
                  <c:v>1554</c:v>
                </c:pt>
                <c:pt idx="8">
                  <c:v>1554</c:v>
                </c:pt>
                <c:pt idx="9">
                  <c:v>1555</c:v>
                </c:pt>
                <c:pt idx="10">
                  <c:v>1557</c:v>
                </c:pt>
                <c:pt idx="11">
                  <c:v>1560</c:v>
                </c:pt>
                <c:pt idx="12">
                  <c:v>1561</c:v>
                </c:pt>
                <c:pt idx="13">
                  <c:v>1563</c:v>
                </c:pt>
                <c:pt idx="14">
                  <c:v>1563</c:v>
                </c:pt>
                <c:pt idx="15">
                  <c:v>1564</c:v>
                </c:pt>
                <c:pt idx="16">
                  <c:v>1566</c:v>
                </c:pt>
                <c:pt idx="17">
                  <c:v>1568</c:v>
                </c:pt>
                <c:pt idx="18">
                  <c:v>1571</c:v>
                </c:pt>
                <c:pt idx="19">
                  <c:v>1569</c:v>
                </c:pt>
                <c:pt idx="20">
                  <c:v>1571</c:v>
                </c:pt>
                <c:pt idx="21">
                  <c:v>1574</c:v>
                </c:pt>
                <c:pt idx="22">
                  <c:v>1573</c:v>
                </c:pt>
                <c:pt idx="23">
                  <c:v>1572</c:v>
                </c:pt>
                <c:pt idx="24">
                  <c:v>1573</c:v>
                </c:pt>
                <c:pt idx="25">
                  <c:v>1577</c:v>
                </c:pt>
                <c:pt idx="26">
                  <c:v>1581</c:v>
                </c:pt>
                <c:pt idx="27">
                  <c:v>1582</c:v>
                </c:pt>
                <c:pt idx="28">
                  <c:v>1583</c:v>
                </c:pt>
                <c:pt idx="29">
                  <c:v>1585</c:v>
                </c:pt>
                <c:pt idx="30">
                  <c:v>1587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5E-41A6-B6E6-AAFEC180D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839224"/>
        <c:axId val="226840208"/>
      </c:lineChart>
      <c:dateAx>
        <c:axId val="226839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840208"/>
        <c:crosses val="autoZero"/>
        <c:auto val="1"/>
        <c:lblOffset val="100"/>
        <c:baseTimeUnit val="days"/>
      </c:dateAx>
      <c:valAx>
        <c:axId val="22684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839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4B-4551-A032-388FF5B2A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5894352"/>
        <c:axId val="265892384"/>
      </c:radarChart>
      <c:catAx>
        <c:axId val="26589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92384"/>
        <c:crosses val="autoZero"/>
        <c:auto val="1"/>
        <c:lblAlgn val="ctr"/>
        <c:lblOffset val="100"/>
        <c:noMultiLvlLbl val="0"/>
      </c:catAx>
      <c:valAx>
        <c:axId val="265892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589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-1</c:v>
                </c:pt>
                <c:pt idx="2">
                  <c:v>0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-2</c:v>
                </c:pt>
                <c:pt idx="20">
                  <c:v>2</c:v>
                </c:pt>
                <c:pt idx="21">
                  <c:v>3</c:v>
                </c:pt>
                <c:pt idx="22">
                  <c:v>-1</c:v>
                </c:pt>
                <c:pt idx="23">
                  <c:v>-1</c:v>
                </c:pt>
                <c:pt idx="24">
                  <c:v>1</c:v>
                </c:pt>
                <c:pt idx="25">
                  <c:v>4</c:v>
                </c:pt>
                <c:pt idx="26">
                  <c:v>4</c:v>
                </c:pt>
                <c:pt idx="27">
                  <c:v>1</c:v>
                </c:pt>
                <c:pt idx="28">
                  <c:v>1</c:v>
                </c:pt>
                <c:pt idx="29">
                  <c:v>2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3A-498D-9B1D-D5B30C3D8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599888"/>
        <c:axId val="272603168"/>
      </c:lineChart>
      <c:dateAx>
        <c:axId val="272599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03168"/>
        <c:crosses val="autoZero"/>
        <c:auto val="1"/>
        <c:lblOffset val="100"/>
        <c:baseTimeUnit val="days"/>
      </c:dateAx>
      <c:valAx>
        <c:axId val="27260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59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79-43AD-A992-C373544BF1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606448"/>
        <c:axId val="272601200"/>
      </c:barChart>
      <c:catAx>
        <c:axId val="27260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01200"/>
        <c:crosses val="autoZero"/>
        <c:auto val="1"/>
        <c:lblAlgn val="ctr"/>
        <c:lblOffset val="100"/>
        <c:noMultiLvlLbl val="0"/>
      </c:catAx>
      <c:valAx>
        <c:axId val="27260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60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2</c:v>
                </c:pt>
                <c:pt idx="8">
                  <c:v>4</c:v>
                </c:pt>
                <c:pt idx="9">
                  <c:v>1</c:v>
                </c:pt>
                <c:pt idx="10">
                  <c:v>3</c:v>
                </c:pt>
                <c:pt idx="11">
                  <c:v>5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3</c:v>
                </c:pt>
                <c:pt idx="19">
                  <c:v>3</c:v>
                </c:pt>
                <c:pt idx="20">
                  <c:v>1</c:v>
                </c:pt>
                <c:pt idx="21">
                  <c:v>1</c:v>
                </c:pt>
                <c:pt idx="22">
                  <c:v>3</c:v>
                </c:pt>
                <c:pt idx="23">
                  <c:v>3</c:v>
                </c:pt>
                <c:pt idx="24">
                  <c:v>6</c:v>
                </c:pt>
                <c:pt idx="25">
                  <c:v>3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3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8B-44D4-92C7-4338F191C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335184"/>
        <c:axId val="269340432"/>
      </c:lineChart>
      <c:dateAx>
        <c:axId val="269335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0432"/>
        <c:crosses val="autoZero"/>
        <c:auto val="1"/>
        <c:lblOffset val="100"/>
        <c:baseTimeUnit val="days"/>
      </c:dateAx>
      <c:valAx>
        <c:axId val="26934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3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@finanzascba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89-4B8B-A96D-7ED749C221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@finanzascba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89-4B8B-A96D-7ED749C221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331248"/>
        <c:axId val="269326656"/>
      </c:barChart>
      <c:catAx>
        <c:axId val="26933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26656"/>
        <c:crosses val="autoZero"/>
        <c:auto val="1"/>
        <c:lblAlgn val="ctr"/>
        <c:lblOffset val="100"/>
        <c:noMultiLvlLbl val="0"/>
      </c:catAx>
      <c:valAx>
        <c:axId val="26932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3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</c:v>
                </c:pt>
                <c:pt idx="1">
                  <c:v>12</c:v>
                </c:pt>
                <c:pt idx="2">
                  <c:v>13</c:v>
                </c:pt>
                <c:pt idx="3">
                  <c:v>13</c:v>
                </c:pt>
                <c:pt idx="4">
                  <c:v>10</c:v>
                </c:pt>
                <c:pt idx="5">
                  <c:v>4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06-488A-B3BA-CC18D2C0F3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330592"/>
        <c:axId val="269331576"/>
      </c:barChart>
      <c:catAx>
        <c:axId val="26933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31576"/>
        <c:crosses val="autoZero"/>
        <c:auto val="1"/>
        <c:lblAlgn val="ctr"/>
        <c:lblOffset val="100"/>
        <c:noMultiLvlLbl val="0"/>
      </c:catAx>
      <c:valAx>
        <c:axId val="26933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3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0.35334184759471998</c:v>
                </c:pt>
                <c:pt idx="1">
                  <c:v>0.36717752234994</c:v>
                </c:pt>
                <c:pt idx="2">
                  <c:v>0.51576775714707002</c:v>
                </c:pt>
                <c:pt idx="3">
                  <c:v>0.3291089497986</c:v>
                </c:pt>
                <c:pt idx="4">
                  <c:v>0.49808429118774</c:v>
                </c:pt>
                <c:pt idx="5">
                  <c:v>0.27139208173690998</c:v>
                </c:pt>
                <c:pt idx="6">
                  <c:v>0.32992762877819998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89-43C4-B47E-7CC5633627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325344"/>
        <c:axId val="269325672"/>
      </c:barChart>
      <c:catAx>
        <c:axId val="26932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25672"/>
        <c:crosses val="autoZero"/>
        <c:auto val="1"/>
        <c:lblAlgn val="ctr"/>
        <c:lblOffset val="100"/>
        <c:noMultiLvlLbl val="0"/>
      </c:catAx>
      <c:valAx>
        <c:axId val="269325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2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10</c:v>
                </c:pt>
                <c:pt idx="11">
                  <c:v>16</c:v>
                </c:pt>
                <c:pt idx="12">
                  <c:v>10</c:v>
                </c:pt>
                <c:pt idx="13">
                  <c:v>10</c:v>
                </c:pt>
                <c:pt idx="14">
                  <c:v>3</c:v>
                </c:pt>
                <c:pt idx="15">
                  <c:v>1</c:v>
                </c:pt>
                <c:pt idx="16">
                  <c:v>4</c:v>
                </c:pt>
                <c:pt idx="17">
                  <c:v>8</c:v>
                </c:pt>
                <c:pt idx="18">
                  <c:v>7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3E-49F1-AA23-DF713A7428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7078272"/>
        <c:axId val="157078928"/>
      </c:lineChart>
      <c:catAx>
        <c:axId val="157078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078928"/>
        <c:crosses val="autoZero"/>
        <c:auto val="1"/>
        <c:lblAlgn val="ctr"/>
        <c:lblOffset val="100"/>
        <c:noMultiLvlLbl val="0"/>
      </c:catAx>
      <c:valAx>
        <c:axId val="157078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07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0.25542784163474003</c:v>
                </c:pt>
                <c:pt idx="10">
                  <c:v>0.41507024265644998</c:v>
                </c:pt>
                <c:pt idx="11">
                  <c:v>0.35121328224775999</c:v>
                </c:pt>
                <c:pt idx="12">
                  <c:v>0.38952745849297998</c:v>
                </c:pt>
                <c:pt idx="13">
                  <c:v>0.41507024265644998</c:v>
                </c:pt>
                <c:pt idx="14">
                  <c:v>0.23414218816518001</c:v>
                </c:pt>
                <c:pt idx="15">
                  <c:v>0.51085568326948005</c:v>
                </c:pt>
                <c:pt idx="16">
                  <c:v>0.31928480204342002</c:v>
                </c:pt>
                <c:pt idx="17">
                  <c:v>0.50287356321839005</c:v>
                </c:pt>
                <c:pt idx="18">
                  <c:v>0.49261083743841999</c:v>
                </c:pt>
                <c:pt idx="19">
                  <c:v>0.25542784163474003</c:v>
                </c:pt>
                <c:pt idx="20">
                  <c:v>0</c:v>
                </c:pt>
                <c:pt idx="21">
                  <c:v>0.19157088122605001</c:v>
                </c:pt>
                <c:pt idx="22">
                  <c:v>0.25542784163474003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17-40EF-A417-E3A9E26F4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929944"/>
        <c:axId val="268931912"/>
      </c:lineChart>
      <c:catAx>
        <c:axId val="268929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31912"/>
        <c:crosses val="autoZero"/>
        <c:auto val="1"/>
        <c:lblAlgn val="ctr"/>
        <c:lblOffset val="100"/>
        <c:noMultiLvlLbl val="0"/>
      </c:catAx>
      <c:valAx>
        <c:axId val="26893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92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</c:v>
                </c:pt>
                <c:pt idx="11">
                  <c:v>1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3</c:v>
                </c:pt>
                <c:pt idx="25">
                  <c:v>2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C3-4FF6-96E2-70523176D2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296344"/>
        <c:axId val="274296016"/>
      </c:lineChart>
      <c:dateAx>
        <c:axId val="274296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96016"/>
        <c:crosses val="autoZero"/>
        <c:auto val="1"/>
        <c:lblOffset val="100"/>
        <c:baseTimeUnit val="days"/>
      </c:dateAx>
      <c:valAx>
        <c:axId val="2742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9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@finanzascba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E0-4CC4-8F0A-01F66A889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409144"/>
        <c:axId val="336411768"/>
      </c:barChart>
      <c:catAx>
        <c:axId val="33640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11768"/>
        <c:crosses val="autoZero"/>
        <c:auto val="1"/>
        <c:lblAlgn val="ctr"/>
        <c:lblOffset val="100"/>
        <c:noMultiLvlLbl val="0"/>
      </c:catAx>
      <c:valAx>
        <c:axId val="33641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40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036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2730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4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9689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940714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3972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0076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6661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7245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9409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39992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014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8674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975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306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873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87613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2142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097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@finanzascba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0.3936%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3348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759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18391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872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127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486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0471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906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3606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864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1239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2385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2628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277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5967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930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2292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182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73722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481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2488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435377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3707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149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1890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3018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068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270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- 2017-01-11 15:29:34</a:t>
                      </a:r>
                      <a:r>
                        <a:rPr lang="es-ES" sz="1000"/>
                        <a:t>
RT @GiordanoOsvaldo: Con cuota única, pago web y siendo contribuyente al día pagás casi la mitad de tu impuesto. Aprovechalo desde el prime…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41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- 2017-01-02 15:48:18</a:t>
                      </a:r>
                      <a:r>
                        <a:rPr lang="es-ES" sz="1000"/>
                        <a:t>
RT @GiordanoOsvaldo: Compromisos que se cumplen. Ingresaron los 500 millones x el acuerdo con @ANSES. Provincia/Nación siguen construyendo…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15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- 2017-01-06 16:45:00</a:t>
                      </a:r>
                      <a:r>
                        <a:rPr lang="es-ES" sz="1000"/>
                        <a:t>
Más de 15.800 trabajadores de oficios no pagarán #IngresosBrutos https://t.co/Mf8ZfMpmVi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152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- 2017-01-11 09:15:00</a:t>
                      </a:r>
                      <a:r>
                        <a:rPr lang="es-ES" sz="1000"/>
                        <a:t>
¡No esperes más tu cedulón postal! Ingresá a https://t.co/6wVZH3HVmK, consultá tu cedulón electrónico y realizá tus pagos vía web. https://t.co/pG0MzzfulH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1.2845%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364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- 2017-01-13 09:50:44</a:t>
                      </a:r>
                      <a:r>
                        <a:rPr lang="es-ES" sz="1000"/>
                        <a:t>
RT @GiordanoOsvaldo: Córdoba 1ª en Ranking Transparencia de @CIPPEC. Un puesto que enorgullece pero además compromete a seguir trabajando
h…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55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- 2017-01-02 16:29:18</a:t>
                      </a:r>
                      <a:r>
                        <a:rPr lang="es-ES" sz="1000"/>
                        <a:t>
RT @GiordanoOsvaldo: Así, la #Caja cancela el enorme pasivo generado durante el Kirchnerismo sin hipotecar la calidad de vida de los jubila…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995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- 2017-01-25 10:20:31</a:t>
                      </a:r>
                      <a:r>
                        <a:rPr lang="es-ES" sz="1000"/>
                        <a:t>
"Con estos espacios, queremos brindarles las herramientas necesarias p/ que puedan dar respuesta a las dudas del ciudadano"@GiordanoOsvaldo https://t.co/qbDILPKY6d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0.7629%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836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- 2017-01-23 17:26:56</a:t>
                      </a:r>
                      <a:r>
                        <a:rPr lang="es-ES" sz="1000"/>
                        <a:t>
¿Sabías que con el nuevo #cedulónelectrónico se dejan de imprimir y enviar 6 millones de hojas? https://t.co/PuV5IAC4oC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1.0172%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2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- 2017-01-04 22:26:12</a:t>
                      </a:r>
                      <a:r>
                        <a:rPr lang="es-ES" sz="1000"/>
                        <a:t>
RT @GiordanoOsvaldo: Trabajar integralmente por la equidad es generar herramientas para ordenar y dar tranquilidad a los contribuyentes.
h…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816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- 2017-01-11 17:30:02</a:t>
                      </a:r>
                      <a:r>
                        <a:rPr lang="es-ES" sz="1000"/>
                        <a:t>
#Rentas 4 nuevos mecanismos de pago. Si abonás vía web, podés acceder a un 10% de descuento adicional. Más info en: https://t.co/jUq9zUp2jc https://t.co/ANsgFuliEm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0.8349%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9267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017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6244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9199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587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453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604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2701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3953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24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- 2017-01-16 08:41:14</a:t>
                      </a:r>
                      <a:r>
                        <a:rPr lang="es-ES" sz="1000"/>
                        <a:t>
RT @GiordanoOsvaldo: Acompañando a @PauloCassinerio en Villa El Libertador durante una nueva jornada de #DerechoAlVerano. #EntreTodos, hace…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922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- 2017-01-27 12:00:00</a:t>
                      </a:r>
                      <a:r>
                        <a:rPr lang="es-ES" sz="1000"/>
                        <a:t>
#COPARTICIPACIÓN En 2016, la Provincia repartió a intendencias y jefaturas comunales 9.651 millones de pesos. https://t.co/koqiSIwAJp https://t.co/c5csImY42X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14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- 2017-01-09 13:13:11</a:t>
                      </a:r>
                      <a:r>
                        <a:rPr lang="es-ES" sz="1000"/>
                        <a:t>
RT @GiordanoOsvaldo: En 2016 iniciamos un camino de trabajo coordinado con municipios y comunas de toda Córdoba. Con #Gestión, estamos #Mod…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766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- 2017-01-17 12:39:01</a:t>
                      </a:r>
                      <a:r>
                        <a:rPr lang="es-ES" sz="1000"/>
                        <a:t>
¿Sabías que con el #cedulónelectrónico se evita el uso de más de 6 millones de hojas e implica un ahorro de más de 55 millones de pesos? https://t.co/sTCGidL0RR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0.8940%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03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- 2017-01-11 11:45:01</a:t>
                      </a:r>
                      <a:r>
                        <a:rPr lang="es-ES" sz="1000"/>
                        <a:t>
#Rentas Ahora podés regularizar tu deuda a lo largo del año, y recuperar el beneficio del 30% desde ese momento. https://t.co/6wVZH3HVmK https://t.co/ZakSR7PCWx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05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- 2017-01-18 12:33:11</a:t>
                      </a:r>
                      <a:r>
                        <a:rPr lang="es-ES" sz="1000"/>
                        <a:t>
RT @GiordanoOsvaldo: Ya contamos con más de 33 sedes y subsedes d @espacioillia. ¡Con compromiso, trabajamos p/ nuestros adultos mayores! h…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3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- 2017-01-17 11:49:56</a:t>
                      </a:r>
                      <a:r>
                        <a:rPr lang="es-ES" sz="1000"/>
                        <a:t>
RT @GiordanoOsvaldo: Iniciamos la jornada con los secretarios de Ingresos Públicos y Legal y Técnica para darle forma a una nueva mejora de…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341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- 2017-01-13 16:30:01</a:t>
                      </a:r>
                      <a:r>
                        <a:rPr lang="es-ES" sz="1000"/>
                        <a:t>
¡No más papel! Ahora podés consultar y abonar tus impuestos desde https://t.co/6wVZH3ZwLk sin moverte de casa y en simples pasos. #Rentas https://t.co/WRlszmsTGv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55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- 2017-01-03 22:43:56</a:t>
                      </a:r>
                      <a:r>
                        <a:rPr lang="es-ES" sz="1000"/>
                        <a:t>
RT @GiordanoOsvaldo: Reducir la evasión es prioridad. Es imprescindible buscar nuevos mecanismos que desalienten el pago en efectivo.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27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- 2017-01-05 09:40:02</a:t>
                      </a:r>
                      <a:r>
                        <a:rPr lang="es-ES" sz="1000"/>
                        <a:t>
Plomeros, gasistas y otros oficios exentos en #IngresosBrutos https://t.co/z2yhEgttg1 https://t.co/T3F5e1XYvh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0.6456%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2212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2521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808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17646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631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4275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294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602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58233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20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- 2017-01-18 17:09:42</a:t>
                      </a:r>
                      <a:r>
                        <a:rPr lang="es-ES" sz="1000"/>
                        <a:t>
#RegistrodelaPropiedad ¡Ahora podés conocer el estado de tu lote o vivienda sin moverte de casa! Enterate más en: https://t.co/uR67cVQD4q https://t.co/BJisi5CMqb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0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- 2017-01-05 11:22:52</a:t>
                      </a:r>
                      <a:r>
                        <a:rPr lang="es-ES" sz="1000"/>
                        <a:t>
RT @gobdecordoba: Durante enero @finanzascba controlará comercios en los #VallesTurísticos
Programa de Equidad Impositiva #PEI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249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- 2017-01-25 10:05:25</a:t>
                      </a:r>
                      <a:r>
                        <a:rPr lang="es-ES" sz="1000"/>
                        <a:t>
Hoy capacitamos al personal de #Rentas, de todos los municipios y comunas de #Córdoba, sobre los alcances de la #LeyImpositiva2017 . https://t.co/300dOJCHQ1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0.5722%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534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- 2017-01-19 14:25:39</a:t>
                      </a:r>
                      <a:r>
                        <a:rPr lang="es-ES" sz="1000"/>
                        <a:t>
¿Sabías que ahora podés verificar y realizar el grabado de tu vehículo el mismo día y horario con el #turnerodigital? https://t.co/3skIO1dK9W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0.5092%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11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 - 2017-01-17 17:54:45</a:t>
                      </a:r>
                      <a:r>
                        <a:rPr lang="es-ES" sz="1000"/>
                        <a:t>
RT @gobdecordoba: Ya son 33 las sedes y subsedes de #EspacioIllia para la contención y recreación de los adultos mayores. @finanzascba
http…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6194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926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35855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10204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60562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13752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010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4500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35929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509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@gobdecordoba - 2017-01-05 11:11:08</a:t>
                      </a:r>
                      <a:r>
                        <a:rPr lang="es-ES" sz="1000"/>
                        <a:t>
Durante enero @finanzascba controlará comercios en los #VallesTurísticos
Programa de Equidad Impositiva #PEI https://t.co/D4rOkoYYHd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01/05/2017 14:22:52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63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@gobdecordoba - 2017-01-17 17:53:16</a:t>
                      </a:r>
                      <a:r>
                        <a:rPr lang="es-ES" sz="1000"/>
                        <a:t>
Ya son 33 las sedes y subsedes de #EspacioIllia para la contención y recreación de los adultos mayores. @finanzascba
https://t.co/ZESFC0EKjj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01/17/2017 20:54:45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743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@gobdecordoba - 2017-01-11 08:17:41</a:t>
                      </a:r>
                      <a:r>
                        <a:rPr lang="es-ES" sz="1000"/>
                        <a:t>
#Rentas El ministro de @finanzascba @GiordanoOsvaldo presentó medidas para facilitar el cumplimiento, simplificar y… https://t.co/bVT7QzmXdU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01/17/2017 20:54:45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025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@Gabriella_cba - 2017-01-23 19:47:17</a:t>
                      </a:r>
                      <a:r>
                        <a:rPr lang="es-ES" sz="1000"/>
                        <a:t>
Y dale con la ecologia si no aprueban a favor la ley de bosques nativos es de lo mas hipocrita que hay @finanzascba https://t.co/7MCMJUNtQG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09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@GiordanoOsvaldo - 2017-01-24 15:05:44</a:t>
                      </a:r>
                      <a:r>
                        <a:rPr lang="es-ES" sz="1000"/>
                        <a:t>
Desde @finanzascba trabajamos para que más municipios sigan los pasos de #VillaMaría. ¡Bravo Martín! @martinrgill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01/25/2017 13:20:31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12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@223mario - 2017-01-20 18:29:06</a:t>
                      </a:r>
                      <a:r>
                        <a:rPr lang="es-ES" sz="1000"/>
                        <a:t>
@finanzascba ya se puede sacar el celudon de rentas desde ya muchas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825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@223mario - 2017-01-19 10:55:45</a:t>
                      </a:r>
                      <a:r>
                        <a:rPr lang="es-ES" sz="1000"/>
                        <a:t>
@finanzascba ok muchas gracias espero que lo hagan rápido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52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@223mario - 2017-01-19 09:46:33</a:t>
                      </a:r>
                      <a:r>
                        <a:rPr lang="es-ES" sz="1000"/>
                        <a:t>
@finanzascba buenos días no anda bien la pagina  de la dirección de rentas para poder sacar el celudon es una vergüenza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01/19/2017 13:14:28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14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@andyferreyra - 2017-01-24 18:12:24</a:t>
                      </a:r>
                      <a:r>
                        <a:rPr lang="es-ES" sz="1000"/>
                        <a:t>
El Ministerio de @Finanzascba ruega a los ciudadanos para que se adhieran al pago automático de impuestos x débito pero ¡NO ANDA EL SISTEMA!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833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@IngBulaciosOK - 2017-01-25 01:10:48</a:t>
                      </a:r>
                      <a:r>
                        <a:rPr lang="es-ES" sz="1000"/>
                        <a:t>
@finanzascba @alepissoni excelente iniciativas, Córdoba es un ejemplo a seguir en materia tributaria y sus mecanismos pata lograr equidad...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01/25/2017 11:40:20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64530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824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29162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53776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285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6059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90372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70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@ComunaOficial - 2017-01-26 17:25:59</a:t>
                      </a:r>
                      <a:r>
                        <a:rPr lang="es-ES" sz="1000"/>
                        <a:t>
@finanzascba Modernización, agilidad y capacitación #Charbonier Nuevamente agradecemos a @GiordanoOsvaldo y nuestro… https://t.co/q5dWsM5sKd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94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@GalettiArturo - 2017-01-28 01:26:31</a:t>
                      </a:r>
                      <a:r>
                        <a:rPr lang="es-ES" sz="1000"/>
                        <a:t>
@finanzascba el ministro Giordano es el peor Ministro de Córdoba @JSchiaretti cámbialo ya Juan es corrupto y coimero socio del Hosp Privado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70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@ComunaOficial - 2017-01-26 10:55:40</a:t>
                      </a:r>
                      <a:r>
                        <a:rPr lang="es-ES" sz="1000"/>
                        <a:t>
@finanzascba Modernización, agilidad y capacitación #Charbonier Nuevamente agradecemos a @GiordanoOsvaldo y nuestro… https://t.co/Sp0pwpjwjP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77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@ComunaOficial - 2017-01-25 11:01:24</a:t>
                      </a:r>
                      <a:r>
                        <a:rPr lang="es-ES" sz="1000"/>
                        <a:t>
#LeyImpositiva2017 @finanzascba @GiordanoOsvaldo Gracias por la jornada de capacitación, dirigida a Comunas y Municipios! Participa personal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37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@finanzascba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@ReneManonel - 2017-01-25 10:38:30</a:t>
                      </a:r>
                      <a:r>
                        <a:rPr lang="en-US" sz="1000"/>
                        <a:t>
@finanzascba @GiordanoOsvaldo @MuniJPosse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91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@sol_aguirre - 2017-01-18 19:40:39</a:t>
                      </a:r>
                      <a:r>
                        <a:rPr lang="es-ES" sz="1000"/>
                        <a:t>
Reporte de inmuebles web, nvo servicio del Registro de la Propiedad https://t.co/7VDBu4gG5r @finanzascba @GiordanoOsvaldo @puntoapuntocba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80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@ClaudiaJincus - 2017-01-18 12:40:06</a:t>
                      </a:r>
                      <a:r>
                        <a:rPr lang="es-ES" sz="1000"/>
                        <a:t>
@finanzascba hola la pagina para pagar no estaria funcionando en este momento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878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@GalettiArturo - 2017-01-13 10:16:01</a:t>
                      </a:r>
                      <a:r>
                        <a:rPr lang="es-ES" sz="1000"/>
                        <a:t>
@JSchiaretti @FranFortunaCba @francoboneu @finanzascba Juan están armando una licitación para el Privado se viene la denuncia x corrupción.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221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@ClaudiaJincus - 2017-01-13 13:07:58</a:t>
                      </a:r>
                      <a:r>
                        <a:rPr lang="es-ES" sz="1000"/>
                        <a:t>
@finanzascba OKEY y con respecto a imprimir los cupones con sus vencimientos habituales para poder pagarlos en rapipago pero imprimir todos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01/13/2017 18:02:35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58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@ClaudiaJincus - 2017-01-12 15:26:19</a:t>
                      </a:r>
                      <a:r>
                        <a:rPr lang="es-ES" sz="1000"/>
                        <a:t>
@finanzascba  quiero saber donde encontrar la informacion que traian antes los cedulones , como por ejemplo valuacion fiscal , m2,domcilio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01/13/2017 15:55:39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6049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8824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2657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56762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060856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62717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01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@Dls1Ro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(73)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15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@Pao_243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(14)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207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@miguelsottile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34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@GiordanoOsvaldo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(9)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412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@DelegacionRioIV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94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@ComunaOficial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83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@alepissoni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789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@GalettiArturo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1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@craceciliasoria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38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@ClaudiaJincus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21902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3961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2192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142229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93185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832758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79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@gobdecordoba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47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@francoboneu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30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@IVANBORKOUSKI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649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@caroclancyf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88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@223mario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839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@CelesteScheurer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88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@ayebarrale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789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@ofi_legislativa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47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@ReneManonel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1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@IngBulaciosOK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@finanzascba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2064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0645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13602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5280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5250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002114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269829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81033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35776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23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@ClaudiaJincus - 2017-01-18 12:40:06</a:t>
                      </a:r>
                      <a:r>
                        <a:rPr lang="es-ES" sz="1000"/>
                        <a:t>
@finanzascba hola la pagina para pagar no estaria funcionando en este momento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00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@santypalacios - 2017-01-16 17:26:04</a:t>
                      </a:r>
                      <a:r>
                        <a:rPr lang="es-ES" sz="1000"/>
                        <a:t>
@finanzascba cuanto invierten en UX ??  No solo es confuso el sistema para generar comprobantes, sino que ademas ti… https://t.co/wzlYDV39Nb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534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@finanzascba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@pgiletta - 2017-01-05 00:26:01</a:t>
                      </a:r>
                      <a:r>
                        <a:rPr lang="es-ES" sz="1000"/>
                        <a:t>
No es precisamente un tiempo de calma el que se vive en @finanzascba, no? https://t.co/CCYWF4gswP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5939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7924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1105</Words>
  <Application>Microsoft Office PowerPoint</Application>
  <PresentationFormat>On-screen Show (4:3)</PresentationFormat>
  <Paragraphs>431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Followers Total</vt:lpstr>
      <vt:lpstr>Key Metrics Table</vt:lpstr>
      <vt:lpstr>Key Metrics Radar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Own and Retweeted Tweets Table - 1 of 3</vt:lpstr>
      <vt:lpstr>Own and Retweeted Tweets Table - 2 of 3</vt:lpstr>
      <vt:lpstr>Own and Retweeted Tweets Table - 3 of 3</vt:lpstr>
      <vt:lpstr>Mentions</vt:lpstr>
      <vt:lpstr>Mentions Table - 1 of 2</vt:lpstr>
      <vt:lpstr>Mentions Table - 2 of 2</vt:lpstr>
      <vt:lpstr>Key Influencers - 1 of 2</vt:lpstr>
      <vt:lpstr>Key Influencers - 2 of 2</vt:lpstr>
      <vt:lpstr>Response Times</vt:lpstr>
      <vt:lpstr>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2017-02-02T17:38:06Z</dcterms:created>
  <dcterms:modified xsi:type="dcterms:W3CDTF">2017-02-02T17:38:58Z</dcterms:modified>
</cp:coreProperties>
</file>