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7460</c:v>
                </c:pt>
                <c:pt idx="1">
                  <c:v>7461</c:v>
                </c:pt>
                <c:pt idx="2">
                  <c:v>7461</c:v>
                </c:pt>
                <c:pt idx="3">
                  <c:v>7470</c:v>
                </c:pt>
                <c:pt idx="4">
                  <c:v>7483</c:v>
                </c:pt>
                <c:pt idx="5">
                  <c:v>7486</c:v>
                </c:pt>
                <c:pt idx="6">
                  <c:v>7487</c:v>
                </c:pt>
                <c:pt idx="7">
                  <c:v>7489</c:v>
                </c:pt>
                <c:pt idx="8">
                  <c:v>7491</c:v>
                </c:pt>
                <c:pt idx="9">
                  <c:v>7495</c:v>
                </c:pt>
                <c:pt idx="10">
                  <c:v>7520</c:v>
                </c:pt>
                <c:pt idx="11">
                  <c:v>7546</c:v>
                </c:pt>
                <c:pt idx="12">
                  <c:v>7546</c:v>
                </c:pt>
                <c:pt idx="13">
                  <c:v>7545</c:v>
                </c:pt>
                <c:pt idx="14">
                  <c:v>7546</c:v>
                </c:pt>
                <c:pt idx="15">
                  <c:v>7552</c:v>
                </c:pt>
                <c:pt idx="16">
                  <c:v>7562</c:v>
                </c:pt>
                <c:pt idx="17">
                  <c:v>7564</c:v>
                </c:pt>
                <c:pt idx="18">
                  <c:v>7566</c:v>
                </c:pt>
                <c:pt idx="19">
                  <c:v>7573</c:v>
                </c:pt>
                <c:pt idx="20">
                  <c:v>7583</c:v>
                </c:pt>
                <c:pt idx="21">
                  <c:v>7589</c:v>
                </c:pt>
                <c:pt idx="22">
                  <c:v>7594</c:v>
                </c:pt>
                <c:pt idx="23">
                  <c:v>7596</c:v>
                </c:pt>
                <c:pt idx="24">
                  <c:v>7602</c:v>
                </c:pt>
                <c:pt idx="25">
                  <c:v>7604</c:v>
                </c:pt>
                <c:pt idx="26">
                  <c:v>7609</c:v>
                </c:pt>
                <c:pt idx="27">
                  <c:v>7609</c:v>
                </c:pt>
                <c:pt idx="28">
                  <c:v>7610</c:v>
                </c:pt>
                <c:pt idx="29">
                  <c:v>7615</c:v>
                </c:pt>
                <c:pt idx="30">
                  <c:v>7617</c:v>
                </c:pt>
              </c:numCache>
            </c:numRef>
          </c:val>
          <c:smooth val="0"/>
          <c:extLst>
            <c:ext xmlns:c16="http://schemas.microsoft.com/office/drawing/2014/chart" uri="{C3380CC4-5D6E-409C-BE32-E72D297353CC}">
              <c16:uniqueId val="{00000000-86F0-4F9E-AC98-C11BB5030C50}"/>
            </c:ext>
          </c:extLst>
        </c:ser>
        <c:dLbls>
          <c:showLegendKey val="0"/>
          <c:showVal val="0"/>
          <c:showCatName val="0"/>
          <c:showSerName val="0"/>
          <c:showPercent val="0"/>
          <c:showBubbleSize val="0"/>
        </c:dLbls>
        <c:smooth val="0"/>
        <c:axId val="233725704"/>
        <c:axId val="264302256"/>
      </c:lineChart>
      <c:dateAx>
        <c:axId val="233725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302256"/>
        <c:crosses val="autoZero"/>
        <c:auto val="1"/>
        <c:lblOffset val="100"/>
        <c:baseTimeUnit val="days"/>
      </c:dateAx>
      <c:valAx>
        <c:axId val="26430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72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E864-46FC-96DD-E18775C07791}"/>
            </c:ext>
          </c:extLst>
        </c:ser>
        <c:dLbls>
          <c:showLegendKey val="0"/>
          <c:showVal val="0"/>
          <c:showCatName val="0"/>
          <c:showSerName val="0"/>
          <c:showPercent val="0"/>
          <c:showBubbleSize val="0"/>
        </c:dLbls>
        <c:axId val="264305208"/>
        <c:axId val="264306520"/>
      </c:radarChart>
      <c:catAx>
        <c:axId val="26430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306520"/>
        <c:crosses val="autoZero"/>
        <c:auto val="1"/>
        <c:lblAlgn val="ctr"/>
        <c:lblOffset val="100"/>
        <c:noMultiLvlLbl val="0"/>
      </c:catAx>
      <c:valAx>
        <c:axId val="26430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30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0</c:v>
                </c:pt>
                <c:pt idx="1">
                  <c:v>1</c:v>
                </c:pt>
                <c:pt idx="2">
                  <c:v>0</c:v>
                </c:pt>
                <c:pt idx="3">
                  <c:v>9</c:v>
                </c:pt>
                <c:pt idx="4">
                  <c:v>13</c:v>
                </c:pt>
                <c:pt idx="5">
                  <c:v>3</c:v>
                </c:pt>
                <c:pt idx="6">
                  <c:v>1</c:v>
                </c:pt>
                <c:pt idx="7">
                  <c:v>2</c:v>
                </c:pt>
                <c:pt idx="8">
                  <c:v>2</c:v>
                </c:pt>
                <c:pt idx="9">
                  <c:v>4</c:v>
                </c:pt>
                <c:pt idx="10">
                  <c:v>25</c:v>
                </c:pt>
                <c:pt idx="11">
                  <c:v>26</c:v>
                </c:pt>
                <c:pt idx="12">
                  <c:v>0</c:v>
                </c:pt>
                <c:pt idx="13">
                  <c:v>-1</c:v>
                </c:pt>
                <c:pt idx="14">
                  <c:v>1</c:v>
                </c:pt>
                <c:pt idx="15">
                  <c:v>6</c:v>
                </c:pt>
                <c:pt idx="16">
                  <c:v>10</c:v>
                </c:pt>
                <c:pt idx="17">
                  <c:v>2</c:v>
                </c:pt>
                <c:pt idx="18">
                  <c:v>2</c:v>
                </c:pt>
                <c:pt idx="19">
                  <c:v>7</c:v>
                </c:pt>
                <c:pt idx="20">
                  <c:v>10</c:v>
                </c:pt>
                <c:pt idx="21">
                  <c:v>6</c:v>
                </c:pt>
                <c:pt idx="22">
                  <c:v>5</c:v>
                </c:pt>
                <c:pt idx="23">
                  <c:v>2</c:v>
                </c:pt>
                <c:pt idx="24">
                  <c:v>6</c:v>
                </c:pt>
                <c:pt idx="25">
                  <c:v>2</c:v>
                </c:pt>
                <c:pt idx="26">
                  <c:v>5</c:v>
                </c:pt>
                <c:pt idx="27">
                  <c:v>0</c:v>
                </c:pt>
                <c:pt idx="28">
                  <c:v>1</c:v>
                </c:pt>
                <c:pt idx="29">
                  <c:v>5</c:v>
                </c:pt>
                <c:pt idx="30">
                  <c:v>2</c:v>
                </c:pt>
              </c:numCache>
            </c:numRef>
          </c:val>
          <c:smooth val="0"/>
          <c:extLst>
            <c:ext xmlns:c16="http://schemas.microsoft.com/office/drawing/2014/chart" uri="{C3380CC4-5D6E-409C-BE32-E72D297353CC}">
              <c16:uniqueId val="{00000000-A0B4-4B23-A725-8A91F1A0C36C}"/>
            </c:ext>
          </c:extLst>
        </c:ser>
        <c:dLbls>
          <c:showLegendKey val="0"/>
          <c:showVal val="0"/>
          <c:showCatName val="0"/>
          <c:showSerName val="0"/>
          <c:showPercent val="0"/>
          <c:showBubbleSize val="0"/>
        </c:dLbls>
        <c:smooth val="0"/>
        <c:axId val="264302584"/>
        <c:axId val="146220224"/>
      </c:lineChart>
      <c:dateAx>
        <c:axId val="26430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20224"/>
        <c:crosses val="autoZero"/>
        <c:auto val="1"/>
        <c:lblOffset val="100"/>
        <c:baseTimeUnit val="days"/>
      </c:dateAx>
      <c:valAx>
        <c:axId val="146220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30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11</c:v>
                </c:pt>
                <c:pt idx="3">
                  <c:v>11</c:v>
                </c:pt>
                <c:pt idx="4">
                  <c:v>4</c:v>
                </c:pt>
                <c:pt idx="5">
                  <c:v>3</c:v>
                </c:pt>
                <c:pt idx="6">
                  <c:v>2</c:v>
                </c:pt>
              </c:numCache>
            </c:numRef>
          </c:val>
          <c:extLst>
            <c:ext xmlns:c16="http://schemas.microsoft.com/office/drawing/2014/chart" uri="{C3380CC4-5D6E-409C-BE32-E72D297353CC}">
              <c16:uniqueId val="{00000000-2F78-4EEA-9F2E-6C70989AF927}"/>
            </c:ext>
          </c:extLst>
        </c:ser>
        <c:dLbls>
          <c:showLegendKey val="0"/>
          <c:showVal val="0"/>
          <c:showCatName val="0"/>
          <c:showSerName val="0"/>
          <c:showPercent val="0"/>
          <c:showBubbleSize val="0"/>
        </c:dLbls>
        <c:gapWidth val="219"/>
        <c:overlap val="-27"/>
        <c:axId val="266381744"/>
        <c:axId val="266376496"/>
      </c:barChart>
      <c:catAx>
        <c:axId val="26638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376496"/>
        <c:crosses val="autoZero"/>
        <c:auto val="1"/>
        <c:lblAlgn val="ctr"/>
        <c:lblOffset val="100"/>
        <c:noMultiLvlLbl val="0"/>
      </c:catAx>
      <c:valAx>
        <c:axId val="26637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38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1</c:v>
                </c:pt>
                <c:pt idx="1">
                  <c:v>2</c:v>
                </c:pt>
                <c:pt idx="2">
                  <c:v>1</c:v>
                </c:pt>
                <c:pt idx="3">
                  <c:v>1</c:v>
                </c:pt>
                <c:pt idx="4">
                  <c:v>1</c:v>
                </c:pt>
                <c:pt idx="5">
                  <c:v>1</c:v>
                </c:pt>
                <c:pt idx="6">
                  <c:v>1</c:v>
                </c:pt>
                <c:pt idx="7">
                  <c:v>0</c:v>
                </c:pt>
                <c:pt idx="8">
                  <c:v>2</c:v>
                </c:pt>
                <c:pt idx="9">
                  <c:v>2</c:v>
                </c:pt>
                <c:pt idx="10">
                  <c:v>2</c:v>
                </c:pt>
                <c:pt idx="11">
                  <c:v>1</c:v>
                </c:pt>
                <c:pt idx="12">
                  <c:v>2</c:v>
                </c:pt>
                <c:pt idx="13">
                  <c:v>1</c:v>
                </c:pt>
                <c:pt idx="14">
                  <c:v>1</c:v>
                </c:pt>
                <c:pt idx="15">
                  <c:v>1</c:v>
                </c:pt>
                <c:pt idx="16">
                  <c:v>1</c:v>
                </c:pt>
                <c:pt idx="17">
                  <c:v>1</c:v>
                </c:pt>
                <c:pt idx="18">
                  <c:v>1</c:v>
                </c:pt>
                <c:pt idx="19">
                  <c:v>1</c:v>
                </c:pt>
                <c:pt idx="20">
                  <c:v>1</c:v>
                </c:pt>
                <c:pt idx="21">
                  <c:v>1</c:v>
                </c:pt>
                <c:pt idx="22">
                  <c:v>1</c:v>
                </c:pt>
                <c:pt idx="23">
                  <c:v>1</c:v>
                </c:pt>
                <c:pt idx="24">
                  <c:v>0</c:v>
                </c:pt>
                <c:pt idx="25">
                  <c:v>1</c:v>
                </c:pt>
                <c:pt idx="26">
                  <c:v>1</c:v>
                </c:pt>
                <c:pt idx="27">
                  <c:v>1</c:v>
                </c:pt>
                <c:pt idx="28">
                  <c:v>1</c:v>
                </c:pt>
                <c:pt idx="29">
                  <c:v>1</c:v>
                </c:pt>
                <c:pt idx="30">
                  <c:v>3</c:v>
                </c:pt>
              </c:numCache>
            </c:numRef>
          </c:val>
          <c:smooth val="0"/>
          <c:extLst>
            <c:ext xmlns:c16="http://schemas.microsoft.com/office/drawing/2014/chart" uri="{C3380CC4-5D6E-409C-BE32-E72D297353CC}">
              <c16:uniqueId val="{00000000-CA11-4600-A0FD-FC0BDD20CAF6}"/>
            </c:ext>
          </c:extLst>
        </c:ser>
        <c:dLbls>
          <c:showLegendKey val="0"/>
          <c:showVal val="0"/>
          <c:showCatName val="0"/>
          <c:showSerName val="0"/>
          <c:showPercent val="0"/>
          <c:showBubbleSize val="0"/>
        </c:dLbls>
        <c:smooth val="0"/>
        <c:axId val="233727016"/>
        <c:axId val="235407600"/>
      </c:lineChart>
      <c:dateAx>
        <c:axId val="233727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07600"/>
        <c:crosses val="autoZero"/>
        <c:auto val="1"/>
        <c:lblOffset val="100"/>
        <c:baseTimeUnit val="days"/>
      </c:dateAx>
      <c:valAx>
        <c:axId val="23540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72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8</c:v>
                </c:pt>
                <c:pt idx="2">
                  <c:v>4</c:v>
                </c:pt>
                <c:pt idx="3">
                  <c:v>4</c:v>
                </c:pt>
                <c:pt idx="4">
                  <c:v>5</c:v>
                </c:pt>
                <c:pt idx="5">
                  <c:v>4</c:v>
                </c:pt>
                <c:pt idx="6">
                  <c:v>4</c:v>
                </c:pt>
              </c:numCache>
            </c:numRef>
          </c:val>
          <c:extLst>
            <c:ext xmlns:c16="http://schemas.microsoft.com/office/drawing/2014/chart" uri="{C3380CC4-5D6E-409C-BE32-E72D297353CC}">
              <c16:uniqueId val="{00000000-F0FB-426B-A1B2-164CCE296B57}"/>
            </c:ext>
          </c:extLst>
        </c:ser>
        <c:dLbls>
          <c:showLegendKey val="0"/>
          <c:showVal val="0"/>
          <c:showCatName val="0"/>
          <c:showSerName val="0"/>
          <c:showPercent val="0"/>
          <c:showBubbleSize val="0"/>
        </c:dLbls>
        <c:gapWidth val="219"/>
        <c:overlap val="-27"/>
        <c:axId val="235404648"/>
        <c:axId val="235400712"/>
      </c:barChart>
      <c:catAx>
        <c:axId val="235404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00712"/>
        <c:crosses val="autoZero"/>
        <c:auto val="1"/>
        <c:lblAlgn val="ctr"/>
        <c:lblOffset val="100"/>
        <c:noMultiLvlLbl val="0"/>
      </c:catAx>
      <c:valAx>
        <c:axId val="23540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04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0.52495925406512001</c:v>
                </c:pt>
                <c:pt idx="1">
                  <c:v>0.58205094189439999</c:v>
                </c:pt>
                <c:pt idx="2">
                  <c:v>1.3199787742107001</c:v>
                </c:pt>
                <c:pt idx="3">
                  <c:v>0.63014062085433997</c:v>
                </c:pt>
                <c:pt idx="4">
                  <c:v>0.97903953303263003</c:v>
                </c:pt>
                <c:pt idx="5">
                  <c:v>0.11607853542054</c:v>
                </c:pt>
                <c:pt idx="6">
                  <c:v>0.14924383125497001</c:v>
                </c:pt>
              </c:numCache>
            </c:numRef>
          </c:val>
          <c:extLst>
            <c:ext xmlns:c16="http://schemas.microsoft.com/office/drawing/2014/chart" uri="{C3380CC4-5D6E-409C-BE32-E72D297353CC}">
              <c16:uniqueId val="{00000000-58B6-41A4-A1FC-94571CD1C482}"/>
            </c:ext>
          </c:extLst>
        </c:ser>
        <c:dLbls>
          <c:showLegendKey val="0"/>
          <c:showVal val="0"/>
          <c:showCatName val="0"/>
          <c:showSerName val="0"/>
          <c:showPercent val="0"/>
          <c:showBubbleSize val="0"/>
        </c:dLbls>
        <c:gapWidth val="219"/>
        <c:overlap val="-27"/>
        <c:axId val="272457936"/>
        <c:axId val="272466464"/>
      </c:barChart>
      <c:catAx>
        <c:axId val="272457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66464"/>
        <c:crosses val="autoZero"/>
        <c:auto val="1"/>
        <c:lblAlgn val="ctr"/>
        <c:lblOffset val="100"/>
        <c:noMultiLvlLbl val="0"/>
      </c:catAx>
      <c:valAx>
        <c:axId val="27246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5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4</c:v>
                </c:pt>
                <c:pt idx="12">
                  <c:v>11</c:v>
                </c:pt>
                <c:pt idx="13">
                  <c:v>3</c:v>
                </c:pt>
                <c:pt idx="14">
                  <c:v>1</c:v>
                </c:pt>
                <c:pt idx="15">
                  <c:v>4</c:v>
                </c:pt>
                <c:pt idx="16">
                  <c:v>0</c:v>
                </c:pt>
                <c:pt idx="17">
                  <c:v>1</c:v>
                </c:pt>
                <c:pt idx="18">
                  <c:v>5</c:v>
                </c:pt>
                <c:pt idx="19">
                  <c:v>3</c:v>
                </c:pt>
                <c:pt idx="20">
                  <c:v>0</c:v>
                </c:pt>
                <c:pt idx="21">
                  <c:v>0</c:v>
                </c:pt>
                <c:pt idx="22">
                  <c:v>0</c:v>
                </c:pt>
                <c:pt idx="23">
                  <c:v>0</c:v>
                </c:pt>
              </c:numCache>
            </c:numRef>
          </c:val>
          <c:smooth val="0"/>
          <c:extLst>
            <c:ext xmlns:c16="http://schemas.microsoft.com/office/drawing/2014/chart" uri="{C3380CC4-5D6E-409C-BE32-E72D297353CC}">
              <c16:uniqueId val="{00000000-860F-4114-9065-26CD8B51D722}"/>
            </c:ext>
          </c:extLst>
        </c:ser>
        <c:dLbls>
          <c:showLegendKey val="0"/>
          <c:showVal val="0"/>
          <c:showCatName val="0"/>
          <c:showSerName val="0"/>
          <c:showPercent val="0"/>
          <c:showBubbleSize val="0"/>
        </c:dLbls>
        <c:smooth val="0"/>
        <c:axId val="272464496"/>
        <c:axId val="272463512"/>
      </c:lineChart>
      <c:catAx>
        <c:axId val="272464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63512"/>
        <c:crosses val="autoZero"/>
        <c:auto val="1"/>
        <c:lblAlgn val="ctr"/>
        <c:lblOffset val="100"/>
        <c:noMultiLvlLbl val="0"/>
      </c:catAx>
      <c:valAx>
        <c:axId val="27246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6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Finanzas de Córdoba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0.59697532501990003</c:v>
                </c:pt>
                <c:pt idx="10">
                  <c:v>1.2160608472628001</c:v>
                </c:pt>
                <c:pt idx="11">
                  <c:v>0.84571504377818996</c:v>
                </c:pt>
                <c:pt idx="12">
                  <c:v>0.45949009865168</c:v>
                </c:pt>
                <c:pt idx="13">
                  <c:v>0.10612894667019999</c:v>
                </c:pt>
                <c:pt idx="14">
                  <c:v>0.29185460334306002</c:v>
                </c:pt>
                <c:pt idx="15">
                  <c:v>1.0977712921199001</c:v>
                </c:pt>
                <c:pt idx="16">
                  <c:v>0</c:v>
                </c:pt>
                <c:pt idx="17">
                  <c:v>9.2862828336429004E-2</c:v>
                </c:pt>
                <c:pt idx="18">
                  <c:v>0.70575749535686005</c:v>
                </c:pt>
                <c:pt idx="19">
                  <c:v>0.26090032723091999</c:v>
                </c:pt>
                <c:pt idx="20">
                  <c:v>0</c:v>
                </c:pt>
                <c:pt idx="21">
                  <c:v>0</c:v>
                </c:pt>
                <c:pt idx="22">
                  <c:v>0</c:v>
                </c:pt>
                <c:pt idx="23">
                  <c:v>0</c:v>
                </c:pt>
              </c:numCache>
            </c:numRef>
          </c:val>
          <c:smooth val="0"/>
          <c:extLst>
            <c:ext xmlns:c16="http://schemas.microsoft.com/office/drawing/2014/chart" uri="{C3380CC4-5D6E-409C-BE32-E72D297353CC}">
              <c16:uniqueId val="{00000000-E9AE-470A-817D-2EBA7C6FD460}"/>
            </c:ext>
          </c:extLst>
        </c:ser>
        <c:dLbls>
          <c:showLegendKey val="0"/>
          <c:showVal val="0"/>
          <c:showCatName val="0"/>
          <c:showSerName val="0"/>
          <c:showPercent val="0"/>
          <c:showBubbleSize val="0"/>
        </c:dLbls>
        <c:smooth val="0"/>
        <c:axId val="272462528"/>
        <c:axId val="272463184"/>
      </c:lineChart>
      <c:catAx>
        <c:axId val="27246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63184"/>
        <c:crosses val="autoZero"/>
        <c:auto val="1"/>
        <c:lblAlgn val="ctr"/>
        <c:lblOffset val="100"/>
        <c:noMultiLvlLbl val="0"/>
      </c:catAx>
      <c:valAx>
        <c:axId val="27246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6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Ministerio de Finanzas de Córdoba</c:v>
                </c:pt>
              </c:strCache>
            </c:strRef>
          </c:cat>
          <c:val>
            <c:numRef>
              <c:f>Sheet1!$B$2</c:f>
              <c:numCache>
                <c:formatCode>General</c:formatCode>
                <c:ptCount val="1"/>
                <c:pt idx="0">
                  <c:v>10</c:v>
                </c:pt>
              </c:numCache>
            </c:numRef>
          </c:val>
          <c:extLst>
            <c:ext xmlns:c16="http://schemas.microsoft.com/office/drawing/2014/chart" uri="{C3380CC4-5D6E-409C-BE32-E72D297353CC}">
              <c16:uniqueId val="{00000000-AE2C-49E1-8A98-9BA659C9705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Ministerio de Finanzas de Córdoba</c:v>
                </c:pt>
              </c:strCache>
            </c:strRef>
          </c:cat>
          <c:val>
            <c:numRef>
              <c:f>Sheet1!$C$2</c:f>
              <c:numCache>
                <c:formatCode>General</c:formatCode>
                <c:ptCount val="1"/>
                <c:pt idx="0">
                  <c:v>20</c:v>
                </c:pt>
              </c:numCache>
            </c:numRef>
          </c:val>
          <c:extLst>
            <c:ext xmlns:c16="http://schemas.microsoft.com/office/drawing/2014/chart" uri="{C3380CC4-5D6E-409C-BE32-E72D297353CC}">
              <c16:uniqueId val="{00000001-AE2C-49E1-8A98-9BA659C9705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Ministerio de Finanzas de Córdoba</c:v>
                </c:pt>
              </c:strCache>
            </c:strRef>
          </c:cat>
          <c:val>
            <c:numRef>
              <c:f>Sheet1!$D$2</c:f>
              <c:numCache>
                <c:formatCode>General</c:formatCode>
                <c:ptCount val="1"/>
                <c:pt idx="0">
                  <c:v>6</c:v>
                </c:pt>
              </c:numCache>
            </c:numRef>
          </c:val>
          <c:extLst>
            <c:ext xmlns:c16="http://schemas.microsoft.com/office/drawing/2014/chart" uri="{C3380CC4-5D6E-409C-BE32-E72D297353CC}">
              <c16:uniqueId val="{00000002-AE2C-49E1-8A98-9BA659C97059}"/>
            </c:ext>
          </c:extLst>
        </c:ser>
        <c:dLbls>
          <c:showLegendKey val="0"/>
          <c:showVal val="0"/>
          <c:showCatName val="0"/>
          <c:showSerName val="0"/>
          <c:showPercent val="0"/>
          <c:showBubbleSize val="0"/>
        </c:dLbls>
        <c:gapWidth val="150"/>
        <c:overlap val="100"/>
        <c:axId val="272470072"/>
        <c:axId val="272468104"/>
      </c:barChart>
      <c:catAx>
        <c:axId val="27247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68104"/>
        <c:crosses val="autoZero"/>
        <c:auto val="1"/>
        <c:lblAlgn val="ctr"/>
        <c:lblOffset val="100"/>
        <c:noMultiLvlLbl val="0"/>
      </c:catAx>
      <c:valAx>
        <c:axId val="272468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7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0.76993431843655002</c:v>
                </c:pt>
                <c:pt idx="2">
                  <c:v>0.52374424573643996</c:v>
                </c:pt>
                <c:pt idx="3">
                  <c:v>0</c:v>
                </c:pt>
                <c:pt idx="4">
                  <c:v>0.65323711740498003</c:v>
                </c:pt>
                <c:pt idx="5">
                  <c:v>0</c:v>
                </c:pt>
                <c:pt idx="6">
                  <c:v>0</c:v>
                </c:pt>
              </c:numCache>
            </c:numRef>
          </c:val>
          <c:extLst>
            <c:ext xmlns:c16="http://schemas.microsoft.com/office/drawing/2014/chart" uri="{C3380CC4-5D6E-409C-BE32-E72D297353CC}">
              <c16:uniqueId val="{00000000-3922-494C-BD0A-0BC8F568BFCD}"/>
            </c:ext>
          </c:extLst>
        </c:ser>
        <c:dLbls>
          <c:showLegendKey val="0"/>
          <c:showVal val="0"/>
          <c:showCatName val="0"/>
          <c:showSerName val="0"/>
          <c:showPercent val="0"/>
          <c:showBubbleSize val="0"/>
        </c:dLbls>
        <c:gapWidth val="219"/>
        <c:overlap val="-27"/>
        <c:axId val="272472696"/>
        <c:axId val="235048320"/>
      </c:barChart>
      <c:catAx>
        <c:axId val="27247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048320"/>
        <c:crosses val="autoZero"/>
        <c:auto val="1"/>
        <c:lblAlgn val="ctr"/>
        <c:lblOffset val="100"/>
        <c:noMultiLvlLbl val="0"/>
      </c:catAx>
      <c:valAx>
        <c:axId val="23504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7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Ministerio de Finanzas de Córdoba</c:v>
                </c:pt>
              </c:strCache>
            </c:strRef>
          </c:cat>
          <c:val>
            <c:numRef>
              <c:f>Sheet1!$B$2</c:f>
              <c:numCache>
                <c:formatCode>General</c:formatCode>
                <c:ptCount val="1"/>
                <c:pt idx="0">
                  <c:v>1005</c:v>
                </c:pt>
              </c:numCache>
            </c:numRef>
          </c:val>
          <c:extLst>
            <c:ext xmlns:c16="http://schemas.microsoft.com/office/drawing/2014/chart" uri="{C3380CC4-5D6E-409C-BE32-E72D297353CC}">
              <c16:uniqueId val="{00000000-FE9A-41F8-A3F3-447145D2AD1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Ministerio de Finanzas de Córdoba</c:v>
                </c:pt>
              </c:strCache>
            </c:strRef>
          </c:cat>
          <c:val>
            <c:numRef>
              <c:f>Sheet1!$C$2</c:f>
              <c:numCache>
                <c:formatCode>General</c:formatCode>
                <c:ptCount val="1"/>
                <c:pt idx="0">
                  <c:v>39</c:v>
                </c:pt>
              </c:numCache>
            </c:numRef>
          </c:val>
          <c:extLst>
            <c:ext xmlns:c16="http://schemas.microsoft.com/office/drawing/2014/chart" uri="{C3380CC4-5D6E-409C-BE32-E72D297353CC}">
              <c16:uniqueId val="{00000001-FE9A-41F8-A3F3-447145D2AD1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Ministerio de Finanzas de Córdoba</c:v>
                </c:pt>
              </c:strCache>
            </c:strRef>
          </c:cat>
          <c:val>
            <c:numRef>
              <c:f>Sheet1!$D$2</c:f>
              <c:numCache>
                <c:formatCode>General</c:formatCode>
                <c:ptCount val="1"/>
                <c:pt idx="0">
                  <c:v>0</c:v>
                </c:pt>
              </c:numCache>
            </c:numRef>
          </c:val>
          <c:extLst>
            <c:ext xmlns:c16="http://schemas.microsoft.com/office/drawing/2014/chart" uri="{C3380CC4-5D6E-409C-BE32-E72D297353CC}">
              <c16:uniqueId val="{00000002-FE9A-41F8-A3F3-447145D2AD1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Ministerio de Finanzas de Córdoba</c:v>
                </c:pt>
              </c:strCache>
            </c:strRef>
          </c:cat>
          <c:val>
            <c:numRef>
              <c:f>Sheet1!$E$2</c:f>
              <c:numCache>
                <c:formatCode>General</c:formatCode>
                <c:ptCount val="1"/>
                <c:pt idx="0">
                  <c:v>4</c:v>
                </c:pt>
              </c:numCache>
            </c:numRef>
          </c:val>
          <c:extLst>
            <c:ext xmlns:c16="http://schemas.microsoft.com/office/drawing/2014/chart" uri="{C3380CC4-5D6E-409C-BE32-E72D297353CC}">
              <c16:uniqueId val="{00000003-FE9A-41F8-A3F3-447145D2AD1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Ministerio de Finanzas de Córdoba</c:v>
                </c:pt>
              </c:strCache>
            </c:strRef>
          </c:cat>
          <c:val>
            <c:numRef>
              <c:f>Sheet1!$F$2</c:f>
              <c:numCache>
                <c:formatCode>General</c:formatCode>
                <c:ptCount val="1"/>
                <c:pt idx="0">
                  <c:v>1</c:v>
                </c:pt>
              </c:numCache>
            </c:numRef>
          </c:val>
          <c:extLst>
            <c:ext xmlns:c16="http://schemas.microsoft.com/office/drawing/2014/chart" uri="{C3380CC4-5D6E-409C-BE32-E72D297353CC}">
              <c16:uniqueId val="{00000004-FE9A-41F8-A3F3-447145D2AD1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Ministerio de Finanzas de Córdoba</c:v>
                </c:pt>
              </c:strCache>
            </c:strRef>
          </c:cat>
          <c:val>
            <c:numRef>
              <c:f>Sheet1!$G$2</c:f>
              <c:numCache>
                <c:formatCode>General</c:formatCode>
                <c:ptCount val="1"/>
                <c:pt idx="0">
                  <c:v>10</c:v>
                </c:pt>
              </c:numCache>
            </c:numRef>
          </c:val>
          <c:extLst>
            <c:ext xmlns:c16="http://schemas.microsoft.com/office/drawing/2014/chart" uri="{C3380CC4-5D6E-409C-BE32-E72D297353CC}">
              <c16:uniqueId val="{00000005-FE9A-41F8-A3F3-447145D2AD1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Ministerio de Finanzas de Córdoba</c:v>
                </c:pt>
              </c:strCache>
            </c:strRef>
          </c:cat>
          <c:val>
            <c:numRef>
              <c:f>Sheet1!$H$2</c:f>
              <c:numCache>
                <c:formatCode>General</c:formatCode>
                <c:ptCount val="1"/>
                <c:pt idx="0">
                  <c:v>66</c:v>
                </c:pt>
              </c:numCache>
            </c:numRef>
          </c:val>
          <c:extLst>
            <c:ext xmlns:c16="http://schemas.microsoft.com/office/drawing/2014/chart" uri="{C3380CC4-5D6E-409C-BE32-E72D297353CC}">
              <c16:uniqueId val="{00000006-FE9A-41F8-A3F3-447145D2AD1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Ministerio de Finanzas de Córdoba</c:v>
                </c:pt>
              </c:strCache>
            </c:strRef>
          </c:cat>
          <c:val>
            <c:numRef>
              <c:f>Sheet1!$I$2</c:f>
              <c:numCache>
                <c:formatCode>General</c:formatCode>
                <c:ptCount val="1"/>
                <c:pt idx="0">
                  <c:v>540</c:v>
                </c:pt>
              </c:numCache>
            </c:numRef>
          </c:val>
          <c:extLst>
            <c:ext xmlns:c16="http://schemas.microsoft.com/office/drawing/2014/chart" uri="{C3380CC4-5D6E-409C-BE32-E72D297353CC}">
              <c16:uniqueId val="{00000007-FE9A-41F8-A3F3-447145D2AD1E}"/>
            </c:ext>
          </c:extLst>
        </c:ser>
        <c:dLbls>
          <c:showLegendKey val="0"/>
          <c:showVal val="0"/>
          <c:showCatName val="0"/>
          <c:showSerName val="0"/>
          <c:showPercent val="0"/>
          <c:showBubbleSize val="0"/>
        </c:dLbls>
        <c:gapWidth val="150"/>
        <c:overlap val="100"/>
        <c:axId val="313933888"/>
        <c:axId val="313935856"/>
      </c:barChart>
      <c:catAx>
        <c:axId val="313933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35856"/>
        <c:crosses val="autoZero"/>
        <c:auto val="1"/>
        <c:lblAlgn val="ctr"/>
        <c:lblOffset val="100"/>
        <c:noMultiLvlLbl val="0"/>
      </c:catAx>
      <c:valAx>
        <c:axId val="313935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3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Finanzas de Córdoba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1C1-4F01-8F4A-498633EE52B9}"/>
            </c:ext>
          </c:extLst>
        </c:ser>
        <c:dLbls>
          <c:showLegendKey val="0"/>
          <c:showVal val="0"/>
          <c:showCatName val="0"/>
          <c:showSerName val="0"/>
          <c:showPercent val="0"/>
          <c:showBubbleSize val="0"/>
        </c:dLbls>
        <c:gapWidth val="219"/>
        <c:overlap val="-27"/>
        <c:axId val="235405960"/>
        <c:axId val="235406616"/>
      </c:barChart>
      <c:catAx>
        <c:axId val="235405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06616"/>
        <c:crosses val="autoZero"/>
        <c:auto val="1"/>
        <c:lblAlgn val="ctr"/>
        <c:lblOffset val="100"/>
        <c:noMultiLvlLbl val="0"/>
      </c:catAx>
      <c:valAx>
        <c:axId val="23540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05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866677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79194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68225408"/>
                    </a:ext>
                  </a:extLst>
                </a:gridCol>
                <a:gridCol w="740664">
                  <a:extLst>
                    <a:ext uri="{9D8B030D-6E8A-4147-A177-3AD203B41FA5}">
                      <a16:colId xmlns:a16="http://schemas.microsoft.com/office/drawing/2014/main" val="871298795"/>
                    </a:ext>
                  </a:extLst>
                </a:gridCol>
                <a:gridCol w="740664">
                  <a:extLst>
                    <a:ext uri="{9D8B030D-6E8A-4147-A177-3AD203B41FA5}">
                      <a16:colId xmlns:a16="http://schemas.microsoft.com/office/drawing/2014/main" val="292407803"/>
                    </a:ext>
                  </a:extLst>
                </a:gridCol>
                <a:gridCol w="740664">
                  <a:extLst>
                    <a:ext uri="{9D8B030D-6E8A-4147-A177-3AD203B41FA5}">
                      <a16:colId xmlns:a16="http://schemas.microsoft.com/office/drawing/2014/main" val="4082911126"/>
                    </a:ext>
                  </a:extLst>
                </a:gridCol>
                <a:gridCol w="740664">
                  <a:extLst>
                    <a:ext uri="{9D8B030D-6E8A-4147-A177-3AD203B41FA5}">
                      <a16:colId xmlns:a16="http://schemas.microsoft.com/office/drawing/2014/main" val="514035544"/>
                    </a:ext>
                  </a:extLst>
                </a:gridCol>
                <a:gridCol w="740664">
                  <a:extLst>
                    <a:ext uri="{9D8B030D-6E8A-4147-A177-3AD203B41FA5}">
                      <a16:colId xmlns:a16="http://schemas.microsoft.com/office/drawing/2014/main" val="2861175097"/>
                    </a:ext>
                  </a:extLst>
                </a:gridCol>
                <a:gridCol w="740664">
                  <a:extLst>
                    <a:ext uri="{9D8B030D-6E8A-4147-A177-3AD203B41FA5}">
                      <a16:colId xmlns:a16="http://schemas.microsoft.com/office/drawing/2014/main" val="2635472289"/>
                    </a:ext>
                  </a:extLst>
                </a:gridCol>
                <a:gridCol w="740664">
                  <a:extLst>
                    <a:ext uri="{9D8B030D-6E8A-4147-A177-3AD203B41FA5}">
                      <a16:colId xmlns:a16="http://schemas.microsoft.com/office/drawing/2014/main" val="2377241673"/>
                    </a:ext>
                  </a:extLst>
                </a:gridCol>
                <a:gridCol w="740664">
                  <a:extLst>
                    <a:ext uri="{9D8B030D-6E8A-4147-A177-3AD203B41FA5}">
                      <a16:colId xmlns:a16="http://schemas.microsoft.com/office/drawing/2014/main" val="2263792778"/>
                    </a:ext>
                  </a:extLst>
                </a:gridCol>
                <a:gridCol w="740664">
                  <a:extLst>
                    <a:ext uri="{9D8B030D-6E8A-4147-A177-3AD203B41FA5}">
                      <a16:colId xmlns:a16="http://schemas.microsoft.com/office/drawing/2014/main" val="2967086409"/>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764294943"/>
                  </a:ext>
                </a:extLst>
              </a:tr>
              <a:tr h="370840">
                <a:tc>
                  <a:txBody>
                    <a:bodyPr/>
                    <a:lstStyle/>
                    <a:p>
                      <a:r>
                        <a:rPr lang="en-US" sz="1000"/>
                        <a:t>Ministerio de Finanzas de Córdoba</a:t>
                      </a:r>
                      <a:endParaRPr lang="en-US" sz="1000"/>
                    </a:p>
                  </a:txBody>
                  <a:tcPr/>
                </a:tc>
                <a:tc>
                  <a:txBody>
                    <a:bodyPr/>
                    <a:lstStyle/>
                    <a:p>
                      <a:r>
                        <a:rPr lang="en-US" sz="1000"/>
                        <a:t>7617</a:t>
                      </a:r>
                      <a:endParaRPr lang="en-US" sz="1000"/>
                    </a:p>
                  </a:txBody>
                  <a:tcPr/>
                </a:tc>
                <a:tc>
                  <a:txBody>
                    <a:bodyPr/>
                    <a:lstStyle/>
                    <a:p>
                      <a:r>
                        <a:rPr lang="en-US" sz="1000"/>
                        <a:t>157</a:t>
                      </a:r>
                      <a:endParaRPr lang="en-US" sz="1000"/>
                    </a:p>
                  </a:txBody>
                  <a:tcPr/>
                </a:tc>
                <a:tc>
                  <a:txBody>
                    <a:bodyPr/>
                    <a:lstStyle/>
                    <a:p>
                      <a:r>
                        <a:rPr lang="en-US" sz="1000"/>
                        <a:t>36</a:t>
                      </a:r>
                      <a:endParaRPr lang="en-US" sz="1000"/>
                    </a:p>
                  </a:txBody>
                  <a:tcPr/>
                </a:tc>
                <a:tc>
                  <a:txBody>
                    <a:bodyPr/>
                    <a:lstStyle/>
                    <a:p>
                      <a:r>
                        <a:rPr lang="en-US" sz="1000"/>
                        <a:t>1059</a:t>
                      </a:r>
                      <a:endParaRPr lang="en-US" sz="1000"/>
                    </a:p>
                  </a:txBody>
                  <a:tcPr/>
                </a:tc>
                <a:tc>
                  <a:txBody>
                    <a:bodyPr/>
                    <a:lstStyle/>
                    <a:p>
                      <a:r>
                        <a:rPr lang="en-US" sz="1000"/>
                        <a:t>66</a:t>
                      </a:r>
                      <a:endParaRPr lang="en-US" sz="1000"/>
                    </a:p>
                  </a:txBody>
                  <a:tcPr/>
                </a:tc>
                <a:tc>
                  <a:txBody>
                    <a:bodyPr/>
                    <a:lstStyle/>
                    <a:p>
                      <a:r>
                        <a:rPr lang="en-US" sz="1000"/>
                        <a:t>540</a:t>
                      </a:r>
                      <a:endParaRPr lang="en-US" sz="1000"/>
                    </a:p>
                  </a:txBody>
                  <a:tcPr/>
                </a:tc>
                <a:tc>
                  <a:txBody>
                    <a:bodyPr/>
                    <a:lstStyle/>
                    <a:p>
                      <a:r>
                        <a:rPr lang="en-US" sz="1000"/>
                        <a:t>0</a:t>
                      </a:r>
                      <a:endParaRPr lang="en-US" sz="1000"/>
                    </a:p>
                  </a:txBody>
                  <a:tcPr/>
                </a:tc>
                <a:tc>
                  <a:txBody>
                    <a:bodyPr/>
                    <a:lstStyle/>
                    <a:p>
                      <a:r>
                        <a:rPr lang="en-US" sz="1000"/>
                        <a:t>0.6136%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14074447"/>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5989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55757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3017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08454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9737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7423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7449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03763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7585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74767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1938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0517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7274517"/>
                    </a:ext>
                  </a:extLst>
                </a:gridCol>
                <a:gridCol w="658368">
                  <a:extLst>
                    <a:ext uri="{9D8B030D-6E8A-4147-A177-3AD203B41FA5}">
                      <a16:colId xmlns:a16="http://schemas.microsoft.com/office/drawing/2014/main" val="3237689965"/>
                    </a:ext>
                  </a:extLst>
                </a:gridCol>
                <a:gridCol w="658368">
                  <a:extLst>
                    <a:ext uri="{9D8B030D-6E8A-4147-A177-3AD203B41FA5}">
                      <a16:colId xmlns:a16="http://schemas.microsoft.com/office/drawing/2014/main" val="4273851947"/>
                    </a:ext>
                  </a:extLst>
                </a:gridCol>
                <a:gridCol w="658368">
                  <a:extLst>
                    <a:ext uri="{9D8B030D-6E8A-4147-A177-3AD203B41FA5}">
                      <a16:colId xmlns:a16="http://schemas.microsoft.com/office/drawing/2014/main" val="1243619425"/>
                    </a:ext>
                  </a:extLst>
                </a:gridCol>
                <a:gridCol w="658368">
                  <a:extLst>
                    <a:ext uri="{9D8B030D-6E8A-4147-A177-3AD203B41FA5}">
                      <a16:colId xmlns:a16="http://schemas.microsoft.com/office/drawing/2014/main" val="210987339"/>
                    </a:ext>
                  </a:extLst>
                </a:gridCol>
                <a:gridCol w="658368">
                  <a:extLst>
                    <a:ext uri="{9D8B030D-6E8A-4147-A177-3AD203B41FA5}">
                      <a16:colId xmlns:a16="http://schemas.microsoft.com/office/drawing/2014/main" val="481917652"/>
                    </a:ext>
                  </a:extLst>
                </a:gridCol>
                <a:gridCol w="658368">
                  <a:extLst>
                    <a:ext uri="{9D8B030D-6E8A-4147-A177-3AD203B41FA5}">
                      <a16:colId xmlns:a16="http://schemas.microsoft.com/office/drawing/2014/main" val="1111768206"/>
                    </a:ext>
                  </a:extLst>
                </a:gridCol>
                <a:gridCol w="658368">
                  <a:extLst>
                    <a:ext uri="{9D8B030D-6E8A-4147-A177-3AD203B41FA5}">
                      <a16:colId xmlns:a16="http://schemas.microsoft.com/office/drawing/2014/main" val="268041872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177112544"/>
                  </a:ext>
                </a:extLst>
              </a:tr>
              <a:tr h="370840">
                <a:tc>
                  <a:txBody>
                    <a:bodyPr/>
                    <a:lstStyle/>
                    <a:p>
                      <a:r>
                        <a:rPr lang="es-ES" sz="1000" b="1"/>
                        <a:t>Ministerio de Finanzas de Córdoba - 2017-01-11 10:00:01</a:t>
                      </a:r>
                      <a:r>
                        <a:rPr lang="es-ES" sz="1000"/>
                        <a:t>
NUEVOS CEDULONES ELECTRÓNICOS
A partir de este año, los cedulones en papel dejan de emitirse.
Con esta acción, se evita un procedimiento costoso y poco amigable con el medio ambiente, ya que continuar con la impresión y distribución de los mismos implicaba un gasto, durante 2017, de $55 millones de pesos y el uso de 6 millones de hojas.
Sumate al CEDULÓN DIGITAL consultando y abonando tus impuestos desde tu casa, ingresando a rentascordoba.gob.ar
Simplificá tus trámites. Es más fácil, más económico y más ecológico.</a:t>
                      </a:r>
                      <a:endParaRPr lang="en-US" sz="1000"/>
                    </a:p>
                  </a:txBody>
                  <a:tcPr/>
                </a:tc>
                <a:tc>
                  <a:txBody>
                    <a:bodyPr/>
                    <a:lstStyle/>
                    <a:p>
                      <a:r>
                        <a:rPr lang="en-US" sz="1000"/>
                        <a:t>217</a:t>
                      </a:r>
                      <a:endParaRPr lang="en-US" sz="1000"/>
                    </a:p>
                  </a:txBody>
                  <a:tcPr/>
                </a:tc>
                <a:tc>
                  <a:txBody>
                    <a:bodyPr/>
                    <a:lstStyle/>
                    <a:p>
                      <a:r>
                        <a:rPr lang="en-US" sz="1000"/>
                        <a:t>125</a:t>
                      </a:r>
                      <a:endParaRPr lang="en-US" sz="1000"/>
                    </a:p>
                  </a:txBody>
                  <a:tcPr/>
                </a:tc>
                <a:tc>
                  <a:txBody>
                    <a:bodyPr/>
                    <a:lstStyle/>
                    <a:p>
                      <a:r>
                        <a:rPr lang="en-US" sz="1000"/>
                        <a:t>10</a:t>
                      </a:r>
                      <a:endParaRPr lang="en-US" sz="1000"/>
                    </a:p>
                  </a:txBody>
                  <a:tcPr/>
                </a:tc>
                <a:tc>
                  <a:txBody>
                    <a:bodyPr/>
                    <a:lstStyle/>
                    <a:p>
                      <a:r>
                        <a:rPr lang="en-US" sz="1000"/>
                        <a:t>82</a:t>
                      </a:r>
                      <a:endParaRPr lang="en-US" sz="1000"/>
                    </a:p>
                  </a:txBody>
                  <a:tcPr/>
                </a:tc>
                <a:tc>
                  <a:txBody>
                    <a:bodyPr/>
                    <a:lstStyle/>
                    <a:p>
                      <a:r>
                        <a:rPr lang="en-US" sz="1000"/>
                        <a:t>2.8856%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81696080"/>
                  </a:ext>
                </a:extLst>
              </a:tr>
              <a:tr h="370840">
                <a:tc>
                  <a:txBody>
                    <a:bodyPr/>
                    <a:lstStyle/>
                    <a:p>
                      <a:r>
                        <a:rPr lang="es-ES" sz="1000" b="1"/>
                        <a:t>Ministerio de Finanzas de Córdoba - 2017-01-16 18:30:00</a:t>
                      </a:r>
                      <a:r>
                        <a:rPr lang="es-ES" sz="1000"/>
                        <a:t>
4 NUEVAS MODALIDADES DE PAGO
Ahora podés pagar vía web, o con tu número de inmueble/patente de vehículo en lugares de pago tradicionales.
¡Sumate al cedulón electrónico! Para más información ingresá a rentascordoba.gob.ar</a:t>
                      </a:r>
                      <a:endParaRPr lang="en-US" sz="1000"/>
                    </a:p>
                  </a:txBody>
                  <a:tcPr/>
                </a:tc>
                <a:tc>
                  <a:txBody>
                    <a:bodyPr/>
                    <a:lstStyle/>
                    <a:p>
                      <a:r>
                        <a:rPr lang="en-US" sz="1000"/>
                        <a:t>137</a:t>
                      </a:r>
                      <a:endParaRPr lang="en-US" sz="1000"/>
                    </a:p>
                  </a:txBody>
                  <a:tcPr/>
                </a:tc>
                <a:tc>
                  <a:txBody>
                    <a:bodyPr/>
                    <a:lstStyle/>
                    <a:p>
                      <a:r>
                        <a:rPr lang="en-US" sz="1000"/>
                        <a:t>87</a:t>
                      </a:r>
                      <a:endParaRPr lang="en-US" sz="1000"/>
                    </a:p>
                  </a:txBody>
                  <a:tcPr/>
                </a:tc>
                <a:tc>
                  <a:txBody>
                    <a:bodyPr/>
                    <a:lstStyle/>
                    <a:p>
                      <a:r>
                        <a:rPr lang="en-US" sz="1000"/>
                        <a:t>4</a:t>
                      </a:r>
                      <a:endParaRPr lang="en-US" sz="1000"/>
                    </a:p>
                  </a:txBody>
                  <a:tcPr/>
                </a:tc>
                <a:tc>
                  <a:txBody>
                    <a:bodyPr/>
                    <a:lstStyle/>
                    <a:p>
                      <a:r>
                        <a:rPr lang="en-US" sz="1000"/>
                        <a:t>46</a:t>
                      </a:r>
                      <a:endParaRPr lang="en-US" sz="1000"/>
                    </a:p>
                  </a:txBody>
                  <a:tcPr/>
                </a:tc>
                <a:tc>
                  <a:txBody>
                    <a:bodyPr/>
                    <a:lstStyle/>
                    <a:p>
                      <a:r>
                        <a:rPr lang="en-US" sz="1000"/>
                        <a:t>1.8141%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89307942"/>
                  </a:ext>
                </a:extLst>
              </a:tr>
              <a:tr h="370840">
                <a:tc>
                  <a:txBody>
                    <a:bodyPr/>
                    <a:lstStyle/>
                    <a:p>
                      <a:r>
                        <a:rPr lang="es-ES" sz="1000" b="1"/>
                        <a:t>Ministerio de Finanzas de Córdoba - 2017-01-20 11:06:52</a:t>
                      </a:r>
                      <a:r>
                        <a:rPr lang="es-ES" sz="1000"/>
                        <a:t>
¡SUMÁ BENEFICIOS EN EL PAGO DE TU IMPUESTO INMOBILIARIO!
¿Sabías que podés ahorrar hasta casi un 50% en tu #ImpuestoInmobiliario? Estando al día y realizando el pago online de la cuota única en rentascordoba.gob.ar, podés acceder a estos descuentos.
¡Recordá que tenés tiempo hasta el 10 de Febrero para abonar tu cedulón con estos beneficios!
Con #equidad e #innovación, crecemos como provincia.</a:t>
                      </a:r>
                      <a:endParaRPr lang="en-US" sz="1000"/>
                    </a:p>
                  </a:txBody>
                  <a:tcPr/>
                </a:tc>
                <a:tc>
                  <a:txBody>
                    <a:bodyPr/>
                    <a:lstStyle/>
                    <a:p>
                      <a:r>
                        <a:rPr lang="en-US" sz="1000"/>
                        <a:t>133</a:t>
                      </a:r>
                      <a:endParaRPr lang="en-US" sz="1000"/>
                    </a:p>
                  </a:txBody>
                  <a:tcPr/>
                </a:tc>
                <a:tc>
                  <a:txBody>
                    <a:bodyPr/>
                    <a:lstStyle/>
                    <a:p>
                      <a:r>
                        <a:rPr lang="en-US" sz="1000"/>
                        <a:t>63</a:t>
                      </a:r>
                      <a:endParaRPr lang="en-US" sz="1000"/>
                    </a:p>
                  </a:txBody>
                  <a:tcPr/>
                </a:tc>
                <a:tc>
                  <a:txBody>
                    <a:bodyPr/>
                    <a:lstStyle/>
                    <a:p>
                      <a:r>
                        <a:rPr lang="en-US" sz="1000"/>
                        <a:t>11</a:t>
                      </a:r>
                      <a:endParaRPr lang="en-US" sz="1000"/>
                    </a:p>
                  </a:txBody>
                  <a:tcPr/>
                </a:tc>
                <a:tc>
                  <a:txBody>
                    <a:bodyPr/>
                    <a:lstStyle/>
                    <a:p>
                      <a:r>
                        <a:rPr lang="en-US" sz="1000"/>
                        <a:t>59</a:t>
                      </a:r>
                      <a:endParaRPr lang="en-US" sz="1000"/>
                    </a:p>
                  </a:txBody>
                  <a:tcPr/>
                </a:tc>
                <a:tc>
                  <a:txBody>
                    <a:bodyPr/>
                    <a:lstStyle/>
                    <a:p>
                      <a:r>
                        <a:rPr lang="en-US" sz="1000"/>
                        <a:t>1.7562%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80101226"/>
                  </a:ext>
                </a:extLst>
              </a:tr>
              <a:tr h="370840">
                <a:tc>
                  <a:txBody>
                    <a:bodyPr/>
                    <a:lstStyle/>
                    <a:p>
                      <a:r>
                        <a:rPr lang="es-ES" sz="1000" b="1"/>
                        <a:t>Ministerio de Finanzas de Córdoba - 2017-01-13 15:20:13</a:t>
                      </a:r>
                      <a:r>
                        <a:rPr lang="es-ES" sz="1000"/>
                        <a:t>
10 MUNICIPIOS Y COMUNAS DE GENERAL ROCA TRABAJARÁN JUNTO A FINANZAS
Ayer, el Ministro de Finanzas firmó Convenios de Cooperación Informativa en Villa Huidobro con intendentes y jefes comunales del sur provincial. Entre las localidades firmantes estuvieron: Huinca Renancó, Jovita, Mattaldi, Nicolás Bruzzone, Onagoity, Pincen, Ranqueles, Villa Huidobro, Villa Sarmiento y Villa Valeria.
Los convenios comprenden tres aspectos centrales: 
🔹 Intercambio de información tributaria
🔹 Armonización catastral 
🔹 Adhesión al Código de Procedimiento Tributario Unificado
Mediante este acuerdo, se permite garantizar un mejor funcionamiento de las áreas involucradas en cada municipio, y una completa capacitación, por parte del Ministerio, a funcionarios y responsables de cada comuna y localidad, para el uso de las herramientas informáticas correspondientes.</a:t>
                      </a:r>
                      <a:endParaRPr lang="en-US" sz="1000"/>
                    </a:p>
                  </a:txBody>
                  <a:tcPr/>
                </a:tc>
                <a:tc>
                  <a:txBody>
                    <a:bodyPr/>
                    <a:lstStyle/>
                    <a:p>
                      <a:r>
                        <a:rPr lang="en-US" sz="1000"/>
                        <a:t>119</a:t>
                      </a:r>
                      <a:endParaRPr lang="en-US" sz="1000"/>
                    </a:p>
                  </a:txBody>
                  <a:tcPr/>
                </a:tc>
                <a:tc>
                  <a:txBody>
                    <a:bodyPr/>
                    <a:lstStyle/>
                    <a:p>
                      <a:r>
                        <a:rPr lang="en-US" sz="1000"/>
                        <a:t>99</a:t>
                      </a:r>
                      <a:endParaRPr lang="en-US" sz="1000"/>
                    </a:p>
                  </a:txBody>
                  <a:tcPr/>
                </a:tc>
                <a:tc>
                  <a:txBody>
                    <a:bodyPr/>
                    <a:lstStyle/>
                    <a:p>
                      <a:r>
                        <a:rPr lang="en-US" sz="1000"/>
                        <a:t>6</a:t>
                      </a:r>
                      <a:endParaRPr lang="en-US" sz="1000"/>
                    </a:p>
                  </a:txBody>
                  <a:tcPr/>
                </a:tc>
                <a:tc>
                  <a:txBody>
                    <a:bodyPr/>
                    <a:lstStyle/>
                    <a:p>
                      <a:r>
                        <a:rPr lang="en-US" sz="1000"/>
                        <a:t>14</a:t>
                      </a:r>
                      <a:endParaRPr lang="en-US" sz="1000"/>
                    </a:p>
                  </a:txBody>
                  <a:tcPr/>
                </a:tc>
                <a:tc>
                  <a:txBody>
                    <a:bodyPr/>
                    <a:lstStyle/>
                    <a:p>
                      <a:r>
                        <a:rPr lang="en-US" sz="1000"/>
                        <a:t>1.5770%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047774856"/>
                  </a:ext>
                </a:extLst>
              </a:tr>
              <a:tr h="370840">
                <a:tc>
                  <a:txBody>
                    <a:bodyPr/>
                    <a:lstStyle/>
                    <a:p>
                      <a:r>
                        <a:rPr lang="es-ES" sz="1000" b="1"/>
                        <a:t>Ministerio de Finanzas de Córdoba - 2017-01-10 15:00:00</a:t>
                      </a:r>
                      <a:r>
                        <a:rPr lang="es-ES" sz="1000"/>
                        <a:t>
NUEVO PLAN DE PAGOS
La Dirección General de #Rentas puso en vigencia un plan de facilidades de pago para el cumplimiento de todos los impuestos provinciales: Automotor, Inmobiliario, Ingresos Brutos, Deuda Administrativa y Deuda Judicial. 
Si bien no se trata de una moratoria, se contempla hasta 36 y 48 cuotas, con un interés del 1,5 % mensual.</a:t>
                      </a:r>
                      <a:endParaRPr lang="en-US" sz="1000"/>
                    </a:p>
                  </a:txBody>
                  <a:tcPr/>
                </a:tc>
                <a:tc>
                  <a:txBody>
                    <a:bodyPr/>
                    <a:lstStyle/>
                    <a:p>
                      <a:r>
                        <a:rPr lang="en-US" sz="1000"/>
                        <a:t>110</a:t>
                      </a:r>
                      <a:endParaRPr lang="en-US" sz="1000"/>
                    </a:p>
                  </a:txBody>
                  <a:tcPr/>
                </a:tc>
                <a:tc>
                  <a:txBody>
                    <a:bodyPr/>
                    <a:lstStyle/>
                    <a:p>
                      <a:r>
                        <a:rPr lang="en-US" sz="1000"/>
                        <a:t>68</a:t>
                      </a:r>
                      <a:endParaRPr lang="en-US" sz="1000"/>
                    </a:p>
                  </a:txBody>
                  <a:tcPr/>
                </a:tc>
                <a:tc>
                  <a:txBody>
                    <a:bodyPr/>
                    <a:lstStyle/>
                    <a:p>
                      <a:r>
                        <a:rPr lang="en-US" sz="1000"/>
                        <a:t>6</a:t>
                      </a:r>
                      <a:endParaRPr lang="en-US" sz="1000"/>
                    </a:p>
                  </a:txBody>
                  <a:tcPr/>
                </a:tc>
                <a:tc>
                  <a:txBody>
                    <a:bodyPr/>
                    <a:lstStyle/>
                    <a:p>
                      <a:r>
                        <a:rPr lang="en-US" sz="1000"/>
                        <a:t>36</a:t>
                      </a:r>
                      <a:endParaRPr lang="en-US" sz="1000"/>
                    </a:p>
                  </a:txBody>
                  <a:tcPr/>
                </a:tc>
                <a:tc>
                  <a:txBody>
                    <a:bodyPr/>
                    <a:lstStyle/>
                    <a:p>
                      <a:r>
                        <a:rPr lang="en-US" sz="1000"/>
                        <a:t>1.4676%</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91312716"/>
                  </a:ext>
                </a:extLst>
              </a:tr>
              <a:tr h="370840">
                <a:tc>
                  <a:txBody>
                    <a:bodyPr/>
                    <a:lstStyle/>
                    <a:p>
                      <a:r>
                        <a:rPr lang="es-ES" sz="1000" b="1"/>
                        <a:t>Ministerio de Finanzas de Córdoba - 2017-01-24 11:40:00</a:t>
                      </a:r>
                      <a:r>
                        <a:rPr lang="es-ES" sz="1000"/>
                        <a:t>
1er. VENCIMIENTO DEL IMPUESTO INMOBILIARIO
Ser contribuyente cumplidor tiene sus beneficios. Aboná tu cedulón a través de medios de pago electrónicos y obtené un 10% más de descuento en tu impuesto.
¡Recordá que tenés tiempo hasta el 10 de Febrero para pagar tu #ImpuestoInmobiliario!
¡Sumate al cedulón electrónico! Para más información ingresá a rentascordoba.gob.ar</a:t>
                      </a:r>
                      <a:endParaRPr lang="en-US" sz="1000"/>
                    </a:p>
                  </a:txBody>
                  <a:tcPr/>
                </a:tc>
                <a:tc>
                  <a:txBody>
                    <a:bodyPr/>
                    <a:lstStyle/>
                    <a:p>
                      <a:r>
                        <a:rPr lang="en-US" sz="1000"/>
                        <a:t>104</a:t>
                      </a:r>
                      <a:endParaRPr lang="en-US" sz="1000"/>
                    </a:p>
                  </a:txBody>
                  <a:tcPr/>
                </a:tc>
                <a:tc>
                  <a:txBody>
                    <a:bodyPr/>
                    <a:lstStyle/>
                    <a:p>
                      <a:r>
                        <a:rPr lang="en-US" sz="1000"/>
                        <a:t>43</a:t>
                      </a:r>
                      <a:endParaRPr lang="en-US" sz="1000"/>
                    </a:p>
                  </a:txBody>
                  <a:tcPr/>
                </a:tc>
                <a:tc>
                  <a:txBody>
                    <a:bodyPr/>
                    <a:lstStyle/>
                    <a:p>
                      <a:r>
                        <a:rPr lang="en-US" sz="1000"/>
                        <a:t>7</a:t>
                      </a:r>
                      <a:endParaRPr lang="en-US" sz="1000"/>
                    </a:p>
                  </a:txBody>
                  <a:tcPr/>
                </a:tc>
                <a:tc>
                  <a:txBody>
                    <a:bodyPr/>
                    <a:lstStyle/>
                    <a:p>
                      <a:r>
                        <a:rPr lang="en-US" sz="1000"/>
                        <a:t>54</a:t>
                      </a:r>
                      <a:endParaRPr lang="en-US" sz="1000"/>
                    </a:p>
                  </a:txBody>
                  <a:tcPr/>
                </a:tc>
                <a:tc>
                  <a:txBody>
                    <a:bodyPr/>
                    <a:lstStyle/>
                    <a:p>
                      <a:r>
                        <a:rPr lang="en-US" sz="1000"/>
                        <a:t>1.3691%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36628789"/>
                  </a:ext>
                </a:extLst>
              </a:tr>
              <a:tr h="370840">
                <a:tc>
                  <a:txBody>
                    <a:bodyPr/>
                    <a:lstStyle/>
                    <a:p>
                      <a:r>
                        <a:rPr lang="es-ES" sz="1000" b="1"/>
                        <a:t>Ministerio de Finanzas de Córdoba - 2017-01-18 18:04:20</a:t>
                      </a:r>
                      <a:r>
                        <a:rPr lang="es-ES" sz="1000"/>
                        <a:t>
CONOCÉ EL ESTADO DE TU LOTE O VIVIENDA VÍA WEB
El Registro de la Propiedad suma un nuevo servicio online para que puedas consultar el estado de tus inmuebles sin realizar largas colas ni esperas. Para ello, sólo debés contar con tu clave #CIDI Nivel 2 y gestionar el pedido en cidi.cba.gov.ar
Mediante este reporte, podés conocer el estado del inmueble, titulares, cargas, afectaciones, datos de ubicación, superficie y cuentas, entre otros datos.
Con #innovación, trabajamos para brindarte más y mejores servicios.</a:t>
                      </a:r>
                      <a:endParaRPr lang="en-US" sz="1000"/>
                    </a:p>
                  </a:txBody>
                  <a:tcPr/>
                </a:tc>
                <a:tc>
                  <a:txBody>
                    <a:bodyPr/>
                    <a:lstStyle/>
                    <a:p>
                      <a:r>
                        <a:rPr lang="en-US" sz="1000"/>
                        <a:t>90</a:t>
                      </a:r>
                      <a:endParaRPr lang="en-US" sz="1000"/>
                    </a:p>
                  </a:txBody>
                  <a:tcPr/>
                </a:tc>
                <a:tc>
                  <a:txBody>
                    <a:bodyPr/>
                    <a:lstStyle/>
                    <a:p>
                      <a:r>
                        <a:rPr lang="en-US" sz="1000"/>
                        <a:t>55</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tc>
                  <a:txBody>
                    <a:bodyPr/>
                    <a:lstStyle/>
                    <a:p>
                      <a:r>
                        <a:rPr lang="en-US" sz="1000"/>
                        <a:t>1.1898%</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36720863"/>
                  </a:ext>
                </a:extLst>
              </a:tr>
              <a:tr h="370840">
                <a:tc>
                  <a:txBody>
                    <a:bodyPr/>
                    <a:lstStyle/>
                    <a:p>
                      <a:r>
                        <a:rPr lang="es-ES" sz="1000" b="1"/>
                        <a:t>Ministerio de Finanzas de Córdoba - 2017-01-04 12:03:00</a:t>
                      </a:r>
                      <a:r>
                        <a:rPr lang="es-ES" sz="1000"/>
                        <a:t>
TRABAJADORES AUTÓNOMOS CON OFICIOS, EXENTOS DEL PAGO DE INGRESOS BRUTOS.
Desde el 1ro. de Enero, entró en vigencia el #presupuesto2017 efectuado por el Ministro de Finanzas, Osvaldo Giordano, donde se incluye la exención de Ingresos Brutos a trabajadores cuyos oficios se enmarquen en cualquier servicio y/o actividad unipersonal que no sea ejercida en forma de empresa.
Con #Equidad, estamos modernizando la Provincia.</a:t>
                      </a:r>
                      <a:endParaRPr lang="en-US" sz="1000"/>
                    </a:p>
                  </a:txBody>
                  <a:tcPr/>
                </a:tc>
                <a:tc>
                  <a:txBody>
                    <a:bodyPr/>
                    <a:lstStyle/>
                    <a:p>
                      <a:r>
                        <a:rPr lang="en-US" sz="1000"/>
                        <a:t>87</a:t>
                      </a:r>
                      <a:endParaRPr lang="en-US" sz="1000"/>
                    </a:p>
                  </a:txBody>
                  <a:tcPr/>
                </a:tc>
                <a:tc>
                  <a:txBody>
                    <a:bodyPr/>
                    <a:lstStyle/>
                    <a:p>
                      <a:r>
                        <a:rPr lang="en-US" sz="1000"/>
                        <a:t>55</a:t>
                      </a:r>
                      <a:endParaRPr lang="en-US" sz="1000"/>
                    </a:p>
                  </a:txBody>
                  <a:tcPr/>
                </a:tc>
                <a:tc>
                  <a:txBody>
                    <a:bodyPr/>
                    <a:lstStyle/>
                    <a:p>
                      <a:r>
                        <a:rPr lang="en-US" sz="1000"/>
                        <a:t>3</a:t>
                      </a:r>
                      <a:endParaRPr lang="en-US" sz="1000"/>
                    </a:p>
                  </a:txBody>
                  <a:tcPr/>
                </a:tc>
                <a:tc>
                  <a:txBody>
                    <a:bodyPr/>
                    <a:lstStyle/>
                    <a:p>
                      <a:r>
                        <a:rPr lang="en-US" sz="1000"/>
                        <a:t>29</a:t>
                      </a:r>
                      <a:endParaRPr lang="en-US" sz="1000"/>
                    </a:p>
                  </a:txBody>
                  <a:tcPr/>
                </a:tc>
                <a:tc>
                  <a:txBody>
                    <a:bodyPr/>
                    <a:lstStyle/>
                    <a:p>
                      <a:r>
                        <a:rPr lang="en-US" sz="1000"/>
                        <a:t>1.1647%</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02180824"/>
                  </a:ext>
                </a:extLst>
              </a:tr>
              <a:tr h="370840">
                <a:tc>
                  <a:txBody>
                    <a:bodyPr/>
                    <a:lstStyle/>
                    <a:p>
                      <a:r>
                        <a:rPr lang="es-ES" sz="1000" b="1"/>
                        <a:t>Ministerio de Finanzas de Córdoba - 2017-01-06 12:35:01</a:t>
                      </a:r>
                      <a:r>
                        <a:rPr lang="es-ES" sz="1000"/>
                        <a:t>
MÁS DE 15.800 TRABAJADORES AUTÓNOMOS NO PAGARÁN INGRESOS BRUTOS.
Desde el 1ro. de Enero, entró en vigencia la exención de Ingresos Brutos a trabajadores cuyos oficios se enmarquen en cualquier servicio y/o actividad unipersonal que no sea ejercida en forma de empresa.
Más información en http://bit.ly/2izLbp0
Con #Equidad, estamos modernizando la Provincia.</a:t>
                      </a:r>
                      <a:endParaRPr lang="en-US" sz="1000"/>
                    </a:p>
                  </a:txBody>
                  <a:tcPr/>
                </a:tc>
                <a:tc>
                  <a:txBody>
                    <a:bodyPr/>
                    <a:lstStyle/>
                    <a:p>
                      <a:r>
                        <a:rPr lang="en-US" sz="1000"/>
                        <a:t>86</a:t>
                      </a:r>
                      <a:endParaRPr lang="en-US" sz="1000"/>
                    </a:p>
                  </a:txBody>
                  <a:tcPr/>
                </a:tc>
                <a:tc>
                  <a:txBody>
                    <a:bodyPr/>
                    <a:lstStyle/>
                    <a:p>
                      <a:r>
                        <a:rPr lang="en-US" sz="1000"/>
                        <a:t>64</a:t>
                      </a:r>
                      <a:endParaRPr lang="en-US" sz="1000"/>
                    </a:p>
                  </a:txBody>
                  <a:tcPr/>
                </a:tc>
                <a:tc>
                  <a:txBody>
                    <a:bodyPr/>
                    <a:lstStyle/>
                    <a:p>
                      <a:r>
                        <a:rPr lang="en-US" sz="1000"/>
                        <a:t>2</a:t>
                      </a:r>
                      <a:endParaRPr lang="en-US" sz="1000"/>
                    </a:p>
                  </a:txBody>
                  <a:tcPr/>
                </a:tc>
                <a:tc>
                  <a:txBody>
                    <a:bodyPr/>
                    <a:lstStyle/>
                    <a:p>
                      <a:r>
                        <a:rPr lang="en-US" sz="1000"/>
                        <a:t>20</a:t>
                      </a:r>
                      <a:endParaRPr lang="en-US" sz="1000"/>
                    </a:p>
                  </a:txBody>
                  <a:tcPr/>
                </a:tc>
                <a:tc>
                  <a:txBody>
                    <a:bodyPr/>
                    <a:lstStyle/>
                    <a:p>
                      <a:r>
                        <a:rPr lang="en-US" sz="1000"/>
                        <a:t>1.1488%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27273078"/>
                  </a:ext>
                </a:extLst>
              </a:tr>
              <a:tr h="370840">
                <a:tc>
                  <a:txBody>
                    <a:bodyPr/>
                    <a:lstStyle/>
                    <a:p>
                      <a:r>
                        <a:rPr lang="es-ES" sz="1000" b="1"/>
                        <a:t>Ministerio de Finanzas de Córdoba - 2017-01-26 15:01:06</a:t>
                      </a:r>
                      <a:r>
                        <a:rPr lang="es-ES" sz="1000"/>
                        <a:t>
Sumá beneficios con tu #CedulónElectrónico. Pagá tu #ImpuestoInmobiliario a través de medios electrónicos y obtené un 10% de descuento adicional.
¡Tenés tiempo hasta el 10 de Febrero!
Con #equidad, Córdoba crece.</a:t>
                      </a:r>
                      <a:endParaRPr lang="en-US" sz="1000"/>
                    </a:p>
                  </a:txBody>
                  <a:tcPr/>
                </a:tc>
                <a:tc>
                  <a:txBody>
                    <a:bodyPr/>
                    <a:lstStyle/>
                    <a:p>
                      <a:r>
                        <a:rPr lang="en-US" sz="1000"/>
                        <a:t>84</a:t>
                      </a:r>
                      <a:endParaRPr lang="en-US" sz="1000"/>
                    </a:p>
                  </a:txBody>
                  <a:tcPr/>
                </a:tc>
                <a:tc>
                  <a:txBody>
                    <a:bodyPr/>
                    <a:lstStyle/>
                    <a:p>
                      <a:r>
                        <a:rPr lang="en-US" sz="1000"/>
                        <a:t>50</a:t>
                      </a:r>
                      <a:endParaRPr lang="en-US" sz="1000"/>
                    </a:p>
                  </a:txBody>
                  <a:tcPr/>
                </a:tc>
                <a:tc>
                  <a:txBody>
                    <a:bodyPr/>
                    <a:lstStyle/>
                    <a:p>
                      <a:r>
                        <a:rPr lang="en-US" sz="1000"/>
                        <a:t>7</a:t>
                      </a:r>
                      <a:endParaRPr lang="en-US" sz="1000"/>
                    </a:p>
                  </a:txBody>
                  <a:tcPr/>
                </a:tc>
                <a:tc>
                  <a:txBody>
                    <a:bodyPr/>
                    <a:lstStyle/>
                    <a:p>
                      <a:r>
                        <a:rPr lang="en-US" sz="1000"/>
                        <a:t>27</a:t>
                      </a:r>
                      <a:endParaRPr lang="en-US" sz="1000"/>
                    </a:p>
                  </a:txBody>
                  <a:tcPr/>
                </a:tc>
                <a:tc>
                  <a:txBody>
                    <a:bodyPr/>
                    <a:lstStyle/>
                    <a:p>
                      <a:r>
                        <a:rPr lang="en-US" sz="1000"/>
                        <a:t>1.1047%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50517565"/>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7658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58627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20506432"/>
                    </a:ext>
                  </a:extLst>
                </a:gridCol>
                <a:gridCol w="658368">
                  <a:extLst>
                    <a:ext uri="{9D8B030D-6E8A-4147-A177-3AD203B41FA5}">
                      <a16:colId xmlns:a16="http://schemas.microsoft.com/office/drawing/2014/main" val="3001133964"/>
                    </a:ext>
                  </a:extLst>
                </a:gridCol>
                <a:gridCol w="658368">
                  <a:extLst>
                    <a:ext uri="{9D8B030D-6E8A-4147-A177-3AD203B41FA5}">
                      <a16:colId xmlns:a16="http://schemas.microsoft.com/office/drawing/2014/main" val="2915848547"/>
                    </a:ext>
                  </a:extLst>
                </a:gridCol>
                <a:gridCol w="658368">
                  <a:extLst>
                    <a:ext uri="{9D8B030D-6E8A-4147-A177-3AD203B41FA5}">
                      <a16:colId xmlns:a16="http://schemas.microsoft.com/office/drawing/2014/main" val="3111783201"/>
                    </a:ext>
                  </a:extLst>
                </a:gridCol>
                <a:gridCol w="658368">
                  <a:extLst>
                    <a:ext uri="{9D8B030D-6E8A-4147-A177-3AD203B41FA5}">
                      <a16:colId xmlns:a16="http://schemas.microsoft.com/office/drawing/2014/main" val="3720472743"/>
                    </a:ext>
                  </a:extLst>
                </a:gridCol>
                <a:gridCol w="658368">
                  <a:extLst>
                    <a:ext uri="{9D8B030D-6E8A-4147-A177-3AD203B41FA5}">
                      <a16:colId xmlns:a16="http://schemas.microsoft.com/office/drawing/2014/main" val="1371258814"/>
                    </a:ext>
                  </a:extLst>
                </a:gridCol>
                <a:gridCol w="658368">
                  <a:extLst>
                    <a:ext uri="{9D8B030D-6E8A-4147-A177-3AD203B41FA5}">
                      <a16:colId xmlns:a16="http://schemas.microsoft.com/office/drawing/2014/main" val="792333397"/>
                    </a:ext>
                  </a:extLst>
                </a:gridCol>
                <a:gridCol w="658368">
                  <a:extLst>
                    <a:ext uri="{9D8B030D-6E8A-4147-A177-3AD203B41FA5}">
                      <a16:colId xmlns:a16="http://schemas.microsoft.com/office/drawing/2014/main" val="292726244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825985341"/>
                  </a:ext>
                </a:extLst>
              </a:tr>
              <a:tr h="370840">
                <a:tc>
                  <a:txBody>
                    <a:bodyPr/>
                    <a:lstStyle/>
                    <a:p>
                      <a:r>
                        <a:rPr lang="es-ES" sz="1000" b="1"/>
                        <a:t>Ministerio de Finanzas de Córdoba - 2017-01-03 12:00:01</a:t>
                      </a:r>
                      <a:r>
                        <a:rPr lang="es-ES" sz="1000"/>
                        <a:t>
MÁS RECURSOS, MÁS OPORTUNIDADES.
Con la implementación del #Presupuesto2017, el Gobierno garantizará el desarrollo de 4 Programas de #Empleo para potenciar el desarrollo de Córdoba. 
Con #Inclusión, estamos modernizando la Provincia.</a:t>
                      </a:r>
                      <a:endParaRPr lang="en-US" sz="1000"/>
                    </a:p>
                  </a:txBody>
                  <a:tcPr/>
                </a:tc>
                <a:tc>
                  <a:txBody>
                    <a:bodyPr/>
                    <a:lstStyle/>
                    <a:p>
                      <a:r>
                        <a:rPr lang="en-US" sz="1000"/>
                        <a:t>64</a:t>
                      </a:r>
                      <a:endParaRPr lang="en-US" sz="1000"/>
                    </a:p>
                  </a:txBody>
                  <a:tcPr/>
                </a:tc>
                <a:tc>
                  <a:txBody>
                    <a:bodyPr/>
                    <a:lstStyle/>
                    <a:p>
                      <a:r>
                        <a:rPr lang="en-US" sz="1000"/>
                        <a:t>35</a:t>
                      </a:r>
                      <a:endParaRPr lang="en-US" sz="1000"/>
                    </a:p>
                  </a:txBody>
                  <a:tcPr/>
                </a:tc>
                <a:tc>
                  <a:txBody>
                    <a:bodyPr/>
                    <a:lstStyle/>
                    <a:p>
                      <a:r>
                        <a:rPr lang="en-US" sz="1000"/>
                        <a:t>1</a:t>
                      </a:r>
                      <a:endParaRPr lang="en-US" sz="1000"/>
                    </a:p>
                  </a:txBody>
                  <a:tcPr/>
                </a:tc>
                <a:tc>
                  <a:txBody>
                    <a:bodyPr/>
                    <a:lstStyle/>
                    <a:p>
                      <a:r>
                        <a:rPr lang="en-US" sz="1000"/>
                        <a:t>28</a:t>
                      </a:r>
                      <a:endParaRPr lang="en-US" sz="1000"/>
                    </a:p>
                  </a:txBody>
                  <a:tcPr/>
                </a:tc>
                <a:tc>
                  <a:txBody>
                    <a:bodyPr/>
                    <a:lstStyle/>
                    <a:p>
                      <a:r>
                        <a:rPr lang="en-US" sz="1000"/>
                        <a:t>0.8578%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09448449"/>
                  </a:ext>
                </a:extLst>
              </a:tr>
              <a:tr h="370840">
                <a:tc>
                  <a:txBody>
                    <a:bodyPr/>
                    <a:lstStyle/>
                    <a:p>
                      <a:r>
                        <a:rPr lang="es-ES" sz="1000" b="1"/>
                        <a:t>Ministerio de Finanzas de Córdoba - 2017-01-05 12:40:02</a:t>
                      </a:r>
                      <a:r>
                        <a:rPr lang="es-ES" sz="1000"/>
                        <a:t>
#PEI Recordá que con el pago de tus impuestos, contribuís al crecimiento de la provincia.
Cada fin de semana de Enero, nuestros equipos del PROGRAMA de EQUIDAD IMPOSITIVA relevarán los comercios de las siguientes zonas:</a:t>
                      </a:r>
                      <a:endParaRPr lang="en-US" sz="1000"/>
                    </a:p>
                  </a:txBody>
                  <a:tcPr/>
                </a:tc>
                <a:tc>
                  <a:txBody>
                    <a:bodyPr/>
                    <a:lstStyle/>
                    <a:p>
                      <a:r>
                        <a:rPr lang="en-US" sz="1000"/>
                        <a:t>53</a:t>
                      </a:r>
                      <a:endParaRPr lang="en-US" sz="1000"/>
                    </a:p>
                  </a:txBody>
                  <a:tcPr/>
                </a:tc>
                <a:tc>
                  <a:txBody>
                    <a:bodyPr/>
                    <a:lstStyle/>
                    <a:p>
                      <a:r>
                        <a:rPr lang="en-US" sz="1000"/>
                        <a:t>42</a:t>
                      </a:r>
                      <a:endParaRPr lang="en-US" sz="1000"/>
                    </a:p>
                  </a:txBody>
                  <a:tcPr/>
                </a:tc>
                <a:tc>
                  <a:txBody>
                    <a:bodyPr/>
                    <a:lstStyle/>
                    <a:p>
                      <a:r>
                        <a:rPr lang="en-US" sz="1000"/>
                        <a:t>1</a:t>
                      </a:r>
                      <a:endParaRPr lang="en-US" sz="1000"/>
                    </a:p>
                  </a:txBody>
                  <a:tcPr/>
                </a:tc>
                <a:tc>
                  <a:txBody>
                    <a:bodyPr/>
                    <a:lstStyle/>
                    <a:p>
                      <a:r>
                        <a:rPr lang="en-US" sz="1000"/>
                        <a:t>10</a:t>
                      </a:r>
                      <a:endParaRPr lang="en-US" sz="1000"/>
                    </a:p>
                  </a:txBody>
                  <a:tcPr/>
                </a:tc>
                <a:tc>
                  <a:txBody>
                    <a:bodyPr/>
                    <a:lstStyle/>
                    <a:p>
                      <a:r>
                        <a:rPr lang="en-US" sz="1000"/>
                        <a:t>0.7083%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45328248"/>
                  </a:ext>
                </a:extLst>
              </a:tr>
              <a:tr h="370840">
                <a:tc>
                  <a:txBody>
                    <a:bodyPr/>
                    <a:lstStyle/>
                    <a:p>
                      <a:r>
                        <a:rPr lang="es-ES" sz="1000" b="1"/>
                        <a:t>Ministerio de Finanzas de Córdoba - 2017-01-09 10:46:50</a:t>
                      </a:r>
                      <a:r>
                        <a:rPr lang="es-ES" sz="1000"/>
                        <a:t>
MEJORES INGRESOS, PARA UNA MEJOR CÓRDOBA
Se presentó el Informe de Recaudación del mes de diciembre, que dio como resultado más de 8.500 millones de pesos en ingresos para las arcas provinciales. Conocelo al detalle en esta nota.</a:t>
                      </a:r>
                      <a:endParaRPr lang="en-US" sz="1000"/>
                    </a:p>
                  </a:txBody>
                  <a:tcPr/>
                </a:tc>
                <a:tc>
                  <a:txBody>
                    <a:bodyPr/>
                    <a:lstStyle/>
                    <a:p>
                      <a:r>
                        <a:rPr lang="en-US" sz="1000"/>
                        <a:t>52</a:t>
                      </a:r>
                      <a:endParaRPr lang="en-US" sz="1000"/>
                    </a:p>
                  </a:txBody>
                  <a:tcPr/>
                </a:tc>
                <a:tc>
                  <a:txBody>
                    <a:bodyPr/>
                    <a:lstStyle/>
                    <a:p>
                      <a:r>
                        <a:rPr lang="en-US" sz="1000"/>
                        <a:t>46</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0.6942%</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92088540"/>
                  </a:ext>
                </a:extLst>
              </a:tr>
              <a:tr h="370840">
                <a:tc>
                  <a:txBody>
                    <a:bodyPr/>
                    <a:lstStyle/>
                    <a:p>
                      <a:r>
                        <a:rPr lang="es-ES" sz="1000" b="1"/>
                        <a:t>Ministerio de Finanzas de Córdoba - 2017-01-09 09:41:00</a:t>
                      </a:r>
                      <a:r>
                        <a:rPr lang="es-ES" sz="1000"/>
                        <a:t>
SIN MORATORIAS, 226 MIL CONTRIBUYENTES SE PUSIERON AL DÍA
Como resultado de la campaña "Ponete al día" 226 mil contribuyentes cancelaron la totalidad de la deuda con Rentas pasando a acceder a la rebaja del 30%. 
En el marco del #PEI, la Provincia logró regularizar ingresos por 582 millones para 2017.</a:t>
                      </a:r>
                      <a:endParaRPr lang="en-US" sz="1000"/>
                    </a:p>
                  </a:txBody>
                  <a:tcPr/>
                </a:tc>
                <a:tc>
                  <a:txBody>
                    <a:bodyPr/>
                    <a:lstStyle/>
                    <a:p>
                      <a:r>
                        <a:rPr lang="en-US" sz="1000"/>
                        <a:t>45</a:t>
                      </a:r>
                      <a:endParaRPr lang="en-US" sz="1000"/>
                    </a:p>
                  </a:txBody>
                  <a:tcPr/>
                </a:tc>
                <a:tc>
                  <a:txBody>
                    <a:bodyPr/>
                    <a:lstStyle/>
                    <a:p>
                      <a:r>
                        <a:rPr lang="en-US" sz="1000"/>
                        <a:t>37</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0.6007%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25409071"/>
                  </a:ext>
                </a:extLst>
              </a:tr>
              <a:tr h="370840">
                <a:tc>
                  <a:txBody>
                    <a:bodyPr/>
                    <a:lstStyle/>
                    <a:p>
                      <a:r>
                        <a:rPr lang="es-ES" sz="1000" b="1"/>
                        <a:t>Ministerio de Finanzas de Córdoba - 2017-01-12 19:00:00</a:t>
                      </a:r>
                      <a:r>
                        <a:rPr lang="es-ES" sz="1000"/>
                        <a:t>
¡NO MÁS PAPEL! NUEVOS CEDULONES ELECTRÓNICOS
La Dirección General de #Rentas no enviará más cedulones postales para simplificar tus trámites como contribuyente. Ahora podés pagar vía web, o con tu número de inmueble/patente de vehículo en lugares de pago tradicionales.
Esta medida evita el uso de más de 6 millones de hojas e implica un ahorro de más de 55 millones de pesos.
¡Sumate al cedulón electrónico! Consultá y aboná tus impuestos desde www.rentascordoba.gob.ar</a:t>
                      </a:r>
                      <a:endParaRPr lang="en-US" sz="1000"/>
                    </a:p>
                  </a:txBody>
                  <a:tcPr/>
                </a:tc>
                <a:tc>
                  <a:txBody>
                    <a:bodyPr/>
                    <a:lstStyle/>
                    <a:p>
                      <a:r>
                        <a:rPr lang="en-US" sz="1000"/>
                        <a:t>35</a:t>
                      </a:r>
                      <a:endParaRPr lang="en-US" sz="1000"/>
                    </a:p>
                  </a:txBody>
                  <a:tcPr/>
                </a:tc>
                <a:tc>
                  <a:txBody>
                    <a:bodyPr/>
                    <a:lstStyle/>
                    <a:p>
                      <a:r>
                        <a:rPr lang="en-US" sz="1000"/>
                        <a:t>7</a:t>
                      </a:r>
                      <a:endParaRPr lang="en-US" sz="1000"/>
                    </a:p>
                  </a:txBody>
                  <a:tcPr/>
                </a:tc>
                <a:tc>
                  <a:txBody>
                    <a:bodyPr/>
                    <a:lstStyle/>
                    <a:p>
                      <a:r>
                        <a:rPr lang="en-US" sz="1000"/>
                        <a:t>2</a:t>
                      </a:r>
                      <a:endParaRPr lang="en-US" sz="1000"/>
                    </a:p>
                  </a:txBody>
                  <a:tcPr/>
                </a:tc>
                <a:tc>
                  <a:txBody>
                    <a:bodyPr/>
                    <a:lstStyle/>
                    <a:p>
                      <a:r>
                        <a:rPr lang="en-US" sz="1000"/>
                        <a:t>26</a:t>
                      </a:r>
                      <a:endParaRPr lang="en-US" sz="1000"/>
                    </a:p>
                  </a:txBody>
                  <a:tcPr/>
                </a:tc>
                <a:tc>
                  <a:txBody>
                    <a:bodyPr/>
                    <a:lstStyle/>
                    <a:p>
                      <a:r>
                        <a:rPr lang="en-US" sz="1000"/>
                        <a:t>0.4638%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89860200"/>
                  </a:ext>
                </a:extLst>
              </a:tr>
              <a:tr h="370840">
                <a:tc>
                  <a:txBody>
                    <a:bodyPr/>
                    <a:lstStyle/>
                    <a:p>
                      <a:r>
                        <a:rPr lang="es-ES" sz="1000" b="1"/>
                        <a:t>Ministerio de Finanzas de Córdoba - 2017-01-31 18:00:38</a:t>
                      </a:r>
                      <a:r>
                        <a:rPr lang="es-ES" sz="1000"/>
                        <a:t>
NUEVA DELEGACIÓN DE FINANZAS EN MUNICIPALIDAD DE UNQUILLO
El ministro de Finanzas, Osvaldo Giordano, inauguró la reubicación y ampliación de la oficina de Finanzas en Unquillo, la cual ya comenzó a funcionar en la sede del edificio municipal.
Este espacio permitirá a los vecinos de la zona realizar con mayor comodidad gestiones vinculadas con sus obligaciones impositivas y, también, tramitar su clave de #CiudadanoDigital. 
La ceremonia contó con la participación del Intendente de Unquillo, Jorge Fabrissín, y el legislador departamental, Carlos Presas.</a:t>
                      </a:r>
                      <a:endParaRPr lang="en-US" sz="1000"/>
                    </a:p>
                  </a:txBody>
                  <a:tcPr/>
                </a:tc>
                <a:tc>
                  <a:txBody>
                    <a:bodyPr/>
                    <a:lstStyle/>
                    <a:p>
                      <a:r>
                        <a:rPr lang="en-US" sz="1000"/>
                        <a:t>27</a:t>
                      </a:r>
                      <a:endParaRPr lang="en-US" sz="1000"/>
                    </a:p>
                  </a:txBody>
                  <a:tcPr/>
                </a:tc>
                <a:tc>
                  <a:txBody>
                    <a:bodyPr/>
                    <a:lstStyle/>
                    <a:p>
                      <a:r>
                        <a:rPr lang="en-US" sz="1000"/>
                        <a:t>22</a:t>
                      </a:r>
                      <a:endParaRPr lang="en-US" sz="1000"/>
                    </a:p>
                  </a:txBody>
                  <a:tcPr/>
                </a:tc>
                <a:tc>
                  <a:txBody>
                    <a:bodyPr/>
                    <a:lstStyle/>
                    <a:p>
                      <a:r>
                        <a:rPr lang="en-US" sz="1000"/>
                        <a:t>2</a:t>
                      </a:r>
                      <a:endParaRPr lang="en-US" sz="1000"/>
                    </a:p>
                  </a:txBody>
                  <a:tcPr/>
                </a:tc>
                <a:tc>
                  <a:txBody>
                    <a:bodyPr/>
                    <a:lstStyle/>
                    <a:p>
                      <a:r>
                        <a:rPr lang="en-US" sz="1000"/>
                        <a:t>3</a:t>
                      </a:r>
                      <a:endParaRPr lang="en-US" sz="1000"/>
                    </a:p>
                  </a:txBody>
                  <a:tcPr/>
                </a:tc>
                <a:tc>
                  <a:txBody>
                    <a:bodyPr/>
                    <a:lstStyle/>
                    <a:p>
                      <a:r>
                        <a:rPr lang="en-US" sz="1000"/>
                        <a:t>0.3545%</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615092243"/>
                  </a:ext>
                </a:extLst>
              </a:tr>
              <a:tr h="370840">
                <a:tc>
                  <a:txBody>
                    <a:bodyPr/>
                    <a:lstStyle/>
                    <a:p>
                      <a:r>
                        <a:rPr lang="es-ES" sz="1000" b="1"/>
                        <a:t>Ministerio de Finanzas de Córdoba - 2017-01-31 14:00:00</a:t>
                      </a:r>
                      <a:r>
                        <a:rPr lang="es-ES" sz="1000"/>
                        <a:t>
CONSULTÁ TU HISTORIAL DE PAGOS DESDE LA WEB
rentascordoba.gob.ar sigue sumando servicios para los cordobeses. Ahora podés consultar todas las liquidaciones históricas ingresando a la web de #Rentas.
Allí podrás constatar los pagos realizados en cada uno de los bienes asociados a determinada persona.
Con gestión, estamos #modernizando la provincia.</a:t>
                      </a:r>
                      <a:endParaRPr lang="en-US" sz="1000"/>
                    </a:p>
                  </a:txBody>
                  <a:tcPr/>
                </a:tc>
                <a:tc>
                  <a:txBody>
                    <a:bodyPr/>
                    <a:lstStyle/>
                    <a:p>
                      <a:r>
                        <a:rPr lang="en-US" sz="1000"/>
                        <a:t>22</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0.2888%</a:t>
                      </a:r>
                      <a:endParaRPr lang="en-US" sz="1000"/>
                    </a:p>
                  </a:txBody>
                  <a:tcPr/>
                </a:tc>
                <a:tc>
                  <a:txBody>
                    <a:bodyPr/>
                    <a:lstStyle/>
                    <a:p>
                      <a:r>
                        <a:rPr lang="en-US" sz="1000"/>
                        <a:t>Link</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158869806"/>
                  </a:ext>
                </a:extLst>
              </a:tr>
              <a:tr h="370840">
                <a:tc>
                  <a:txBody>
                    <a:bodyPr/>
                    <a:lstStyle/>
                    <a:p>
                      <a:r>
                        <a:rPr lang="es-ES" sz="1000" b="1"/>
                        <a:t>Ministerio de Finanzas de Córdoba - 2017-01-19 15:19:46</a:t>
                      </a:r>
                      <a:r>
                        <a:rPr lang="es-ES" sz="1000"/>
                        <a:t>
REALIZÁ LA VERIFICACIÓN Y GRABADO DE TU AUTOMOTOR EN EL DÍA
¿Estás por transferir tu vehículo, cambiar su motor o duplicar el título de propiedad? Ahora, mediante el sistema de #TurneroDigital, podés tramitar la verificación de tu vehículo y su grabado de manera conjunta, en el mismo día y horario.
¿Cómo podés sacar tu turno?
Ingresando a cidi.cba.gov.ar y solicitando el mismo.
Recordá que este nuevo servicio se encuentra habilitado para las plantas verificadoras adheridas al sistema de trámites web.
Más información en portaldetramites.cba.gov.ar/v/1549</a:t>
                      </a:r>
                      <a:endParaRPr lang="en-US" sz="1000"/>
                    </a:p>
                  </a:txBody>
                  <a:tcPr/>
                </a:tc>
                <a:tc>
                  <a:txBody>
                    <a:bodyPr/>
                    <a:lstStyle/>
                    <a:p>
                      <a:r>
                        <a:rPr lang="en-US" sz="1000"/>
                        <a:t>18</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0.2379%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583446225"/>
                  </a:ext>
                </a:extLst>
              </a:tr>
              <a:tr h="370840">
                <a:tc>
                  <a:txBody>
                    <a:bodyPr/>
                    <a:lstStyle/>
                    <a:p>
                      <a:r>
                        <a:rPr lang="es-ES" sz="1000" b="1"/>
                        <a:t>Ministerio de Finanzas de Córdoba - 2017-01-23 12:00:50</a:t>
                      </a:r>
                      <a:r>
                        <a:rPr lang="es-ES" sz="1000"/>
                        <a:t>
¡CEDULONES ECO AMIGABLES!
¿Sabías que la implementación del cedulón electrónico evita el uso de más de 6 millones de hojas e implica un ahorro de más de 55 millones de pesos?
Ahora podés pagar vía web, o con tu número de inmueble/patente de vehículo en lugares de pago tradicionales.
Consultá y aboná tus impuestos desde www.rentascordoba.gob.ar</a:t>
                      </a:r>
                      <a:endParaRPr lang="en-US" sz="1000"/>
                    </a:p>
                  </a:txBody>
                  <a:tcPr/>
                </a:tc>
                <a:tc>
                  <a:txBody>
                    <a:bodyPr/>
                    <a:lstStyle/>
                    <a:p>
                      <a:r>
                        <a:rPr lang="en-US" sz="1000"/>
                        <a:t>18</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0.2370%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7972943"/>
                  </a:ext>
                </a:extLst>
              </a:tr>
              <a:tr h="370840">
                <a:tc>
                  <a:txBody>
                    <a:bodyPr/>
                    <a:lstStyle/>
                    <a:p>
                      <a:r>
                        <a:rPr lang="es-ES" sz="1000" b="1"/>
                        <a:t>Ministerio de Finanzas de Córdoba - 2017-01-15 13:32:01</a:t>
                      </a:r>
                      <a:r>
                        <a:rPr lang="es-ES" sz="1000"/>
                        <a:t>
MÁS INNOVACIÓN Y MEJORES SERVICIOS PARA NUESTROS ADULTOS MAYORES
Gracias al proceso de #Modernización que llevamos adelante, ahora podés tramitar tu pensión desde casa y sin largos plazos.
¿Cómo hacerlo? Ingresá a www.cajajubilaciones.cba.gov.ar y empezá a tramitarla.</a:t>
                      </a:r>
                      <a:endParaRPr lang="en-US" sz="1000"/>
                    </a:p>
                  </a:txBody>
                  <a:tcPr/>
                </a:tc>
                <a:tc>
                  <a:txBody>
                    <a:bodyPr/>
                    <a:lstStyle/>
                    <a:p>
                      <a:r>
                        <a:rPr lang="en-US" sz="1000"/>
                        <a:t>17</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0.2253%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22828617"/>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6267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50229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6091052"/>
                    </a:ext>
                  </a:extLst>
                </a:gridCol>
                <a:gridCol w="658368">
                  <a:extLst>
                    <a:ext uri="{9D8B030D-6E8A-4147-A177-3AD203B41FA5}">
                      <a16:colId xmlns:a16="http://schemas.microsoft.com/office/drawing/2014/main" val="1877103128"/>
                    </a:ext>
                  </a:extLst>
                </a:gridCol>
                <a:gridCol w="658368">
                  <a:extLst>
                    <a:ext uri="{9D8B030D-6E8A-4147-A177-3AD203B41FA5}">
                      <a16:colId xmlns:a16="http://schemas.microsoft.com/office/drawing/2014/main" val="2328677957"/>
                    </a:ext>
                  </a:extLst>
                </a:gridCol>
                <a:gridCol w="658368">
                  <a:extLst>
                    <a:ext uri="{9D8B030D-6E8A-4147-A177-3AD203B41FA5}">
                      <a16:colId xmlns:a16="http://schemas.microsoft.com/office/drawing/2014/main" val="3122507092"/>
                    </a:ext>
                  </a:extLst>
                </a:gridCol>
                <a:gridCol w="658368">
                  <a:extLst>
                    <a:ext uri="{9D8B030D-6E8A-4147-A177-3AD203B41FA5}">
                      <a16:colId xmlns:a16="http://schemas.microsoft.com/office/drawing/2014/main" val="2991503770"/>
                    </a:ext>
                  </a:extLst>
                </a:gridCol>
                <a:gridCol w="658368">
                  <a:extLst>
                    <a:ext uri="{9D8B030D-6E8A-4147-A177-3AD203B41FA5}">
                      <a16:colId xmlns:a16="http://schemas.microsoft.com/office/drawing/2014/main" val="3432549360"/>
                    </a:ext>
                  </a:extLst>
                </a:gridCol>
                <a:gridCol w="658368">
                  <a:extLst>
                    <a:ext uri="{9D8B030D-6E8A-4147-A177-3AD203B41FA5}">
                      <a16:colId xmlns:a16="http://schemas.microsoft.com/office/drawing/2014/main" val="70436477"/>
                    </a:ext>
                  </a:extLst>
                </a:gridCol>
                <a:gridCol w="658368">
                  <a:extLst>
                    <a:ext uri="{9D8B030D-6E8A-4147-A177-3AD203B41FA5}">
                      <a16:colId xmlns:a16="http://schemas.microsoft.com/office/drawing/2014/main" val="406635437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732310086"/>
                  </a:ext>
                </a:extLst>
              </a:tr>
              <a:tr h="370840">
                <a:tc>
                  <a:txBody>
                    <a:bodyPr/>
                    <a:lstStyle/>
                    <a:p>
                      <a:r>
                        <a:rPr lang="es-ES" sz="1000" b="1"/>
                        <a:t>Ministerio de Finanzas de Córdoba - 2017-01-13 19:00:00</a:t>
                      </a:r>
                      <a:r>
                        <a:rPr lang="es-ES" sz="1000"/>
                        <a:t>
EXENCIÓN A SECTORES VULNERABLES
A partir de 2017, más de 110 mil contribuyentes tendrán exención en sus impuestos inmobiliarios.
Con #Inclusión, estamos modernizando la Provincia.</a:t>
                      </a:r>
                      <a:endParaRPr lang="en-US" sz="1000"/>
                    </a:p>
                  </a:txBody>
                  <a:tcPr/>
                </a:tc>
                <a:tc>
                  <a:txBody>
                    <a:bodyPr/>
                    <a:lstStyle/>
                    <a:p>
                      <a:r>
                        <a:rPr lang="en-US" sz="1000"/>
                        <a:t>17</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0.2253%</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56850414"/>
                  </a:ext>
                </a:extLst>
              </a:tr>
              <a:tr h="370840">
                <a:tc>
                  <a:txBody>
                    <a:bodyPr/>
                    <a:lstStyle/>
                    <a:p>
                      <a:r>
                        <a:rPr lang="es-ES" sz="1000" b="1"/>
                        <a:t>Ministerio de Finanzas de Córdoba - 2017-01-01 12:19:00</a:t>
                      </a:r>
                      <a:r>
                        <a:rPr lang="es-ES" sz="1000"/>
                        <a:t>
Un nuevo año comienza con nuevos desafíos y una nueva oportunidad para renovar nuestro compromiso como cordobeses.
¡Feliz #AñoNuevo!</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0.2145%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86978309"/>
                  </a:ext>
                </a:extLst>
              </a:tr>
              <a:tr h="370840">
                <a:tc>
                  <a:txBody>
                    <a:bodyPr/>
                    <a:lstStyle/>
                    <a:p>
                      <a:r>
                        <a:rPr lang="es-ES" sz="1000" b="1"/>
                        <a:t>Ministerio de Finanzas de Córdoba - 2017-01-27 12:36:04</a:t>
                      </a:r>
                      <a:r>
                        <a:rPr lang="es-ES" sz="1000"/>
                        <a:t>
¡Atención #jubilados y #pensionados!
Este martes será el pago del haber mensual. 
Recordá que podés cobrarlo mediante cajero automático o por ventanilla, en lugares y horarios habituales.
Más información en cajajubilaciones.cba.gov.ar</a:t>
                      </a:r>
                      <a:endParaRPr lang="en-US" sz="1000"/>
                    </a:p>
                  </a:txBody>
                  <a:tcPr/>
                </a:tc>
                <a:tc>
                  <a:txBody>
                    <a:bodyPr/>
                    <a:lstStyle/>
                    <a:p>
                      <a:r>
                        <a:rPr lang="en-US" sz="1000"/>
                        <a:t>14</a:t>
                      </a:r>
                      <a:endParaRPr lang="en-US" sz="1000"/>
                    </a:p>
                  </a:txBody>
                  <a:tcPr/>
                </a:tc>
                <a:tc>
                  <a:txBody>
                    <a:bodyPr/>
                    <a:lstStyle/>
                    <a:p>
                      <a:r>
                        <a:rPr lang="en-US" sz="1000"/>
                        <a:t>10</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0.1840%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95369302"/>
                  </a:ext>
                </a:extLst>
              </a:tr>
              <a:tr h="370840">
                <a:tc>
                  <a:txBody>
                    <a:bodyPr/>
                    <a:lstStyle/>
                    <a:p>
                      <a:r>
                        <a:rPr lang="es-ES" sz="1000" b="1"/>
                        <a:t>Ministerio de Finanzas de Córdoba - 2017-01-21 12:40:01</a:t>
                      </a:r>
                      <a:r>
                        <a:rPr lang="es-ES" sz="1000"/>
                        <a:t>
PAGÁ TUS IMPUESTOS SIN MOVERTE DE CASA.
Consultá y pagá tus impuestos provinciales en la nueva web rentascordoba.gob.ar 
Sin perder tiempo, sin gastar papel y a un click de distancia.
Con #Innovación, te brindamos más servicios.</a:t>
                      </a:r>
                      <a:endParaRPr lang="en-US" sz="1000"/>
                    </a:p>
                  </a:txBody>
                  <a:tcPr/>
                </a:tc>
                <a:tc>
                  <a:txBody>
                    <a:bodyPr/>
                    <a:lstStyle/>
                    <a:p>
                      <a:r>
                        <a:rPr lang="en-US" sz="1000"/>
                        <a:t>12</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0.1582%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1836501"/>
                  </a:ext>
                </a:extLst>
              </a:tr>
              <a:tr h="370840">
                <a:tc>
                  <a:txBody>
                    <a:bodyPr/>
                    <a:lstStyle/>
                    <a:p>
                      <a:r>
                        <a:rPr lang="es-ES" sz="1000" b="1"/>
                        <a:t>Ministerio de Finanzas de Córdoba - 2017-01-17 12:24:02</a:t>
                      </a:r>
                      <a:r>
                        <a:rPr lang="es-ES" sz="1000"/>
                        <a:t>
CÓRDOBA 1ª EN TRANSPARENCIA
Según un informe realizado por CIPPEC, Córdoba es la provincia con mejor desempeño a la hora de informar sobre la administración de sus recursos. 
Cada año, este Índice de Transparencia Presupuestaria Provincial (ITPP), se realiza con el propósito de medir los datos que las gobernaciones publicitan de forma activa a sus ciudadanos.
Con #Transparencia y #CompromisoSocial, crecemos como Provincia.
Mirá la nota completa de LA NACION acá: http://bit.ly/2iEfIBE</a:t>
                      </a:r>
                      <a:endParaRPr lang="en-US" sz="1000"/>
                    </a:p>
                  </a:txBody>
                  <a:tcPr/>
                </a:tc>
                <a:tc>
                  <a:txBody>
                    <a:bodyPr/>
                    <a:lstStyle/>
                    <a:p>
                      <a:r>
                        <a:rPr lang="en-US" sz="1000"/>
                        <a:t>11</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0.1455%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57770296"/>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2042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63717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8091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93642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336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81858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2435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34879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2539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56894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3254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41349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2756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82196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968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73961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29850098"/>
                    </a:ext>
                  </a:extLst>
                </a:gridCol>
                <a:gridCol w="2468880">
                  <a:extLst>
                    <a:ext uri="{9D8B030D-6E8A-4147-A177-3AD203B41FA5}">
                      <a16:colId xmlns:a16="http://schemas.microsoft.com/office/drawing/2014/main" val="3893265330"/>
                    </a:ext>
                  </a:extLst>
                </a:gridCol>
                <a:gridCol w="822960">
                  <a:extLst>
                    <a:ext uri="{9D8B030D-6E8A-4147-A177-3AD203B41FA5}">
                      <a16:colId xmlns:a16="http://schemas.microsoft.com/office/drawing/2014/main" val="1888827086"/>
                    </a:ext>
                  </a:extLst>
                </a:gridCol>
                <a:gridCol w="822960">
                  <a:extLst>
                    <a:ext uri="{9D8B030D-6E8A-4147-A177-3AD203B41FA5}">
                      <a16:colId xmlns:a16="http://schemas.microsoft.com/office/drawing/2014/main" val="2730552669"/>
                    </a:ext>
                  </a:extLst>
                </a:gridCol>
                <a:gridCol w="822960">
                  <a:extLst>
                    <a:ext uri="{9D8B030D-6E8A-4147-A177-3AD203B41FA5}">
                      <a16:colId xmlns:a16="http://schemas.microsoft.com/office/drawing/2014/main" val="3225383182"/>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4088898383"/>
                  </a:ext>
                </a:extLst>
              </a:tr>
              <a:tr h="370840">
                <a:tc>
                  <a:txBody>
                    <a:bodyPr/>
                    <a:lstStyle/>
                    <a:p>
                      <a:r>
                        <a:rPr lang="en-US" sz="1000"/>
                        <a:t>Celeste Correa</a:t>
                      </a:r>
                      <a:endParaRPr lang="en-US" sz="1000"/>
                    </a:p>
                  </a:txBody>
                  <a:tcPr/>
                </a:tc>
                <a:tc>
                  <a:txBody>
                    <a:bodyPr/>
                    <a:lstStyle/>
                    <a:p>
                      <a:r>
                        <a:rPr lang="en-US" sz="1000"/>
                        <a:t>Ministerio de Finanzas de Córdoba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768261575"/>
                  </a:ext>
                </a:extLst>
              </a:tr>
              <a:tr h="370840">
                <a:tc>
                  <a:txBody>
                    <a:bodyPr/>
                    <a:lstStyle/>
                    <a:p>
                      <a:r>
                        <a:rPr lang="en-US" sz="1000"/>
                        <a:t>Edilma Stamponi</a:t>
                      </a:r>
                      <a:endParaRPr lang="en-US" sz="1000"/>
                    </a:p>
                  </a:txBody>
                  <a:tcPr/>
                </a:tc>
                <a:tc>
                  <a:txBody>
                    <a:bodyPr/>
                    <a:lstStyle/>
                    <a:p>
                      <a:r>
                        <a:rPr lang="en-US" sz="1000"/>
                        <a:t>Ministerio de Finanzas de Córdoba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365569879"/>
                  </a:ext>
                </a:extLst>
              </a:tr>
              <a:tr h="370840">
                <a:tc>
                  <a:txBody>
                    <a:bodyPr/>
                    <a:lstStyle/>
                    <a:p>
                      <a:r>
                        <a:rPr lang="en-US" sz="1000"/>
                        <a:t>Ayala Palacios Monica</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776838210"/>
                  </a:ext>
                </a:extLst>
              </a:tr>
              <a:tr h="370840">
                <a:tc>
                  <a:txBody>
                    <a:bodyPr/>
                    <a:lstStyle/>
                    <a:p>
                      <a:r>
                        <a:rPr lang="en-US" sz="1000"/>
                        <a:t>Gloria Del Valle Bustos</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617642497"/>
                  </a:ext>
                </a:extLst>
              </a:tr>
              <a:tr h="370840">
                <a:tc>
                  <a:txBody>
                    <a:bodyPr/>
                    <a:lstStyle/>
                    <a:p>
                      <a:r>
                        <a:rPr lang="en-US" sz="1000"/>
                        <a:t>Victor Amadeo Magnoni</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434728740"/>
                  </a:ext>
                </a:extLst>
              </a:tr>
              <a:tr h="370840">
                <a:tc>
                  <a:txBody>
                    <a:bodyPr/>
                    <a:lstStyle/>
                    <a:p>
                      <a:r>
                        <a:rPr lang="en-US" sz="1000"/>
                        <a:t>Julio Sanchez</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618436129"/>
                  </a:ext>
                </a:extLst>
              </a:tr>
              <a:tr h="370840">
                <a:tc>
                  <a:txBody>
                    <a:bodyPr/>
                    <a:lstStyle/>
                    <a:p>
                      <a:r>
                        <a:rPr lang="en-US" sz="1000"/>
                        <a:t>Liliana Sosa</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777750730"/>
                  </a:ext>
                </a:extLst>
              </a:tr>
              <a:tr h="370840">
                <a:tc>
                  <a:txBody>
                    <a:bodyPr/>
                    <a:lstStyle/>
                    <a:p>
                      <a:r>
                        <a:rPr lang="en-US" sz="1000"/>
                        <a:t>Alicia Miriam Gonzalez</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729314933"/>
                  </a:ext>
                </a:extLst>
              </a:tr>
              <a:tr h="370840">
                <a:tc>
                  <a:txBody>
                    <a:bodyPr/>
                    <a:lstStyle/>
                    <a:p>
                      <a:r>
                        <a:rPr lang="en-US" sz="1000"/>
                        <a:t>Tomasa Olariaga</a:t>
                      </a:r>
                      <a:endParaRPr lang="en-US" sz="1000"/>
                    </a:p>
                  </a:txBody>
                  <a:tcPr/>
                </a:tc>
                <a:tc>
                  <a:txBody>
                    <a:bodyPr/>
                    <a:lstStyle/>
                    <a:p>
                      <a:r>
                        <a:rPr lang="en-US" sz="1000"/>
                        <a:t>Ministerio de Finanzas de Córdoba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385432129"/>
                  </a:ext>
                </a:extLst>
              </a:tr>
              <a:tr h="370840">
                <a:tc>
                  <a:txBody>
                    <a:bodyPr/>
                    <a:lstStyle/>
                    <a:p>
                      <a:r>
                        <a:rPr lang="en-US" sz="1000"/>
                        <a:t>Osvaldo Giordano</a:t>
                      </a:r>
                      <a:endParaRPr lang="en-US" sz="1000"/>
                    </a:p>
                  </a:txBody>
                  <a:tcPr/>
                </a:tc>
                <a:tc>
                  <a:txBody>
                    <a:bodyPr/>
                    <a:lstStyle/>
                    <a:p>
                      <a:r>
                        <a:rPr lang="en-US" sz="1000"/>
                        <a:t>Ministerio de Finanzas de Córdoba (2)</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614145593"/>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2722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29896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01073832"/>
                    </a:ext>
                  </a:extLst>
                </a:gridCol>
                <a:gridCol w="2468880">
                  <a:extLst>
                    <a:ext uri="{9D8B030D-6E8A-4147-A177-3AD203B41FA5}">
                      <a16:colId xmlns:a16="http://schemas.microsoft.com/office/drawing/2014/main" val="473031696"/>
                    </a:ext>
                  </a:extLst>
                </a:gridCol>
                <a:gridCol w="822960">
                  <a:extLst>
                    <a:ext uri="{9D8B030D-6E8A-4147-A177-3AD203B41FA5}">
                      <a16:colId xmlns:a16="http://schemas.microsoft.com/office/drawing/2014/main" val="1194869115"/>
                    </a:ext>
                  </a:extLst>
                </a:gridCol>
                <a:gridCol w="822960">
                  <a:extLst>
                    <a:ext uri="{9D8B030D-6E8A-4147-A177-3AD203B41FA5}">
                      <a16:colId xmlns:a16="http://schemas.microsoft.com/office/drawing/2014/main" val="118337030"/>
                    </a:ext>
                  </a:extLst>
                </a:gridCol>
                <a:gridCol w="822960">
                  <a:extLst>
                    <a:ext uri="{9D8B030D-6E8A-4147-A177-3AD203B41FA5}">
                      <a16:colId xmlns:a16="http://schemas.microsoft.com/office/drawing/2014/main" val="737659178"/>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952682455"/>
                  </a:ext>
                </a:extLst>
              </a:tr>
              <a:tr h="370840">
                <a:tc>
                  <a:txBody>
                    <a:bodyPr/>
                    <a:lstStyle/>
                    <a:p>
                      <a:r>
                        <a:rPr lang="en-US" sz="1000"/>
                        <a:t>Cecilia Burni Buitrago</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75719131"/>
                  </a:ext>
                </a:extLst>
              </a:tr>
              <a:tr h="370840">
                <a:tc>
                  <a:txBody>
                    <a:bodyPr/>
                    <a:lstStyle/>
                    <a:p>
                      <a:r>
                        <a:rPr lang="en-US" sz="1000"/>
                        <a:t>Seba Ramos</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072613578"/>
                  </a:ext>
                </a:extLst>
              </a:tr>
              <a:tr h="370840">
                <a:tc>
                  <a:txBody>
                    <a:bodyPr/>
                    <a:lstStyle/>
                    <a:p>
                      <a:r>
                        <a:rPr lang="en-US" sz="1000"/>
                        <a:t>María Sol Lambert González</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1001583303"/>
                  </a:ext>
                </a:extLst>
              </a:tr>
              <a:tr h="370840">
                <a:tc>
                  <a:txBody>
                    <a:bodyPr/>
                    <a:lstStyle/>
                    <a:p>
                      <a:r>
                        <a:rPr lang="en-US" sz="1000"/>
                        <a:t>Nora Gladys Guerrero Garcia</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3013933599"/>
                  </a:ext>
                </a:extLst>
              </a:tr>
              <a:tr h="370840">
                <a:tc>
                  <a:txBody>
                    <a:bodyPr/>
                    <a:lstStyle/>
                    <a:p>
                      <a:r>
                        <a:rPr lang="en-US" sz="1000"/>
                        <a:t>Cecilia Vidal</a:t>
                      </a:r>
                      <a:endParaRPr lang="en-US" sz="1000"/>
                    </a:p>
                  </a:txBody>
                  <a:tcPr/>
                </a:tc>
                <a:tc>
                  <a:txBody>
                    <a:bodyPr/>
                    <a:lstStyle/>
                    <a:p>
                      <a:r>
                        <a:rPr lang="en-US" sz="1000"/>
                        <a:t>Ministerio de Finanzas de Córdoba (1)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2689559073"/>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064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15325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15629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873</Words>
  <Application>Microsoft Office PowerPoint</Application>
  <PresentationFormat>On-screen Show (4:3)</PresentationFormat>
  <Paragraphs>388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Table - 1 of 3</vt:lpstr>
      <vt:lpstr>Own Posts Table - 2 of 3</vt:lpstr>
      <vt:lpstr>Own Posts Table - 3 of 3</vt:lpstr>
      <vt:lpstr>Own Posts By Weekday</vt:lpstr>
      <vt:lpstr>Interaction Rate By Weekday</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2017-02-02T17:31:41Z</dcterms:created>
  <dcterms:modified xsi:type="dcterms:W3CDTF">2017-02-02T17:32:33Z</dcterms:modified>
</cp:coreProperties>
</file>