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2"/>
      <p:bold r:id="rId23"/>
      <p:italic r:id="rId24"/>
      <p:boldItalic r:id="rId2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2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1.fntdata"/><Relationship Id="rId27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141994</c:v>
                </c:pt>
                <c:pt idx="1">
                  <c:v>141989</c:v>
                </c:pt>
                <c:pt idx="2">
                  <c:v>141984</c:v>
                </c:pt>
                <c:pt idx="3">
                  <c:v>141976</c:v>
                </c:pt>
                <c:pt idx="4">
                  <c:v>141974</c:v>
                </c:pt>
                <c:pt idx="5">
                  <c:v>141965</c:v>
                </c:pt>
                <c:pt idx="6">
                  <c:v>141952</c:v>
                </c:pt>
                <c:pt idx="7">
                  <c:v>141958</c:v>
                </c:pt>
                <c:pt idx="8">
                  <c:v>142156</c:v>
                </c:pt>
                <c:pt idx="9">
                  <c:v>142720</c:v>
                </c:pt>
                <c:pt idx="10">
                  <c:v>144505</c:v>
                </c:pt>
                <c:pt idx="11">
                  <c:v>145872</c:v>
                </c:pt>
                <c:pt idx="12">
                  <c:v>147763</c:v>
                </c:pt>
                <c:pt idx="13">
                  <c:v>150135</c:v>
                </c:pt>
                <c:pt idx="14">
                  <c:v>152495</c:v>
                </c:pt>
                <c:pt idx="15">
                  <c:v>155080</c:v>
                </c:pt>
                <c:pt idx="16">
                  <c:v>157532</c:v>
                </c:pt>
                <c:pt idx="17">
                  <c:v>159641</c:v>
                </c:pt>
                <c:pt idx="18">
                  <c:v>162177</c:v>
                </c:pt>
                <c:pt idx="19">
                  <c:v>162717</c:v>
                </c:pt>
                <c:pt idx="20">
                  <c:v>162712</c:v>
                </c:pt>
                <c:pt idx="21">
                  <c:v>162713</c:v>
                </c:pt>
                <c:pt idx="22">
                  <c:v>162711</c:v>
                </c:pt>
                <c:pt idx="23">
                  <c:v>162707</c:v>
                </c:pt>
                <c:pt idx="24">
                  <c:v>162714</c:v>
                </c:pt>
                <c:pt idx="25">
                  <c:v>162710</c:v>
                </c:pt>
                <c:pt idx="26">
                  <c:v>162704</c:v>
                </c:pt>
                <c:pt idx="27">
                  <c:v>162738</c:v>
                </c:pt>
                <c:pt idx="28">
                  <c:v>162737</c:v>
                </c:pt>
                <c:pt idx="29">
                  <c:v>162733</c:v>
                </c:pt>
                <c:pt idx="30">
                  <c:v>162717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D23-4666-920E-D2E0C4B12C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0894352"/>
        <c:axId val="240897960"/>
      </c:lineChart>
      <c:dateAx>
        <c:axId val="24089435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97960"/>
        <c:crosses val="autoZero"/>
        <c:auto val="1"/>
        <c:lblOffset val="100"/>
        <c:baseTimeUnit val="days"/>
      </c:dateAx>
      <c:valAx>
        <c:axId val="240897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894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F11-4647-A67B-6EA00FFA68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3495384"/>
        <c:axId val="240648072"/>
      </c:radarChart>
      <c:catAx>
        <c:axId val="16349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648072"/>
        <c:crosses val="autoZero"/>
        <c:auto val="1"/>
        <c:lblAlgn val="ctr"/>
        <c:lblOffset val="100"/>
        <c:noMultiLvlLbl val="0"/>
      </c:catAx>
      <c:valAx>
        <c:axId val="240648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349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-7</c:v>
                </c:pt>
                <c:pt idx="1">
                  <c:v>-5</c:v>
                </c:pt>
                <c:pt idx="2">
                  <c:v>-5</c:v>
                </c:pt>
                <c:pt idx="3">
                  <c:v>-8</c:v>
                </c:pt>
                <c:pt idx="4">
                  <c:v>-2</c:v>
                </c:pt>
                <c:pt idx="5">
                  <c:v>-9</c:v>
                </c:pt>
                <c:pt idx="6">
                  <c:v>-13</c:v>
                </c:pt>
                <c:pt idx="7">
                  <c:v>6</c:v>
                </c:pt>
                <c:pt idx="8">
                  <c:v>198</c:v>
                </c:pt>
                <c:pt idx="9">
                  <c:v>564</c:v>
                </c:pt>
                <c:pt idx="10">
                  <c:v>1785</c:v>
                </c:pt>
                <c:pt idx="11">
                  <c:v>1367</c:v>
                </c:pt>
                <c:pt idx="12">
                  <c:v>1891</c:v>
                </c:pt>
                <c:pt idx="13">
                  <c:v>2372</c:v>
                </c:pt>
                <c:pt idx="14">
                  <c:v>2360</c:v>
                </c:pt>
                <c:pt idx="15">
                  <c:v>2585</c:v>
                </c:pt>
                <c:pt idx="16">
                  <c:v>2452</c:v>
                </c:pt>
                <c:pt idx="17">
                  <c:v>2109</c:v>
                </c:pt>
                <c:pt idx="18">
                  <c:v>2536</c:v>
                </c:pt>
                <c:pt idx="19">
                  <c:v>540</c:v>
                </c:pt>
                <c:pt idx="20">
                  <c:v>-5</c:v>
                </c:pt>
                <c:pt idx="21">
                  <c:v>1</c:v>
                </c:pt>
                <c:pt idx="22">
                  <c:v>-2</c:v>
                </c:pt>
                <c:pt idx="23">
                  <c:v>-4</c:v>
                </c:pt>
                <c:pt idx="24">
                  <c:v>7</c:v>
                </c:pt>
                <c:pt idx="25">
                  <c:v>-4</c:v>
                </c:pt>
                <c:pt idx="26">
                  <c:v>-6</c:v>
                </c:pt>
                <c:pt idx="27">
                  <c:v>34</c:v>
                </c:pt>
                <c:pt idx="28">
                  <c:v>-1</c:v>
                </c:pt>
                <c:pt idx="29">
                  <c:v>-4</c:v>
                </c:pt>
                <c:pt idx="30">
                  <c:v>-16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43-4643-BE90-C8626D7AEC8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616240"/>
        <c:axId val="236614600"/>
      </c:lineChart>
      <c:dateAx>
        <c:axId val="236616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14600"/>
        <c:crosses val="autoZero"/>
        <c:auto val="1"/>
        <c:lblOffset val="100"/>
        <c:baseTimeUnit val="days"/>
      </c:dateAx>
      <c:valAx>
        <c:axId val="236614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16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597</c:v>
                </c:pt>
                <c:pt idx="1">
                  <c:v>472</c:v>
                </c:pt>
                <c:pt idx="2">
                  <c:v>554</c:v>
                </c:pt>
                <c:pt idx="3">
                  <c:v>598</c:v>
                </c:pt>
                <c:pt idx="4">
                  <c:v>973</c:v>
                </c:pt>
                <c:pt idx="5">
                  <c:v>974</c:v>
                </c:pt>
                <c:pt idx="6">
                  <c:v>604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D3-4A3C-9FB4-F8F83B20B8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8332352"/>
        <c:axId val="268334320"/>
      </c:barChart>
      <c:catAx>
        <c:axId val="268332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34320"/>
        <c:crosses val="autoZero"/>
        <c:auto val="1"/>
        <c:lblAlgn val="ctr"/>
        <c:lblOffset val="100"/>
        <c:noMultiLvlLbl val="0"/>
      </c:catAx>
      <c:valAx>
        <c:axId val="268334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32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42717</c:v>
                </c:pt>
                <c:pt idx="1">
                  <c:v>42718</c:v>
                </c:pt>
                <c:pt idx="2">
                  <c:v>42719</c:v>
                </c:pt>
                <c:pt idx="3">
                  <c:v>42720</c:v>
                </c:pt>
                <c:pt idx="4">
                  <c:v>42721</c:v>
                </c:pt>
                <c:pt idx="5">
                  <c:v>42722</c:v>
                </c:pt>
                <c:pt idx="6">
                  <c:v>42723</c:v>
                </c:pt>
                <c:pt idx="7">
                  <c:v>42724</c:v>
                </c:pt>
                <c:pt idx="8">
                  <c:v>42725</c:v>
                </c:pt>
                <c:pt idx="9">
                  <c:v>42726</c:v>
                </c:pt>
                <c:pt idx="10">
                  <c:v>42727</c:v>
                </c:pt>
                <c:pt idx="11">
                  <c:v>42728</c:v>
                </c:pt>
                <c:pt idx="12">
                  <c:v>42729</c:v>
                </c:pt>
                <c:pt idx="13">
                  <c:v>42730</c:v>
                </c:pt>
                <c:pt idx="14">
                  <c:v>42731</c:v>
                </c:pt>
                <c:pt idx="15">
                  <c:v>42732</c:v>
                </c:pt>
                <c:pt idx="16">
                  <c:v>42733</c:v>
                </c:pt>
                <c:pt idx="17">
                  <c:v>42734</c:v>
                </c:pt>
                <c:pt idx="18">
                  <c:v>42735</c:v>
                </c:pt>
                <c:pt idx="19">
                  <c:v>42736</c:v>
                </c:pt>
                <c:pt idx="20">
                  <c:v>42737</c:v>
                </c:pt>
                <c:pt idx="21">
                  <c:v>42738</c:v>
                </c:pt>
                <c:pt idx="22">
                  <c:v>42739</c:v>
                </c:pt>
                <c:pt idx="23">
                  <c:v>42740</c:v>
                </c:pt>
                <c:pt idx="24">
                  <c:v>42741</c:v>
                </c:pt>
                <c:pt idx="25">
                  <c:v>42742</c:v>
                </c:pt>
                <c:pt idx="26">
                  <c:v>42743</c:v>
                </c:pt>
                <c:pt idx="27">
                  <c:v>42744</c:v>
                </c:pt>
                <c:pt idx="28">
                  <c:v>42745</c:v>
                </c:pt>
                <c:pt idx="29">
                  <c:v>42746</c:v>
                </c:pt>
                <c:pt idx="30">
                  <c:v>42747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1</c:v>
                </c:pt>
                <c:pt idx="2">
                  <c:v>2</c:v>
                </c:pt>
                <c:pt idx="3">
                  <c:v>2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0</c:v>
                </c:pt>
                <c:pt idx="11">
                  <c:v>5</c:v>
                </c:pt>
                <c:pt idx="12">
                  <c:v>3</c:v>
                </c:pt>
                <c:pt idx="13">
                  <c:v>1</c:v>
                </c:pt>
                <c:pt idx="14">
                  <c:v>2</c:v>
                </c:pt>
                <c:pt idx="15">
                  <c:v>1</c:v>
                </c:pt>
                <c:pt idx="16">
                  <c:v>3</c:v>
                </c:pt>
                <c:pt idx="17">
                  <c:v>2</c:v>
                </c:pt>
                <c:pt idx="18">
                  <c:v>0</c:v>
                </c:pt>
                <c:pt idx="19">
                  <c:v>3</c:v>
                </c:pt>
                <c:pt idx="20">
                  <c:v>2</c:v>
                </c:pt>
                <c:pt idx="21">
                  <c:v>2</c:v>
                </c:pt>
                <c:pt idx="22">
                  <c:v>3</c:v>
                </c:pt>
                <c:pt idx="23">
                  <c:v>2</c:v>
                </c:pt>
                <c:pt idx="24">
                  <c:v>1</c:v>
                </c:pt>
                <c:pt idx="25">
                  <c:v>3</c:v>
                </c:pt>
                <c:pt idx="26">
                  <c:v>1</c:v>
                </c:pt>
                <c:pt idx="27">
                  <c:v>1</c:v>
                </c:pt>
                <c:pt idx="28">
                  <c:v>1</c:v>
                </c:pt>
                <c:pt idx="29">
                  <c:v>3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452-4F38-82E3-1FB3527B2C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2058040"/>
        <c:axId val="272067552"/>
      </c:lineChart>
      <c:dateAx>
        <c:axId val="2720580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67552"/>
        <c:crosses val="autoZero"/>
        <c:auto val="1"/>
        <c:lblOffset val="100"/>
        <c:baseTimeUnit val="days"/>
      </c:dateAx>
      <c:valAx>
        <c:axId val="272067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580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6</c:v>
                </c:pt>
                <c:pt idx="1">
                  <c:v>9</c:v>
                </c:pt>
                <c:pt idx="2">
                  <c:v>10</c:v>
                </c:pt>
                <c:pt idx="3">
                  <c:v>11</c:v>
                </c:pt>
                <c:pt idx="4">
                  <c:v>5</c:v>
                </c:pt>
                <c:pt idx="5">
                  <c:v>9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D1-4FCA-ABE8-397B59F0EA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059024"/>
        <c:axId val="272062960"/>
      </c:barChart>
      <c:catAx>
        <c:axId val="272059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62960"/>
        <c:crosses val="autoZero"/>
        <c:auto val="1"/>
        <c:lblAlgn val="ctr"/>
        <c:lblOffset val="100"/>
        <c:noMultiLvlLbl val="0"/>
      </c:catAx>
      <c:valAx>
        <c:axId val="27206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59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5.4368634658089998E-2</c:v>
                </c:pt>
                <c:pt idx="1">
                  <c:v>6.1333362504968E-2</c:v>
                </c:pt>
                <c:pt idx="2">
                  <c:v>0.12772800367563</c:v>
                </c:pt>
                <c:pt idx="3">
                  <c:v>3.2400404557538003E-2</c:v>
                </c:pt>
                <c:pt idx="4">
                  <c:v>7.9551048537954E-2</c:v>
                </c:pt>
                <c:pt idx="5">
                  <c:v>4.7185119549006997E-2</c:v>
                </c:pt>
                <c:pt idx="6">
                  <c:v>0.12667782481704001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F5-440E-B1DF-BB57A2BF8D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068864"/>
        <c:axId val="272070832"/>
      </c:barChart>
      <c:catAx>
        <c:axId val="272068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70832"/>
        <c:crosses val="autoZero"/>
        <c:auto val="1"/>
        <c:lblAlgn val="ctr"/>
        <c:lblOffset val="100"/>
        <c:noMultiLvlLbl val="0"/>
      </c:catAx>
      <c:valAx>
        <c:axId val="272070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068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1</c:v>
                </c:pt>
                <c:pt idx="1">
                  <c:v>0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13</c:v>
                </c:pt>
                <c:pt idx="14">
                  <c:v>10</c:v>
                </c:pt>
                <c:pt idx="15">
                  <c:v>6</c:v>
                </c:pt>
                <c:pt idx="16">
                  <c:v>3</c:v>
                </c:pt>
                <c:pt idx="17">
                  <c:v>3</c:v>
                </c:pt>
                <c:pt idx="18">
                  <c:v>1</c:v>
                </c:pt>
                <c:pt idx="19">
                  <c:v>2</c:v>
                </c:pt>
                <c:pt idx="20">
                  <c:v>5</c:v>
                </c:pt>
                <c:pt idx="21">
                  <c:v>7</c:v>
                </c:pt>
                <c:pt idx="22">
                  <c:v>1</c:v>
                </c:pt>
                <c:pt idx="23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7F-40EC-8A69-50F95AAF6F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8336944"/>
        <c:axId val="268336288"/>
      </c:lineChart>
      <c:catAx>
        <c:axId val="2683369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36288"/>
        <c:crosses val="autoZero"/>
        <c:auto val="1"/>
        <c:lblAlgn val="ctr"/>
        <c:lblOffset val="100"/>
        <c:noMultiLvlLbl val="0"/>
      </c:catAx>
      <c:valAx>
        <c:axId val="268336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83369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6.6290800018378004E-2</c:v>
                </c:pt>
                <c:pt idx="1">
                  <c:v>0</c:v>
                </c:pt>
                <c:pt idx="2">
                  <c:v>8.5324792102861993E-2</c:v>
                </c:pt>
                <c:pt idx="3">
                  <c:v>6.9791304309776994E-2</c:v>
                </c:pt>
                <c:pt idx="4">
                  <c:v>5.8414665362728997E-2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9.3402878929169E-2</c:v>
                </c:pt>
                <c:pt idx="14">
                  <c:v>5.75614174417E-2</c:v>
                </c:pt>
                <c:pt idx="15">
                  <c:v>6.6837753813908996E-2</c:v>
                </c:pt>
                <c:pt idx="16">
                  <c:v>8.2918195402525E-2</c:v>
                </c:pt>
                <c:pt idx="17">
                  <c:v>0.19252773602696999</c:v>
                </c:pt>
                <c:pt idx="18">
                  <c:v>4.2006051496793997E-2</c:v>
                </c:pt>
                <c:pt idx="19">
                  <c:v>7.7120485169895003E-2</c:v>
                </c:pt>
                <c:pt idx="20">
                  <c:v>9.7401531908190994E-2</c:v>
                </c:pt>
                <c:pt idx="21">
                  <c:v>3.3098518255286001E-2</c:v>
                </c:pt>
                <c:pt idx="22">
                  <c:v>6.5634455463740001E-3</c:v>
                </c:pt>
                <c:pt idx="23">
                  <c:v>5.7758320808090999E-2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086A-42E5-BAAA-4B0EA93793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0740392"/>
        <c:axId val="270739408"/>
      </c:lineChart>
      <c:catAx>
        <c:axId val="270740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39408"/>
        <c:crosses val="autoZero"/>
        <c:auto val="1"/>
        <c:lblAlgn val="ctr"/>
        <c:lblOffset val="100"/>
        <c:noMultiLvlLbl val="0"/>
      </c:catAx>
      <c:valAx>
        <c:axId val="270739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40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5284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9E-42CC-807C-4D5D7C8CDD8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9E-42CC-807C-4D5D7C8CDD8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9E-42CC-807C-4D5D7C8CDD8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99E-42CC-807C-4D5D7C8CDD8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99E-42CC-807C-4D5D7C8CDD8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99E-42CC-807C-4D5D7C8CDD8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99E-42CC-807C-4D5D7C8CDD8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892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399E-42CC-807C-4D5D7C8CDD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0731864"/>
        <c:axId val="270738096"/>
      </c:barChart>
      <c:catAx>
        <c:axId val="270731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38096"/>
        <c:crosses val="autoZero"/>
        <c:auto val="1"/>
        <c:lblAlgn val="ctr"/>
        <c:lblOffset val="100"/>
        <c:noMultiLvlLbl val="0"/>
      </c:catAx>
      <c:valAx>
        <c:axId val="270738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31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BF-4071-BFA3-15B8AAB0C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0733832"/>
        <c:axId val="270737768"/>
      </c:barChart>
      <c:catAx>
        <c:axId val="2707338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37768"/>
        <c:crosses val="autoZero"/>
        <c:auto val="1"/>
        <c:lblAlgn val="ctr"/>
        <c:lblOffset val="100"/>
        <c:noMultiLvlLbl val="0"/>
      </c:catAx>
      <c:valAx>
        <c:axId val="270737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733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80E-49D0-8144-AE1E4B3F12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80E-49D0-8144-AE1E4B3F12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Visit Honduras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80E-49D0-8144-AE1E4B3F1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36612304"/>
        <c:axId val="236612960"/>
      </c:barChart>
      <c:catAx>
        <c:axId val="23661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12960"/>
        <c:crosses val="autoZero"/>
        <c:auto val="1"/>
        <c:lblAlgn val="ctr"/>
        <c:lblOffset val="100"/>
        <c:noMultiLvlLbl val="0"/>
      </c:catAx>
      <c:valAx>
        <c:axId val="236612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1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Visit Honduras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Status</c:v>
                </c:pt>
                <c:pt idx="1">
                  <c:v>Link</c:v>
                </c:pt>
                <c:pt idx="2">
                  <c:v>Photo</c:v>
                </c:pt>
                <c:pt idx="3">
                  <c:v>Coverphoto</c:v>
                </c:pt>
                <c:pt idx="4">
                  <c:v>Video</c:v>
                </c:pt>
                <c:pt idx="5">
                  <c:v>Note</c:v>
                </c:pt>
                <c:pt idx="6">
                  <c:v>Misc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0.13727503714506001</c:v>
                </c:pt>
                <c:pt idx="2">
                  <c:v>6.9719131693942005E-2</c:v>
                </c:pt>
                <c:pt idx="3">
                  <c:v>0</c:v>
                </c:pt>
                <c:pt idx="4">
                  <c:v>7.1597491123032E-2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8C7-4C3E-8B90-C72C6DE335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46439584"/>
        <c:axId val="346437288"/>
      </c:barChart>
      <c:catAx>
        <c:axId val="34643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37288"/>
        <c:crosses val="autoZero"/>
        <c:auto val="1"/>
        <c:lblAlgn val="ctr"/>
        <c:lblOffset val="100"/>
        <c:noMultiLvlLbl val="0"/>
      </c:catAx>
      <c:valAx>
        <c:axId val="34643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43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1/16/2017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Facebook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3518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5408269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54109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4833461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03043472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1560596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17906022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37502929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13870549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0781378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536330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4275237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7567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Visit 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162717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0.0758%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34927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788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519415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93942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988445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3912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281055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22257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Per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75453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8060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038722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8258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581947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953701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47728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07074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65842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61746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Hour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261214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19377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Interactions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056477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322564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Response Times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8120677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836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236023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1904203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815040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056089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094471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7264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781330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01667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41108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440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- 2017-01-01 17:00:00</a:t>
                      </a:r>
                      <a:r>
                        <a:rPr lang="es-ES" sz="1000"/>
                        <a:t>
#Metas2017 Bucear en las cristalinas aguas de #Utila. ¿Te apuntas?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0.4708%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91397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- 2017-01-04 13:06:21</a:t>
                      </a:r>
                      <a:r>
                        <a:rPr lang="en-US" sz="1000"/>
                        <a:t>
Thanks The New Yorker for this awesome video. Guys check this out!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0.3067%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6006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- 2016-12-16 20:00:00</a:t>
                      </a:r>
                      <a:r>
                        <a:rPr lang="es-ES" sz="1000"/>
                        <a:t>
Es una tradición reservar los viernes para ir de compras al mayoreo y disfrutar de los productos mas frescos ¿Vamos?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0.2761%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79504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- 2017-01-11 13:23:20</a:t>
                      </a:r>
                      <a:r>
                        <a:rPr lang="en-US" sz="1000"/>
                        <a:t>
#Roatan our caribbean paradise is the perfect place for some chill out vacations.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0.1911%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409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- 2017-01-01 15:00:00</a:t>
                      </a:r>
                      <a:r>
                        <a:rPr lang="es-ES" sz="1000"/>
                        <a:t>
¡2017 sorpréndenos con un increíble viaje por #Honduras!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0.1850%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5265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- 2017-01-11 16:14:54</a:t>
                      </a:r>
                      <a:r>
                        <a:rPr lang="en-US" sz="1000"/>
                        <a:t>
"Forget whatever you think about Honduras (because you're wrong) and visit this lush, mountainous gem." is what New York Daily News has written about us.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0.1807%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893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- 2017-01-03 13:10:09</a:t>
                      </a:r>
                      <a:r>
                        <a:rPr lang="en-US" sz="1000"/>
                        <a:t>
The New Yorker talks us through the revelation of the Lost City in a valley in the Mosquitia mountains, of Honduras, is one of the last scientifically unexplored regions on Earth and it has a different story.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0.1745%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14269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- 2017-01-11 19:00:01</a:t>
                      </a:r>
                      <a:r>
                        <a:rPr lang="es-ES" sz="1000"/>
                        <a:t>
¿Bosque o playa? ¿Frío o calor? ¿Cuál es tu preferido?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0.1364%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258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- 2016-12-19 14:00:34</a:t>
                      </a:r>
                      <a:r>
                        <a:rPr lang="es-ES" sz="1000"/>
                        <a:t>
Comayagua es uno de los destinos perfectos para esta época por su feria y fiestas, no pierdas la oportunidad de descubrir esta hermosa ciudad colonial. #VisitHonduras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0.1395%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7936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- 2016-12-18 04:00:00</a:t>
                      </a:r>
                      <a:r>
                        <a:rPr lang="es-ES" sz="1000"/>
                        <a:t>
Cuando solo faltan #7díasparaNavidad comienzan los antojos navideños y preparamos las torrejas. ¿Las prefieres en leche o en miel?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642961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413278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08579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107427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49891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70049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42181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79347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19407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913960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144677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23356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- 2016-12-21 14:00:01</a:t>
                      </a:r>
                      <a:r>
                        <a:rPr lang="es-ES" sz="1000"/>
                        <a:t>
Trujillo es un gran destino turístico con todo tipo de atracciones, desde la visita colonial hasta sus bellas playas. Haz de Trujillo tu próximo destino y descubre por qué #HondurasEnamora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0.1083%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308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- 2017-01-04 20:00:00</a:t>
                      </a:r>
                      <a:r>
                        <a:rPr lang="es-ES" sz="1000"/>
                        <a:t>
#Copán es mucho más que raíces #Mayas, recorre este majestuoso lugar y descubre la magia que hay en el. #VisitHonduras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0.0928%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329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- 2016-12-25 20:00:00</a:t>
                      </a:r>
                      <a:r>
                        <a:rPr lang="es-ES" sz="1000"/>
                        <a:t>
Omoa es un destino listo para descubrir, conoce cada rincón de #Honduras y enamórate de nuestro país.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0.1008%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87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- 2016-12-24 03:00:00</a:t>
                      </a:r>
                      <a:r>
                        <a:rPr lang="es-ES" sz="1000"/>
                        <a:t>
¡Únicamente #2díasparaNavidad! hoy haremos nuestro conteo con 2 sabrosísimos tamales. ¿Y tú, ya tienes todo listo para las fiestas?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0.0953%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45655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- 2016-12-26 13:04:47</a:t>
                      </a:r>
                      <a:r>
                        <a:rPr lang="es-ES" sz="1000"/>
                        <a:t>
Comencemos la semana con un poco de aviturismo, recorrer Honduras y descubrir estas hermosas aves es simplemente extraordinario ¿Qué les parece?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1905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- 2016-12-27 21:00:00</a:t>
                      </a:r>
                      <a:r>
                        <a:rPr lang="es-ES" sz="1000"/>
                        <a:t>
A estas horas ya se antoja una deliciosa baleada de #LaLínea ¿Cúal es tu favorita?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0.0885%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597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- 2016-12-24 02:25:00</a:t>
                      </a:r>
                      <a:r>
                        <a:rPr lang="es-ES" sz="1000"/>
                        <a:t>
Lo mejor de esta época es tener variedad de comida navideña y no sabemos cuál elegir. Reacciona y haznos saber cuál es tu preferida.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0.0891%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742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- 2016-12-22 13:33:58</a:t>
                      </a:r>
                      <a:r>
                        <a:rPr lang="es-ES" sz="1000"/>
                        <a:t>
En estas pequeñas vacaciones te invitamos a visitar Ojojona, donde podras encontrar el regalo perfecto para tus seres queridos. Autenticas artesanías hondureñas hechas a mano #VisitHonduras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0.0848%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961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- 2017-01-01 03:59:00</a:t>
                      </a:r>
                      <a:r>
                        <a:rPr lang="es-ES" sz="1000"/>
                        <a:t>
Estamos listos para que comience el 2017, la cuenta regresiva ha comenzado y desde ya te deseamos un ¡Feliz año nuevo!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0.0645%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01152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Visit Honduras - 2017-01-07 00:09:20</a:t>
                      </a:r>
                      <a:r>
                        <a:rPr lang="en-US" sz="1000"/>
                        <a:t>
SMILE Share The Vibe thanks for the mission in Honduras we will share the vibe! It all definitely starts with a smile, let's share this project and keep our beaches clean.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331745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4020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3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8673706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7841168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33767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46196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7663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566666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239161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104080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944720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906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- 2016-12-24 14:00:01</a:t>
                      </a:r>
                      <a:r>
                        <a:rPr lang="es-ES" sz="1000"/>
                        <a:t>
Una navidad a la orilla de la playa es el sueño ideal de todo viajero y que mejor experiencia que la playa de Roatán para celebrarlo con espectáculo de luces.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0.0672%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7023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- 2016-12-30 14:00:00</a:t>
                      </a:r>
                      <a:r>
                        <a:rPr lang="es-ES" sz="1000"/>
                        <a:t>
¿Ya visitaste la villa navideña? La villa es un hermoso lugar en #Tegucigalpa donde puedes disfrutar de muchas de nuestras tradiciones y pasar un buen momento con tu familia o amigos en esta época tan bonita del año.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0.0614%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193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- 2016-12-14 15:00:01</a:t>
                      </a:r>
                      <a:r>
                        <a:rPr lang="es-ES" sz="1000"/>
                        <a:t>
Se acerca la hora del almuerzo, te invitamos a que disfrutes los sabores de nuestra tierra en un delicioso plato típico.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0.0662%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8186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- 2017-01-04 15:00:01</a:t>
                      </a:r>
                      <a:r>
                        <a:rPr lang="es-ES" sz="1000"/>
                        <a:t>
Es media semana y merecemos una buena taza del delicioso #café #hondureño ¿Quién se apunta?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0792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Visit Honduras - 2016-12-29 23:00:00</a:t>
                      </a:r>
                      <a:r>
                        <a:rPr lang="es-ES" sz="1000"/>
                        <a:t>
Nuestra resolución de año nuevo es disfrutar de Honduras a lo extremo ¿Y tú que actividad prefieres?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491832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38283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Post Type Distribution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346928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6277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Post Type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54324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59016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- 1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47706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9306820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92438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276684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194837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70574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4394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Issis Carcamo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(6)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0207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Angélica De Chacón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619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Alis Nat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738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Carlos Rojas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616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Atletico Naciona Verde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(4)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16023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Teresa Steele-Henriquez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5945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Paola Setti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23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Ana Morán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(3)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1552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Isabel Zelaya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378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Jorge Danilo Garcia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9290749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066190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Influencers - 2 of 2</a:t>
            </a:r>
            <a:endParaRPr lang="en-US"/>
          </a:p>
        </p:txBody>
      </p:sp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71460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323614818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1804879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491343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14388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68797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5592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Piel Canela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490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Honduras Progresa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15008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Dulce Candy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0114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German Lazo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986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Agnes Cermac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Visit Honduras (2)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291763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12/13/2016 - 01/12/2017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6990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739</Words>
  <Application>Microsoft Office PowerPoint</Application>
  <PresentationFormat>On-screen Show (4:3)</PresentationFormat>
  <Paragraphs>388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quintly_template</vt:lpstr>
      <vt:lpstr>Reporte Facebook</vt:lpstr>
      <vt:lpstr>Key Metrics Table</vt:lpstr>
      <vt:lpstr>Fans Total</vt:lpstr>
      <vt:lpstr>Key Metrics Radar</vt:lpstr>
      <vt:lpstr>Fans Change</vt:lpstr>
      <vt:lpstr>Fans Change Per Weekday</vt:lpstr>
      <vt:lpstr>Own Posts</vt:lpstr>
      <vt:lpstr>Own Posts By Weekday</vt:lpstr>
      <vt:lpstr>Interaction Rate By Weekday</vt:lpstr>
      <vt:lpstr>Own Posts By Hour</vt:lpstr>
      <vt:lpstr>Interaction Rate By Hour</vt:lpstr>
      <vt:lpstr>Interactions Distribution</vt:lpstr>
      <vt:lpstr>Response Times</vt:lpstr>
      <vt:lpstr>Own Posts Table - 1 of 3</vt:lpstr>
      <vt:lpstr>Own Posts Table - 2 of 3</vt:lpstr>
      <vt:lpstr>Own Posts Table - 3 of 3</vt:lpstr>
      <vt:lpstr>Post Type Distribution</vt:lpstr>
      <vt:lpstr>Interaction Rate By Post Type</vt:lpstr>
      <vt:lpstr>Key Influencers - 1 of 2</vt:lpstr>
      <vt:lpstr>Key Influencers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Facebook</dc:title>
  <dc:creator>Administrator</dc:creator>
  <cp:lastModifiedBy>Administrator</cp:lastModifiedBy>
  <cp:revision>1</cp:revision>
  <dcterms:created xsi:type="dcterms:W3CDTF">2017-01-16T13:54:57Z</dcterms:created>
  <dcterms:modified xsi:type="dcterms:W3CDTF">2017-01-16T13:55:48Z</dcterms:modified>
</cp:coreProperties>
</file>