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141994</c:v>
                </c:pt>
                <c:pt idx="1">
                  <c:v>141989</c:v>
                </c:pt>
                <c:pt idx="2">
                  <c:v>141984</c:v>
                </c:pt>
                <c:pt idx="3">
                  <c:v>141976</c:v>
                </c:pt>
                <c:pt idx="4">
                  <c:v>141974</c:v>
                </c:pt>
                <c:pt idx="5">
                  <c:v>141965</c:v>
                </c:pt>
                <c:pt idx="6">
                  <c:v>141952</c:v>
                </c:pt>
                <c:pt idx="7">
                  <c:v>141958</c:v>
                </c:pt>
                <c:pt idx="8">
                  <c:v>142156</c:v>
                </c:pt>
                <c:pt idx="9">
                  <c:v>142720</c:v>
                </c:pt>
                <c:pt idx="10">
                  <c:v>144505</c:v>
                </c:pt>
                <c:pt idx="11">
                  <c:v>145872</c:v>
                </c:pt>
                <c:pt idx="12">
                  <c:v>147763</c:v>
                </c:pt>
                <c:pt idx="13">
                  <c:v>150135</c:v>
                </c:pt>
                <c:pt idx="14">
                  <c:v>152495</c:v>
                </c:pt>
                <c:pt idx="15">
                  <c:v>155080</c:v>
                </c:pt>
                <c:pt idx="16">
                  <c:v>157532</c:v>
                </c:pt>
                <c:pt idx="17">
                  <c:v>159641</c:v>
                </c:pt>
                <c:pt idx="18">
                  <c:v>162177</c:v>
                </c:pt>
                <c:pt idx="19">
                  <c:v>162717</c:v>
                </c:pt>
                <c:pt idx="20">
                  <c:v>162712</c:v>
                </c:pt>
                <c:pt idx="21">
                  <c:v>162713</c:v>
                </c:pt>
                <c:pt idx="22">
                  <c:v>162711</c:v>
                </c:pt>
                <c:pt idx="23">
                  <c:v>162707</c:v>
                </c:pt>
                <c:pt idx="24">
                  <c:v>162714</c:v>
                </c:pt>
                <c:pt idx="25">
                  <c:v>162710</c:v>
                </c:pt>
                <c:pt idx="26">
                  <c:v>162704</c:v>
                </c:pt>
                <c:pt idx="27">
                  <c:v>162738</c:v>
                </c:pt>
                <c:pt idx="28">
                  <c:v>162737</c:v>
                </c:pt>
                <c:pt idx="29">
                  <c:v>162733</c:v>
                </c:pt>
                <c:pt idx="30">
                  <c:v>162717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16-4DCE-96AD-B0B6B5D043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720520"/>
        <c:axId val="268718224"/>
      </c:lineChart>
      <c:dateAx>
        <c:axId val="268720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18224"/>
        <c:crosses val="autoZero"/>
        <c:auto val="1"/>
        <c:lblOffset val="100"/>
        <c:baseTimeUnit val="days"/>
      </c:dateAx>
      <c:valAx>
        <c:axId val="26871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2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15-4AFD-AAA5-6C952ED869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8722816"/>
        <c:axId val="268716256"/>
      </c:radarChart>
      <c:catAx>
        <c:axId val="26872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16256"/>
        <c:crosses val="autoZero"/>
        <c:auto val="1"/>
        <c:lblAlgn val="ctr"/>
        <c:lblOffset val="100"/>
        <c:noMultiLvlLbl val="0"/>
      </c:catAx>
      <c:valAx>
        <c:axId val="26871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2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-7</c:v>
                </c:pt>
                <c:pt idx="1">
                  <c:v>-5</c:v>
                </c:pt>
                <c:pt idx="2">
                  <c:v>-5</c:v>
                </c:pt>
                <c:pt idx="3">
                  <c:v>-8</c:v>
                </c:pt>
                <c:pt idx="4">
                  <c:v>-2</c:v>
                </c:pt>
                <c:pt idx="5">
                  <c:v>-9</c:v>
                </c:pt>
                <c:pt idx="6">
                  <c:v>-13</c:v>
                </c:pt>
                <c:pt idx="7">
                  <c:v>6</c:v>
                </c:pt>
                <c:pt idx="8">
                  <c:v>198</c:v>
                </c:pt>
                <c:pt idx="9">
                  <c:v>564</c:v>
                </c:pt>
                <c:pt idx="10">
                  <c:v>1785</c:v>
                </c:pt>
                <c:pt idx="11">
                  <c:v>1367</c:v>
                </c:pt>
                <c:pt idx="12">
                  <c:v>1891</c:v>
                </c:pt>
                <c:pt idx="13">
                  <c:v>2372</c:v>
                </c:pt>
                <c:pt idx="14">
                  <c:v>2360</c:v>
                </c:pt>
                <c:pt idx="15">
                  <c:v>2585</c:v>
                </c:pt>
                <c:pt idx="16">
                  <c:v>2452</c:v>
                </c:pt>
                <c:pt idx="17">
                  <c:v>2109</c:v>
                </c:pt>
                <c:pt idx="18">
                  <c:v>2536</c:v>
                </c:pt>
                <c:pt idx="19">
                  <c:v>540</c:v>
                </c:pt>
                <c:pt idx="20">
                  <c:v>-5</c:v>
                </c:pt>
                <c:pt idx="21">
                  <c:v>1</c:v>
                </c:pt>
                <c:pt idx="22">
                  <c:v>-2</c:v>
                </c:pt>
                <c:pt idx="23">
                  <c:v>-4</c:v>
                </c:pt>
                <c:pt idx="24">
                  <c:v>7</c:v>
                </c:pt>
                <c:pt idx="25">
                  <c:v>-4</c:v>
                </c:pt>
                <c:pt idx="26">
                  <c:v>-6</c:v>
                </c:pt>
                <c:pt idx="27">
                  <c:v>34</c:v>
                </c:pt>
                <c:pt idx="28">
                  <c:v>-1</c:v>
                </c:pt>
                <c:pt idx="29">
                  <c:v>-4</c:v>
                </c:pt>
                <c:pt idx="30">
                  <c:v>-16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82-4ED1-AF2F-7CE619DE44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574280"/>
        <c:axId val="272578872"/>
      </c:lineChart>
      <c:dateAx>
        <c:axId val="272574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78872"/>
        <c:crosses val="autoZero"/>
        <c:auto val="1"/>
        <c:lblOffset val="100"/>
        <c:baseTimeUnit val="days"/>
      </c:dateAx>
      <c:valAx>
        <c:axId val="27257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7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597</c:v>
                </c:pt>
                <c:pt idx="1">
                  <c:v>472</c:v>
                </c:pt>
                <c:pt idx="2">
                  <c:v>554</c:v>
                </c:pt>
                <c:pt idx="3">
                  <c:v>598</c:v>
                </c:pt>
                <c:pt idx="4">
                  <c:v>973</c:v>
                </c:pt>
                <c:pt idx="5">
                  <c:v>974</c:v>
                </c:pt>
                <c:pt idx="6">
                  <c:v>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43-4ECD-95D1-E8BD18D119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719536"/>
        <c:axId val="268720192"/>
      </c:barChart>
      <c:catAx>
        <c:axId val="26871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20192"/>
        <c:crosses val="autoZero"/>
        <c:auto val="1"/>
        <c:lblAlgn val="ctr"/>
        <c:lblOffset val="100"/>
        <c:noMultiLvlLbl val="0"/>
      </c:catAx>
      <c:valAx>
        <c:axId val="26872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1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5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1</c:v>
                </c:pt>
                <c:pt idx="25">
                  <c:v>3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2B-4E1C-B895-2D5B29C5C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886200"/>
        <c:axId val="237887840"/>
      </c:lineChart>
      <c:dateAx>
        <c:axId val="237886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87840"/>
        <c:crosses val="autoZero"/>
        <c:auto val="1"/>
        <c:lblOffset val="100"/>
        <c:baseTimeUnit val="days"/>
      </c:dateAx>
      <c:valAx>
        <c:axId val="23788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8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5</c:v>
                </c:pt>
                <c:pt idx="5">
                  <c:v>9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5E-4112-B191-242396CB8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881280"/>
        <c:axId val="237881936"/>
      </c:barChart>
      <c:catAx>
        <c:axId val="23788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81936"/>
        <c:crosses val="autoZero"/>
        <c:auto val="1"/>
        <c:lblAlgn val="ctr"/>
        <c:lblOffset val="100"/>
        <c:noMultiLvlLbl val="0"/>
      </c:catAx>
      <c:valAx>
        <c:axId val="23788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8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5.4368634658089998E-2</c:v>
                </c:pt>
                <c:pt idx="1">
                  <c:v>6.1333362504968E-2</c:v>
                </c:pt>
                <c:pt idx="2">
                  <c:v>0.12772800367563</c:v>
                </c:pt>
                <c:pt idx="3">
                  <c:v>3.2400404557538003E-2</c:v>
                </c:pt>
                <c:pt idx="4">
                  <c:v>7.9551048537954E-2</c:v>
                </c:pt>
                <c:pt idx="5">
                  <c:v>4.7185119549006997E-2</c:v>
                </c:pt>
                <c:pt idx="6">
                  <c:v>0.12667782481704001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73-41CB-8BDE-E3CF3D0C3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497080"/>
        <c:axId val="273492160"/>
      </c:barChart>
      <c:catAx>
        <c:axId val="27349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2160"/>
        <c:crosses val="autoZero"/>
        <c:auto val="1"/>
        <c:lblAlgn val="ctr"/>
        <c:lblOffset val="100"/>
        <c:noMultiLvlLbl val="0"/>
      </c:catAx>
      <c:valAx>
        <c:axId val="27349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13</c:v>
                </c:pt>
                <c:pt idx="14">
                  <c:v>10</c:v>
                </c:pt>
                <c:pt idx="15">
                  <c:v>6</c:v>
                </c:pt>
                <c:pt idx="16">
                  <c:v>3</c:v>
                </c:pt>
                <c:pt idx="17">
                  <c:v>3</c:v>
                </c:pt>
                <c:pt idx="18">
                  <c:v>1</c:v>
                </c:pt>
                <c:pt idx="19">
                  <c:v>2</c:v>
                </c:pt>
                <c:pt idx="20">
                  <c:v>5</c:v>
                </c:pt>
                <c:pt idx="21">
                  <c:v>7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76-4A59-827D-2A0B005C50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91832"/>
        <c:axId val="273494456"/>
      </c:lineChart>
      <c:catAx>
        <c:axId val="27349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4456"/>
        <c:crosses val="autoZero"/>
        <c:auto val="1"/>
        <c:lblAlgn val="ctr"/>
        <c:lblOffset val="100"/>
        <c:noMultiLvlLbl val="0"/>
      </c:catAx>
      <c:valAx>
        <c:axId val="27349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6.6290800018378004E-2</c:v>
                </c:pt>
                <c:pt idx="1">
                  <c:v>0</c:v>
                </c:pt>
                <c:pt idx="2">
                  <c:v>8.5324792102861993E-2</c:v>
                </c:pt>
                <c:pt idx="3">
                  <c:v>6.9791304309776994E-2</c:v>
                </c:pt>
                <c:pt idx="4">
                  <c:v>5.8414665362728997E-2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9.3402878929169E-2</c:v>
                </c:pt>
                <c:pt idx="14">
                  <c:v>5.75614174417E-2</c:v>
                </c:pt>
                <c:pt idx="15">
                  <c:v>6.6837753813908996E-2</c:v>
                </c:pt>
                <c:pt idx="16">
                  <c:v>8.2918195402525E-2</c:v>
                </c:pt>
                <c:pt idx="17">
                  <c:v>0.19252773602696999</c:v>
                </c:pt>
                <c:pt idx="18">
                  <c:v>4.2006051496793997E-2</c:v>
                </c:pt>
                <c:pt idx="19">
                  <c:v>7.7120485169895003E-2</c:v>
                </c:pt>
                <c:pt idx="20">
                  <c:v>9.7401531908190994E-2</c:v>
                </c:pt>
                <c:pt idx="21">
                  <c:v>3.3098518255286001E-2</c:v>
                </c:pt>
                <c:pt idx="22">
                  <c:v>6.5634455463740001E-3</c:v>
                </c:pt>
                <c:pt idx="23">
                  <c:v>5.7758320808090999E-2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95-4C12-AE2D-B099D662CC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290344"/>
        <c:axId val="273499376"/>
      </c:lineChart>
      <c:catAx>
        <c:axId val="17029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9376"/>
        <c:crosses val="autoZero"/>
        <c:auto val="1"/>
        <c:lblAlgn val="ctr"/>
        <c:lblOffset val="100"/>
        <c:noMultiLvlLbl val="0"/>
      </c:catAx>
      <c:valAx>
        <c:axId val="27349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9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61-4A12-9F3D-322757D22E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61-4A12-9F3D-322757D22E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61-4A12-9F3D-322757D22E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61-4A12-9F3D-322757D22E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61-4A12-9F3D-322757D22E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861-4A12-9F3D-322757D22EC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861-4A12-9F3D-322757D22EC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861-4A12-9F3D-322757D22E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504952"/>
        <c:axId val="273505280"/>
      </c:barChart>
      <c:catAx>
        <c:axId val="27350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05280"/>
        <c:crosses val="autoZero"/>
        <c:auto val="1"/>
        <c:lblAlgn val="ctr"/>
        <c:lblOffset val="100"/>
        <c:noMultiLvlLbl val="0"/>
      </c:catAx>
      <c:valAx>
        <c:axId val="27350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0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A6-439A-98D5-DB583C859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504624"/>
        <c:axId val="273506592"/>
      </c:barChart>
      <c:catAx>
        <c:axId val="27350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06592"/>
        <c:crosses val="autoZero"/>
        <c:auto val="1"/>
        <c:lblAlgn val="ctr"/>
        <c:lblOffset val="100"/>
        <c:noMultiLvlLbl val="0"/>
      </c:catAx>
      <c:valAx>
        <c:axId val="27350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0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F9-4C4A-AB8F-748BC33C9F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F9-4C4A-AB8F-748BC33C9F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F9-4C4A-AB8F-748BC33C9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468312"/>
        <c:axId val="276473888"/>
      </c:barChart>
      <c:catAx>
        <c:axId val="27646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73888"/>
        <c:crosses val="autoZero"/>
        <c:auto val="1"/>
        <c:lblAlgn val="ctr"/>
        <c:lblOffset val="100"/>
        <c:noMultiLvlLbl val="0"/>
      </c:catAx>
      <c:valAx>
        <c:axId val="27647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6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0.13727503714506001</c:v>
                </c:pt>
                <c:pt idx="2">
                  <c:v>6.9719131693942005E-2</c:v>
                </c:pt>
                <c:pt idx="3">
                  <c:v>0</c:v>
                </c:pt>
                <c:pt idx="4">
                  <c:v>7.1597491123032E-2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4A-4E31-811B-D0DDCE7F3D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464376"/>
        <c:axId val="276472904"/>
      </c:barChart>
      <c:catAx>
        <c:axId val="27646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72904"/>
        <c:crosses val="autoZero"/>
        <c:auto val="1"/>
        <c:lblAlgn val="ctr"/>
        <c:lblOffset val="100"/>
        <c:noMultiLvlLbl val="0"/>
      </c:catAx>
      <c:valAx>
        <c:axId val="27647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6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03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1608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506594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8132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14948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99210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435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92635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24486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4270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79886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1327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16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 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162717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4169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079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0149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726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4248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936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0202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439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4887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316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2105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934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119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194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7548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14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433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447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7187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239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2582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67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0353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110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6951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50001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4956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0382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251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0117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4527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5193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0431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50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- 2017-01-01 17:00:00</a:t>
                      </a:r>
                      <a:r>
                        <a:rPr lang="es-ES" sz="1000"/>
                        <a:t>
#Metas2017 Bucear en las cristalinas aguas de #Utila. ¿Te apuntas?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31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- 2017-01-04 13:06:21</a:t>
                      </a:r>
                      <a:r>
                        <a:rPr lang="en-US" sz="1000"/>
                        <a:t>
Thanks The New Yorker for this awesome video. Guys check this out!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36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- 2016-12-16 20:00:00</a:t>
                      </a:r>
                      <a:r>
                        <a:rPr lang="es-ES" sz="1000"/>
                        <a:t>
Es una tradición reservar los viernes para ir de compras al mayoreo y disfrutar de los productos mas frescos ¿Vamos?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53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- 2017-01-11 13:23:20</a:t>
                      </a:r>
                      <a:r>
                        <a:rPr lang="en-US" sz="1000"/>
                        <a:t>
#Roatan our caribbean paradise is the perfect place for some chill out vacations.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48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- 2017-01-01 15:00:00</a:t>
                      </a:r>
                      <a:r>
                        <a:rPr lang="es-ES" sz="1000"/>
                        <a:t>
¡2017 sorpréndenos con un increíble viaje por #Honduras!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14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- 2017-01-11 16:14:54</a:t>
                      </a:r>
                      <a:r>
                        <a:rPr lang="en-US" sz="1000"/>
                        <a:t>
"Forget whatever you think about Honduras (because you're wrong) and visit this lush, mountainous gem." is what New York Daily News has written about us.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12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- 2017-01-03 13:10:09</a:t>
                      </a:r>
                      <a:r>
                        <a:rPr lang="en-US" sz="1000"/>
                        <a:t>
The New Yorker talks us through the revelation of the Lost City in a valley in the Mosquitia mountains, of Honduras, is one of the last scientifically unexplored regions on Earth and it has a different story.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- 2017-01-11 19:00:01</a:t>
                      </a:r>
                      <a:r>
                        <a:rPr lang="es-ES" sz="1000"/>
                        <a:t>
¿Bosque o playa? ¿Frío o calor? ¿Cuál es tu preferido?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94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- 2016-12-19 14:00:34</a:t>
                      </a:r>
                      <a:r>
                        <a:rPr lang="es-ES" sz="1000"/>
                        <a:t>
Comayagua es uno de los destinos perfectos para esta época por su feria y fiestas, no pierdas la oportunidad de descubrir esta hermosa ciudad colonial. #VisitHonduras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0.1395%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79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- 2016-12-18 04:00:00</a:t>
                      </a:r>
                      <a:r>
                        <a:rPr lang="es-ES" sz="1000"/>
                        <a:t>
Cuando solo faltan #7díasparaNavidad comienzan los antojos navideños y preparamos las torrejas. ¿Las prefieres en leche o en miel?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0341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629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371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42995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4634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4547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0244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5560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5694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6548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826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44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- 2016-12-21 14:00:01</a:t>
                      </a:r>
                      <a:r>
                        <a:rPr lang="es-ES" sz="1000"/>
                        <a:t>
Trujillo es un gran destino turístico con todo tipo de atracciones, desde la visita colonial hasta sus bellas playas. Haz de Trujillo tu próximo destino y descubre por qué #HondurasEnamora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23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- 2017-01-04 20:00:00</a:t>
                      </a:r>
                      <a:r>
                        <a:rPr lang="es-ES" sz="1000"/>
                        <a:t>
#Copán es mucho más que raíces #Mayas, recorre este majestuoso lugar y descubre la magia que hay en el. #VisitHonduras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96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- 2016-12-25 20:00:00</a:t>
                      </a:r>
                      <a:r>
                        <a:rPr lang="es-ES" sz="1000"/>
                        <a:t>
Omoa es un destino listo para descubrir, conoce cada rincón de #Honduras y enamórate de nuestro país.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150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- 2016-12-24 03:00:00</a:t>
                      </a:r>
                      <a:r>
                        <a:rPr lang="es-ES" sz="1000"/>
                        <a:t>
¡Únicamente #2díasparaNavidad! hoy haremos nuestro conteo con 2 sabrosísimos tamales. ¿Y tú, ya tienes todo listo para las fiestas?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08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- 2016-12-26 13:04:47</a:t>
                      </a:r>
                      <a:r>
                        <a:rPr lang="es-ES" sz="1000"/>
                        <a:t>
Comencemos la semana con un poco de aviturismo, recorrer Honduras y descubrir estas hermosas aves es simplemente extraordinario ¿Qué les parece?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279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- 2016-12-27 21:00:00</a:t>
                      </a:r>
                      <a:r>
                        <a:rPr lang="es-ES" sz="1000"/>
                        <a:t>
A estas horas ya se antoja una deliciosa baleada de #LaLínea ¿Cúal es tu favorita?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23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- 2016-12-24 02:25:00</a:t>
                      </a:r>
                      <a:r>
                        <a:rPr lang="es-ES" sz="1000"/>
                        <a:t>
Lo mejor de esta época es tener variedad de comida navideña y no sabemos cuál elegir. Reacciona y haznos saber cuál es tu preferida.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25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- 2016-12-22 13:33:58</a:t>
                      </a:r>
                      <a:r>
                        <a:rPr lang="es-ES" sz="1000"/>
                        <a:t>
En estas pequeñas vacaciones te invitamos a visitar Ojojona, donde podras encontrar el regalo perfecto para tus seres queridos. Autenticas artesanías hondureñas hechas a mano #VisitHonduras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83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- 2017-01-01 03:59:00</a:t>
                      </a:r>
                      <a:r>
                        <a:rPr lang="es-ES" sz="1000"/>
                        <a:t>
Estamos listos para que comience el 2017, la cuenta regresiva ha comenzado y desde ya te deseamos un ¡Feliz año nuevo!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431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- 2017-01-07 00:09:20</a:t>
                      </a:r>
                      <a:r>
                        <a:rPr lang="en-US" sz="1000"/>
                        <a:t>
SMILE Share The Vibe thanks for the mission in Honduras we will share the vibe! It all definitely starts with a smile, let's share this project and keep our beaches clean.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7705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429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766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2547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9326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718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476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1806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7803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8360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8329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919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- 2016-12-24 14:00:01</a:t>
                      </a:r>
                      <a:r>
                        <a:rPr lang="es-ES" sz="1000"/>
                        <a:t>
Una navidad a la orilla de la playa es el sueño ideal de todo viajero y que mejor experiencia que la playa de Roatán para celebrarlo con espectáculo de luces.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20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- 2016-12-30 14:00:00</a:t>
                      </a:r>
                      <a:r>
                        <a:rPr lang="es-ES" sz="1000"/>
                        <a:t>
¿Ya visitaste la villa navideña? La villa es un hermoso lugar en #Tegucigalpa donde puedes disfrutar de muchas de nuestras tradiciones y pasar un buen momento con tu familia o amigos en esta época tan bonita del año.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331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- 2016-12-14 15:00:01</a:t>
                      </a:r>
                      <a:r>
                        <a:rPr lang="es-ES" sz="1000"/>
                        <a:t>
Se acerca la hora del almuerzo, te invitamos a que disfrutes los sabores de nuestra tierra en un delicioso plato típico.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78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- 2017-01-04 15:00:01</a:t>
                      </a:r>
                      <a:r>
                        <a:rPr lang="es-ES" sz="1000"/>
                        <a:t>
Es media semana y merecemos una buena taza del delicioso #café #hondureño ¿Quién se apunta?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29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- 2016-12-29 23:00:00</a:t>
                      </a:r>
                      <a:r>
                        <a:rPr lang="es-ES" sz="1000"/>
                        <a:t>
Nuestra resolución de año nuevo es disfrutar de Honduras a lo extremo ¿Y tú que actividad prefieres?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823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088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1324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43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1361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141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161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753561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0624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719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4321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4221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18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Issis Carcamo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0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Angélica De Chacón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25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Alis Nat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04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Carlos Rojas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607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Atletico Naciona Verde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5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Teresa Steele-Henriquez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040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Paola Setti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76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Ana Morán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18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Isabel Zelaya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72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Danilo Garcia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5280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090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827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059857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59496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390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059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159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88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Piel Canela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95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Honduras Progresa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386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Dulce Candy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17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 Lazo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400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Agnes Cermac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5263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8438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739</Words>
  <Application>Microsoft Office PowerPoint</Application>
  <PresentationFormat>On-screen Show (4:3)</PresentationFormat>
  <Paragraphs>388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By Weekday</vt:lpstr>
      <vt:lpstr>Interaction Rate By Weekday</vt:lpstr>
      <vt:lpstr>Own Posts By Hour</vt:lpstr>
      <vt:lpstr>Interaction Rate By Hour</vt:lpstr>
      <vt:lpstr>Interactions Distribution</vt:lpstr>
      <vt:lpstr>Response Times</vt:lpstr>
      <vt:lpstr>Own Posts Table - 1 of 3</vt:lpstr>
      <vt:lpstr>Own Posts Table - 2 of 3</vt:lpstr>
      <vt:lpstr>Own Posts Table - 3 of 3</vt:lpstr>
      <vt:lpstr>Post Type Distribution</vt:lpstr>
      <vt:lpstr>Interaction Rate By Post Type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2017-01-16T13:50:34Z</dcterms:created>
  <dcterms:modified xsi:type="dcterms:W3CDTF">2017-01-16T13:51:59Z</dcterms:modified>
</cp:coreProperties>
</file>