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13.9742</c:v>
                </c:pt>
                <c:pt idx="1">
                  <c:v>13.793100000000001</c:v>
                </c:pt>
                <c:pt idx="2">
                  <c:v>0</c:v>
                </c:pt>
                <c:pt idx="3">
                  <c:v>12.1212</c:v>
                </c:pt>
                <c:pt idx="4">
                  <c:v>6.0589000000000004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89-4CDE-8F9C-6771F46E65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27.8582</c:v>
                </c:pt>
                <c:pt idx="6">
                  <c:v>76.813100000000006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89-4CDE-8F9C-6771F46E65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2312872"/>
        <c:axId val="262311232"/>
      </c:radarChart>
      <c:catAx>
        <c:axId val="262312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311232"/>
        <c:crosses val="autoZero"/>
        <c:auto val="1"/>
        <c:lblAlgn val="ctr"/>
        <c:lblOffset val="100"/>
        <c:noMultiLvlLbl val="0"/>
      </c:catAx>
      <c:valAx>
        <c:axId val="26231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31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3465</c:v>
                </c:pt>
                <c:pt idx="1">
                  <c:v>3471</c:v>
                </c:pt>
                <c:pt idx="2">
                  <c:v>3473</c:v>
                </c:pt>
                <c:pt idx="3">
                  <c:v>3476</c:v>
                </c:pt>
                <c:pt idx="4">
                  <c:v>3479</c:v>
                </c:pt>
                <c:pt idx="5">
                  <c:v>3482</c:v>
                </c:pt>
                <c:pt idx="6">
                  <c:v>3484</c:v>
                </c:pt>
                <c:pt idx="7">
                  <c:v>3486</c:v>
                </c:pt>
                <c:pt idx="8">
                  <c:v>3489</c:v>
                </c:pt>
                <c:pt idx="9">
                  <c:v>3489</c:v>
                </c:pt>
                <c:pt idx="10">
                  <c:v>3494</c:v>
                </c:pt>
                <c:pt idx="11">
                  <c:v>3501</c:v>
                </c:pt>
                <c:pt idx="12">
                  <c:v>3507</c:v>
                </c:pt>
                <c:pt idx="13">
                  <c:v>3513</c:v>
                </c:pt>
                <c:pt idx="14">
                  <c:v>3513</c:v>
                </c:pt>
                <c:pt idx="15">
                  <c:v>3519</c:v>
                </c:pt>
                <c:pt idx="16">
                  <c:v>3523</c:v>
                </c:pt>
                <c:pt idx="17">
                  <c:v>3526</c:v>
                </c:pt>
                <c:pt idx="18">
                  <c:v>3533</c:v>
                </c:pt>
                <c:pt idx="19">
                  <c:v>3537</c:v>
                </c:pt>
                <c:pt idx="20">
                  <c:v>3538</c:v>
                </c:pt>
                <c:pt idx="21">
                  <c:v>3538</c:v>
                </c:pt>
                <c:pt idx="22">
                  <c:v>3544</c:v>
                </c:pt>
                <c:pt idx="23">
                  <c:v>3548</c:v>
                </c:pt>
                <c:pt idx="24">
                  <c:v>3551</c:v>
                </c:pt>
                <c:pt idx="25">
                  <c:v>3554</c:v>
                </c:pt>
                <c:pt idx="26">
                  <c:v>3557</c:v>
                </c:pt>
                <c:pt idx="27">
                  <c:v>3560</c:v>
                </c:pt>
                <c:pt idx="28">
                  <c:v>3563</c:v>
                </c:pt>
                <c:pt idx="29">
                  <c:v>3567</c:v>
                </c:pt>
                <c:pt idx="30">
                  <c:v>3569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89-4F80-A312-7D194099EC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24949</c:v>
                </c:pt>
                <c:pt idx="1">
                  <c:v>24958</c:v>
                </c:pt>
                <c:pt idx="2">
                  <c:v>24977</c:v>
                </c:pt>
                <c:pt idx="3">
                  <c:v>24998</c:v>
                </c:pt>
                <c:pt idx="4">
                  <c:v>25010</c:v>
                </c:pt>
                <c:pt idx="5">
                  <c:v>25043</c:v>
                </c:pt>
                <c:pt idx="6">
                  <c:v>25076</c:v>
                </c:pt>
                <c:pt idx="7">
                  <c:v>25091</c:v>
                </c:pt>
                <c:pt idx="8">
                  <c:v>25108</c:v>
                </c:pt>
                <c:pt idx="9">
                  <c:v>25149</c:v>
                </c:pt>
                <c:pt idx="10">
                  <c:v>25174</c:v>
                </c:pt>
                <c:pt idx="11">
                  <c:v>25188</c:v>
                </c:pt>
                <c:pt idx="12">
                  <c:v>25214</c:v>
                </c:pt>
                <c:pt idx="13">
                  <c:v>25236</c:v>
                </c:pt>
                <c:pt idx="14">
                  <c:v>25247</c:v>
                </c:pt>
                <c:pt idx="15">
                  <c:v>25252</c:v>
                </c:pt>
                <c:pt idx="16">
                  <c:v>25270</c:v>
                </c:pt>
                <c:pt idx="17">
                  <c:v>25310</c:v>
                </c:pt>
                <c:pt idx="18">
                  <c:v>25339</c:v>
                </c:pt>
                <c:pt idx="19">
                  <c:v>25360</c:v>
                </c:pt>
                <c:pt idx="20">
                  <c:v>25359</c:v>
                </c:pt>
                <c:pt idx="21">
                  <c:v>25362</c:v>
                </c:pt>
                <c:pt idx="22">
                  <c:v>25389</c:v>
                </c:pt>
                <c:pt idx="23">
                  <c:v>25419</c:v>
                </c:pt>
                <c:pt idx="24">
                  <c:v>25460</c:v>
                </c:pt>
                <c:pt idx="25">
                  <c:v>25481</c:v>
                </c:pt>
                <c:pt idx="26">
                  <c:v>25499</c:v>
                </c:pt>
                <c:pt idx="27">
                  <c:v>25510</c:v>
                </c:pt>
                <c:pt idx="28">
                  <c:v>25519</c:v>
                </c:pt>
                <c:pt idx="29">
                  <c:v>25530</c:v>
                </c:pt>
                <c:pt idx="30">
                  <c:v>25540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889-4F80-A312-7D194099EC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310248"/>
        <c:axId val="157179432"/>
      </c:lineChart>
      <c:dateAx>
        <c:axId val="262310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179432"/>
        <c:crosses val="autoZero"/>
        <c:auto val="1"/>
        <c:lblOffset val="100"/>
        <c:baseTimeUnit val="days"/>
      </c:dateAx>
      <c:valAx>
        <c:axId val="15717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31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2</c:v>
                </c:pt>
                <c:pt idx="2">
                  <c:v>4</c:v>
                </c:pt>
                <c:pt idx="3">
                  <c:v>5</c:v>
                </c:pt>
                <c:pt idx="4">
                  <c:v>4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D2-4601-9B63-8DA192EC41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</c:v>
                </c:pt>
                <c:pt idx="1">
                  <c:v>24</c:v>
                </c:pt>
                <c:pt idx="2">
                  <c:v>32</c:v>
                </c:pt>
                <c:pt idx="3">
                  <c:v>19</c:v>
                </c:pt>
                <c:pt idx="4">
                  <c:v>25</c:v>
                </c:pt>
                <c:pt idx="5">
                  <c:v>16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D2-4601-9B63-8DA192EC41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942568"/>
        <c:axId val="269938960"/>
      </c:barChart>
      <c:catAx>
        <c:axId val="269942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38960"/>
        <c:crosses val="autoZero"/>
        <c:auto val="1"/>
        <c:lblAlgn val="ctr"/>
        <c:lblOffset val="100"/>
        <c:noMultiLvlLbl val="0"/>
      </c:catAx>
      <c:valAx>
        <c:axId val="26993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4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D5-4CED-ABF0-6CBF9D1D72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5</c:v>
                </c:pt>
                <c:pt idx="11">
                  <c:v>6</c:v>
                </c:pt>
                <c:pt idx="12">
                  <c:v>3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4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D5-4CED-ABF0-6CBF9D1D72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829304"/>
        <c:axId val="228832912"/>
      </c:lineChart>
      <c:catAx>
        <c:axId val="228829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832912"/>
        <c:crosses val="autoZero"/>
        <c:auto val="1"/>
        <c:lblAlgn val="ctr"/>
        <c:lblOffset val="100"/>
        <c:noMultiLvlLbl val="0"/>
      </c:catAx>
      <c:valAx>
        <c:axId val="22883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829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2.3619806488332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1.3375071143995001</c:v>
                </c:pt>
                <c:pt idx="18">
                  <c:v>1.3090495162208</c:v>
                </c:pt>
                <c:pt idx="19">
                  <c:v>1.0244735344336999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2A-47A4-AC88-CA08C53A77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0.41468568409931</c:v>
                </c:pt>
                <c:pt idx="10">
                  <c:v>0.47464342313787999</c:v>
                </c:pt>
                <c:pt idx="11">
                  <c:v>0.41600633914422003</c:v>
                </c:pt>
                <c:pt idx="12">
                  <c:v>0.36450079239303002</c:v>
                </c:pt>
                <c:pt idx="13">
                  <c:v>0.60618066561013995</c:v>
                </c:pt>
                <c:pt idx="14">
                  <c:v>0</c:v>
                </c:pt>
                <c:pt idx="15">
                  <c:v>0.17432646592709999</c:v>
                </c:pt>
                <c:pt idx="16">
                  <c:v>0.40808240887480002</c:v>
                </c:pt>
                <c:pt idx="17">
                  <c:v>0.37539619651347</c:v>
                </c:pt>
                <c:pt idx="18">
                  <c:v>0</c:v>
                </c:pt>
                <c:pt idx="19">
                  <c:v>0.37242472266243998</c:v>
                </c:pt>
                <c:pt idx="20">
                  <c:v>0.44374009508716</c:v>
                </c:pt>
                <c:pt idx="21">
                  <c:v>0.52496038034865</c:v>
                </c:pt>
                <c:pt idx="22">
                  <c:v>0.48335974643423002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2A-47A4-AC88-CA08C53A77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834880"/>
        <c:axId val="228828648"/>
      </c:lineChart>
      <c:catAx>
        <c:axId val="22883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828648"/>
        <c:crosses val="autoZero"/>
        <c:auto val="1"/>
        <c:lblAlgn val="ctr"/>
        <c:lblOffset val="100"/>
        <c:noMultiLvlLbl val="0"/>
      </c:catAx>
      <c:valAx>
        <c:axId val="228828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83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6C-4D2D-8478-9B0D13F0E1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4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6C-4D2D-8478-9B0D13F0E1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2312544"/>
        <c:axId val="160334568"/>
      </c:barChart>
      <c:catAx>
        <c:axId val="26231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334568"/>
        <c:crosses val="autoZero"/>
        <c:auto val="1"/>
        <c:lblAlgn val="ctr"/>
        <c:lblOffset val="100"/>
        <c:noMultiLvlLbl val="0"/>
      </c:catAx>
      <c:valAx>
        <c:axId val="16033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31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12-4A7D-A5E5-5F5A5DA8AE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12-4A7D-A5E5-5F5A5DA8AE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9441968"/>
        <c:axId val="269442296"/>
      </c:barChart>
      <c:catAx>
        <c:axId val="269441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42296"/>
        <c:crosses val="autoZero"/>
        <c:auto val="1"/>
        <c:lblAlgn val="ctr"/>
        <c:lblOffset val="100"/>
        <c:noMultiLvlLbl val="0"/>
      </c:catAx>
      <c:valAx>
        <c:axId val="269442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4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1.3079328973557001</c:v>
                </c:pt>
                <c:pt idx="3">
                  <c:v>1.0235996588001</c:v>
                </c:pt>
                <c:pt idx="4">
                  <c:v>1.8481660506113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FD-4EA7-96EE-53709650A6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0.41263930703004997</c:v>
                </c:pt>
                <c:pt idx="1">
                  <c:v>0.36180214440394998</c:v>
                </c:pt>
                <c:pt idx="2">
                  <c:v>0.42386309618126999</c:v>
                </c:pt>
                <c:pt idx="3">
                  <c:v>0.40009507209633999</c:v>
                </c:pt>
                <c:pt idx="4">
                  <c:v>0.48724449374109002</c:v>
                </c:pt>
                <c:pt idx="5">
                  <c:v>0.38028838535890003</c:v>
                </c:pt>
                <c:pt idx="6">
                  <c:v>0.51200285216288999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FD-4EA7-96EE-53709650A6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446560"/>
        <c:axId val="269446888"/>
      </c:barChart>
      <c:catAx>
        <c:axId val="26944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46888"/>
        <c:crosses val="autoZero"/>
        <c:auto val="1"/>
        <c:lblAlgn val="ctr"/>
        <c:lblOffset val="100"/>
        <c:noMultiLvlLbl val="0"/>
      </c:catAx>
      <c:valAx>
        <c:axId val="26944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4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212</c:v>
                </c:pt>
                <c:pt idx="1">
                  <c:v>3422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E6-471F-BB24-2338E21C11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E6-471F-BB24-2338E21C1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7210456"/>
        <c:axId val="267211768"/>
      </c:barChart>
      <c:catAx>
        <c:axId val="267210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211768"/>
        <c:crosses val="autoZero"/>
        <c:auto val="1"/>
        <c:lblAlgn val="ctr"/>
        <c:lblOffset val="100"/>
        <c:noMultiLvlLbl val="0"/>
      </c:catAx>
      <c:valAx>
        <c:axId val="267211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210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1.5065431925974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B9-440D-BE38-B4DD2FD169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0.43442765986311999</c:v>
                </c:pt>
                <c:pt idx="1">
                  <c:v>0.31386905262296999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B9-440D-BE38-B4DD2FD169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209144"/>
        <c:axId val="267205208"/>
      </c:barChart>
      <c:catAx>
        <c:axId val="26720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205208"/>
        <c:crosses val="autoZero"/>
        <c:auto val="1"/>
        <c:lblAlgn val="ctr"/>
        <c:lblOffset val="100"/>
        <c:noMultiLvlLbl val="0"/>
      </c:catAx>
      <c:valAx>
        <c:axId val="26720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20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730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7055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991891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63453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20280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75416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76803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91408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28684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00983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2225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725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1.5083%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932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santanderrio (Santander Río)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5282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016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1522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630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87065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065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4373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216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34365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276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8837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457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33480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959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98453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464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0785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102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732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349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8990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035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8896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888697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50449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60621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34378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7374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725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- 2016-12-30 13:14:25</a:t>
                      </a:r>
                      <a:r>
                        <a:rPr lang="es-ES" sz="1000"/>
                        <a:t>
El #AñoNuevo llega con nuevas luces y colores, y ustedes nos siguen acompañando. #Gracias por elegirnos y muy #Feliz2017!  #Chau2016 :)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2.3466%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09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- 2016-12-23 17:21:48</a:t>
                      </a:r>
                      <a:r>
                        <a:rPr lang="es-ES" sz="1000"/>
                        <a:t>
🎄Entre vitel toné, pedacitos de pan dulce, turrones y brindis, queremos desearte muchos abrazos, sonrisas, nuevos proyectos y nuevas historias 💞 Que pases una #FelizNavidad y que la disfrutes como un niño es el deseo de todos los que hacemos Banco Ciudad 🎅=)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1.3402%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31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- 2016-12-28 18:26:50</a:t>
                      </a:r>
                      <a:r>
                        <a:rPr lang="es-ES" sz="1000"/>
                        <a:t>
#ConcursoFotográfico 2016, #TrabajosSeleccionados , "Lluvia de colores" por Daniel López.
#lluvia #paraguas #buenosaires #fotografía #arte  #sendapeatonal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1.3046%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027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- 2016-12-15 19:18:37</a:t>
                      </a:r>
                      <a:r>
                        <a:rPr lang="es-ES" sz="1000"/>
                        <a:t>
#ConcursoFotográfico 2016, #TrabajosSeleccionados , "El pueblo las abraza", por Facundo Jalil.
#buenosaires #historia #mirada #madres #abuelas  #memoria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1.0348%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722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santanderrio (Santander Río) - 2016-12-25 10:05:45</a:t>
                      </a:r>
                      <a:r>
                        <a:rPr lang="es-ES" sz="1000"/>
                        <a:t>
¡#FelizNavidad, que este festejo navideño se llene de colores y deseos! 😊💚❤🎅🎄🎉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0.7288%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946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santanderrio (Santander Río) - 2016-12-21 13:15:45</a:t>
                      </a:r>
                      <a:r>
                        <a:rPr lang="en-US" sz="1000"/>
                        <a:t>
¡Bienvenido verano 🙌💥😀! Animate a estrenar la temporada de sol🌞＋pileta🏊＋sandía🍉 con estos #trajesdebaño de @lacoste aprovechando hoy el #especialsupermiércolesmujer en los mejores #shoppings 💳❤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476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santanderrio (Santander Río) - 2017-01-06 09:02:45</a:t>
                      </a:r>
                      <a:r>
                        <a:rPr lang="es-ES" sz="1000"/>
                        <a:t>
...llegaron los #reyesmagos 🌟👑👑👑🌟, volvamos a ilusionarnos... ¿Te acordás cuál es el mejor #regalo que te trajeron 💗🎁? #recuerdos #fiestas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412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santanderrio (Santander Río) - 2017-01-01 11:03:51</a:t>
                      </a:r>
                      <a:r>
                        <a:rPr lang="es-ES" sz="1000"/>
                        <a:t>
¡#Feliz2017 😃💥🌟! Sonreíle a este nuevo año con @yagmouroficial canjeando tus puntos #SuperClub por comodines de ahorro en #indumentaria ❤💳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0.5481%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771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santanderrio (Santander Río) - 2016-12-23 21:02:57</a:t>
                      </a:r>
                      <a:r>
                        <a:rPr lang="es-ES" sz="1000"/>
                        <a:t>
¿Cómo se preparan para recibir esta #Navidad? 🎁🎅🎄 Ponele luz 💡y alegría 😀 a tu #look navideño con @akiabaraarg canjeando tus puntos #SuperClub por comodines de ahorro en #indumentaria 🙌💳💝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0.5315%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836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santanderrio (Santander Río) - 2016-12-19 21:01:42</a:t>
                      </a:r>
                      <a:r>
                        <a:rPr lang="es-ES" sz="1000"/>
                        <a:t>
Falta solo #unasemana … ¿Cómo viene esa preparación navideña? 🎁🎄🎉🎊❤💳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6484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6840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295</Words>
  <Application>Microsoft Office PowerPoint</Application>
  <PresentationFormat>On-screen Show (4:3)</PresentationFormat>
  <Paragraphs>120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Key Metrics Table</vt:lpstr>
      <vt:lpstr>Key Metrics Radar</vt:lpstr>
      <vt:lpstr>Followers Total</vt:lpstr>
      <vt:lpstr>Followers Change Per Weekday</vt:lpstr>
      <vt:lpstr>Posts By Hour</vt:lpstr>
      <vt:lpstr>Interaction Rate By Hour</vt:lpstr>
      <vt:lpstr>Posts By Weekday</vt:lpstr>
      <vt:lpstr>Posts Type Distribution</vt:lpstr>
      <vt:lpstr>Interaction Rate By Weekday</vt:lpstr>
      <vt:lpstr>Interactions Distribution</vt:lpstr>
      <vt:lpstr>Interaction Rate By Post Type</vt:lpstr>
      <vt:lpstr>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2017-01-10T21:53:05Z</dcterms:created>
  <dcterms:modified xsi:type="dcterms:W3CDTF">2017-01-10T21:53:36Z</dcterms:modified>
</cp:coreProperties>
</file>