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CF-4605-B207-36D1B35615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4068712"/>
        <c:axId val="264066416"/>
      </c:radarChart>
      <c:catAx>
        <c:axId val="264068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66416"/>
        <c:crosses val="autoZero"/>
        <c:auto val="1"/>
        <c:lblAlgn val="ctr"/>
        <c:lblOffset val="100"/>
        <c:noMultiLvlLbl val="0"/>
      </c:catAx>
      <c:valAx>
        <c:axId val="26406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68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2170</c:v>
                </c:pt>
                <c:pt idx="1">
                  <c:v>2172</c:v>
                </c:pt>
                <c:pt idx="2">
                  <c:v>2172</c:v>
                </c:pt>
                <c:pt idx="3">
                  <c:v>2172</c:v>
                </c:pt>
                <c:pt idx="4">
                  <c:v>2175</c:v>
                </c:pt>
                <c:pt idx="5">
                  <c:v>2172</c:v>
                </c:pt>
                <c:pt idx="6">
                  <c:v>2172</c:v>
                </c:pt>
                <c:pt idx="7">
                  <c:v>2172</c:v>
                </c:pt>
                <c:pt idx="8">
                  <c:v>2174</c:v>
                </c:pt>
                <c:pt idx="9">
                  <c:v>2175</c:v>
                </c:pt>
                <c:pt idx="10">
                  <c:v>2177</c:v>
                </c:pt>
                <c:pt idx="11">
                  <c:v>2180</c:v>
                </c:pt>
                <c:pt idx="12">
                  <c:v>2177</c:v>
                </c:pt>
                <c:pt idx="13">
                  <c:v>2177</c:v>
                </c:pt>
                <c:pt idx="14">
                  <c:v>2176</c:v>
                </c:pt>
                <c:pt idx="15">
                  <c:v>2177</c:v>
                </c:pt>
                <c:pt idx="16">
                  <c:v>2176</c:v>
                </c:pt>
                <c:pt idx="17">
                  <c:v>2176</c:v>
                </c:pt>
                <c:pt idx="18">
                  <c:v>2175</c:v>
                </c:pt>
                <c:pt idx="19">
                  <c:v>2176</c:v>
                </c:pt>
                <c:pt idx="20">
                  <c:v>2178</c:v>
                </c:pt>
                <c:pt idx="21">
                  <c:v>2177</c:v>
                </c:pt>
                <c:pt idx="22">
                  <c:v>2177</c:v>
                </c:pt>
                <c:pt idx="23">
                  <c:v>2178</c:v>
                </c:pt>
                <c:pt idx="24">
                  <c:v>2179</c:v>
                </c:pt>
                <c:pt idx="25">
                  <c:v>2180</c:v>
                </c:pt>
                <c:pt idx="26">
                  <c:v>2182</c:v>
                </c:pt>
                <c:pt idx="27">
                  <c:v>2184</c:v>
                </c:pt>
                <c:pt idx="28">
                  <c:v>2185</c:v>
                </c:pt>
                <c:pt idx="29">
                  <c:v>2185</c:v>
                </c:pt>
                <c:pt idx="30">
                  <c:v>2182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FB-4A1D-B428-4CF8C4510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509992"/>
        <c:axId val="264504744"/>
      </c:lineChart>
      <c:dateAx>
        <c:axId val="264509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04744"/>
        <c:crosses val="autoZero"/>
        <c:auto val="1"/>
        <c:lblOffset val="100"/>
        <c:baseTimeUnit val="days"/>
      </c:dateAx>
      <c:valAx>
        <c:axId val="26450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0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-1</c:v>
                </c:pt>
                <c:pt idx="5">
                  <c:v>1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3-4F28-A507-C2E853803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4070680"/>
        <c:axId val="264068384"/>
      </c:barChart>
      <c:catAx>
        <c:axId val="264070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68384"/>
        <c:crosses val="autoZero"/>
        <c:auto val="1"/>
        <c:lblAlgn val="ctr"/>
        <c:lblOffset val="100"/>
        <c:noMultiLvlLbl val="0"/>
      </c:catAx>
      <c:valAx>
        <c:axId val="26406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7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110</c:v>
                </c:pt>
                <c:pt idx="1">
                  <c:v>111</c:v>
                </c:pt>
                <c:pt idx="2">
                  <c:v>111</c:v>
                </c:pt>
                <c:pt idx="3">
                  <c:v>112</c:v>
                </c:pt>
                <c:pt idx="4">
                  <c:v>113</c:v>
                </c:pt>
                <c:pt idx="5">
                  <c:v>113</c:v>
                </c:pt>
                <c:pt idx="6">
                  <c:v>114</c:v>
                </c:pt>
                <c:pt idx="7">
                  <c:v>114</c:v>
                </c:pt>
                <c:pt idx="8">
                  <c:v>114</c:v>
                </c:pt>
                <c:pt idx="9">
                  <c:v>114</c:v>
                </c:pt>
                <c:pt idx="10">
                  <c:v>114</c:v>
                </c:pt>
                <c:pt idx="11">
                  <c:v>114</c:v>
                </c:pt>
                <c:pt idx="12">
                  <c:v>115</c:v>
                </c:pt>
                <c:pt idx="13">
                  <c:v>115</c:v>
                </c:pt>
                <c:pt idx="14">
                  <c:v>115</c:v>
                </c:pt>
                <c:pt idx="15">
                  <c:v>115</c:v>
                </c:pt>
                <c:pt idx="16">
                  <c:v>115</c:v>
                </c:pt>
                <c:pt idx="17">
                  <c:v>115</c:v>
                </c:pt>
                <c:pt idx="18">
                  <c:v>115</c:v>
                </c:pt>
                <c:pt idx="19">
                  <c:v>115</c:v>
                </c:pt>
                <c:pt idx="20">
                  <c:v>115</c:v>
                </c:pt>
                <c:pt idx="21">
                  <c:v>115</c:v>
                </c:pt>
                <c:pt idx="22">
                  <c:v>115</c:v>
                </c:pt>
                <c:pt idx="23">
                  <c:v>115</c:v>
                </c:pt>
                <c:pt idx="24">
                  <c:v>115</c:v>
                </c:pt>
                <c:pt idx="25">
                  <c:v>115</c:v>
                </c:pt>
                <c:pt idx="26">
                  <c:v>115</c:v>
                </c:pt>
                <c:pt idx="27">
                  <c:v>115</c:v>
                </c:pt>
                <c:pt idx="28">
                  <c:v>115</c:v>
                </c:pt>
                <c:pt idx="29">
                  <c:v>115</c:v>
                </c:pt>
                <c:pt idx="30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DF-47A8-BD8D-BE21DEA60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509336"/>
        <c:axId val="264509664"/>
      </c:lineChart>
      <c:dateAx>
        <c:axId val="264509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09664"/>
        <c:crosses val="autoZero"/>
        <c:auto val="1"/>
        <c:lblOffset val="100"/>
        <c:baseTimeUnit val="days"/>
      </c:dateAx>
      <c:valAx>
        <c:axId val="26450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0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12571136</c:v>
                </c:pt>
                <c:pt idx="1">
                  <c:v>12957804</c:v>
                </c:pt>
                <c:pt idx="2">
                  <c:v>12958280</c:v>
                </c:pt>
                <c:pt idx="3">
                  <c:v>12958993</c:v>
                </c:pt>
                <c:pt idx="4">
                  <c:v>12959700</c:v>
                </c:pt>
                <c:pt idx="5">
                  <c:v>12962079</c:v>
                </c:pt>
                <c:pt idx="6">
                  <c:v>12962079</c:v>
                </c:pt>
                <c:pt idx="7">
                  <c:v>12967456</c:v>
                </c:pt>
                <c:pt idx="8">
                  <c:v>12971658</c:v>
                </c:pt>
                <c:pt idx="9">
                  <c:v>12972913</c:v>
                </c:pt>
                <c:pt idx="10">
                  <c:v>12978113</c:v>
                </c:pt>
                <c:pt idx="11">
                  <c:v>12981820</c:v>
                </c:pt>
                <c:pt idx="12">
                  <c:v>12983382</c:v>
                </c:pt>
                <c:pt idx="13">
                  <c:v>12983864</c:v>
                </c:pt>
                <c:pt idx="14">
                  <c:v>12984298</c:v>
                </c:pt>
                <c:pt idx="15">
                  <c:v>12984483</c:v>
                </c:pt>
                <c:pt idx="16">
                  <c:v>12984672</c:v>
                </c:pt>
                <c:pt idx="17">
                  <c:v>12985080</c:v>
                </c:pt>
                <c:pt idx="18">
                  <c:v>12985578</c:v>
                </c:pt>
                <c:pt idx="19">
                  <c:v>12986055</c:v>
                </c:pt>
                <c:pt idx="20">
                  <c:v>12986568</c:v>
                </c:pt>
                <c:pt idx="21">
                  <c:v>12986944</c:v>
                </c:pt>
                <c:pt idx="22">
                  <c:v>12987196</c:v>
                </c:pt>
                <c:pt idx="23">
                  <c:v>12987394</c:v>
                </c:pt>
                <c:pt idx="24">
                  <c:v>12987865</c:v>
                </c:pt>
                <c:pt idx="25">
                  <c:v>12988359</c:v>
                </c:pt>
                <c:pt idx="26">
                  <c:v>12988853</c:v>
                </c:pt>
                <c:pt idx="27">
                  <c:v>12989332</c:v>
                </c:pt>
                <c:pt idx="28">
                  <c:v>12990192</c:v>
                </c:pt>
                <c:pt idx="29">
                  <c:v>12990497</c:v>
                </c:pt>
                <c:pt idx="30">
                  <c:v>12990801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1B-4770-B0F2-B4DEEC119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505400"/>
        <c:axId val="264503760"/>
      </c:lineChart>
      <c:dateAx>
        <c:axId val="264505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03760"/>
        <c:crosses val="autoZero"/>
        <c:auto val="1"/>
        <c:lblOffset val="100"/>
        <c:baseTimeUnit val="days"/>
      </c:dateAx>
      <c:valAx>
        <c:axId val="26450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0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670745</c:v>
                </c:pt>
                <c:pt idx="1">
                  <c:v>226502</c:v>
                </c:pt>
                <c:pt idx="2">
                  <c:v>530</c:v>
                </c:pt>
                <c:pt idx="3">
                  <c:v>409</c:v>
                </c:pt>
                <c:pt idx="4">
                  <c:v>2990</c:v>
                </c:pt>
                <c:pt idx="5">
                  <c:v>3455</c:v>
                </c:pt>
                <c:pt idx="6">
                  <c:v>2525</c:v>
                </c:pt>
                <c:pt idx="7">
                  <c:v>2881</c:v>
                </c:pt>
                <c:pt idx="8">
                  <c:v>1805</c:v>
                </c:pt>
                <c:pt idx="9">
                  <c:v>2441</c:v>
                </c:pt>
                <c:pt idx="10">
                  <c:v>6430</c:v>
                </c:pt>
                <c:pt idx="11">
                  <c:v>1515</c:v>
                </c:pt>
                <c:pt idx="12">
                  <c:v>689</c:v>
                </c:pt>
                <c:pt idx="13">
                  <c:v>450</c:v>
                </c:pt>
                <c:pt idx="14">
                  <c:v>245</c:v>
                </c:pt>
                <c:pt idx="15">
                  <c:v>156</c:v>
                </c:pt>
                <c:pt idx="16">
                  <c:v>363</c:v>
                </c:pt>
                <c:pt idx="17">
                  <c:v>482</c:v>
                </c:pt>
                <c:pt idx="18">
                  <c:v>481</c:v>
                </c:pt>
                <c:pt idx="19">
                  <c:v>440</c:v>
                </c:pt>
                <c:pt idx="20">
                  <c:v>456</c:v>
                </c:pt>
                <c:pt idx="21">
                  <c:v>307</c:v>
                </c:pt>
                <c:pt idx="22">
                  <c:v>170</c:v>
                </c:pt>
                <c:pt idx="23">
                  <c:v>420</c:v>
                </c:pt>
                <c:pt idx="24">
                  <c:v>479</c:v>
                </c:pt>
                <c:pt idx="25">
                  <c:v>467</c:v>
                </c:pt>
                <c:pt idx="26">
                  <c:v>480</c:v>
                </c:pt>
                <c:pt idx="27">
                  <c:v>443</c:v>
                </c:pt>
                <c:pt idx="28">
                  <c:v>392</c:v>
                </c:pt>
                <c:pt idx="29">
                  <c:v>298</c:v>
                </c:pt>
                <c:pt idx="30">
                  <c:v>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7B-482E-A64D-4712E7164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760528"/>
        <c:axId val="267757904"/>
      </c:lineChart>
      <c:dateAx>
        <c:axId val="267760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757904"/>
        <c:crosses val="autoZero"/>
        <c:auto val="1"/>
        <c:lblOffset val="100"/>
        <c:baseTimeUnit val="days"/>
      </c:dateAx>
      <c:valAx>
        <c:axId val="26775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76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5935.7965000000004</c:v>
                </c:pt>
                <c:pt idx="1">
                  <c:v>2004.4425000000001</c:v>
                </c:pt>
                <c:pt idx="2">
                  <c:v>4.6902999999999997</c:v>
                </c:pt>
                <c:pt idx="3">
                  <c:v>3.5876999999999999</c:v>
                </c:pt>
                <c:pt idx="4">
                  <c:v>26</c:v>
                </c:pt>
                <c:pt idx="5">
                  <c:v>29.784500000000001</c:v>
                </c:pt>
                <c:pt idx="6">
                  <c:v>21.767199999999999</c:v>
                </c:pt>
                <c:pt idx="7">
                  <c:v>24.623899999999999</c:v>
                </c:pt>
                <c:pt idx="8">
                  <c:v>15.4274</c:v>
                </c:pt>
                <c:pt idx="9">
                  <c:v>20.863199999999999</c:v>
                </c:pt>
                <c:pt idx="10">
                  <c:v>54.957299999999996</c:v>
                </c:pt>
                <c:pt idx="11">
                  <c:v>12.948700000000001</c:v>
                </c:pt>
                <c:pt idx="12">
                  <c:v>5.8888999999999996</c:v>
                </c:pt>
                <c:pt idx="13">
                  <c:v>3.8136000000000001</c:v>
                </c:pt>
                <c:pt idx="14">
                  <c:v>2.0762999999999998</c:v>
                </c:pt>
                <c:pt idx="15">
                  <c:v>1.3220000000000001</c:v>
                </c:pt>
                <c:pt idx="16">
                  <c:v>3.0762999999999998</c:v>
                </c:pt>
                <c:pt idx="17">
                  <c:v>4.0846999999999998</c:v>
                </c:pt>
                <c:pt idx="18">
                  <c:v>4.0762999999999998</c:v>
                </c:pt>
                <c:pt idx="19">
                  <c:v>3.7288000000000001</c:v>
                </c:pt>
                <c:pt idx="20">
                  <c:v>3.8643999999999998</c:v>
                </c:pt>
                <c:pt idx="21">
                  <c:v>2.6017000000000001</c:v>
                </c:pt>
                <c:pt idx="22">
                  <c:v>1.4407000000000001</c:v>
                </c:pt>
                <c:pt idx="23">
                  <c:v>3.5592999999999999</c:v>
                </c:pt>
                <c:pt idx="24">
                  <c:v>4.0593000000000004</c:v>
                </c:pt>
                <c:pt idx="25">
                  <c:v>3.9575999999999998</c:v>
                </c:pt>
                <c:pt idx="26">
                  <c:v>4.0678000000000001</c:v>
                </c:pt>
                <c:pt idx="27">
                  <c:v>3.7542</c:v>
                </c:pt>
                <c:pt idx="28">
                  <c:v>3.3220000000000001</c:v>
                </c:pt>
                <c:pt idx="29">
                  <c:v>2.5253999999999999</c:v>
                </c:pt>
                <c:pt idx="30">
                  <c:v>3.2627000000000002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DE-4BF8-9456-B179B3C048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765120"/>
        <c:axId val="267758232"/>
      </c:lineChart>
      <c:dateAx>
        <c:axId val="267765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758232"/>
        <c:crosses val="autoZero"/>
        <c:auto val="1"/>
        <c:lblOffset val="100"/>
        <c:baseTimeUnit val="days"/>
      </c:dateAx>
      <c:valAx>
        <c:axId val="26775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76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0.64995357474465998</c:v>
                </c:pt>
                <c:pt idx="1">
                  <c:v>0.18424689083372001</c:v>
                </c:pt>
                <c:pt idx="2">
                  <c:v>9.2081031307551006E-2</c:v>
                </c:pt>
                <c:pt idx="3">
                  <c:v>4.6040515653774997E-2</c:v>
                </c:pt>
                <c:pt idx="4">
                  <c:v>0.23009664058904999</c:v>
                </c:pt>
                <c:pt idx="5">
                  <c:v>4.6019328117808997E-2</c:v>
                </c:pt>
                <c:pt idx="6">
                  <c:v>0.18416206261509999</c:v>
                </c:pt>
                <c:pt idx="7">
                  <c:v>9.2081031307551006E-2</c:v>
                </c:pt>
                <c:pt idx="8">
                  <c:v>0.13805798435343</c:v>
                </c:pt>
                <c:pt idx="9">
                  <c:v>9.1996320147194E-2</c:v>
                </c:pt>
                <c:pt idx="10">
                  <c:v>4.5955882352940999E-2</c:v>
                </c:pt>
                <c:pt idx="11">
                  <c:v>9.1827364554636998E-2</c:v>
                </c:pt>
                <c:pt idx="12">
                  <c:v>-0.13774104683196001</c:v>
                </c:pt>
                <c:pt idx="13">
                  <c:v>0</c:v>
                </c:pt>
                <c:pt idx="14">
                  <c:v>4.5955882352940999E-2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9.1869545245751E-2</c:v>
                </c:pt>
                <c:pt idx="21">
                  <c:v>4.5934772622875999E-2</c:v>
                </c:pt>
                <c:pt idx="22">
                  <c:v>-4.5934772622875999E-2</c:v>
                </c:pt>
                <c:pt idx="23">
                  <c:v>4.5934772622875999E-2</c:v>
                </c:pt>
                <c:pt idx="24">
                  <c:v>4.5913682277318998E-2</c:v>
                </c:pt>
                <c:pt idx="25">
                  <c:v>4.5892611289581997E-2</c:v>
                </c:pt>
                <c:pt idx="26">
                  <c:v>0</c:v>
                </c:pt>
                <c:pt idx="27">
                  <c:v>4.5808520384792002E-2</c:v>
                </c:pt>
                <c:pt idx="28">
                  <c:v>0.22893772893773001</c:v>
                </c:pt>
                <c:pt idx="29">
                  <c:v>0</c:v>
                </c:pt>
                <c:pt idx="30">
                  <c:v>-0.27485112230874997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33-4666-BCBB-0D1D3D96CB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764464"/>
        <c:axId val="267765448"/>
      </c:lineChart>
      <c:dateAx>
        <c:axId val="267764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765448"/>
        <c:crosses val="autoZero"/>
        <c:auto val="1"/>
        <c:lblOffset val="100"/>
        <c:baseTimeUnit val="days"/>
      </c:dateAx>
      <c:valAx>
        <c:axId val="26776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76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0.1239</c:v>
                </c:pt>
                <c:pt idx="1">
                  <c:v>3.5400000000000001E-2</c:v>
                </c:pt>
                <c:pt idx="2">
                  <c:v>1.77E-2</c:v>
                </c:pt>
                <c:pt idx="3">
                  <c:v>8.8000000000000005E-3</c:v>
                </c:pt>
                <c:pt idx="4">
                  <c:v>4.3499999999999997E-2</c:v>
                </c:pt>
                <c:pt idx="5">
                  <c:v>8.6E-3</c:v>
                </c:pt>
                <c:pt idx="6">
                  <c:v>3.4500000000000003E-2</c:v>
                </c:pt>
                <c:pt idx="7">
                  <c:v>1.7100000000000001E-2</c:v>
                </c:pt>
                <c:pt idx="8">
                  <c:v>2.5600000000000001E-2</c:v>
                </c:pt>
                <c:pt idx="9">
                  <c:v>1.7100000000000001E-2</c:v>
                </c:pt>
                <c:pt idx="10">
                  <c:v>8.5000000000000006E-3</c:v>
                </c:pt>
                <c:pt idx="11">
                  <c:v>1.7100000000000001E-2</c:v>
                </c:pt>
                <c:pt idx="12">
                  <c:v>-2.5600000000000001E-2</c:v>
                </c:pt>
                <c:pt idx="13">
                  <c:v>0</c:v>
                </c:pt>
                <c:pt idx="14">
                  <c:v>8.5000000000000006E-3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1.6899999999999998E-2</c:v>
                </c:pt>
                <c:pt idx="21">
                  <c:v>8.5000000000000006E-3</c:v>
                </c:pt>
                <c:pt idx="22">
                  <c:v>-8.5000000000000006E-3</c:v>
                </c:pt>
                <c:pt idx="23">
                  <c:v>8.5000000000000006E-3</c:v>
                </c:pt>
                <c:pt idx="24">
                  <c:v>8.5000000000000006E-3</c:v>
                </c:pt>
                <c:pt idx="25">
                  <c:v>8.5000000000000006E-3</c:v>
                </c:pt>
                <c:pt idx="26">
                  <c:v>0</c:v>
                </c:pt>
                <c:pt idx="27">
                  <c:v>8.5000000000000006E-3</c:v>
                </c:pt>
                <c:pt idx="28">
                  <c:v>4.24E-2</c:v>
                </c:pt>
                <c:pt idx="29">
                  <c:v>0</c:v>
                </c:pt>
                <c:pt idx="30">
                  <c:v>-5.0799999999999998E-2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AD-4F4B-9824-B9CE4A036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936304"/>
        <c:axId val="269935976"/>
      </c:lineChart>
      <c:dateAx>
        <c:axId val="269936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35976"/>
        <c:crosses val="autoZero"/>
        <c:auto val="1"/>
        <c:lblOffset val="100"/>
        <c:baseTimeUnit val="days"/>
      </c:dateAx>
      <c:valAx>
        <c:axId val="26993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3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040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2477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114733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476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0977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3330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123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1548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124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895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8691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7305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6194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1984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292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929831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7.6409%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380.4042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536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8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9718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066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8215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176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5207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7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5568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694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0446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679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7253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972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Views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6590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142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411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525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2814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44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4459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91191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8179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532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879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9561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2072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77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- 2016-12-16 17:54:39</a:t>
                      </a:r>
                      <a:r>
                        <a:rPr lang="es-ES" sz="1000"/>
                        <a:t>
Jugá en el Nuevo Gasómetro – Tarjeta Cuerva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11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- 2016-12-14 20:39:17</a:t>
                      </a:r>
                      <a:r>
                        <a:rPr lang="es-ES" sz="1000"/>
                        <a:t>
Emisión en Directo 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38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- 2016-12-12 16:05:00</a:t>
                      </a:r>
                      <a:r>
                        <a:rPr lang="es-ES" sz="1000"/>
                        <a:t>
Jugá en el Cilindro – Tarjeta Académica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94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- 2016-12-14 02:23:42</a:t>
                      </a:r>
                      <a:r>
                        <a:rPr lang="es-ES" sz="1000"/>
                        <a:t>
Emisión en Directo Banco de la Ciudad de Buenos Aires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82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- 2017-01-09 17:40:25</a:t>
                      </a:r>
                      <a:r>
                        <a:rPr lang="es-ES" sz="1000"/>
                        <a:t>
Instituto Pyme: Reseña 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00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- 2016-12-22 18:41:21</a:t>
                      </a:r>
                      <a:r>
                        <a:rPr lang="es-ES" sz="1000"/>
                        <a:t>
Instituto PyME, un espacio para crecer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0321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3234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195</Words>
  <Application>Microsoft Office PowerPoint</Application>
  <PresentationFormat>On-screen Show (4:3)</PresentationFormat>
  <Paragraphs>101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Key Metrics Table</vt:lpstr>
      <vt:lpstr>Key Metrics Radar</vt:lpstr>
      <vt:lpstr>Subscribers Total</vt:lpstr>
      <vt:lpstr>Subscribers Change Per Weekday</vt:lpstr>
      <vt:lpstr>Videos Total</vt:lpstr>
      <vt:lpstr>Views Total</vt:lpstr>
      <vt:lpstr>Views Change</vt:lpstr>
      <vt:lpstr>Average Views Per Video</vt:lpstr>
      <vt:lpstr>Interaction Rate</vt:lpstr>
      <vt:lpstr>Average Interactions Per Video</vt:lpstr>
      <vt:lpstr>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2017-01-10T21:35:27Z</dcterms:created>
  <dcterms:modified xsi:type="dcterms:W3CDTF">2017-01-10T21:36:03Z</dcterms:modified>
</cp:coreProperties>
</file>