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13-4FD2-BEE4-0767D150CB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5222744"/>
        <c:axId val="265228976"/>
      </c:radarChart>
      <c:catAx>
        <c:axId val="26522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228976"/>
        <c:crosses val="autoZero"/>
        <c:auto val="1"/>
        <c:lblAlgn val="ctr"/>
        <c:lblOffset val="100"/>
        <c:noMultiLvlLbl val="0"/>
      </c:catAx>
      <c:valAx>
        <c:axId val="26522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22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3465</c:v>
                </c:pt>
                <c:pt idx="1">
                  <c:v>3471</c:v>
                </c:pt>
                <c:pt idx="2">
                  <c:v>3473</c:v>
                </c:pt>
                <c:pt idx="3">
                  <c:v>3476</c:v>
                </c:pt>
                <c:pt idx="4">
                  <c:v>3479</c:v>
                </c:pt>
                <c:pt idx="5">
                  <c:v>3482</c:v>
                </c:pt>
                <c:pt idx="6">
                  <c:v>3484</c:v>
                </c:pt>
                <c:pt idx="7">
                  <c:v>3486</c:v>
                </c:pt>
                <c:pt idx="8">
                  <c:v>3489</c:v>
                </c:pt>
                <c:pt idx="9">
                  <c:v>3489</c:v>
                </c:pt>
                <c:pt idx="10">
                  <c:v>3494</c:v>
                </c:pt>
                <c:pt idx="11">
                  <c:v>3501</c:v>
                </c:pt>
                <c:pt idx="12">
                  <c:v>3507</c:v>
                </c:pt>
                <c:pt idx="13">
                  <c:v>3513</c:v>
                </c:pt>
                <c:pt idx="14">
                  <c:v>3513</c:v>
                </c:pt>
                <c:pt idx="15">
                  <c:v>3519</c:v>
                </c:pt>
                <c:pt idx="16">
                  <c:v>3523</c:v>
                </c:pt>
                <c:pt idx="17">
                  <c:v>3526</c:v>
                </c:pt>
                <c:pt idx="18">
                  <c:v>3533</c:v>
                </c:pt>
                <c:pt idx="19">
                  <c:v>3537</c:v>
                </c:pt>
                <c:pt idx="20">
                  <c:v>3538</c:v>
                </c:pt>
                <c:pt idx="21">
                  <c:v>3538</c:v>
                </c:pt>
                <c:pt idx="22">
                  <c:v>3544</c:v>
                </c:pt>
                <c:pt idx="23">
                  <c:v>3548</c:v>
                </c:pt>
                <c:pt idx="24">
                  <c:v>3551</c:v>
                </c:pt>
                <c:pt idx="25">
                  <c:v>3554</c:v>
                </c:pt>
                <c:pt idx="26">
                  <c:v>3557</c:v>
                </c:pt>
                <c:pt idx="27">
                  <c:v>3560</c:v>
                </c:pt>
                <c:pt idx="28">
                  <c:v>3563</c:v>
                </c:pt>
                <c:pt idx="29">
                  <c:v>3567</c:v>
                </c:pt>
                <c:pt idx="30">
                  <c:v>3569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B9-419C-A2BE-5397DC2A0A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223072"/>
        <c:axId val="265227336"/>
      </c:lineChart>
      <c:dateAx>
        <c:axId val="265223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227336"/>
        <c:crosses val="autoZero"/>
        <c:auto val="1"/>
        <c:lblOffset val="100"/>
        <c:baseTimeUnit val="days"/>
      </c:dateAx>
      <c:valAx>
        <c:axId val="26522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22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2</c:v>
                </c:pt>
                <c:pt idx="2">
                  <c:v>4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CF-4672-9250-32C5B05BA1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373328"/>
        <c:axId val="267369720"/>
      </c:barChart>
      <c:catAx>
        <c:axId val="26737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69720"/>
        <c:crosses val="autoZero"/>
        <c:auto val="1"/>
        <c:lblAlgn val="ctr"/>
        <c:lblOffset val="100"/>
        <c:noMultiLvlLbl val="0"/>
      </c:catAx>
      <c:valAx>
        <c:axId val="267369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7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E6-47C5-8A7E-D352C347C6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378904"/>
        <c:axId val="267376280"/>
      </c:lineChart>
      <c:catAx>
        <c:axId val="267378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76280"/>
        <c:crosses val="autoZero"/>
        <c:auto val="1"/>
        <c:lblAlgn val="ctr"/>
        <c:lblOffset val="100"/>
        <c:noMultiLvlLbl val="0"/>
      </c:catAx>
      <c:valAx>
        <c:axId val="26737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78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2.3619806488332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1.3375071143995001</c:v>
                </c:pt>
                <c:pt idx="18">
                  <c:v>1.3090495162208</c:v>
                </c:pt>
                <c:pt idx="19">
                  <c:v>1.0244735344336999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8D-48C1-BC71-0C75653352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380872"/>
        <c:axId val="267381200"/>
      </c:lineChart>
      <c:catAx>
        <c:axId val="267380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81200"/>
        <c:crosses val="autoZero"/>
        <c:auto val="1"/>
        <c:lblAlgn val="ctr"/>
        <c:lblOffset val="100"/>
        <c:noMultiLvlLbl val="0"/>
      </c:catAx>
      <c:valAx>
        <c:axId val="26738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80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B6-40A1-A545-7920A1A9A3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5407416"/>
        <c:axId val="265409056"/>
      </c:barChart>
      <c:catAx>
        <c:axId val="26540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09056"/>
        <c:crosses val="autoZero"/>
        <c:auto val="1"/>
        <c:lblAlgn val="ctr"/>
        <c:lblOffset val="100"/>
        <c:noMultiLvlLbl val="0"/>
      </c:catAx>
      <c:valAx>
        <c:axId val="26540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07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62-4F2F-B93C-CDF24FF859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62-4F2F-B93C-CDF24FF85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5225040"/>
        <c:axId val="265228320"/>
      </c:barChart>
      <c:catAx>
        <c:axId val="265225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228320"/>
        <c:crosses val="autoZero"/>
        <c:auto val="1"/>
        <c:lblAlgn val="ctr"/>
        <c:lblOffset val="100"/>
        <c:noMultiLvlLbl val="0"/>
      </c:catAx>
      <c:valAx>
        <c:axId val="265228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22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1.3079328973557001</c:v>
                </c:pt>
                <c:pt idx="3">
                  <c:v>1.0235996588001</c:v>
                </c:pt>
                <c:pt idx="4">
                  <c:v>1.8481660506113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CC-4703-AD14-86C02A753C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5838936"/>
        <c:axId val="265836968"/>
      </c:barChart>
      <c:catAx>
        <c:axId val="265838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836968"/>
        <c:crosses val="autoZero"/>
        <c:auto val="1"/>
        <c:lblAlgn val="ctr"/>
        <c:lblOffset val="100"/>
        <c:noMultiLvlLbl val="0"/>
      </c:catAx>
      <c:valAx>
        <c:axId val="26583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83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25-4AAD-95D6-358D1BD9C7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25-4AAD-95D6-358D1BD9C7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510960"/>
        <c:axId val="273512600"/>
      </c:barChart>
      <c:catAx>
        <c:axId val="27351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12600"/>
        <c:crosses val="autoZero"/>
        <c:auto val="1"/>
        <c:lblAlgn val="ctr"/>
        <c:lblOffset val="100"/>
        <c:noMultiLvlLbl val="0"/>
      </c:catAx>
      <c:valAx>
        <c:axId val="273512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1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1.5065431925974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C4-41B2-9D76-AAAA3C0C61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500136"/>
        <c:axId val="273498824"/>
      </c:barChart>
      <c:catAx>
        <c:axId val="27350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98824"/>
        <c:crosses val="autoZero"/>
        <c:auto val="1"/>
        <c:lblAlgn val="ctr"/>
        <c:lblOffset val="100"/>
        <c:noMultiLvlLbl val="0"/>
      </c:catAx>
      <c:valAx>
        <c:axId val="27349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0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881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0684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186511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6537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34036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58474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7876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45833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85933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38301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7941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153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1.5083%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96273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678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83398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348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70270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395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9838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679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3423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174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6509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211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5548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893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8490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458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8774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013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01469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039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4113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48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1021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521987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73074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41883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52768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5111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204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- 2016-12-30 13:14:25</a:t>
                      </a:r>
                      <a:r>
                        <a:rPr lang="es-ES" sz="1000"/>
                        <a:t>
El #AñoNuevo llega con nuevas luces y colores, y ustedes nos siguen acompañando. #Gracias por elegirnos y muy #Feliz2017!  #Chau2016 :)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2.3466%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202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- 2016-12-23 17:21:48</a:t>
                      </a:r>
                      <a:r>
                        <a:rPr lang="es-ES" sz="1000"/>
                        <a:t>
🎄Entre vitel toné, pedacitos de pan dulce, turrones y brindis, queremos desearte muchos abrazos, sonrisas, nuevos proyectos y nuevas historias 💞 Que pases una #FelizNavidad y que la disfrutes como un niño es el deseo de todos los que hacemos Banco Ciudad 🎅=)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665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- 2016-12-28 18:26:50</a:t>
                      </a:r>
                      <a:r>
                        <a:rPr lang="es-ES" sz="1000"/>
                        <a:t>
#ConcursoFotográfico 2016, #TrabajosSeleccionados , "Lluvia de colores" por Daniel López.
#lluvia #paraguas #buenosaires #fotografía #arte  #sendapeatonal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1.3046%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67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- 2016-12-15 19:18:37</a:t>
                      </a:r>
                      <a:r>
                        <a:rPr lang="es-ES" sz="1000"/>
                        <a:t>
#ConcursoFotográfico 2016, #TrabajosSeleccionados , "El pueblo las abraza", por Facundo Jalil.
#buenosaires #historia #mirada #madres #abuelas  #memoria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2147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065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203</Words>
  <Application>Microsoft Office PowerPoint</Application>
  <PresentationFormat>On-screen Show (4:3)</PresentationFormat>
  <Paragraphs>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Key Metrics Table</vt:lpstr>
      <vt:lpstr>Key Metrics Radar</vt:lpstr>
      <vt:lpstr>Followers Total</vt:lpstr>
      <vt:lpstr>Followers Change Per Weekday</vt:lpstr>
      <vt:lpstr>Posts By Hour</vt:lpstr>
      <vt:lpstr>Interaction Rate By Hour</vt:lpstr>
      <vt:lpstr>Posts By Weekday</vt:lpstr>
      <vt:lpstr>Posts Type Distribution</vt:lpstr>
      <vt:lpstr>Interaction Rate By Weekday</vt:lpstr>
      <vt:lpstr>Interactions Distribution</vt:lpstr>
      <vt:lpstr>Interaction Rate By Post Type</vt:lpstr>
      <vt:lpstr>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2017-01-10T21:28:32Z</dcterms:created>
  <dcterms:modified xsi:type="dcterms:W3CDTF">2017-01-10T21:28:51Z</dcterms:modified>
</cp:coreProperties>
</file>