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446192</c:v>
                </c:pt>
                <c:pt idx="1">
                  <c:v>446506</c:v>
                </c:pt>
                <c:pt idx="2">
                  <c:v>446752</c:v>
                </c:pt>
                <c:pt idx="3">
                  <c:v>446914</c:v>
                </c:pt>
                <c:pt idx="4">
                  <c:v>446888</c:v>
                </c:pt>
                <c:pt idx="5">
                  <c:v>446873</c:v>
                </c:pt>
                <c:pt idx="6">
                  <c:v>446864</c:v>
                </c:pt>
                <c:pt idx="7">
                  <c:v>446832</c:v>
                </c:pt>
                <c:pt idx="8">
                  <c:v>446836</c:v>
                </c:pt>
                <c:pt idx="9">
                  <c:v>446855</c:v>
                </c:pt>
                <c:pt idx="10">
                  <c:v>446937</c:v>
                </c:pt>
                <c:pt idx="11">
                  <c:v>447003</c:v>
                </c:pt>
                <c:pt idx="12">
                  <c:v>447098</c:v>
                </c:pt>
                <c:pt idx="13">
                  <c:v>447178</c:v>
                </c:pt>
                <c:pt idx="14">
                  <c:v>447277</c:v>
                </c:pt>
                <c:pt idx="15">
                  <c:v>447393</c:v>
                </c:pt>
                <c:pt idx="16">
                  <c:v>447461</c:v>
                </c:pt>
                <c:pt idx="17">
                  <c:v>447515</c:v>
                </c:pt>
                <c:pt idx="18">
                  <c:v>447533</c:v>
                </c:pt>
                <c:pt idx="19">
                  <c:v>447585</c:v>
                </c:pt>
                <c:pt idx="20">
                  <c:v>447614</c:v>
                </c:pt>
                <c:pt idx="21">
                  <c:v>447606</c:v>
                </c:pt>
                <c:pt idx="22">
                  <c:v>447599</c:v>
                </c:pt>
                <c:pt idx="23">
                  <c:v>447608</c:v>
                </c:pt>
                <c:pt idx="24">
                  <c:v>447596</c:v>
                </c:pt>
                <c:pt idx="25">
                  <c:v>447593</c:v>
                </c:pt>
                <c:pt idx="26">
                  <c:v>447587</c:v>
                </c:pt>
                <c:pt idx="27">
                  <c:v>447571</c:v>
                </c:pt>
                <c:pt idx="28">
                  <c:v>447552</c:v>
                </c:pt>
                <c:pt idx="29">
                  <c:v>447538</c:v>
                </c:pt>
                <c:pt idx="30">
                  <c:v>447546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EA-4CDE-BA37-FE42DDE82C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624848"/>
        <c:axId val="270625832"/>
      </c:lineChart>
      <c:dateAx>
        <c:axId val="270624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625832"/>
        <c:crosses val="autoZero"/>
        <c:auto val="1"/>
        <c:lblOffset val="100"/>
        <c:baseTimeUnit val="days"/>
      </c:dateAx>
      <c:valAx>
        <c:axId val="270625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62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ED-426C-912A-2FC613C634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0237696"/>
        <c:axId val="270240976"/>
      </c:radarChart>
      <c:catAx>
        <c:axId val="270237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240976"/>
        <c:crosses val="autoZero"/>
        <c:auto val="1"/>
        <c:lblAlgn val="ctr"/>
        <c:lblOffset val="100"/>
        <c:noMultiLvlLbl val="0"/>
      </c:catAx>
      <c:valAx>
        <c:axId val="27024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23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299</c:v>
                </c:pt>
                <c:pt idx="1">
                  <c:v>314</c:v>
                </c:pt>
                <c:pt idx="2">
                  <c:v>246</c:v>
                </c:pt>
                <c:pt idx="3">
                  <c:v>162</c:v>
                </c:pt>
                <c:pt idx="4">
                  <c:v>-26</c:v>
                </c:pt>
                <c:pt idx="5">
                  <c:v>-15</c:v>
                </c:pt>
                <c:pt idx="6">
                  <c:v>-9</c:v>
                </c:pt>
                <c:pt idx="7">
                  <c:v>-32</c:v>
                </c:pt>
                <c:pt idx="8">
                  <c:v>4</c:v>
                </c:pt>
                <c:pt idx="9">
                  <c:v>19</c:v>
                </c:pt>
                <c:pt idx="10">
                  <c:v>82</c:v>
                </c:pt>
                <c:pt idx="11">
                  <c:v>66</c:v>
                </c:pt>
                <c:pt idx="12">
                  <c:v>95</c:v>
                </c:pt>
                <c:pt idx="13">
                  <c:v>80</c:v>
                </c:pt>
                <c:pt idx="14">
                  <c:v>99</c:v>
                </c:pt>
                <c:pt idx="15">
                  <c:v>116</c:v>
                </c:pt>
                <c:pt idx="16">
                  <c:v>68</c:v>
                </c:pt>
                <c:pt idx="17">
                  <c:v>54</c:v>
                </c:pt>
                <c:pt idx="18">
                  <c:v>18</c:v>
                </c:pt>
                <c:pt idx="19">
                  <c:v>52</c:v>
                </c:pt>
                <c:pt idx="20">
                  <c:v>29</c:v>
                </c:pt>
                <c:pt idx="21">
                  <c:v>-8</c:v>
                </c:pt>
                <c:pt idx="22">
                  <c:v>-7</c:v>
                </c:pt>
                <c:pt idx="23">
                  <c:v>9</c:v>
                </c:pt>
                <c:pt idx="24">
                  <c:v>-12</c:v>
                </c:pt>
                <c:pt idx="25">
                  <c:v>-3</c:v>
                </c:pt>
                <c:pt idx="26">
                  <c:v>-6</c:v>
                </c:pt>
                <c:pt idx="27">
                  <c:v>-16</c:v>
                </c:pt>
                <c:pt idx="28">
                  <c:v>-19</c:v>
                </c:pt>
                <c:pt idx="29">
                  <c:v>-14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DC-4DB0-B69E-13A724A433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043912"/>
        <c:axId val="272041944"/>
      </c:lineChart>
      <c:dateAx>
        <c:axId val="272043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41944"/>
        <c:crosses val="autoZero"/>
        <c:auto val="1"/>
        <c:lblOffset val="100"/>
        <c:baseTimeUnit val="days"/>
      </c:dateAx>
      <c:valAx>
        <c:axId val="272041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43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83</c:v>
                </c:pt>
                <c:pt idx="1">
                  <c:v>70</c:v>
                </c:pt>
                <c:pt idx="2">
                  <c:v>72</c:v>
                </c:pt>
                <c:pt idx="3">
                  <c:v>14</c:v>
                </c:pt>
                <c:pt idx="4">
                  <c:v>32</c:v>
                </c:pt>
                <c:pt idx="5">
                  <c:v>21</c:v>
                </c:pt>
                <c:pt idx="6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21-4F1E-854B-FE894A5112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0234744"/>
        <c:axId val="270238024"/>
      </c:barChart>
      <c:catAx>
        <c:axId val="270234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238024"/>
        <c:crosses val="autoZero"/>
        <c:auto val="1"/>
        <c:lblAlgn val="ctr"/>
        <c:lblOffset val="100"/>
        <c:noMultiLvlLbl val="0"/>
      </c:catAx>
      <c:valAx>
        <c:axId val="27023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234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4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1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76-4189-B677-5E23CE4907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239336"/>
        <c:axId val="238105608"/>
      </c:lineChart>
      <c:dateAx>
        <c:axId val="270239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105608"/>
        <c:crosses val="autoZero"/>
        <c:auto val="1"/>
        <c:lblOffset val="100"/>
        <c:baseTimeUnit val="days"/>
      </c:dateAx>
      <c:valAx>
        <c:axId val="23810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239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8</c:v>
                </c:pt>
                <c:pt idx="2">
                  <c:v>9</c:v>
                </c:pt>
                <c:pt idx="3">
                  <c:v>7</c:v>
                </c:pt>
                <c:pt idx="4">
                  <c:v>6</c:v>
                </c:pt>
                <c:pt idx="5">
                  <c:v>5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67-46D3-8187-9B03AA423E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205496"/>
        <c:axId val="272201232"/>
      </c:barChart>
      <c:catAx>
        <c:axId val="272205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201232"/>
        <c:crosses val="autoZero"/>
        <c:auto val="1"/>
        <c:lblAlgn val="ctr"/>
        <c:lblOffset val="100"/>
        <c:noMultiLvlLbl val="0"/>
      </c:catAx>
      <c:valAx>
        <c:axId val="272201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205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9.1749483629430997E-3</c:v>
                </c:pt>
                <c:pt idx="1">
                  <c:v>1.1384768243042E-2</c:v>
                </c:pt>
                <c:pt idx="2">
                  <c:v>8.7522542649212994E-3</c:v>
                </c:pt>
                <c:pt idx="3">
                  <c:v>1.1732425258537E-2</c:v>
                </c:pt>
                <c:pt idx="4">
                  <c:v>1.8461786340067999E-2</c:v>
                </c:pt>
                <c:pt idx="5">
                  <c:v>1.4545649843690001E-2</c:v>
                </c:pt>
                <c:pt idx="6">
                  <c:v>3.4536594244249E-2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11-482C-AFD5-8EC0C51C7F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913648"/>
        <c:axId val="277915944"/>
      </c:barChart>
      <c:catAx>
        <c:axId val="27791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15944"/>
        <c:crosses val="autoZero"/>
        <c:auto val="1"/>
        <c:lblAlgn val="ctr"/>
        <c:lblOffset val="100"/>
        <c:noMultiLvlLbl val="0"/>
      </c:catAx>
      <c:valAx>
        <c:axId val="277915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1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2</c:v>
                </c:pt>
                <c:pt idx="11">
                  <c:v>7</c:v>
                </c:pt>
                <c:pt idx="12">
                  <c:v>10</c:v>
                </c:pt>
                <c:pt idx="13">
                  <c:v>10</c:v>
                </c:pt>
                <c:pt idx="14">
                  <c:v>3</c:v>
                </c:pt>
                <c:pt idx="15">
                  <c:v>2</c:v>
                </c:pt>
                <c:pt idx="16">
                  <c:v>3</c:v>
                </c:pt>
                <c:pt idx="17">
                  <c:v>2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E2-4090-807A-DA3D1447DC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918896"/>
        <c:axId val="277920208"/>
      </c:lineChart>
      <c:catAx>
        <c:axId val="27791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20208"/>
        <c:crosses val="autoZero"/>
        <c:auto val="1"/>
        <c:lblAlgn val="ctr"/>
        <c:lblOffset val="100"/>
        <c:noMultiLvlLbl val="0"/>
      </c:catAx>
      <c:valAx>
        <c:axId val="27792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18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8.6175637140132998E-3</c:v>
                </c:pt>
                <c:pt idx="10">
                  <c:v>6.4911518884774996E-3</c:v>
                </c:pt>
                <c:pt idx="11">
                  <c:v>1.0839903892581E-2</c:v>
                </c:pt>
                <c:pt idx="12">
                  <c:v>2.0077804289532E-2</c:v>
                </c:pt>
                <c:pt idx="13">
                  <c:v>1.1124491339908E-2</c:v>
                </c:pt>
                <c:pt idx="14">
                  <c:v>1.3429969424436E-2</c:v>
                </c:pt>
                <c:pt idx="15">
                  <c:v>2.1599867490968001E-2</c:v>
                </c:pt>
                <c:pt idx="16">
                  <c:v>1.4922188249374E-2</c:v>
                </c:pt>
                <c:pt idx="17">
                  <c:v>1.1639306834511001E-2</c:v>
                </c:pt>
                <c:pt idx="18">
                  <c:v>4.9243221222932997E-3</c:v>
                </c:pt>
                <c:pt idx="19">
                  <c:v>0</c:v>
                </c:pt>
                <c:pt idx="20">
                  <c:v>0</c:v>
                </c:pt>
                <c:pt idx="21">
                  <c:v>1.1975056070122E-2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82-4963-998E-15CD73D90B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923160"/>
        <c:axId val="277922504"/>
      </c:lineChart>
      <c:catAx>
        <c:axId val="277923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22504"/>
        <c:crosses val="autoZero"/>
        <c:auto val="1"/>
        <c:lblAlgn val="ctr"/>
        <c:lblOffset val="100"/>
        <c:noMultiLvlLbl val="0"/>
      </c:catAx>
      <c:valAx>
        <c:axId val="277922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23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1D-46AF-A91D-6B29DAF122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1D-46AF-A91D-6B29DAF122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1D-46AF-A91D-6B29DAF1229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1D-46AF-A91D-6B29DAF1229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B1D-46AF-A91D-6B29DAF1229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B1D-46AF-A91D-6B29DAF1229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B1D-46AF-A91D-6B29DAF1229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B1D-46AF-A91D-6B29DAF122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925128"/>
        <c:axId val="277925456"/>
      </c:barChart>
      <c:catAx>
        <c:axId val="277925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25456"/>
        <c:crosses val="autoZero"/>
        <c:auto val="1"/>
        <c:lblAlgn val="ctr"/>
        <c:lblOffset val="100"/>
        <c:noMultiLvlLbl val="0"/>
      </c:catAx>
      <c:valAx>
        <c:axId val="27792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25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AB-45E3-A972-B7D6E282D7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202872"/>
        <c:axId val="272204840"/>
      </c:barChart>
      <c:catAx>
        <c:axId val="272202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204840"/>
        <c:crosses val="autoZero"/>
        <c:auto val="1"/>
        <c:lblAlgn val="ctr"/>
        <c:lblOffset val="100"/>
        <c:noMultiLvlLbl val="0"/>
      </c:catAx>
      <c:valAx>
        <c:axId val="272204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202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9D-4C3B-AF36-BCC59D9101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9D-4C3B-AF36-BCC59D9101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9D-4C3B-AF36-BCC59D9101E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9D-4C3B-AF36-BCC59D9101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292552"/>
        <c:axId val="281300424"/>
      </c:barChart>
      <c:catAx>
        <c:axId val="281292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00424"/>
        <c:crosses val="autoZero"/>
        <c:auto val="1"/>
        <c:lblAlgn val="ctr"/>
        <c:lblOffset val="100"/>
        <c:noMultiLvlLbl val="0"/>
      </c:catAx>
      <c:valAx>
        <c:axId val="281300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92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8.0439050774060005E-3</c:v>
                </c:pt>
                <c:pt idx="1">
                  <c:v>4.0214567056673003E-3</c:v>
                </c:pt>
                <c:pt idx="2">
                  <c:v>1.4608278001227E-2</c:v>
                </c:pt>
                <c:pt idx="3">
                  <c:v>0</c:v>
                </c:pt>
                <c:pt idx="4">
                  <c:v>4.3266228458267997E-3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93-481D-81E1-2AE2363853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299768"/>
        <c:axId val="281299112"/>
      </c:barChart>
      <c:catAx>
        <c:axId val="281299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99112"/>
        <c:crosses val="autoZero"/>
        <c:auto val="1"/>
        <c:lblAlgn val="ctr"/>
        <c:lblOffset val="100"/>
        <c:noMultiLvlLbl val="0"/>
      </c:catAx>
      <c:valAx>
        <c:axId val="281299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99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032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0327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890679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75155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92979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17618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65368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355214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286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5681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223337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9109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103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447546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48423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529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4203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54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45577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953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5452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723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83155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898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87609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287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83418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378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1285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68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85399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589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7222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376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72922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877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87545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271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9848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23279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0170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990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27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688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3827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8955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681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626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- 2017-01-01 12:30:27</a:t>
                      </a:r>
                      <a:r>
                        <a:rPr lang="es-ES" sz="1000"/>
                        <a:t>
Esperamos que tu comienzo sea así de brillante 🌞
Bienvenidos proyectos, bienvenidas aventuras, #Bienvenido2017!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47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- 2016-12-30 13:08:11</a:t>
                      </a:r>
                      <a:r>
                        <a:rPr lang="es-ES" sz="1000"/>
                        <a:t>
El año nuevo llega con nuevas luces y colores, y ustedes nos siguen acompañando. Gracias por elegirnos y muy #Feliz2017 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0.0469%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667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- 2017-01-05 15:19:32</a:t>
                      </a:r>
                      <a:r>
                        <a:rPr lang="es-ES" sz="1000"/>
                        <a:t>
🌿💦🐫🐫🐫 Acordate que hoy ponemos el pastito y el agua para los camellos y buscá tu regalito 😄🎁▶ https://goo.gl/kQrvX9 #ReyesMagos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0.0395%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081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- 2016-12-17 12:00:24</a:t>
                      </a:r>
                      <a:r>
                        <a:rPr lang="es-ES" sz="1000"/>
                        <a:t>
La semana de promos termina con todo 🎄 Vestite de Navidad! 👗
#InvertíEnRegalar https://goo.gl/jJpXxi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0.0356%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25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- 2016-12-23 16:38:30</a:t>
                      </a:r>
                      <a:r>
                        <a:rPr lang="es-ES" sz="1000"/>
                        <a:t>
🎄 Entre vitel toné, pedacitos de pan dulce, turrones y brindis, queremos desearte muchos abrazos, sonrisas, nuevos proyectos y nuevas historias 💞 Que pases una #FelizNavidad y que la disfrutes como un niño es el deseo de todos los que hacemos Banco Ciudad 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765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- 2016-12-31 21:13:51</a:t>
                      </a:r>
                      <a:r>
                        <a:rPr lang="es-ES" sz="1000"/>
                        <a:t>
Si ya pusiste la mesa, el pionono está listo y vinieron los tíos, poné música y empezá a pensar los deseos para el 2017! 🎇
😊 #FelizAñoNuevo #Feliz2017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382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- 2016-12-28 14:04:27</a:t>
                      </a:r>
                      <a:r>
                        <a:rPr lang="es-ES" sz="1000"/>
                        <a:t>
La guitarra autografiada de Aerosmith subastada a beneficio del Hospital Alta Córdoba. ¡Sumate vos también ➡ https://goo.gl/6dZ7zj! 🎸🎼👍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871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- 2016-12-27 11:01:56</a:t>
                      </a:r>
                      <a:r>
                        <a:rPr lang="es-ES" sz="1000"/>
                        <a:t>
¿Alguna vez pensaste en ponerle nombre a tu CBU? ➡➡➡ https://goo.gl/bLXKeC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43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- 2016-12-11 14:00:27</a:t>
                      </a:r>
                      <a:r>
                        <a:rPr lang="es-ES" sz="1000"/>
                        <a:t>
🎄Se viene una semana especial de shoppings! ¿Ya pensaste a cuál ir?
#InvertíEnRegalar ➡ https://goo.gl/lgfftW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204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- 2016-12-13 13:13:19</a:t>
                      </a:r>
                      <a:r>
                        <a:rPr lang="es-ES" sz="1000"/>
                        <a:t>
Acordate que a vos tampoco te gustaba que te regalen ropa y comprales algo divertido  ^_^ 
🎄Hoy y mañana no te pierdas la promo exclusiva en jugueterías adheridas ➡ https://goo.gl/ncsPkL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4130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46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42707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57993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19755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1851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955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1408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561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5399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6646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576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- 2016-12-26 12:25:30</a:t>
                      </a:r>
                      <a:r>
                        <a:rPr lang="es-ES" sz="1000"/>
                        <a:t>
🎆 El 31 ponete algo flojito y sacate las fotos sin meter panza 👗😁🍴goo.gl/lpvWZn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244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- 2016-12-13 17:30:04</a:t>
                      </a:r>
                      <a:r>
                        <a:rPr lang="es-ES" sz="1000"/>
                        <a:t>
Y sí, como en diciembre pasa de todo, también pasan dos Subastas de Bienes de Aduana más! Conocé todos los detalles aquí ➡ https://goo.gl/Y4cB7A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00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- 2017-01-03 11:52:02</a:t>
                      </a:r>
                      <a:r>
                        <a:rPr lang="es-ES" sz="1000"/>
                        <a:t>
🍹💻 ¿Sabías que podés enviar cualquier consulta a través de nuestro Centro de Ayuda mientras te tomás un licuado y escuchás música en chancletas? ➡ https://goo.gl/kBUKeh 😎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432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- 2016-12-21 12:08:44</a:t>
                      </a:r>
                      <a:r>
                        <a:rPr lang="es-ES" sz="1000"/>
                        <a:t>
Te invitamos a nuestra próxima Subasta de Automotores de #AltaGama 🚗 Querés saber más? Mirá ➡ https://goo.gl/g3jTL1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201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- 2017-01-04 09:11:09</a:t>
                      </a:r>
                      <a:r>
                        <a:rPr lang="es-ES" sz="1000"/>
                        <a:t>
Un #BuenMiércoles se empieza desayunando más o menos así... ☕🍞 http://goo.gl/QCTN7G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939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- 2016-12-16 12:28:12</a:t>
                      </a:r>
                      <a:r>
                        <a:rPr lang="es-ES" sz="1000"/>
                        <a:t>
La Campaña de Home Banking sigue dando vueltas por la ciudad!
Si todavía no tenés tu usuario o no sabés cómo obtenerlo, pasa por nuestras sucursales de Matriz, Balvanera, Las Heras, Caballito, Congreso o Pompeya. Te esperamos :)
Ahorrá tiempo, usá #HomeBanking 💻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876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- 2016-12-12 11:51:54</a:t>
                      </a:r>
                      <a:r>
                        <a:rPr lang="es-ES" sz="1000"/>
                        <a:t>
Después de armar el 🎄, buscá tus 🎁🎁 con descuentito  B|  https://goo.gl/q9N2sd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855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- 2017-01-03 11:17:58</a:t>
                      </a:r>
                      <a:r>
                        <a:rPr lang="es-E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57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- 2016-12-12 16:30:00</a:t>
                      </a:r>
                      <a:r>
                        <a:rPr lang="es-ES" sz="1000"/>
                        <a:t>
🎨 Llega "Multifacética", muestra de la artista Silvia Goytia a nuestro #EspacioDeArte.
Inauguración 16 de diciembre - 18 hs. Visitala hasta el 20 de enero, de lunes a domingo de 10 a 18 hs. en Esmeralda 660, CABA. Te esperamos!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730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- 2017-01-06 12:28:19</a:t>
                      </a:r>
                      <a:r>
                        <a:rPr lang="es-ES" sz="1000"/>
                        <a:t>
Te quedó alguna juntada pendiente del 2016? Festejá el primer viernes del año con amigos y algo rico! 😁🍔🍟 goo.gl/QumjNn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0516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5048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3344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82790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6231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1316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9277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7346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6351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508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1747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94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- 2017-01-07 12:00:59</a:t>
                      </a:r>
                      <a:r>
                        <a:rPr lang="es-ES" sz="1000"/>
                        <a:t>
¿Preparaste la listita? Date una vuelta por @Coto! 💡🍎🍇🍉🍞🍰
http://goo.gl/nW4Wmz #SinTope #Débito #TodoElFinde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658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- 2017-01-05 12:00:22</a:t>
                      </a:r>
                      <a:r>
                        <a:rPr lang="es-ES" sz="1000"/>
                        <a:t>
El súper dejalo para el finde 😉 Prepará la listita y date una vuelta por @Coto! 💡🍎🍇🍉🍞🍰
http://goo.gl/nW4Wmz #SinTope #Débito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313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Banco Ciudad - 2016-12-16 13:36:45</a:t>
                      </a:r>
                      <a:r>
                        <a:rPr lang="en-US" sz="1000"/>
                        <a:t>
Hoy tenemos promo en 13 shoppings distintos, la podés creer? 😱🎁 Buscá tus regalos! #EspecialShoppings 🎅 #InvertíEnRegalar
Todos los shoppings adheridos ➡ https://goo.gl/4TTdlB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015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- 2017-01-08 12:00:58</a:t>
                      </a:r>
                      <a:r>
                        <a:rPr lang="es-ES" sz="1000"/>
                        <a:t>
🚗 Cargá el tanque y salí a pasear! https://goo.gl/PV28oo
goo.gl/45WsEv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400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- 2016-12-19 17:14:00</a:t>
                      </a:r>
                      <a:r>
                        <a:rPr lang="es-ES" sz="1000"/>
                        <a:t>
Seguimos acompañando al gran Racing Club - Oficial! #Lacadé #SponsorBancoCiudad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1716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884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97065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500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8109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6410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8108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60888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00632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8879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2884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503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050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Ceci Catalina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676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 Nu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507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Mariana Dicaro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77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Olivia Memeu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667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Luciano Morello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666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Graciela M. Galán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751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Daniela Sanchez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910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Nacho Maverik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26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Lorena Olmedo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545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Diego Corbalan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8496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350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8217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395920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68384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756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1177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5880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734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Carmen Ballesteros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936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Gustavo Lefosse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6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Patricia Jelenic Wechsler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282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Maria Silvia Arias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221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Pablo Vidal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165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9538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740</Words>
  <Application>Microsoft Office PowerPoint</Application>
  <PresentationFormat>On-screen Show (4:3)</PresentationFormat>
  <Paragraphs>388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Reporte Facebook</vt:lpstr>
      <vt:lpstr>Key Metrics Table</vt:lpstr>
      <vt:lpstr>Fans Total</vt:lpstr>
      <vt:lpstr>Key Metrics Radar</vt:lpstr>
      <vt:lpstr>Fans Change</vt:lpstr>
      <vt:lpstr>Fans Change Per Weekday</vt:lpstr>
      <vt:lpstr>Own Posts</vt:lpstr>
      <vt:lpstr>Own Posts By Weekday</vt:lpstr>
      <vt:lpstr>Interaction Rate By Weekday</vt:lpstr>
      <vt:lpstr>Own Posts By Hour</vt:lpstr>
      <vt:lpstr>Interaction Rate By Hour</vt:lpstr>
      <vt:lpstr>Interactions Distribution</vt:lpstr>
      <vt:lpstr>Response Times</vt:lpstr>
      <vt:lpstr>Own Posts Table - 1 of 3</vt:lpstr>
      <vt:lpstr>Own Posts Table - 2 of 3</vt:lpstr>
      <vt:lpstr>Own Posts Table - 3 of 3</vt:lpstr>
      <vt:lpstr>Post Type Distribution</vt:lpstr>
      <vt:lpstr>Interaction Rate By Post Type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2017-01-10T19:35:06Z</dcterms:created>
  <dcterms:modified xsi:type="dcterms:W3CDTF">2017-01-10T19:35:56Z</dcterms:modified>
</cp:coreProperties>
</file>