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5F-44FD-9F44-2B0AE9CFCE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4019144"/>
        <c:axId val="234012256"/>
      </c:radarChart>
      <c:catAx>
        <c:axId val="23401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12256"/>
        <c:crosses val="autoZero"/>
        <c:auto val="1"/>
        <c:lblAlgn val="ctr"/>
        <c:lblOffset val="100"/>
        <c:noMultiLvlLbl val="0"/>
      </c:catAx>
      <c:valAx>
        <c:axId val="23401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1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58589</c:v>
                </c:pt>
                <c:pt idx="1">
                  <c:v>58597</c:v>
                </c:pt>
                <c:pt idx="2">
                  <c:v>58616</c:v>
                </c:pt>
                <c:pt idx="3">
                  <c:v>58638</c:v>
                </c:pt>
                <c:pt idx="4">
                  <c:v>58655</c:v>
                </c:pt>
                <c:pt idx="5">
                  <c:v>58662</c:v>
                </c:pt>
                <c:pt idx="6">
                  <c:v>58676</c:v>
                </c:pt>
                <c:pt idx="7">
                  <c:v>58678</c:v>
                </c:pt>
                <c:pt idx="8">
                  <c:v>58688</c:v>
                </c:pt>
                <c:pt idx="9">
                  <c:v>58693</c:v>
                </c:pt>
                <c:pt idx="10">
                  <c:v>58709</c:v>
                </c:pt>
                <c:pt idx="11">
                  <c:v>58719</c:v>
                </c:pt>
                <c:pt idx="12">
                  <c:v>58727</c:v>
                </c:pt>
                <c:pt idx="13">
                  <c:v>58728</c:v>
                </c:pt>
                <c:pt idx="14">
                  <c:v>58728</c:v>
                </c:pt>
                <c:pt idx="15">
                  <c:v>58734</c:v>
                </c:pt>
                <c:pt idx="16">
                  <c:v>58757</c:v>
                </c:pt>
                <c:pt idx="17">
                  <c:v>58790</c:v>
                </c:pt>
                <c:pt idx="18">
                  <c:v>58798</c:v>
                </c:pt>
                <c:pt idx="19">
                  <c:v>58804</c:v>
                </c:pt>
                <c:pt idx="20">
                  <c:v>58813</c:v>
                </c:pt>
                <c:pt idx="21">
                  <c:v>58805</c:v>
                </c:pt>
                <c:pt idx="22">
                  <c:v>58810</c:v>
                </c:pt>
                <c:pt idx="23">
                  <c:v>58811</c:v>
                </c:pt>
                <c:pt idx="24">
                  <c:v>58802</c:v>
                </c:pt>
                <c:pt idx="25">
                  <c:v>58803</c:v>
                </c:pt>
                <c:pt idx="26">
                  <c:v>58812</c:v>
                </c:pt>
                <c:pt idx="27">
                  <c:v>58808</c:v>
                </c:pt>
                <c:pt idx="28">
                  <c:v>58805</c:v>
                </c:pt>
                <c:pt idx="29">
                  <c:v>58814</c:v>
                </c:pt>
                <c:pt idx="30">
                  <c:v>58815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DB-43EC-A993-3EEBBE4EB9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233112"/>
        <c:axId val="235234096"/>
      </c:lineChart>
      <c:dateAx>
        <c:axId val="235233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34096"/>
        <c:crosses val="autoZero"/>
        <c:auto val="1"/>
        <c:lblOffset val="100"/>
        <c:baseTimeUnit val="days"/>
      </c:dateAx>
      <c:valAx>
        <c:axId val="23523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3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8</c:v>
                </c:pt>
                <c:pt idx="2">
                  <c:v>19</c:v>
                </c:pt>
                <c:pt idx="3">
                  <c:v>22</c:v>
                </c:pt>
                <c:pt idx="4">
                  <c:v>17</c:v>
                </c:pt>
                <c:pt idx="5">
                  <c:v>7</c:v>
                </c:pt>
                <c:pt idx="6">
                  <c:v>14</c:v>
                </c:pt>
                <c:pt idx="7">
                  <c:v>2</c:v>
                </c:pt>
                <c:pt idx="8">
                  <c:v>10</c:v>
                </c:pt>
                <c:pt idx="9">
                  <c:v>5</c:v>
                </c:pt>
                <c:pt idx="10">
                  <c:v>16</c:v>
                </c:pt>
                <c:pt idx="11">
                  <c:v>10</c:v>
                </c:pt>
                <c:pt idx="12">
                  <c:v>8</c:v>
                </c:pt>
                <c:pt idx="13">
                  <c:v>1</c:v>
                </c:pt>
                <c:pt idx="14">
                  <c:v>0</c:v>
                </c:pt>
                <c:pt idx="15">
                  <c:v>6</c:v>
                </c:pt>
                <c:pt idx="16">
                  <c:v>23</c:v>
                </c:pt>
                <c:pt idx="17">
                  <c:v>33</c:v>
                </c:pt>
                <c:pt idx="18">
                  <c:v>8</c:v>
                </c:pt>
                <c:pt idx="19">
                  <c:v>6</c:v>
                </c:pt>
                <c:pt idx="20">
                  <c:v>9</c:v>
                </c:pt>
                <c:pt idx="21">
                  <c:v>-8</c:v>
                </c:pt>
                <c:pt idx="22">
                  <c:v>5</c:v>
                </c:pt>
                <c:pt idx="23">
                  <c:v>1</c:v>
                </c:pt>
                <c:pt idx="24">
                  <c:v>-9</c:v>
                </c:pt>
                <c:pt idx="25">
                  <c:v>1</c:v>
                </c:pt>
                <c:pt idx="26">
                  <c:v>9</c:v>
                </c:pt>
                <c:pt idx="27">
                  <c:v>-4</c:v>
                </c:pt>
                <c:pt idx="28">
                  <c:v>-3</c:v>
                </c:pt>
                <c:pt idx="29">
                  <c:v>9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D3-4291-9D84-574A6F1CD2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018816"/>
        <c:axId val="234015208"/>
      </c:lineChart>
      <c:dateAx>
        <c:axId val="234018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15208"/>
        <c:crosses val="autoZero"/>
        <c:auto val="1"/>
        <c:lblOffset val="100"/>
        <c:baseTimeUnit val="days"/>
      </c:dateAx>
      <c:valAx>
        <c:axId val="23401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1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10</c:v>
                </c:pt>
                <c:pt idx="2">
                  <c:v>16</c:v>
                </c:pt>
                <c:pt idx="3">
                  <c:v>9</c:v>
                </c:pt>
                <c:pt idx="4">
                  <c:v>8</c:v>
                </c:pt>
                <c:pt idx="5">
                  <c:v>5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D6-4F92-8FE6-DB54EBDC7C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447176"/>
        <c:axId val="231446520"/>
      </c:barChart>
      <c:catAx>
        <c:axId val="231447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46520"/>
        <c:crosses val="autoZero"/>
        <c:auto val="1"/>
        <c:lblAlgn val="ctr"/>
        <c:lblOffset val="100"/>
        <c:noMultiLvlLbl val="0"/>
      </c:catAx>
      <c:valAx>
        <c:axId val="23144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47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3D-4BEF-96A6-F5C4C4DD5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017832"/>
        <c:axId val="235235080"/>
      </c:lineChart>
      <c:dateAx>
        <c:axId val="234017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35080"/>
        <c:crosses val="autoZero"/>
        <c:auto val="1"/>
        <c:lblOffset val="100"/>
        <c:baseTimeUnit val="days"/>
      </c:dateAx>
      <c:valAx>
        <c:axId val="23523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1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E8-4C5C-943F-9343DBA705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E8-4C5C-943F-9343DBA705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7193928"/>
        <c:axId val="267190320"/>
      </c:barChart>
      <c:catAx>
        <c:axId val="267193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190320"/>
        <c:crosses val="autoZero"/>
        <c:auto val="1"/>
        <c:lblAlgn val="ctr"/>
        <c:lblOffset val="100"/>
        <c:noMultiLvlLbl val="0"/>
      </c:catAx>
      <c:valAx>
        <c:axId val="26719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19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8</c:v>
                </c:pt>
                <c:pt idx="2">
                  <c:v>11</c:v>
                </c:pt>
                <c:pt idx="3">
                  <c:v>7</c:v>
                </c:pt>
                <c:pt idx="4">
                  <c:v>6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AB-4B30-83D5-DAB6E64657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4764952"/>
        <c:axId val="231445864"/>
      </c:barChart>
      <c:catAx>
        <c:axId val="264764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45864"/>
        <c:crosses val="autoZero"/>
        <c:auto val="1"/>
        <c:lblAlgn val="ctr"/>
        <c:lblOffset val="100"/>
        <c:noMultiLvlLbl val="0"/>
      </c:catAx>
      <c:valAx>
        <c:axId val="23144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76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9.4639970623752994E-3</c:v>
                </c:pt>
                <c:pt idx="1">
                  <c:v>9.1564171578480992E-3</c:v>
                </c:pt>
                <c:pt idx="2">
                  <c:v>9.1370589820387003E-3</c:v>
                </c:pt>
                <c:pt idx="3">
                  <c:v>7.7875175827544999E-3</c:v>
                </c:pt>
                <c:pt idx="4">
                  <c:v>1.5899515064790998E-2</c:v>
                </c:pt>
                <c:pt idx="5">
                  <c:v>9.0854371798802999E-3</c:v>
                </c:pt>
                <c:pt idx="6">
                  <c:v>2.6830431671834E-2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CA-484C-AF0F-AC3784224D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6981752"/>
        <c:axId val="266986016"/>
      </c:barChart>
      <c:catAx>
        <c:axId val="26698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986016"/>
        <c:crosses val="autoZero"/>
        <c:auto val="1"/>
        <c:lblAlgn val="ctr"/>
        <c:lblOffset val="100"/>
        <c:noMultiLvlLbl val="0"/>
      </c:catAx>
      <c:valAx>
        <c:axId val="26698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98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8</c:v>
                </c:pt>
                <c:pt idx="12">
                  <c:v>10</c:v>
                </c:pt>
                <c:pt idx="13">
                  <c:v>8</c:v>
                </c:pt>
                <c:pt idx="14">
                  <c:v>5</c:v>
                </c:pt>
                <c:pt idx="15">
                  <c:v>3</c:v>
                </c:pt>
                <c:pt idx="16">
                  <c:v>2</c:v>
                </c:pt>
                <c:pt idx="17">
                  <c:v>4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6E-458B-B44B-CFF809A5ED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982408"/>
        <c:axId val="266988640"/>
      </c:lineChart>
      <c:catAx>
        <c:axId val="26698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988640"/>
        <c:crosses val="autoZero"/>
        <c:auto val="1"/>
        <c:lblAlgn val="ctr"/>
        <c:lblOffset val="100"/>
        <c:noMultiLvlLbl val="0"/>
      </c:catAx>
      <c:valAx>
        <c:axId val="26698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98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5.1109066748441E-3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4.2590888957033998E-3</c:v>
                </c:pt>
                <c:pt idx="10">
                  <c:v>5.9627244539848002E-3</c:v>
                </c:pt>
                <c:pt idx="11">
                  <c:v>6.1756788987699998E-3</c:v>
                </c:pt>
                <c:pt idx="12">
                  <c:v>1.2606903131282E-2</c:v>
                </c:pt>
                <c:pt idx="13">
                  <c:v>1.1925448907969999E-2</c:v>
                </c:pt>
                <c:pt idx="14">
                  <c:v>1.5673447136189001E-2</c:v>
                </c:pt>
                <c:pt idx="15">
                  <c:v>1.6468477063386999E-2</c:v>
                </c:pt>
                <c:pt idx="16">
                  <c:v>1.1925448907969999E-2</c:v>
                </c:pt>
                <c:pt idx="17">
                  <c:v>1.5332720024532001E-2</c:v>
                </c:pt>
                <c:pt idx="18">
                  <c:v>1.1357570388542E-2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09-4981-8B17-6700E442F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246976"/>
        <c:axId val="264351216"/>
      </c:lineChart>
      <c:catAx>
        <c:axId val="22824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351216"/>
        <c:crosses val="autoZero"/>
        <c:auto val="1"/>
        <c:lblAlgn val="ctr"/>
        <c:lblOffset val="100"/>
        <c:noMultiLvlLbl val="0"/>
      </c:catAx>
      <c:valAx>
        <c:axId val="26435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24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</c:v>
                </c:pt>
                <c:pt idx="1">
                  <c:v>28</c:v>
                </c:pt>
                <c:pt idx="2">
                  <c:v>35</c:v>
                </c:pt>
                <c:pt idx="3">
                  <c:v>28</c:v>
                </c:pt>
                <c:pt idx="4">
                  <c:v>23</c:v>
                </c:pt>
                <c:pt idx="5">
                  <c:v>16</c:v>
                </c:pt>
                <c:pt idx="6">
                  <c:v>8</c:v>
                </c:pt>
                <c:pt idx="7">
                  <c:v>11</c:v>
                </c:pt>
                <c:pt idx="8">
                  <c:v>24</c:v>
                </c:pt>
                <c:pt idx="9">
                  <c:v>30</c:v>
                </c:pt>
                <c:pt idx="10">
                  <c:v>12</c:v>
                </c:pt>
                <c:pt idx="11">
                  <c:v>7</c:v>
                </c:pt>
                <c:pt idx="12">
                  <c:v>19</c:v>
                </c:pt>
                <c:pt idx="13">
                  <c:v>7</c:v>
                </c:pt>
                <c:pt idx="14">
                  <c:v>3</c:v>
                </c:pt>
                <c:pt idx="15">
                  <c:v>19</c:v>
                </c:pt>
                <c:pt idx="16">
                  <c:v>27</c:v>
                </c:pt>
                <c:pt idx="17">
                  <c:v>8</c:v>
                </c:pt>
                <c:pt idx="18">
                  <c:v>17</c:v>
                </c:pt>
                <c:pt idx="19">
                  <c:v>8</c:v>
                </c:pt>
                <c:pt idx="20">
                  <c:v>5</c:v>
                </c:pt>
                <c:pt idx="21">
                  <c:v>1</c:v>
                </c:pt>
                <c:pt idx="22">
                  <c:v>25</c:v>
                </c:pt>
                <c:pt idx="23">
                  <c:v>20</c:v>
                </c:pt>
                <c:pt idx="24">
                  <c:v>22</c:v>
                </c:pt>
                <c:pt idx="25">
                  <c:v>15</c:v>
                </c:pt>
                <c:pt idx="26">
                  <c:v>27</c:v>
                </c:pt>
                <c:pt idx="27">
                  <c:v>7</c:v>
                </c:pt>
                <c:pt idx="28">
                  <c:v>2</c:v>
                </c:pt>
                <c:pt idx="29">
                  <c:v>13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D7-4136-9EFC-BB34F7490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350560"/>
        <c:axId val="264349904"/>
      </c:lineChart>
      <c:dateAx>
        <c:axId val="264350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349904"/>
        <c:crosses val="autoZero"/>
        <c:auto val="1"/>
        <c:lblOffset val="100"/>
        <c:baseTimeUnit val="days"/>
      </c:dateAx>
      <c:valAx>
        <c:axId val="26434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35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1C-4AD6-B04F-13E8FA399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4349576"/>
        <c:axId val="264354824"/>
      </c:barChart>
      <c:catAx>
        <c:axId val="264349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354824"/>
        <c:crosses val="autoZero"/>
        <c:auto val="1"/>
        <c:lblAlgn val="ctr"/>
        <c:lblOffset val="100"/>
        <c:noMultiLvlLbl val="0"/>
      </c:catAx>
      <c:valAx>
        <c:axId val="26435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34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955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1588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582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3413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7332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5917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2764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5813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1370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2750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2979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2817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0705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3417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501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6297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641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3764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300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1780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849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4954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102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7495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395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9369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804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143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767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2147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984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1590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10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52420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485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7318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542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6117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57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8423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202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4552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876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2449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53020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9176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1854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9235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17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8372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59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 - 2016-12-28 13:07:10</a:t>
                      </a:r>
                      <a:r>
                        <a:rPr lang="en-US" sz="1000"/>
                        <a:t>
La guitarra autografiada de @Aerosmith subastada a beneficio del Hospital Alta Córdoba. ¡Sumate ➡… https://t.co/M7cRSkGgvK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5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- 2017-01-01 11:30:34</a:t>
                      </a:r>
                      <a:r>
                        <a:rPr lang="es-ES" sz="1000"/>
                        <a:t>
Esperamos que tu comienzo sea así de brillante 🌞
Bienvenidos proyectos, bienvenidas aventuras, #Bienvenido2017! https://t.co/ZdCEu05eVM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027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- 2016-12-30 12:08:42</a:t>
                      </a:r>
                      <a:r>
                        <a:rPr lang="es-ES" sz="1000"/>
                        <a:t>
El año nuevo llega con nuevas luces y colores, y ustedes nos siguen acompañando. Gracias x elegirnos! #Feliz2017 🎇 https://t.co/uJ4Ckc9is5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9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- 2016-12-19 16:47:37</a:t>
                      </a:r>
                      <a:r>
                        <a:rPr lang="es-ES" sz="1000"/>
                        <a:t>
Seguimos acompañando a uno de los clubes más grandes de nuestro futbol, #Lacadé. https://t.co/8gawk9pDzA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74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- 2017-01-05 14:22:23</a:t>
                      </a:r>
                      <a:r>
                        <a:rPr lang="es-ES" sz="1000"/>
                        <a:t>
🌿💦🐫🐫🐫 Acordate que hoy ponemos el pastito y el agua para los camellos y buscá tu regalito 😄🎁▶… https://t.co/DxXTdYfdQE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666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- 2016-12-13 17:12:29</a:t>
                      </a:r>
                      <a:r>
                        <a:rPr lang="es-ES" sz="1000"/>
                        <a:t>
Y sí, como en diciembre pasa de todo, también pasan dos Subastas de Bienes de #Aduana! Conocé los detalles aquí ➡… https://t.co/RLH6vOLOBr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48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- 2016-12-17 12:30:23</a:t>
                      </a:r>
                      <a:r>
                        <a:rPr lang="es-ES" sz="1000"/>
                        <a:t>
Hincha del Rojo, se viene el último partido del año! No te pierdas nuestro espacio en el Rojo Fan Fest! ⚽ https://t.co/DRlmyQV3zY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09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- 2016-12-19 16:11:47</a:t>
                      </a:r>
                      <a:r>
                        <a:rPr lang="es-ES" sz="1000"/>
                        <a:t>
Seguimos acompañando al gran @RacingClub! #Lacadé #SponsorBancoCiudad https://t.co/vMSHIZ5Mk8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67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- 2017-01-07 00:00:29</a:t>
                      </a:r>
                      <a:r>
                        <a:rPr lang="es-ES" sz="1000"/>
                        <a:t>
¿Necesitás algo del súper? Date una vuelta por @Coto_Ar! 💡🍎🍇🍉🍞🍰
https://t.co/9omR0o9xbQ #SinTope #Débito https://t.co/Ih3exxievK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140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- 2016-12-23 15:43:41</a:t>
                      </a:r>
                      <a:r>
                        <a:rPr lang="es-ES" sz="1000"/>
                        <a:t>
Entre pedacitos de pan dulce y brindis, queremos decirte que esperamos que pases una #feliznavidad y que la disfrut… https://t.co/ekfeyIgrs9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2550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520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7983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20085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4679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8541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0745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8062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697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80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- 2016-12-13 12:14:36</a:t>
                      </a:r>
                      <a:r>
                        <a:rPr lang="es-ES" sz="1000"/>
                        <a:t>
Acordate, a vos tampoco te gustaba que te regalen ropa... ^_^ 
🎄Hoy y mañana, promo exclusiva en jugueterías➡… https://t.co/J7YSATETEN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46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- 2016-12-13 10:20:01</a:t>
                      </a:r>
                      <a:r>
                        <a:rPr lang="es-ES" sz="1000"/>
                        <a:t>
Sigue la semana de promos! Hoy, igual que ayer, en #LosAltos! No te cuelgues y buscá tu regalo 🎅… https://t.co/ZrmezYXLZP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60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- 2016-12-13 14:44:43</a:t>
                      </a:r>
                      <a:r>
                        <a:rPr lang="es-ES" sz="1000"/>
                        <a:t>
Así disfrutaron de una tarde tremenda los ganadores del sorteo #JugáEnElCilindro, en el estadio de @RacingClub ⚽ 
https://t.co/qW6CwG2UaQ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6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- 2016-12-12 14:12:55</a:t>
                      </a:r>
                      <a:r>
                        <a:rPr lang="es-ES" sz="1000"/>
                        <a:t>
Así vivieron el clásico de Avellaneda los ganadores de #JugáEnElCilindro!
@RacingClub Todas las fotos acá:… https://t.co/P6UCZU5aPo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278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- 2016-12-11 13:00:30</a:t>
                      </a:r>
                      <a:r>
                        <a:rPr lang="es-ES" sz="1000"/>
                        <a:t>
🎄Se viene una semana especial de shoppings! ¿Ya pensaste a cuál ir?
#InvertíEnRegalar ➡ https://t.co/CAl1dXeV7S https://t.co/MyRDklNhpu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225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- 2016-12-16 17:10:23</a:t>
                      </a:r>
                      <a:r>
                        <a:rPr lang="es-ES" sz="1000"/>
                        <a:t>
Los hinchas de @SanLorenzo que participaron del sorteo pasaron una tarde muy azulgrana, que fue mas o menos así: https://t.co/UYVKPNubKe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040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- 2016-12-18 13:00:32</a:t>
                      </a:r>
                      <a:r>
                        <a:rPr lang="es-ES" sz="1000"/>
                        <a:t>
La semana de promos termina con todo 🎄 Vestite de Navidad! 👗
#InvertíEnRegalar https://t.co/HRmTC7xqDZ https://t.co/KLpG63Ea2j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177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- 2016-12-14 16:41:20</a:t>
                      </a:r>
                      <a:r>
                        <a:rPr lang="es-ES" sz="1000"/>
                        <a:t>
Continúa la Conferencia Internacional Nuevos Desarrollos Económicos y Financieros. Seguila en vivo:… https://t.co/W8tTfnwdcR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914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- 2016-12-14 12:46:37</a:t>
                      </a:r>
                      <a:r>
                        <a:rPr lang="es-ES" sz="1000"/>
                        <a:t>
Seguí la Conferencia Internacional Nuevos Desarrollos Económicos y Financieros: https://t.co/odi6GmHgPb con… https://t.co/QiU9iEIuCo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76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- 2017-01-06 11:30:36</a:t>
                      </a:r>
                      <a:r>
                        <a:rPr lang="es-ES" sz="1000"/>
                        <a:t>
Te quedó alguna juntada pendiente del 2016? Tené un #felizdiadereyes con amigos y algo rico! 😁🍔🍟… https://t.co/nLXd4oZAeJ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6295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768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0802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39457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349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8664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955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6740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650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309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- 2017-01-04 09:40:53</a:t>
                      </a:r>
                      <a:r>
                        <a:rPr lang="es-ES" sz="1000"/>
                        <a:t>
Un #BuenMiércoles se empieza desayunando más o menos así... ☕🍞 https://t.co/I5TEl6DoLZ https://t.co/303me8Z2hX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021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- 2016-12-14 12:05:19</a:t>
                      </a:r>
                      <a:r>
                        <a:rPr lang="es-ES" sz="1000"/>
                        <a:t>
🎁 Hoy tenemos un día especial en @GalPacifico, aprovechalo! https://t.co/DPxNx6QtSy #InvertíEnRegalar https://t.co/Y3nZzU4jNP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899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- 2016-12-22 12:10:22</a:t>
                      </a:r>
                      <a:r>
                        <a:rPr lang="es-ES" sz="1000"/>
                        <a:t>
A vos que tenés grupo de amigos del curso, del laburo, del barrio y demás ... Juntate con todos antes que llegue 🎅… https://t.co/CFygFV9yNX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00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- 2016-12-12 10:54:02</a:t>
                      </a:r>
                      <a:r>
                        <a:rPr lang="es-ES" sz="1000"/>
                        <a:t>
Después de armar el 🎄, buscá tus 🎁🎁 con descuentito ;) https://t.co/WRfhX7QrHA  #PromoFiestas #InvertíEnRegalar… https://t.co/pa4b9DQ0YQ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32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- 2016-12-29 10:42:17</a:t>
                      </a:r>
                      <a:r>
                        <a:rPr lang="es-ES" sz="1000"/>
                        <a:t>
Las promos, las novedades de Home Banking, Banca Móvil y todo eso, antes en tu mail 📧 ▶ https://t.co/erSBQRVZnk #AhoraSí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2840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033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8564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331496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342793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03198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959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68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@tarkianbye - 2017-01-10 10:45:20</a:t>
                      </a:r>
                      <a:r>
                        <a:rPr lang="es-ES" sz="1000"/>
                        <a:t>
@BancoCiudad buen día! hay que hacer algo especial para usar la tarjeta de débito? recibí un mail hace tiempo indicando que había (cont)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79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@p4blr - 2017-01-09 20:40:11</a:t>
                      </a:r>
                      <a:r>
                        <a:rPr lang="es-ES" sz="1000"/>
                        <a:t>
@BancoCiudad buenas.Se puede consultar algo por acá?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314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@siriano_diego - 2017-01-09 19:31:50</a:t>
                      </a:r>
                      <a:r>
                        <a:rPr lang="es-ES" sz="1000"/>
                        <a:t>
@BancoCiudad me falta dinero en la cta. Vivo enbotro pais. No use la tarjeta. Y no debia nada..que onda?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37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@horacio_1973 - 2017-01-09 14:49:43</a:t>
                      </a:r>
                      <a:r>
                        <a:rPr lang="es-ES" sz="1000"/>
                        <a:t>
El chat del @BancoCiudad es una mierda! Para que se hacen los modernos, ofrecen un "servicio" y no lo atienden...?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798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@horacio_1973 - 2017-01-09 14:40:16</a:t>
                      </a:r>
                      <a:r>
                        <a:rPr lang="es-ES" sz="1000"/>
                        <a:t>
@BancoCiudad ¿Acá te responden como en el chat? Más de 45 minutos esperando... horrible!!!!!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60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@leaglobo - 2017-01-09 10:18:12</a:t>
                      </a:r>
                      <a:r>
                        <a:rPr lang="es-ES" sz="1000"/>
                        <a:t>
@BancoCiudad hola buenos dias.. necesito cambiar dolares o pesos argentinos a pesos chilenos.. en que sucursal del banco ciudad cambian?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7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@wabianco - 2017-01-06 15:45:30</a:t>
                      </a:r>
                      <a:r>
                        <a:rPr lang="es-ES" sz="1000"/>
                        <a:t>
Si tenes una Visa de @BancoCiudad tene en cuenta que existe una demora importante entre el pago y la acreditación .... Siglo XXI ????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590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@AntezanaElias - 2017-01-06 13:01:01</a:t>
                      </a:r>
                      <a:r>
                        <a:rPr lang="es-ES" sz="1000"/>
                        <a:t>
@BancoCiudad quiero mi tarjeta! O espero sentado 😡?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653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@BancoCiudad</a:t>
                      </a:r>
                      <a:r>
                        <a:rPr lang="pt-BR" sz="1000"/>
                        <a:t> was asked by </a:t>
                      </a:r>
                      <a:r>
                        <a:rPr lang="pt-BR" sz="1000" b="1"/>
                        <a:t>@Guid0z - 2017-01-06 11:36:22</a:t>
                      </a:r>
                      <a:r>
                        <a:rPr lang="pt-BR" sz="1000"/>
                        <a:t>
@BancoCiudad vale para casas de comidas rápidas tipo Mc o BK?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42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@malepadisenos - 2017-01-05 22:41:27</a:t>
                      </a:r>
                      <a:r>
                        <a:rPr lang="es-ES" sz="1000"/>
                        <a:t>
@BancoCiudad Hola quiero realizar una transferencia y no se puede realizar xq dice q tengo activar "SegundoFactor"como hago eso? homebanking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7777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50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2948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61490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7345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45572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19489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477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@RacingClub - 2016-12-19 16:36:56</a:t>
                      </a:r>
                      <a:r>
                        <a:rPr lang="es-ES" sz="1000"/>
                        <a:t>
Víctor Blanco y Javier Ortiz Batalla firmaron la renovación por un año del contrato del @BancoCiudad como sponsor d… https://t.co/2kWbDcoNz4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53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@dzapatillas - 2017-01-02 13:09:50</a:t>
                      </a:r>
                      <a:r>
                        <a:rPr lang="es-ES" sz="1000"/>
                        <a:t>
Los bancos quieren que nos endeudemos. No quieren que ahorremos ni que invirtamos. Lástima la campaña de @BancoCiudad que es público...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01/02/2017 19:16:15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291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@IPradio - 2016-12-26 23:50:50</a:t>
                      </a:r>
                      <a:r>
                        <a:rPr lang="es-ES" sz="1000"/>
                        <a:t>
Ojo Changoooo la camiseta tiene publicidad del @BancoCiudad seguro son barras de @horaciorlarreta https://t.co/5nDdChOlll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57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@ansesgob - 2016-12-19 19:01:33</a:t>
                      </a:r>
                      <a:r>
                        <a:rPr lang="es-ES" sz="1000"/>
                        <a:t>
#ANSES y el @BancoCiudad realizaron una capacitación en medios electrónicos para adultos mayores https://t.co/VJoVKQMABu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593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@SANLORENZOAM630 - 2016-12-12 11:47:47</a:t>
                      </a:r>
                      <a:r>
                        <a:rPr lang="en-US" sz="1000"/>
                        <a:t>
[SEMANA SANTA]
14/12 Firma boleto 🖋
14/12 Final @CASLAVoley 
17/12 Elecciones 📩
18/12 #Lanús-#SanLorenzo ⚽️
Presentó 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747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@MarianPasionAKD - 2016-12-19 18:07:44</a:t>
                      </a:r>
                      <a:r>
                        <a:rPr lang="es-ES" sz="1000"/>
                        <a:t>
#Racing
Víctor Blanco y Javier Ortiz Batalla firmaron la renovación por un año del contrato del @BancoCiudad como s… https://t.co/500evWl9PI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579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@CARLOSATOLOSA - 2016-12-29 10:19:55</a:t>
                      </a:r>
                      <a:r>
                        <a:rPr lang="es-ES" sz="1000"/>
                        <a:t>
@DrJorgeRizzo @BancoCiudad @CarlosMelconian Sarmiento la fila llega a Paraná gracias @horaciorlarreta https://t.co/Ifmapbwoxk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830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@Hachita - 2016-12-19 17:00:39</a:t>
                      </a:r>
                      <a:r>
                        <a:rPr lang="es-ES" sz="1000"/>
                        <a:t>
Se renovó la alianza comercial de @BancoCiudad con #Racing
Pasará de las mangas al pecho el logo? https://t.co/iMcZJSEYhk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110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@jparenaza - 2017-01-06 20:17:50</a:t>
                      </a:r>
                      <a:r>
                        <a:rPr lang="es-ES" sz="1000"/>
                        <a:t>
.@BancoCiudad y COTO te dan hoy y mañana descuento del 20% en toda tu compra. No te lo pierdas! https://t.co/rJxTOCc4Xc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94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@Juli_Vivante - 2017-01-03 11:51:11</a:t>
                      </a:r>
                      <a:r>
                        <a:rPr lang="es-ES" sz="1000"/>
                        <a:t>
@BancoCiudad @ortizbatalla mala la gestión del cred hip en suc20. El 5/10 se firmó carpeta y  todavía esperando salven error en la tasación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1362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85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8154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41590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3434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74922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2917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166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@DataRacingOK - 2016-12-19 20:09:36</a:t>
                      </a:r>
                      <a:r>
                        <a:rPr lang="es-ES" sz="1000"/>
                        <a:t>
#RACING - Víctor Blanco firmó la renovación por un año del contrato del @BancoCiudad como sponsor de La Academia. https://t.co/FxmetHK6rz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622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@CARLOSATOLOSA - 2016-12-29 10:18:23</a:t>
                      </a:r>
                      <a:r>
                        <a:rPr lang="en-US" sz="1000"/>
                        <a:t>
@DrJorgeRizzo @BancoCiudad @CarlosMelconian vergüenza https://t.co/lGdF9EgUhb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014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@produccioneszyg - 2016-12-23 10:27:11</a:t>
                      </a:r>
                      <a:r>
                        <a:rPr lang="es-ES" sz="1000"/>
                        <a:t>
"@BancoCiudad complementó la llegada de Aerosmith con un acto social para niños de Córdoba" Carlos Leiza en #PuntoDeEncuentro @Cultura979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81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@produccioneszyg - 2016-12-23 10:25:37</a:t>
                      </a:r>
                      <a:r>
                        <a:rPr lang="es-ES" sz="1000"/>
                        <a:t>
Ahora Carlos Leiza, Gerente de Banca Social del @BancoCiudad, en #PuntoDeEncuentro por @Cultura979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01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@produccioneszyg - 2016-12-23 11:00:59</a:t>
                      </a:r>
                      <a:r>
                        <a:rPr lang="es-ES" sz="1000"/>
                        <a:t>
#PuntoDeEncuentro con @gonzalosanchez
Aerosmith solidario en Arg
Steven Tyler junto al @BancoCiudad en una movida s… https://t.co/MgFA7gzX4v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07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@ansesgob - 2016-12-20 18:18:56</a:t>
                      </a:r>
                      <a:r>
                        <a:rPr lang="es-ES" sz="1000"/>
                        <a:t>
Cierre del ciclo de capacitaciones sobre medios electrónicos a jubilados y pensionados en el @BancoCiudad #ANSES https://t.co/RH1I4OhJ1J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46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@produccioneszyg - 2016-12-23 10:34:26</a:t>
                      </a:r>
                      <a:r>
                        <a:rPr lang="es-ES" sz="1000"/>
                        <a:t>
Carlos Leiza, Gerente de Banca Social del @BancoCiudad, en #PuntoDeEncuentro por @Cultura979 https://t.co/kGt12C66fp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484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@LarenSandy - 2016-12-28 17:43:12</a:t>
                      </a:r>
                      <a:r>
                        <a:rPr lang="es-ES" sz="1000"/>
                        <a:t>
@BancoCiudad EL REINTEGRO POR MEDICAMENTOS A JUBILADOS ES $150- POR MES .UNA VERGÜENZA !!!!!!Con el costo que tienen los remedios!!!!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469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@aduanaarg - 2016-12-26 11:16:56</a:t>
                      </a:r>
                      <a:r>
                        <a:rPr lang="es-ES" sz="1000"/>
                        <a:t>
El miércoles sale la última subasta del año en el @BancoCiudad https://t.co/eLGydEDjwa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627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@dianamaffia - 2017-01-04 17:41:50</a:t>
                      </a:r>
                      <a:r>
                        <a:rPr lang="es-ES" sz="1000"/>
                        <a:t>
La garantía para la vivienda social debería darla el @BancoCiudad Había una ley para eso, pero sólo alcanzaba a la… https://t.co/kQQb6WQm4A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9173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774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2001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103264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28073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73182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556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@wabianco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85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@marieclopez77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20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@produccioneszyg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70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@EFEConoSur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2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@Flor_LM1989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926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@SeccionCiudad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553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@Danorecoleta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58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@vir_ruiz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00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@lunalorenav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73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@jlzorzi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1950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2723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8410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673308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649673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31506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697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@InstPyME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56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@_ThomasPadilla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088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@marodriplaza4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44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@alfonso_bust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067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@ElDonEmprende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555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@EFEUruguay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96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@eduarc67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54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@VentanaAbierta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83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@dzapatillas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245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@crispycoroo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3149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9219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1211</Words>
  <Application>Microsoft Office PowerPoint</Application>
  <PresentationFormat>On-screen Show (4:3)</PresentationFormat>
  <Paragraphs>459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Questions Table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2017-01-10T19:12:39Z</dcterms:created>
  <dcterms:modified xsi:type="dcterms:W3CDTF">2017-01-10T19:13:45Z</dcterms:modified>
</cp:coreProperties>
</file>