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Sheet1!$A$2:$A$32</c:f>
              <c:numCache>
                <c:formatCode>m/d/yyyy</c:formatCode>
                <c:ptCount val="31"/>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numCache>
            </c:numRef>
          </c:cat>
          <c:val>
            <c:numRef>
              <c:f>Sheet1!$B$2:$B$32</c:f>
              <c:numCache>
                <c:formatCode>General</c:formatCode>
                <c:ptCount val="31"/>
                <c:pt idx="0">
                  <c:v>506997</c:v>
                </c:pt>
                <c:pt idx="1">
                  <c:v>507064</c:v>
                </c:pt>
                <c:pt idx="2">
                  <c:v>507126</c:v>
                </c:pt>
                <c:pt idx="3">
                  <c:v>507134</c:v>
                </c:pt>
                <c:pt idx="4">
                  <c:v>507140</c:v>
                </c:pt>
                <c:pt idx="5">
                  <c:v>507134</c:v>
                </c:pt>
                <c:pt idx="6">
                  <c:v>507191</c:v>
                </c:pt>
                <c:pt idx="7">
                  <c:v>507217</c:v>
                </c:pt>
                <c:pt idx="8">
                  <c:v>507254</c:v>
                </c:pt>
                <c:pt idx="9">
                  <c:v>507300</c:v>
                </c:pt>
                <c:pt idx="10">
                  <c:v>507346</c:v>
                </c:pt>
                <c:pt idx="11">
                  <c:v>507407</c:v>
                </c:pt>
                <c:pt idx="12">
                  <c:v>507499</c:v>
                </c:pt>
                <c:pt idx="13">
                  <c:v>507668</c:v>
                </c:pt>
                <c:pt idx="14">
                  <c:v>507757</c:v>
                </c:pt>
                <c:pt idx="15">
                  <c:v>507853</c:v>
                </c:pt>
                <c:pt idx="16">
                  <c:v>507930</c:v>
                </c:pt>
                <c:pt idx="17">
                  <c:v>507989</c:v>
                </c:pt>
                <c:pt idx="18">
                  <c:v>508097</c:v>
                </c:pt>
                <c:pt idx="19">
                  <c:v>508177</c:v>
                </c:pt>
                <c:pt idx="20">
                  <c:v>508291</c:v>
                </c:pt>
                <c:pt idx="21">
                  <c:v>508374</c:v>
                </c:pt>
                <c:pt idx="22">
                  <c:v>508544</c:v>
                </c:pt>
                <c:pt idx="23">
                  <c:v>508605</c:v>
                </c:pt>
                <c:pt idx="24">
                  <c:v>508679</c:v>
                </c:pt>
                <c:pt idx="25">
                  <c:v>508777</c:v>
                </c:pt>
                <c:pt idx="26">
                  <c:v>508882</c:v>
                </c:pt>
                <c:pt idx="27">
                  <c:v>508950</c:v>
                </c:pt>
                <c:pt idx="28">
                  <c:v>509024</c:v>
                </c:pt>
                <c:pt idx="29">
                  <c:v>509098</c:v>
                </c:pt>
                <c:pt idx="30">
                  <c:v>509161</c:v>
                </c:pt>
              </c:numCache>
            </c:numRef>
          </c:val>
          <c:smooth val="0"/>
          <c:extLst>
            <c:ext xmlns:c16="http://schemas.microsoft.com/office/drawing/2014/chart" uri="{C3380CC4-5D6E-409C-BE32-E72D297353CC}">
              <c16:uniqueId val="{00000000-C42B-47F9-BA54-E259A41C86CB}"/>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Sheet1!$A$2:$A$32</c:f>
              <c:numCache>
                <c:formatCode>m/d/yyyy</c:formatCode>
                <c:ptCount val="31"/>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numCache>
            </c:numRef>
          </c:cat>
          <c:val>
            <c:numRef>
              <c:f>Sheet1!$C$2:$C$32</c:f>
              <c:numCache>
                <c:formatCode>General</c:formatCode>
                <c:ptCount val="31"/>
                <c:pt idx="0">
                  <c:v>1047088</c:v>
                </c:pt>
                <c:pt idx="1">
                  <c:v>1047116</c:v>
                </c:pt>
                <c:pt idx="2">
                  <c:v>1047132</c:v>
                </c:pt>
                <c:pt idx="3">
                  <c:v>1047169</c:v>
                </c:pt>
                <c:pt idx="4">
                  <c:v>1047266</c:v>
                </c:pt>
                <c:pt idx="5">
                  <c:v>1047445</c:v>
                </c:pt>
                <c:pt idx="6">
                  <c:v>1047574</c:v>
                </c:pt>
                <c:pt idx="7">
                  <c:v>1047656</c:v>
                </c:pt>
                <c:pt idx="8">
                  <c:v>1047752</c:v>
                </c:pt>
                <c:pt idx="9">
                  <c:v>1047835</c:v>
                </c:pt>
                <c:pt idx="10">
                  <c:v>1047881</c:v>
                </c:pt>
                <c:pt idx="11">
                  <c:v>1048007</c:v>
                </c:pt>
                <c:pt idx="12">
                  <c:v>1048171</c:v>
                </c:pt>
                <c:pt idx="13">
                  <c:v>1048418</c:v>
                </c:pt>
                <c:pt idx="14">
                  <c:v>1048528</c:v>
                </c:pt>
                <c:pt idx="15">
                  <c:v>1048651</c:v>
                </c:pt>
                <c:pt idx="16">
                  <c:v>1048720</c:v>
                </c:pt>
                <c:pt idx="17">
                  <c:v>1048760</c:v>
                </c:pt>
                <c:pt idx="18">
                  <c:v>1048863</c:v>
                </c:pt>
                <c:pt idx="19">
                  <c:v>1049005</c:v>
                </c:pt>
                <c:pt idx="20">
                  <c:v>1049151</c:v>
                </c:pt>
                <c:pt idx="21">
                  <c:v>1049254</c:v>
                </c:pt>
                <c:pt idx="22">
                  <c:v>1049324</c:v>
                </c:pt>
                <c:pt idx="23">
                  <c:v>1049320</c:v>
                </c:pt>
                <c:pt idx="24">
                  <c:v>1049326</c:v>
                </c:pt>
                <c:pt idx="25">
                  <c:v>1049454</c:v>
                </c:pt>
                <c:pt idx="26">
                  <c:v>1049599</c:v>
                </c:pt>
                <c:pt idx="27">
                  <c:v>1049735</c:v>
                </c:pt>
                <c:pt idx="28">
                  <c:v>1049856</c:v>
                </c:pt>
                <c:pt idx="29">
                  <c:v>1049952</c:v>
                </c:pt>
                <c:pt idx="30">
                  <c:v>1050040</c:v>
                </c:pt>
              </c:numCache>
            </c:numRef>
          </c:val>
          <c:smooth val="0"/>
          <c:extLst>
            <c:ext xmlns:c16="http://schemas.microsoft.com/office/drawing/2014/chart" uri="{C3380CC4-5D6E-409C-BE32-E72D297353CC}">
              <c16:uniqueId val="{00000001-C42B-47F9-BA54-E259A41C86CB}"/>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Sheet1!$A$2:$A$32</c:f>
              <c:numCache>
                <c:formatCode>m/d/yyyy</c:formatCode>
                <c:ptCount val="31"/>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numCache>
            </c:numRef>
          </c:cat>
          <c:val>
            <c:numRef>
              <c:f>Sheet1!$D$2:$D$32</c:f>
              <c:numCache>
                <c:formatCode>General</c:formatCode>
                <c:ptCount val="31"/>
                <c:pt idx="0">
                  <c:v>1217013</c:v>
                </c:pt>
                <c:pt idx="1">
                  <c:v>1217777</c:v>
                </c:pt>
                <c:pt idx="2">
                  <c:v>1218529</c:v>
                </c:pt>
                <c:pt idx="3">
                  <c:v>1219463</c:v>
                </c:pt>
                <c:pt idx="4">
                  <c:v>1220371</c:v>
                </c:pt>
                <c:pt idx="5">
                  <c:v>1221304</c:v>
                </c:pt>
                <c:pt idx="6">
                  <c:v>1222162</c:v>
                </c:pt>
                <c:pt idx="7">
                  <c:v>1223059</c:v>
                </c:pt>
                <c:pt idx="8">
                  <c:v>1224005</c:v>
                </c:pt>
                <c:pt idx="9">
                  <c:v>1225118</c:v>
                </c:pt>
                <c:pt idx="10">
                  <c:v>1226789</c:v>
                </c:pt>
                <c:pt idx="11">
                  <c:v>1228101</c:v>
                </c:pt>
                <c:pt idx="12">
                  <c:v>1229193</c:v>
                </c:pt>
                <c:pt idx="13">
                  <c:v>1230226</c:v>
                </c:pt>
                <c:pt idx="14">
                  <c:v>1231123</c:v>
                </c:pt>
                <c:pt idx="15">
                  <c:v>1232262</c:v>
                </c:pt>
                <c:pt idx="16">
                  <c:v>1233207</c:v>
                </c:pt>
                <c:pt idx="17">
                  <c:v>1234364</c:v>
                </c:pt>
                <c:pt idx="18">
                  <c:v>1235597</c:v>
                </c:pt>
                <c:pt idx="19">
                  <c:v>1236743</c:v>
                </c:pt>
                <c:pt idx="20">
                  <c:v>1237780</c:v>
                </c:pt>
                <c:pt idx="21">
                  <c:v>1238572</c:v>
                </c:pt>
                <c:pt idx="22">
                  <c:v>1239498</c:v>
                </c:pt>
                <c:pt idx="23">
                  <c:v>1240281</c:v>
                </c:pt>
                <c:pt idx="24">
                  <c:v>1241217</c:v>
                </c:pt>
                <c:pt idx="25">
                  <c:v>1242367</c:v>
                </c:pt>
                <c:pt idx="26">
                  <c:v>1243675</c:v>
                </c:pt>
                <c:pt idx="27">
                  <c:v>1244938</c:v>
                </c:pt>
                <c:pt idx="28">
                  <c:v>1246030</c:v>
                </c:pt>
                <c:pt idx="29">
                  <c:v>1246825</c:v>
                </c:pt>
                <c:pt idx="30">
                  <c:v>1247624</c:v>
                </c:pt>
              </c:numCache>
            </c:numRef>
          </c:val>
          <c:smooth val="0"/>
          <c:extLst>
            <c:ext xmlns:c16="http://schemas.microsoft.com/office/drawing/2014/chart" uri="{C3380CC4-5D6E-409C-BE32-E72D297353CC}">
              <c16:uniqueId val="{00000002-C42B-47F9-BA54-E259A41C86CB}"/>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Sheet1!$A$2:$A$32</c:f>
              <c:numCache>
                <c:formatCode>m/d/yyyy</c:formatCode>
                <c:ptCount val="31"/>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numCache>
            </c:numRef>
          </c:cat>
          <c:val>
            <c:numRef>
              <c:f>Sheet1!$E$2:$E$32</c:f>
              <c:numCache>
                <c:formatCode>General</c:formatCode>
                <c:ptCount val="31"/>
                <c:pt idx="0">
                  <c:v>487603</c:v>
                </c:pt>
                <c:pt idx="1">
                  <c:v>487701</c:v>
                </c:pt>
                <c:pt idx="2">
                  <c:v>487759</c:v>
                </c:pt>
                <c:pt idx="3">
                  <c:v>487794</c:v>
                </c:pt>
                <c:pt idx="4">
                  <c:v>487856</c:v>
                </c:pt>
                <c:pt idx="5">
                  <c:v>487954</c:v>
                </c:pt>
                <c:pt idx="6">
                  <c:v>488077</c:v>
                </c:pt>
                <c:pt idx="7">
                  <c:v>488105</c:v>
                </c:pt>
                <c:pt idx="8">
                  <c:v>488111</c:v>
                </c:pt>
                <c:pt idx="9">
                  <c:v>488122</c:v>
                </c:pt>
                <c:pt idx="10">
                  <c:v>488144</c:v>
                </c:pt>
                <c:pt idx="11">
                  <c:v>488219</c:v>
                </c:pt>
                <c:pt idx="12">
                  <c:v>488330</c:v>
                </c:pt>
                <c:pt idx="13">
                  <c:v>488549</c:v>
                </c:pt>
                <c:pt idx="14">
                  <c:v>488678</c:v>
                </c:pt>
                <c:pt idx="15">
                  <c:v>488777</c:v>
                </c:pt>
                <c:pt idx="16">
                  <c:v>488888</c:v>
                </c:pt>
                <c:pt idx="17">
                  <c:v>489012</c:v>
                </c:pt>
                <c:pt idx="18">
                  <c:v>489245</c:v>
                </c:pt>
                <c:pt idx="19">
                  <c:v>489441</c:v>
                </c:pt>
                <c:pt idx="20">
                  <c:v>489653</c:v>
                </c:pt>
                <c:pt idx="21">
                  <c:v>489775</c:v>
                </c:pt>
                <c:pt idx="22">
                  <c:v>489870</c:v>
                </c:pt>
                <c:pt idx="23">
                  <c:v>489913</c:v>
                </c:pt>
                <c:pt idx="24">
                  <c:v>489950</c:v>
                </c:pt>
                <c:pt idx="25">
                  <c:v>490036</c:v>
                </c:pt>
                <c:pt idx="26">
                  <c:v>490141</c:v>
                </c:pt>
                <c:pt idx="27">
                  <c:v>490254</c:v>
                </c:pt>
                <c:pt idx="28">
                  <c:v>490332</c:v>
                </c:pt>
                <c:pt idx="29">
                  <c:v>490399</c:v>
                </c:pt>
                <c:pt idx="30">
                  <c:v>490419</c:v>
                </c:pt>
              </c:numCache>
            </c:numRef>
          </c:val>
          <c:smooth val="0"/>
          <c:extLst>
            <c:ext xmlns:c16="http://schemas.microsoft.com/office/drawing/2014/chart" uri="{C3380CC4-5D6E-409C-BE32-E72D297353CC}">
              <c16:uniqueId val="{00000003-C42B-47F9-BA54-E259A41C86CB}"/>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Sheet1!$A$2:$A$32</c:f>
              <c:numCache>
                <c:formatCode>m/d/yyyy</c:formatCode>
                <c:ptCount val="31"/>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numCache>
            </c:numRef>
          </c:cat>
          <c:val>
            <c:numRef>
              <c:f>Sheet1!$F$2:$F$32</c:f>
              <c:numCache>
                <c:formatCode>General</c:formatCode>
                <c:ptCount val="31"/>
                <c:pt idx="0">
                  <c:v>219457</c:v>
                </c:pt>
                <c:pt idx="1">
                  <c:v>219503</c:v>
                </c:pt>
                <c:pt idx="2">
                  <c:v>219512</c:v>
                </c:pt>
                <c:pt idx="3">
                  <c:v>219523</c:v>
                </c:pt>
                <c:pt idx="4">
                  <c:v>219545</c:v>
                </c:pt>
                <c:pt idx="5">
                  <c:v>219583</c:v>
                </c:pt>
                <c:pt idx="6">
                  <c:v>219598</c:v>
                </c:pt>
                <c:pt idx="7">
                  <c:v>219639</c:v>
                </c:pt>
                <c:pt idx="8">
                  <c:v>219643</c:v>
                </c:pt>
                <c:pt idx="9">
                  <c:v>219651</c:v>
                </c:pt>
                <c:pt idx="10">
                  <c:v>219679</c:v>
                </c:pt>
                <c:pt idx="11">
                  <c:v>219719</c:v>
                </c:pt>
                <c:pt idx="12">
                  <c:v>219763</c:v>
                </c:pt>
                <c:pt idx="13">
                  <c:v>219874</c:v>
                </c:pt>
                <c:pt idx="14">
                  <c:v>220124</c:v>
                </c:pt>
                <c:pt idx="15">
                  <c:v>220218</c:v>
                </c:pt>
                <c:pt idx="16">
                  <c:v>220285</c:v>
                </c:pt>
                <c:pt idx="17">
                  <c:v>220390</c:v>
                </c:pt>
                <c:pt idx="18">
                  <c:v>220509</c:v>
                </c:pt>
                <c:pt idx="19">
                  <c:v>220623</c:v>
                </c:pt>
                <c:pt idx="20">
                  <c:v>220857</c:v>
                </c:pt>
                <c:pt idx="21">
                  <c:v>220979</c:v>
                </c:pt>
                <c:pt idx="22">
                  <c:v>221151</c:v>
                </c:pt>
                <c:pt idx="23">
                  <c:v>221295</c:v>
                </c:pt>
                <c:pt idx="24">
                  <c:v>221549</c:v>
                </c:pt>
                <c:pt idx="25">
                  <c:v>221835</c:v>
                </c:pt>
                <c:pt idx="26">
                  <c:v>222109</c:v>
                </c:pt>
                <c:pt idx="27">
                  <c:v>222460</c:v>
                </c:pt>
                <c:pt idx="28">
                  <c:v>222676</c:v>
                </c:pt>
                <c:pt idx="29">
                  <c:v>222825</c:v>
                </c:pt>
                <c:pt idx="30">
                  <c:v>222906</c:v>
                </c:pt>
              </c:numCache>
            </c:numRef>
          </c:val>
          <c:smooth val="0"/>
          <c:extLst>
            <c:ext xmlns:c16="http://schemas.microsoft.com/office/drawing/2014/chart" uri="{C3380CC4-5D6E-409C-BE32-E72D297353CC}">
              <c16:uniqueId val="{00000004-C42B-47F9-BA54-E259A41C86CB}"/>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Sheet1!$A$2:$A$32</c:f>
              <c:numCache>
                <c:formatCode>m/d/yyyy</c:formatCode>
                <c:ptCount val="31"/>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numCache>
            </c:numRef>
          </c:cat>
          <c:val>
            <c:numRef>
              <c:f>Sheet1!$G$2:$G$32</c:f>
              <c:numCache>
                <c:formatCode>General</c:formatCode>
                <c:ptCount val="31"/>
                <c:pt idx="0">
                  <c:v>668079</c:v>
                </c:pt>
                <c:pt idx="1">
                  <c:v>668237</c:v>
                </c:pt>
                <c:pt idx="2">
                  <c:v>668367</c:v>
                </c:pt>
                <c:pt idx="3">
                  <c:v>668514</c:v>
                </c:pt>
                <c:pt idx="4">
                  <c:v>668698</c:v>
                </c:pt>
                <c:pt idx="5">
                  <c:v>668864</c:v>
                </c:pt>
                <c:pt idx="6">
                  <c:v>668982</c:v>
                </c:pt>
                <c:pt idx="7">
                  <c:v>669214</c:v>
                </c:pt>
                <c:pt idx="8">
                  <c:v>669196</c:v>
                </c:pt>
                <c:pt idx="9">
                  <c:v>669185</c:v>
                </c:pt>
                <c:pt idx="10">
                  <c:v>669156</c:v>
                </c:pt>
                <c:pt idx="11">
                  <c:v>669209</c:v>
                </c:pt>
                <c:pt idx="12">
                  <c:v>669667</c:v>
                </c:pt>
                <c:pt idx="13">
                  <c:v>670008</c:v>
                </c:pt>
                <c:pt idx="14">
                  <c:v>670316</c:v>
                </c:pt>
                <c:pt idx="15">
                  <c:v>670633</c:v>
                </c:pt>
                <c:pt idx="16">
                  <c:v>670951</c:v>
                </c:pt>
                <c:pt idx="17">
                  <c:v>671310</c:v>
                </c:pt>
                <c:pt idx="18">
                  <c:v>671722</c:v>
                </c:pt>
                <c:pt idx="19">
                  <c:v>672075</c:v>
                </c:pt>
                <c:pt idx="20">
                  <c:v>672428</c:v>
                </c:pt>
                <c:pt idx="21">
                  <c:v>672787</c:v>
                </c:pt>
                <c:pt idx="22">
                  <c:v>672952</c:v>
                </c:pt>
                <c:pt idx="23">
                  <c:v>673029</c:v>
                </c:pt>
                <c:pt idx="24">
                  <c:v>673145</c:v>
                </c:pt>
                <c:pt idx="25">
                  <c:v>673336</c:v>
                </c:pt>
                <c:pt idx="26">
                  <c:v>673355</c:v>
                </c:pt>
                <c:pt idx="27">
                  <c:v>673344</c:v>
                </c:pt>
                <c:pt idx="28">
                  <c:v>673349</c:v>
                </c:pt>
                <c:pt idx="29">
                  <c:v>673325</c:v>
                </c:pt>
                <c:pt idx="30">
                  <c:v>673298</c:v>
                </c:pt>
              </c:numCache>
            </c:numRef>
          </c:val>
          <c:smooth val="0"/>
          <c:extLst>
            <c:ext xmlns:c16="http://schemas.microsoft.com/office/drawing/2014/chart" uri="{C3380CC4-5D6E-409C-BE32-E72D297353CC}">
              <c16:uniqueId val="{00000005-C42B-47F9-BA54-E259A41C86CB}"/>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numCache>
            </c:numRef>
          </c:cat>
          <c:val>
            <c:numRef>
              <c:f>Sheet1!$H$2:$H$32</c:f>
              <c:numCache>
                <c:formatCode>General</c:formatCode>
                <c:ptCount val="31"/>
                <c:pt idx="0">
                  <c:v>443372</c:v>
                </c:pt>
                <c:pt idx="1">
                  <c:v>443697</c:v>
                </c:pt>
                <c:pt idx="2">
                  <c:v>444045</c:v>
                </c:pt>
                <c:pt idx="3">
                  <c:v>444397</c:v>
                </c:pt>
                <c:pt idx="4">
                  <c:v>444749</c:v>
                </c:pt>
                <c:pt idx="5">
                  <c:v>445016</c:v>
                </c:pt>
                <c:pt idx="6">
                  <c:v>445242</c:v>
                </c:pt>
                <c:pt idx="7">
                  <c:v>445455</c:v>
                </c:pt>
                <c:pt idx="8">
                  <c:v>445674</c:v>
                </c:pt>
                <c:pt idx="9">
                  <c:v>445893</c:v>
                </c:pt>
                <c:pt idx="10">
                  <c:v>446192</c:v>
                </c:pt>
                <c:pt idx="11">
                  <c:v>446506</c:v>
                </c:pt>
                <c:pt idx="12">
                  <c:v>446752</c:v>
                </c:pt>
                <c:pt idx="13">
                  <c:v>446914</c:v>
                </c:pt>
                <c:pt idx="14">
                  <c:v>446888</c:v>
                </c:pt>
                <c:pt idx="15">
                  <c:v>446873</c:v>
                </c:pt>
                <c:pt idx="16">
                  <c:v>446864</c:v>
                </c:pt>
                <c:pt idx="17">
                  <c:v>446832</c:v>
                </c:pt>
                <c:pt idx="18">
                  <c:v>446836</c:v>
                </c:pt>
                <c:pt idx="19">
                  <c:v>446855</c:v>
                </c:pt>
                <c:pt idx="20">
                  <c:v>446937</c:v>
                </c:pt>
                <c:pt idx="21">
                  <c:v>447003</c:v>
                </c:pt>
                <c:pt idx="22">
                  <c:v>447098</c:v>
                </c:pt>
                <c:pt idx="23">
                  <c:v>447178</c:v>
                </c:pt>
                <c:pt idx="24">
                  <c:v>447277</c:v>
                </c:pt>
                <c:pt idx="25">
                  <c:v>447393</c:v>
                </c:pt>
                <c:pt idx="26">
                  <c:v>447461</c:v>
                </c:pt>
                <c:pt idx="27">
                  <c:v>447515</c:v>
                </c:pt>
                <c:pt idx="28">
                  <c:v>447533</c:v>
                </c:pt>
                <c:pt idx="29">
                  <c:v>447585</c:v>
                </c:pt>
                <c:pt idx="30">
                  <c:v>447614</c:v>
                </c:pt>
              </c:numCache>
            </c:numRef>
          </c:val>
          <c:smooth val="0"/>
          <c:extLst>
            <c:ext xmlns:c16="http://schemas.microsoft.com/office/drawing/2014/chart" uri="{C3380CC4-5D6E-409C-BE32-E72D297353CC}">
              <c16:uniqueId val="{00000006-C42B-47F9-BA54-E259A41C86CB}"/>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numCache>
            </c:numRef>
          </c:cat>
          <c:val>
            <c:numRef>
              <c:f>Sheet1!$I$2:$I$32</c:f>
              <c:numCache>
                <c:formatCode>General</c:formatCode>
                <c:ptCount val="31"/>
                <c:pt idx="0">
                  <c:v>86370</c:v>
                </c:pt>
                <c:pt idx="1">
                  <c:v>86410</c:v>
                </c:pt>
                <c:pt idx="2">
                  <c:v>86431</c:v>
                </c:pt>
                <c:pt idx="3">
                  <c:v>86452</c:v>
                </c:pt>
                <c:pt idx="4">
                  <c:v>86512</c:v>
                </c:pt>
                <c:pt idx="5">
                  <c:v>86556</c:v>
                </c:pt>
                <c:pt idx="6">
                  <c:v>86595</c:v>
                </c:pt>
                <c:pt idx="7">
                  <c:v>86625</c:v>
                </c:pt>
                <c:pt idx="8">
                  <c:v>86678</c:v>
                </c:pt>
                <c:pt idx="9">
                  <c:v>86744</c:v>
                </c:pt>
                <c:pt idx="10">
                  <c:v>86766</c:v>
                </c:pt>
                <c:pt idx="11">
                  <c:v>86817</c:v>
                </c:pt>
                <c:pt idx="12">
                  <c:v>87200</c:v>
                </c:pt>
                <c:pt idx="13">
                  <c:v>87593</c:v>
                </c:pt>
                <c:pt idx="14">
                  <c:v>87761</c:v>
                </c:pt>
                <c:pt idx="15">
                  <c:v>88355</c:v>
                </c:pt>
                <c:pt idx="16">
                  <c:v>88889</c:v>
                </c:pt>
                <c:pt idx="17">
                  <c:v>88987</c:v>
                </c:pt>
                <c:pt idx="18">
                  <c:v>89394</c:v>
                </c:pt>
                <c:pt idx="19">
                  <c:v>90153</c:v>
                </c:pt>
                <c:pt idx="20">
                  <c:v>90957</c:v>
                </c:pt>
                <c:pt idx="21">
                  <c:v>91883</c:v>
                </c:pt>
                <c:pt idx="22">
                  <c:v>92705</c:v>
                </c:pt>
                <c:pt idx="23">
                  <c:v>92852</c:v>
                </c:pt>
                <c:pt idx="24">
                  <c:v>92865</c:v>
                </c:pt>
                <c:pt idx="25">
                  <c:v>93041</c:v>
                </c:pt>
                <c:pt idx="26">
                  <c:v>93108</c:v>
                </c:pt>
                <c:pt idx="27">
                  <c:v>93168</c:v>
                </c:pt>
                <c:pt idx="28">
                  <c:v>93226</c:v>
                </c:pt>
                <c:pt idx="29">
                  <c:v>93309</c:v>
                </c:pt>
                <c:pt idx="30">
                  <c:v>93440</c:v>
                </c:pt>
              </c:numCache>
            </c:numRef>
          </c:val>
          <c:smooth val="0"/>
          <c:extLst>
            <c:ext xmlns:c16="http://schemas.microsoft.com/office/drawing/2014/chart" uri="{C3380CC4-5D6E-409C-BE32-E72D297353CC}">
              <c16:uniqueId val="{00000007-C42B-47F9-BA54-E259A41C86CB}"/>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Sheet1!$A$2:$A$32</c:f>
              <c:numCache>
                <c:formatCode>m/d/yyyy</c:formatCode>
                <c:ptCount val="31"/>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numCache>
            </c:numRef>
          </c:cat>
          <c:val>
            <c:numRef>
              <c:f>Sheet1!$J$2:$J$32</c:f>
              <c:numCache>
                <c:formatCode>General</c:formatCode>
                <c:ptCount val="31"/>
                <c:pt idx="0">
                  <c:v>420189</c:v>
                </c:pt>
                <c:pt idx="1">
                  <c:v>420275</c:v>
                </c:pt>
                <c:pt idx="2">
                  <c:v>420363</c:v>
                </c:pt>
                <c:pt idx="3">
                  <c:v>420423</c:v>
                </c:pt>
                <c:pt idx="4">
                  <c:v>420493</c:v>
                </c:pt>
                <c:pt idx="5">
                  <c:v>420572</c:v>
                </c:pt>
                <c:pt idx="6">
                  <c:v>420646</c:v>
                </c:pt>
                <c:pt idx="7">
                  <c:v>420714</c:v>
                </c:pt>
                <c:pt idx="8">
                  <c:v>420772</c:v>
                </c:pt>
                <c:pt idx="9">
                  <c:v>420798</c:v>
                </c:pt>
                <c:pt idx="10">
                  <c:v>420820</c:v>
                </c:pt>
                <c:pt idx="11">
                  <c:v>420913</c:v>
                </c:pt>
                <c:pt idx="12">
                  <c:v>421044</c:v>
                </c:pt>
                <c:pt idx="13">
                  <c:v>421148</c:v>
                </c:pt>
                <c:pt idx="14">
                  <c:v>421312</c:v>
                </c:pt>
                <c:pt idx="15">
                  <c:v>421369</c:v>
                </c:pt>
                <c:pt idx="16">
                  <c:v>421414</c:v>
                </c:pt>
                <c:pt idx="17">
                  <c:v>421445</c:v>
                </c:pt>
                <c:pt idx="18">
                  <c:v>421510</c:v>
                </c:pt>
                <c:pt idx="19">
                  <c:v>421621</c:v>
                </c:pt>
                <c:pt idx="20">
                  <c:v>421714</c:v>
                </c:pt>
                <c:pt idx="21">
                  <c:v>421807</c:v>
                </c:pt>
                <c:pt idx="22">
                  <c:v>421898</c:v>
                </c:pt>
                <c:pt idx="23">
                  <c:v>422017</c:v>
                </c:pt>
                <c:pt idx="24">
                  <c:v>422157</c:v>
                </c:pt>
                <c:pt idx="25">
                  <c:v>422237</c:v>
                </c:pt>
                <c:pt idx="26">
                  <c:v>422318</c:v>
                </c:pt>
                <c:pt idx="27">
                  <c:v>422496</c:v>
                </c:pt>
                <c:pt idx="28">
                  <c:v>422728</c:v>
                </c:pt>
                <c:pt idx="29">
                  <c:v>422821</c:v>
                </c:pt>
                <c:pt idx="30">
                  <c:v>422954</c:v>
                </c:pt>
              </c:numCache>
            </c:numRef>
          </c:val>
          <c:smooth val="0"/>
          <c:extLst>
            <c:ext xmlns:c16="http://schemas.microsoft.com/office/drawing/2014/chart" uri="{C3380CC4-5D6E-409C-BE32-E72D297353CC}">
              <c16:uniqueId val="{00000008-C42B-47F9-BA54-E259A41C86CB}"/>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Sheet1!$A$2:$A$32</c:f>
              <c:numCache>
                <c:formatCode>m/d/yyyy</c:formatCode>
                <c:ptCount val="31"/>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numCache>
            </c:numRef>
          </c:cat>
          <c:val>
            <c:numRef>
              <c:f>Sheet1!$K$2:$K$32</c:f>
              <c:numCache>
                <c:formatCode>General</c:formatCode>
                <c:ptCount val="31"/>
                <c:pt idx="0">
                  <c:v>142182</c:v>
                </c:pt>
                <c:pt idx="1">
                  <c:v>142246</c:v>
                </c:pt>
                <c:pt idx="2">
                  <c:v>142344</c:v>
                </c:pt>
                <c:pt idx="3">
                  <c:v>142428</c:v>
                </c:pt>
                <c:pt idx="4">
                  <c:v>142525</c:v>
                </c:pt>
                <c:pt idx="5">
                  <c:v>142629</c:v>
                </c:pt>
                <c:pt idx="6">
                  <c:v>142731</c:v>
                </c:pt>
                <c:pt idx="7">
                  <c:v>142796</c:v>
                </c:pt>
                <c:pt idx="8">
                  <c:v>142856</c:v>
                </c:pt>
                <c:pt idx="9">
                  <c:v>142934</c:v>
                </c:pt>
                <c:pt idx="10">
                  <c:v>142999</c:v>
                </c:pt>
                <c:pt idx="11">
                  <c:v>143104</c:v>
                </c:pt>
                <c:pt idx="12">
                  <c:v>143189</c:v>
                </c:pt>
                <c:pt idx="13">
                  <c:v>143293</c:v>
                </c:pt>
                <c:pt idx="14">
                  <c:v>143338</c:v>
                </c:pt>
                <c:pt idx="15">
                  <c:v>143359</c:v>
                </c:pt>
                <c:pt idx="16">
                  <c:v>143395</c:v>
                </c:pt>
                <c:pt idx="17">
                  <c:v>143419</c:v>
                </c:pt>
                <c:pt idx="18">
                  <c:v>143575</c:v>
                </c:pt>
                <c:pt idx="19">
                  <c:v>143845</c:v>
                </c:pt>
                <c:pt idx="20">
                  <c:v>143928</c:v>
                </c:pt>
                <c:pt idx="21">
                  <c:v>143957</c:v>
                </c:pt>
                <c:pt idx="22">
                  <c:v>143977</c:v>
                </c:pt>
                <c:pt idx="23">
                  <c:v>143977</c:v>
                </c:pt>
                <c:pt idx="24">
                  <c:v>143977</c:v>
                </c:pt>
                <c:pt idx="25">
                  <c:v>144008</c:v>
                </c:pt>
                <c:pt idx="26">
                  <c:v>144042</c:v>
                </c:pt>
                <c:pt idx="27">
                  <c:v>144062</c:v>
                </c:pt>
                <c:pt idx="28">
                  <c:v>144094</c:v>
                </c:pt>
                <c:pt idx="29">
                  <c:v>144107</c:v>
                </c:pt>
                <c:pt idx="30">
                  <c:v>144118</c:v>
                </c:pt>
              </c:numCache>
            </c:numRef>
          </c:val>
          <c:smooth val="0"/>
          <c:extLst>
            <c:ext xmlns:c16="http://schemas.microsoft.com/office/drawing/2014/chart" uri="{C3380CC4-5D6E-409C-BE32-E72D297353CC}">
              <c16:uniqueId val="{00000009-C42B-47F9-BA54-E259A41C86CB}"/>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Sheet1!$A$2:$A$32</c:f>
              <c:numCache>
                <c:formatCode>m/d/yyyy</c:formatCode>
                <c:ptCount val="31"/>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numCache>
            </c:numRef>
          </c:cat>
          <c:val>
            <c:numRef>
              <c:f>Sheet1!$L$2:$L$32</c:f>
              <c:numCache>
                <c:formatCode>General</c:formatCode>
                <c:ptCount val="31"/>
                <c:pt idx="0">
                  <c:v>33901</c:v>
                </c:pt>
                <c:pt idx="1">
                  <c:v>33954</c:v>
                </c:pt>
                <c:pt idx="2">
                  <c:v>33984</c:v>
                </c:pt>
                <c:pt idx="3">
                  <c:v>34014</c:v>
                </c:pt>
                <c:pt idx="4">
                  <c:v>34072</c:v>
                </c:pt>
                <c:pt idx="5">
                  <c:v>34134</c:v>
                </c:pt>
                <c:pt idx="6">
                  <c:v>34168</c:v>
                </c:pt>
                <c:pt idx="7">
                  <c:v>34201</c:v>
                </c:pt>
                <c:pt idx="8">
                  <c:v>34238</c:v>
                </c:pt>
                <c:pt idx="9">
                  <c:v>34257</c:v>
                </c:pt>
                <c:pt idx="10">
                  <c:v>34279</c:v>
                </c:pt>
                <c:pt idx="11">
                  <c:v>34338</c:v>
                </c:pt>
                <c:pt idx="12">
                  <c:v>34403</c:v>
                </c:pt>
                <c:pt idx="13">
                  <c:v>34485</c:v>
                </c:pt>
                <c:pt idx="14">
                  <c:v>34546</c:v>
                </c:pt>
                <c:pt idx="15">
                  <c:v>34603</c:v>
                </c:pt>
                <c:pt idx="16">
                  <c:v>34636</c:v>
                </c:pt>
                <c:pt idx="17">
                  <c:v>34675</c:v>
                </c:pt>
                <c:pt idx="18">
                  <c:v>35161</c:v>
                </c:pt>
                <c:pt idx="19">
                  <c:v>35731</c:v>
                </c:pt>
                <c:pt idx="20">
                  <c:v>36102</c:v>
                </c:pt>
                <c:pt idx="21">
                  <c:v>36372</c:v>
                </c:pt>
                <c:pt idx="22">
                  <c:v>36551</c:v>
                </c:pt>
                <c:pt idx="23">
                  <c:v>36655</c:v>
                </c:pt>
                <c:pt idx="24">
                  <c:v>36778</c:v>
                </c:pt>
                <c:pt idx="25">
                  <c:v>36968</c:v>
                </c:pt>
                <c:pt idx="26">
                  <c:v>37229</c:v>
                </c:pt>
                <c:pt idx="27">
                  <c:v>37384</c:v>
                </c:pt>
                <c:pt idx="28">
                  <c:v>37507</c:v>
                </c:pt>
                <c:pt idx="29">
                  <c:v>37627</c:v>
                </c:pt>
                <c:pt idx="30">
                  <c:v>37714</c:v>
                </c:pt>
              </c:numCache>
            </c:numRef>
          </c:val>
          <c:smooth val="0"/>
          <c:extLst>
            <c:ext xmlns:c16="http://schemas.microsoft.com/office/drawing/2014/chart" uri="{C3380CC4-5D6E-409C-BE32-E72D297353CC}">
              <c16:uniqueId val="{0000000A-C42B-47F9-BA54-E259A41C86CB}"/>
            </c:ext>
          </c:extLst>
        </c:ser>
        <c:dLbls>
          <c:showLegendKey val="0"/>
          <c:showVal val="0"/>
          <c:showCatName val="0"/>
          <c:showSerName val="0"/>
          <c:showPercent val="0"/>
          <c:showBubbleSize val="0"/>
        </c:dLbls>
        <c:smooth val="0"/>
        <c:axId val="255542496"/>
        <c:axId val="255544464"/>
      </c:lineChart>
      <c:dateAx>
        <c:axId val="255542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544464"/>
        <c:crosses val="autoZero"/>
        <c:auto val="1"/>
        <c:lblOffset val="100"/>
        <c:baseTimeUnit val="days"/>
      </c:dateAx>
      <c:valAx>
        <c:axId val="255544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542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40.810499999999998</c:v>
                </c:pt>
                <c:pt idx="1">
                  <c:v>45</c:v>
                </c:pt>
                <c:pt idx="2">
                  <c:v>14.2097</c:v>
                </c:pt>
                <c:pt idx="3">
                  <c:v>0</c:v>
                </c:pt>
                <c:pt idx="4">
                  <c:v>17.493099999999998</c:v>
                </c:pt>
                <c:pt idx="5">
                  <c:v>3.8043999999999998</c:v>
                </c:pt>
              </c:numCache>
            </c:numRef>
          </c:val>
          <c:extLst>
            <c:ext xmlns:c16="http://schemas.microsoft.com/office/drawing/2014/chart" uri="{C3380CC4-5D6E-409C-BE32-E72D297353CC}">
              <c16:uniqueId val="{00000000-552B-4DD7-876B-7CC8AAD8E971}"/>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84.163200000000003</c:v>
                </c:pt>
                <c:pt idx="1">
                  <c:v>75</c:v>
                </c:pt>
                <c:pt idx="2">
                  <c:v>54.7271</c:v>
                </c:pt>
                <c:pt idx="3">
                  <c:v>0</c:v>
                </c:pt>
                <c:pt idx="4">
                  <c:v>19.5868</c:v>
                </c:pt>
                <c:pt idx="5">
                  <c:v>2.5133999999999999</c:v>
                </c:pt>
              </c:numCache>
            </c:numRef>
          </c:val>
          <c:extLst>
            <c:ext xmlns:c16="http://schemas.microsoft.com/office/drawing/2014/chart" uri="{C3380CC4-5D6E-409C-BE32-E72D297353CC}">
              <c16:uniqueId val="{00000001-552B-4DD7-876B-7CC8AAD8E971}"/>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56.666699999999999</c:v>
                </c:pt>
                <c:pt idx="2">
                  <c:v>100</c:v>
                </c:pt>
                <c:pt idx="3">
                  <c:v>0</c:v>
                </c:pt>
                <c:pt idx="4">
                  <c:v>40.316699999999997</c:v>
                </c:pt>
                <c:pt idx="5">
                  <c:v>22.535399999999999</c:v>
                </c:pt>
              </c:numCache>
            </c:numRef>
          </c:val>
          <c:extLst>
            <c:ext xmlns:c16="http://schemas.microsoft.com/office/drawing/2014/chart" uri="{C3380CC4-5D6E-409C-BE32-E72D297353CC}">
              <c16:uniqueId val="{00000002-552B-4DD7-876B-7CC8AAD8E971}"/>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39.308199999999999</c:v>
                </c:pt>
                <c:pt idx="1">
                  <c:v>61.666699999999999</c:v>
                </c:pt>
                <c:pt idx="2">
                  <c:v>10.6867</c:v>
                </c:pt>
                <c:pt idx="3">
                  <c:v>97.857100000000003</c:v>
                </c:pt>
                <c:pt idx="4">
                  <c:v>9.9850999999999992</c:v>
                </c:pt>
                <c:pt idx="5">
                  <c:v>6.9702000000000002</c:v>
                </c:pt>
              </c:numCache>
            </c:numRef>
          </c:val>
          <c:extLst>
            <c:ext xmlns:c16="http://schemas.microsoft.com/office/drawing/2014/chart" uri="{C3380CC4-5D6E-409C-BE32-E72D297353CC}">
              <c16:uniqueId val="{00000003-552B-4DD7-876B-7CC8AAD8E971}"/>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17.866399999999999</c:v>
                </c:pt>
                <c:pt idx="1">
                  <c:v>66.666700000000006</c:v>
                </c:pt>
                <c:pt idx="2">
                  <c:v>16.654800000000002</c:v>
                </c:pt>
                <c:pt idx="3">
                  <c:v>78.571399999999997</c:v>
                </c:pt>
                <c:pt idx="4">
                  <c:v>31.796099999999999</c:v>
                </c:pt>
                <c:pt idx="5">
                  <c:v>14.1004</c:v>
                </c:pt>
              </c:numCache>
            </c:numRef>
          </c:val>
          <c:extLst>
            <c:ext xmlns:c16="http://schemas.microsoft.com/office/drawing/2014/chart" uri="{C3380CC4-5D6E-409C-BE32-E72D297353CC}">
              <c16:uniqueId val="{00000004-552B-4DD7-876B-7CC8AAD8E971}"/>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53.9664</c:v>
                </c:pt>
                <c:pt idx="1">
                  <c:v>53.333300000000001</c:v>
                </c:pt>
                <c:pt idx="2">
                  <c:v>4.3491999999999997</c:v>
                </c:pt>
                <c:pt idx="3">
                  <c:v>100</c:v>
                </c:pt>
                <c:pt idx="4">
                  <c:v>3.4222999999999999</c:v>
                </c:pt>
                <c:pt idx="5">
                  <c:v>6.9260000000000002</c:v>
                </c:pt>
              </c:numCache>
            </c:numRef>
          </c:val>
          <c:extLst>
            <c:ext xmlns:c16="http://schemas.microsoft.com/office/drawing/2014/chart" uri="{C3380CC4-5D6E-409C-BE32-E72D297353CC}">
              <c16:uniqueId val="{00000005-552B-4DD7-876B-7CC8AAD8E971}"/>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35.877299999999998</c:v>
                </c:pt>
                <c:pt idx="1">
                  <c:v>83.333299999999994</c:v>
                </c:pt>
                <c:pt idx="2">
                  <c:v>2.5642</c:v>
                </c:pt>
                <c:pt idx="3">
                  <c:v>0</c:v>
                </c:pt>
                <c:pt idx="4">
                  <c:v>1.9444999999999999</c:v>
                </c:pt>
                <c:pt idx="5">
                  <c:v>8.7690000000000001</c:v>
                </c:pt>
              </c:numCache>
            </c:numRef>
          </c:val>
          <c:extLst>
            <c:ext xmlns:c16="http://schemas.microsoft.com/office/drawing/2014/chart" uri="{C3380CC4-5D6E-409C-BE32-E72D297353CC}">
              <c16:uniqueId val="{00000006-552B-4DD7-876B-7CC8AAD8E971}"/>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7.4893999999999998</c:v>
                </c:pt>
                <c:pt idx="1">
                  <c:v>88.333299999999994</c:v>
                </c:pt>
                <c:pt idx="2">
                  <c:v>24.3826</c:v>
                </c:pt>
                <c:pt idx="3">
                  <c:v>100</c:v>
                </c:pt>
                <c:pt idx="4">
                  <c:v>86.432900000000004</c:v>
                </c:pt>
                <c:pt idx="5">
                  <c:v>72.014499999999998</c:v>
                </c:pt>
              </c:numCache>
            </c:numRef>
          </c:val>
          <c:extLst>
            <c:ext xmlns:c16="http://schemas.microsoft.com/office/drawing/2014/chart" uri="{C3380CC4-5D6E-409C-BE32-E72D297353CC}">
              <c16:uniqueId val="{00000007-552B-4DD7-876B-7CC8AAD8E971}"/>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Sheet1!$J$2:$J$7</c:f>
              <c:numCache>
                <c:formatCode>General</c:formatCode>
                <c:ptCount val="6"/>
                <c:pt idx="0">
                  <c:v>33.900799999999997</c:v>
                </c:pt>
                <c:pt idx="1">
                  <c:v>58.333300000000001</c:v>
                </c:pt>
                <c:pt idx="2">
                  <c:v>45.470599999999997</c:v>
                </c:pt>
                <c:pt idx="3">
                  <c:v>0</c:v>
                </c:pt>
                <c:pt idx="4">
                  <c:v>52.0473</c:v>
                </c:pt>
                <c:pt idx="5">
                  <c:v>5.9561999999999999</c:v>
                </c:pt>
              </c:numCache>
            </c:numRef>
          </c:val>
          <c:extLst>
            <c:ext xmlns:c16="http://schemas.microsoft.com/office/drawing/2014/chart" uri="{C3380CC4-5D6E-409C-BE32-E72D297353CC}">
              <c16:uniqueId val="{00000008-552B-4DD7-876B-7CC8AAD8E971}"/>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Sheet1!$K$2:$K$7</c:f>
              <c:numCache>
                <c:formatCode>General</c:formatCode>
                <c:ptCount val="6"/>
                <c:pt idx="0">
                  <c:v>11.551399999999999</c:v>
                </c:pt>
                <c:pt idx="1">
                  <c:v>100</c:v>
                </c:pt>
                <c:pt idx="2">
                  <c:v>3.0057</c:v>
                </c:pt>
                <c:pt idx="3">
                  <c:v>0</c:v>
                </c:pt>
                <c:pt idx="4">
                  <c:v>5.9108000000000001</c:v>
                </c:pt>
                <c:pt idx="5">
                  <c:v>12.247299999999999</c:v>
                </c:pt>
              </c:numCache>
            </c:numRef>
          </c:val>
          <c:extLst>
            <c:ext xmlns:c16="http://schemas.microsoft.com/office/drawing/2014/chart" uri="{C3380CC4-5D6E-409C-BE32-E72D297353CC}">
              <c16:uniqueId val="{00000009-552B-4DD7-876B-7CC8AAD8E971}"/>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Sheet1!$L$2:$L$7</c:f>
              <c:numCache>
                <c:formatCode>General</c:formatCode>
                <c:ptCount val="6"/>
                <c:pt idx="0">
                  <c:v>3.0228999999999999</c:v>
                </c:pt>
                <c:pt idx="1">
                  <c:v>71.666700000000006</c:v>
                </c:pt>
                <c:pt idx="2">
                  <c:v>9.1102000000000007</c:v>
                </c:pt>
                <c:pt idx="3">
                  <c:v>0</c:v>
                </c:pt>
                <c:pt idx="4">
                  <c:v>100</c:v>
                </c:pt>
                <c:pt idx="5">
                  <c:v>100</c:v>
                </c:pt>
              </c:numCache>
            </c:numRef>
          </c:val>
          <c:extLst>
            <c:ext xmlns:c16="http://schemas.microsoft.com/office/drawing/2014/chart" uri="{C3380CC4-5D6E-409C-BE32-E72D297353CC}">
              <c16:uniqueId val="{0000000A-552B-4DD7-876B-7CC8AAD8E971}"/>
            </c:ext>
          </c:extLst>
        </c:ser>
        <c:dLbls>
          <c:showLegendKey val="0"/>
          <c:showVal val="0"/>
          <c:showCatName val="0"/>
          <c:showSerName val="0"/>
          <c:showPercent val="0"/>
          <c:showBubbleSize val="0"/>
        </c:dLbls>
        <c:axId val="256070664"/>
        <c:axId val="256075584"/>
      </c:radarChart>
      <c:catAx>
        <c:axId val="256070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075584"/>
        <c:crosses val="autoZero"/>
        <c:auto val="1"/>
        <c:lblAlgn val="ctr"/>
        <c:lblOffset val="100"/>
        <c:noMultiLvlLbl val="0"/>
      </c:catAx>
      <c:valAx>
        <c:axId val="256075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070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Sheet1!$A$2:$A$32</c:f>
              <c:numCache>
                <c:formatCode>m/d/yyyy</c:formatCode>
                <c:ptCount val="31"/>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numCache>
            </c:numRef>
          </c:cat>
          <c:val>
            <c:numRef>
              <c:f>Sheet1!$B$2:$B$32</c:f>
              <c:numCache>
                <c:formatCode>General</c:formatCode>
                <c:ptCount val="31"/>
                <c:pt idx="0">
                  <c:v>42</c:v>
                </c:pt>
                <c:pt idx="1">
                  <c:v>67</c:v>
                </c:pt>
                <c:pt idx="2">
                  <c:v>62</c:v>
                </c:pt>
                <c:pt idx="3">
                  <c:v>8</c:v>
                </c:pt>
                <c:pt idx="4">
                  <c:v>6</c:v>
                </c:pt>
                <c:pt idx="5">
                  <c:v>-6</c:v>
                </c:pt>
                <c:pt idx="6">
                  <c:v>57</c:v>
                </c:pt>
                <c:pt idx="7">
                  <c:v>26</c:v>
                </c:pt>
                <c:pt idx="8">
                  <c:v>37</c:v>
                </c:pt>
                <c:pt idx="9">
                  <c:v>46</c:v>
                </c:pt>
                <c:pt idx="10">
                  <c:v>46</c:v>
                </c:pt>
                <c:pt idx="11">
                  <c:v>61</c:v>
                </c:pt>
                <c:pt idx="12">
                  <c:v>92</c:v>
                </c:pt>
                <c:pt idx="13">
                  <c:v>169</c:v>
                </c:pt>
                <c:pt idx="14">
                  <c:v>89</c:v>
                </c:pt>
                <c:pt idx="15">
                  <c:v>96</c:v>
                </c:pt>
                <c:pt idx="16">
                  <c:v>77</c:v>
                </c:pt>
                <c:pt idx="17">
                  <c:v>59</c:v>
                </c:pt>
                <c:pt idx="18">
                  <c:v>108</c:v>
                </c:pt>
                <c:pt idx="19">
                  <c:v>80</c:v>
                </c:pt>
                <c:pt idx="20">
                  <c:v>114</c:v>
                </c:pt>
                <c:pt idx="21">
                  <c:v>83</c:v>
                </c:pt>
                <c:pt idx="22">
                  <c:v>170</c:v>
                </c:pt>
                <c:pt idx="23">
                  <c:v>61</c:v>
                </c:pt>
                <c:pt idx="24">
                  <c:v>74</c:v>
                </c:pt>
                <c:pt idx="25">
                  <c:v>98</c:v>
                </c:pt>
                <c:pt idx="26">
                  <c:v>105</c:v>
                </c:pt>
                <c:pt idx="27">
                  <c:v>68</c:v>
                </c:pt>
                <c:pt idx="28">
                  <c:v>74</c:v>
                </c:pt>
                <c:pt idx="29">
                  <c:v>74</c:v>
                </c:pt>
                <c:pt idx="30">
                  <c:v>63</c:v>
                </c:pt>
              </c:numCache>
            </c:numRef>
          </c:val>
          <c:smooth val="0"/>
          <c:extLst>
            <c:ext xmlns:c16="http://schemas.microsoft.com/office/drawing/2014/chart" uri="{C3380CC4-5D6E-409C-BE32-E72D297353CC}">
              <c16:uniqueId val="{00000000-7639-46D3-995A-EB7B79F5C6D6}"/>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Sheet1!$A$2:$A$32</c:f>
              <c:numCache>
                <c:formatCode>m/d/yyyy</c:formatCode>
                <c:ptCount val="31"/>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numCache>
            </c:numRef>
          </c:cat>
          <c:val>
            <c:numRef>
              <c:f>Sheet1!$C$2:$C$32</c:f>
              <c:numCache>
                <c:formatCode>General</c:formatCode>
                <c:ptCount val="31"/>
                <c:pt idx="0">
                  <c:v>58</c:v>
                </c:pt>
                <c:pt idx="1">
                  <c:v>28</c:v>
                </c:pt>
                <c:pt idx="2">
                  <c:v>16</c:v>
                </c:pt>
                <c:pt idx="3">
                  <c:v>37</c:v>
                </c:pt>
                <c:pt idx="4">
                  <c:v>97</c:v>
                </c:pt>
                <c:pt idx="5">
                  <c:v>179</c:v>
                </c:pt>
                <c:pt idx="6">
                  <c:v>129</c:v>
                </c:pt>
                <c:pt idx="7">
                  <c:v>82</c:v>
                </c:pt>
                <c:pt idx="8">
                  <c:v>96</c:v>
                </c:pt>
                <c:pt idx="9">
                  <c:v>83</c:v>
                </c:pt>
                <c:pt idx="10">
                  <c:v>46</c:v>
                </c:pt>
                <c:pt idx="11">
                  <c:v>126</c:v>
                </c:pt>
                <c:pt idx="12">
                  <c:v>164</c:v>
                </c:pt>
                <c:pt idx="13">
                  <c:v>247</c:v>
                </c:pt>
                <c:pt idx="14">
                  <c:v>110</c:v>
                </c:pt>
                <c:pt idx="15">
                  <c:v>123</c:v>
                </c:pt>
                <c:pt idx="16">
                  <c:v>69</c:v>
                </c:pt>
                <c:pt idx="17">
                  <c:v>40</c:v>
                </c:pt>
                <c:pt idx="18">
                  <c:v>103</c:v>
                </c:pt>
                <c:pt idx="19">
                  <c:v>142</c:v>
                </c:pt>
                <c:pt idx="20">
                  <c:v>146</c:v>
                </c:pt>
                <c:pt idx="21">
                  <c:v>103</c:v>
                </c:pt>
                <c:pt idx="22">
                  <c:v>70</c:v>
                </c:pt>
                <c:pt idx="23">
                  <c:v>-4</c:v>
                </c:pt>
                <c:pt idx="24">
                  <c:v>6</c:v>
                </c:pt>
                <c:pt idx="25">
                  <c:v>128</c:v>
                </c:pt>
                <c:pt idx="26">
                  <c:v>145</c:v>
                </c:pt>
                <c:pt idx="27">
                  <c:v>136</c:v>
                </c:pt>
                <c:pt idx="28">
                  <c:v>121</c:v>
                </c:pt>
                <c:pt idx="29">
                  <c:v>96</c:v>
                </c:pt>
                <c:pt idx="30">
                  <c:v>88</c:v>
                </c:pt>
              </c:numCache>
            </c:numRef>
          </c:val>
          <c:smooth val="0"/>
          <c:extLst>
            <c:ext xmlns:c16="http://schemas.microsoft.com/office/drawing/2014/chart" uri="{C3380CC4-5D6E-409C-BE32-E72D297353CC}">
              <c16:uniqueId val="{00000001-7639-46D3-995A-EB7B79F5C6D6}"/>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Sheet1!$A$2:$A$32</c:f>
              <c:numCache>
                <c:formatCode>m/d/yyyy</c:formatCode>
                <c:ptCount val="31"/>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numCache>
            </c:numRef>
          </c:cat>
          <c:val>
            <c:numRef>
              <c:f>Sheet1!$D$2:$D$32</c:f>
              <c:numCache>
                <c:formatCode>General</c:formatCode>
                <c:ptCount val="31"/>
                <c:pt idx="0">
                  <c:v>740</c:v>
                </c:pt>
                <c:pt idx="1">
                  <c:v>764</c:v>
                </c:pt>
                <c:pt idx="2">
                  <c:v>752</c:v>
                </c:pt>
                <c:pt idx="3">
                  <c:v>934</c:v>
                </c:pt>
                <c:pt idx="4">
                  <c:v>908</c:v>
                </c:pt>
                <c:pt idx="5">
                  <c:v>933</c:v>
                </c:pt>
                <c:pt idx="6">
                  <c:v>858</c:v>
                </c:pt>
                <c:pt idx="7">
                  <c:v>897</c:v>
                </c:pt>
                <c:pt idx="8">
                  <c:v>946</c:v>
                </c:pt>
                <c:pt idx="9">
                  <c:v>1113</c:v>
                </c:pt>
                <c:pt idx="10">
                  <c:v>1671</c:v>
                </c:pt>
                <c:pt idx="11">
                  <c:v>1312</c:v>
                </c:pt>
                <c:pt idx="12">
                  <c:v>1092</c:v>
                </c:pt>
                <c:pt idx="13">
                  <c:v>1033</c:v>
                </c:pt>
                <c:pt idx="14">
                  <c:v>897</c:v>
                </c:pt>
                <c:pt idx="15">
                  <c:v>1139</c:v>
                </c:pt>
                <c:pt idx="16">
                  <c:v>945</c:v>
                </c:pt>
                <c:pt idx="17">
                  <c:v>1157</c:v>
                </c:pt>
                <c:pt idx="18">
                  <c:v>1233</c:v>
                </c:pt>
                <c:pt idx="19">
                  <c:v>1146</c:v>
                </c:pt>
                <c:pt idx="20">
                  <c:v>1037</c:v>
                </c:pt>
                <c:pt idx="21">
                  <c:v>792</c:v>
                </c:pt>
                <c:pt idx="22">
                  <c:v>926</c:v>
                </c:pt>
                <c:pt idx="23">
                  <c:v>783</c:v>
                </c:pt>
                <c:pt idx="24">
                  <c:v>936</c:v>
                </c:pt>
                <c:pt idx="25">
                  <c:v>1150</c:v>
                </c:pt>
                <c:pt idx="26">
                  <c:v>1308</c:v>
                </c:pt>
                <c:pt idx="27">
                  <c:v>1263</c:v>
                </c:pt>
                <c:pt idx="28">
                  <c:v>1092</c:v>
                </c:pt>
                <c:pt idx="29">
                  <c:v>795</c:v>
                </c:pt>
                <c:pt idx="30">
                  <c:v>799</c:v>
                </c:pt>
              </c:numCache>
            </c:numRef>
          </c:val>
          <c:smooth val="0"/>
          <c:extLst>
            <c:ext xmlns:c16="http://schemas.microsoft.com/office/drawing/2014/chart" uri="{C3380CC4-5D6E-409C-BE32-E72D297353CC}">
              <c16:uniqueId val="{00000002-7639-46D3-995A-EB7B79F5C6D6}"/>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Sheet1!$A$2:$A$32</c:f>
              <c:numCache>
                <c:formatCode>m/d/yyyy</c:formatCode>
                <c:ptCount val="31"/>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numCache>
            </c:numRef>
          </c:cat>
          <c:val>
            <c:numRef>
              <c:f>Sheet1!$E$2:$E$32</c:f>
              <c:numCache>
                <c:formatCode>General</c:formatCode>
                <c:ptCount val="31"/>
                <c:pt idx="0">
                  <c:v>1063</c:v>
                </c:pt>
                <c:pt idx="1">
                  <c:v>98</c:v>
                </c:pt>
                <c:pt idx="2">
                  <c:v>58</c:v>
                </c:pt>
                <c:pt idx="3">
                  <c:v>35</c:v>
                </c:pt>
                <c:pt idx="4">
                  <c:v>62</c:v>
                </c:pt>
                <c:pt idx="5">
                  <c:v>98</c:v>
                </c:pt>
                <c:pt idx="6">
                  <c:v>123</c:v>
                </c:pt>
                <c:pt idx="7">
                  <c:v>28</c:v>
                </c:pt>
                <c:pt idx="8">
                  <c:v>6</c:v>
                </c:pt>
                <c:pt idx="9">
                  <c:v>11</c:v>
                </c:pt>
                <c:pt idx="10">
                  <c:v>22</c:v>
                </c:pt>
                <c:pt idx="11">
                  <c:v>75</c:v>
                </c:pt>
                <c:pt idx="12">
                  <c:v>111</c:v>
                </c:pt>
                <c:pt idx="13">
                  <c:v>219</c:v>
                </c:pt>
                <c:pt idx="14">
                  <c:v>129</c:v>
                </c:pt>
                <c:pt idx="15">
                  <c:v>99</c:v>
                </c:pt>
                <c:pt idx="16">
                  <c:v>111</c:v>
                </c:pt>
                <c:pt idx="17">
                  <c:v>124</c:v>
                </c:pt>
                <c:pt idx="18">
                  <c:v>233</c:v>
                </c:pt>
                <c:pt idx="19">
                  <c:v>196</c:v>
                </c:pt>
                <c:pt idx="20">
                  <c:v>212</c:v>
                </c:pt>
                <c:pt idx="21">
                  <c:v>122</c:v>
                </c:pt>
                <c:pt idx="22">
                  <c:v>95</c:v>
                </c:pt>
                <c:pt idx="23">
                  <c:v>43</c:v>
                </c:pt>
                <c:pt idx="24">
                  <c:v>37</c:v>
                </c:pt>
                <c:pt idx="25">
                  <c:v>86</c:v>
                </c:pt>
                <c:pt idx="26">
                  <c:v>105</c:v>
                </c:pt>
                <c:pt idx="27">
                  <c:v>113</c:v>
                </c:pt>
                <c:pt idx="28">
                  <c:v>78</c:v>
                </c:pt>
                <c:pt idx="29">
                  <c:v>67</c:v>
                </c:pt>
                <c:pt idx="30">
                  <c:v>20</c:v>
                </c:pt>
              </c:numCache>
            </c:numRef>
          </c:val>
          <c:smooth val="0"/>
          <c:extLst>
            <c:ext xmlns:c16="http://schemas.microsoft.com/office/drawing/2014/chart" uri="{C3380CC4-5D6E-409C-BE32-E72D297353CC}">
              <c16:uniqueId val="{00000003-7639-46D3-995A-EB7B79F5C6D6}"/>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Sheet1!$A$2:$A$32</c:f>
              <c:numCache>
                <c:formatCode>m/d/yyyy</c:formatCode>
                <c:ptCount val="31"/>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numCache>
            </c:numRef>
          </c:cat>
          <c:val>
            <c:numRef>
              <c:f>Sheet1!$F$2:$F$32</c:f>
              <c:numCache>
                <c:formatCode>General</c:formatCode>
                <c:ptCount val="31"/>
                <c:pt idx="0">
                  <c:v>89</c:v>
                </c:pt>
                <c:pt idx="1">
                  <c:v>46</c:v>
                </c:pt>
                <c:pt idx="2">
                  <c:v>9</c:v>
                </c:pt>
                <c:pt idx="3">
                  <c:v>11</c:v>
                </c:pt>
                <c:pt idx="4">
                  <c:v>22</c:v>
                </c:pt>
                <c:pt idx="5">
                  <c:v>38</c:v>
                </c:pt>
                <c:pt idx="6">
                  <c:v>15</c:v>
                </c:pt>
                <c:pt idx="7">
                  <c:v>41</c:v>
                </c:pt>
                <c:pt idx="8">
                  <c:v>4</c:v>
                </c:pt>
                <c:pt idx="9">
                  <c:v>8</c:v>
                </c:pt>
                <c:pt idx="10">
                  <c:v>28</c:v>
                </c:pt>
                <c:pt idx="11">
                  <c:v>40</c:v>
                </c:pt>
                <c:pt idx="12">
                  <c:v>44</c:v>
                </c:pt>
                <c:pt idx="13">
                  <c:v>111</c:v>
                </c:pt>
                <c:pt idx="14">
                  <c:v>250</c:v>
                </c:pt>
                <c:pt idx="15">
                  <c:v>94</c:v>
                </c:pt>
                <c:pt idx="16">
                  <c:v>67</c:v>
                </c:pt>
                <c:pt idx="17">
                  <c:v>105</c:v>
                </c:pt>
                <c:pt idx="18">
                  <c:v>119</c:v>
                </c:pt>
                <c:pt idx="19">
                  <c:v>114</c:v>
                </c:pt>
                <c:pt idx="20">
                  <c:v>234</c:v>
                </c:pt>
                <c:pt idx="21">
                  <c:v>122</c:v>
                </c:pt>
                <c:pt idx="22">
                  <c:v>172</c:v>
                </c:pt>
                <c:pt idx="23">
                  <c:v>144</c:v>
                </c:pt>
                <c:pt idx="24">
                  <c:v>254</c:v>
                </c:pt>
                <c:pt idx="25">
                  <c:v>286</c:v>
                </c:pt>
                <c:pt idx="26">
                  <c:v>274</c:v>
                </c:pt>
                <c:pt idx="27">
                  <c:v>351</c:v>
                </c:pt>
                <c:pt idx="28">
                  <c:v>216</c:v>
                </c:pt>
                <c:pt idx="29">
                  <c:v>149</c:v>
                </c:pt>
                <c:pt idx="30">
                  <c:v>81</c:v>
                </c:pt>
              </c:numCache>
            </c:numRef>
          </c:val>
          <c:smooth val="0"/>
          <c:extLst>
            <c:ext xmlns:c16="http://schemas.microsoft.com/office/drawing/2014/chart" uri="{C3380CC4-5D6E-409C-BE32-E72D297353CC}">
              <c16:uniqueId val="{00000004-7639-46D3-995A-EB7B79F5C6D6}"/>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Sheet1!$A$2:$A$32</c:f>
              <c:numCache>
                <c:formatCode>m/d/yyyy</c:formatCode>
                <c:ptCount val="31"/>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numCache>
            </c:numRef>
          </c:cat>
          <c:val>
            <c:numRef>
              <c:f>Sheet1!$G$2:$G$32</c:f>
              <c:numCache>
                <c:formatCode>General</c:formatCode>
                <c:ptCount val="31"/>
                <c:pt idx="0">
                  <c:v>73</c:v>
                </c:pt>
                <c:pt idx="1">
                  <c:v>158</c:v>
                </c:pt>
                <c:pt idx="2">
                  <c:v>130</c:v>
                </c:pt>
                <c:pt idx="3">
                  <c:v>147</c:v>
                </c:pt>
                <c:pt idx="4">
                  <c:v>184</c:v>
                </c:pt>
                <c:pt idx="5">
                  <c:v>166</c:v>
                </c:pt>
                <c:pt idx="6">
                  <c:v>118</c:v>
                </c:pt>
                <c:pt idx="7">
                  <c:v>232</c:v>
                </c:pt>
                <c:pt idx="8">
                  <c:v>-18</c:v>
                </c:pt>
                <c:pt idx="9">
                  <c:v>-11</c:v>
                </c:pt>
                <c:pt idx="10">
                  <c:v>-29</c:v>
                </c:pt>
                <c:pt idx="11">
                  <c:v>53</c:v>
                </c:pt>
                <c:pt idx="12">
                  <c:v>458</c:v>
                </c:pt>
                <c:pt idx="13">
                  <c:v>341</c:v>
                </c:pt>
                <c:pt idx="14">
                  <c:v>308</c:v>
                </c:pt>
                <c:pt idx="15">
                  <c:v>317</c:v>
                </c:pt>
                <c:pt idx="16">
                  <c:v>318</c:v>
                </c:pt>
                <c:pt idx="17">
                  <c:v>359</c:v>
                </c:pt>
                <c:pt idx="18">
                  <c:v>412</c:v>
                </c:pt>
                <c:pt idx="19">
                  <c:v>353</c:v>
                </c:pt>
                <c:pt idx="20">
                  <c:v>353</c:v>
                </c:pt>
                <c:pt idx="21">
                  <c:v>359</c:v>
                </c:pt>
                <c:pt idx="22">
                  <c:v>165</c:v>
                </c:pt>
                <c:pt idx="23">
                  <c:v>77</c:v>
                </c:pt>
                <c:pt idx="24">
                  <c:v>116</c:v>
                </c:pt>
                <c:pt idx="25">
                  <c:v>191</c:v>
                </c:pt>
                <c:pt idx="26">
                  <c:v>19</c:v>
                </c:pt>
                <c:pt idx="27">
                  <c:v>-11</c:v>
                </c:pt>
                <c:pt idx="28">
                  <c:v>5</c:v>
                </c:pt>
                <c:pt idx="29">
                  <c:v>-24</c:v>
                </c:pt>
                <c:pt idx="30">
                  <c:v>-27</c:v>
                </c:pt>
              </c:numCache>
            </c:numRef>
          </c:val>
          <c:smooth val="0"/>
          <c:extLst>
            <c:ext xmlns:c16="http://schemas.microsoft.com/office/drawing/2014/chart" uri="{C3380CC4-5D6E-409C-BE32-E72D297353CC}">
              <c16:uniqueId val="{00000005-7639-46D3-995A-EB7B79F5C6D6}"/>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numCache>
            </c:numRef>
          </c:cat>
          <c:val>
            <c:numRef>
              <c:f>Sheet1!$H$2:$H$32</c:f>
              <c:numCache>
                <c:formatCode>General</c:formatCode>
                <c:ptCount val="31"/>
                <c:pt idx="0">
                  <c:v>203</c:v>
                </c:pt>
                <c:pt idx="1">
                  <c:v>325</c:v>
                </c:pt>
                <c:pt idx="2">
                  <c:v>348</c:v>
                </c:pt>
                <c:pt idx="3">
                  <c:v>352</c:v>
                </c:pt>
                <c:pt idx="4">
                  <c:v>352</c:v>
                </c:pt>
                <c:pt idx="5">
                  <c:v>267</c:v>
                </c:pt>
                <c:pt idx="6">
                  <c:v>226</c:v>
                </c:pt>
                <c:pt idx="7">
                  <c:v>213</c:v>
                </c:pt>
                <c:pt idx="8">
                  <c:v>219</c:v>
                </c:pt>
                <c:pt idx="9">
                  <c:v>219</c:v>
                </c:pt>
                <c:pt idx="10">
                  <c:v>299</c:v>
                </c:pt>
                <c:pt idx="11">
                  <c:v>314</c:v>
                </c:pt>
                <c:pt idx="12">
                  <c:v>246</c:v>
                </c:pt>
                <c:pt idx="13">
                  <c:v>162</c:v>
                </c:pt>
                <c:pt idx="14">
                  <c:v>-26</c:v>
                </c:pt>
                <c:pt idx="15">
                  <c:v>-15</c:v>
                </c:pt>
                <c:pt idx="16">
                  <c:v>-9</c:v>
                </c:pt>
                <c:pt idx="17">
                  <c:v>-32</c:v>
                </c:pt>
                <c:pt idx="18">
                  <c:v>4</c:v>
                </c:pt>
                <c:pt idx="19">
                  <c:v>19</c:v>
                </c:pt>
                <c:pt idx="20">
                  <c:v>82</c:v>
                </c:pt>
                <c:pt idx="21">
                  <c:v>66</c:v>
                </c:pt>
                <c:pt idx="22">
                  <c:v>95</c:v>
                </c:pt>
                <c:pt idx="23">
                  <c:v>80</c:v>
                </c:pt>
                <c:pt idx="24">
                  <c:v>99</c:v>
                </c:pt>
                <c:pt idx="25">
                  <c:v>116</c:v>
                </c:pt>
                <c:pt idx="26">
                  <c:v>68</c:v>
                </c:pt>
                <c:pt idx="27">
                  <c:v>54</c:v>
                </c:pt>
                <c:pt idx="28">
                  <c:v>18</c:v>
                </c:pt>
                <c:pt idx="29">
                  <c:v>52</c:v>
                </c:pt>
                <c:pt idx="30">
                  <c:v>29</c:v>
                </c:pt>
              </c:numCache>
            </c:numRef>
          </c:val>
          <c:smooth val="0"/>
          <c:extLst>
            <c:ext xmlns:c16="http://schemas.microsoft.com/office/drawing/2014/chart" uri="{C3380CC4-5D6E-409C-BE32-E72D297353CC}">
              <c16:uniqueId val="{00000006-7639-46D3-995A-EB7B79F5C6D6}"/>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numCache>
            </c:numRef>
          </c:cat>
          <c:val>
            <c:numRef>
              <c:f>Sheet1!$I$2:$I$32</c:f>
              <c:numCache>
                <c:formatCode>General</c:formatCode>
                <c:ptCount val="31"/>
                <c:pt idx="0">
                  <c:v>41</c:v>
                </c:pt>
                <c:pt idx="1">
                  <c:v>40</c:v>
                </c:pt>
                <c:pt idx="2">
                  <c:v>21</c:v>
                </c:pt>
                <c:pt idx="3">
                  <c:v>21</c:v>
                </c:pt>
                <c:pt idx="4">
                  <c:v>60</c:v>
                </c:pt>
                <c:pt idx="5">
                  <c:v>44</c:v>
                </c:pt>
                <c:pt idx="6">
                  <c:v>39</c:v>
                </c:pt>
                <c:pt idx="7">
                  <c:v>30</c:v>
                </c:pt>
                <c:pt idx="8">
                  <c:v>53</c:v>
                </c:pt>
                <c:pt idx="9">
                  <c:v>66</c:v>
                </c:pt>
                <c:pt idx="10">
                  <c:v>22</c:v>
                </c:pt>
                <c:pt idx="11">
                  <c:v>51</c:v>
                </c:pt>
                <c:pt idx="12">
                  <c:v>383</c:v>
                </c:pt>
                <c:pt idx="13">
                  <c:v>393</c:v>
                </c:pt>
                <c:pt idx="14">
                  <c:v>168</c:v>
                </c:pt>
                <c:pt idx="15">
                  <c:v>594</c:v>
                </c:pt>
                <c:pt idx="16">
                  <c:v>534</c:v>
                </c:pt>
                <c:pt idx="17">
                  <c:v>98</c:v>
                </c:pt>
                <c:pt idx="18">
                  <c:v>407</c:v>
                </c:pt>
                <c:pt idx="19">
                  <c:v>759</c:v>
                </c:pt>
                <c:pt idx="20">
                  <c:v>804</c:v>
                </c:pt>
                <c:pt idx="21">
                  <c:v>926</c:v>
                </c:pt>
                <c:pt idx="22">
                  <c:v>822</c:v>
                </c:pt>
                <c:pt idx="23">
                  <c:v>147</c:v>
                </c:pt>
                <c:pt idx="24">
                  <c:v>13</c:v>
                </c:pt>
                <c:pt idx="25">
                  <c:v>176</c:v>
                </c:pt>
                <c:pt idx="26">
                  <c:v>67</c:v>
                </c:pt>
                <c:pt idx="27">
                  <c:v>60</c:v>
                </c:pt>
                <c:pt idx="28">
                  <c:v>58</c:v>
                </c:pt>
                <c:pt idx="29">
                  <c:v>83</c:v>
                </c:pt>
                <c:pt idx="30">
                  <c:v>131</c:v>
                </c:pt>
              </c:numCache>
            </c:numRef>
          </c:val>
          <c:smooth val="0"/>
          <c:extLst>
            <c:ext xmlns:c16="http://schemas.microsoft.com/office/drawing/2014/chart" uri="{C3380CC4-5D6E-409C-BE32-E72D297353CC}">
              <c16:uniqueId val="{00000007-7639-46D3-995A-EB7B79F5C6D6}"/>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Sheet1!$A$2:$A$32</c:f>
              <c:numCache>
                <c:formatCode>m/d/yyyy</c:formatCode>
                <c:ptCount val="31"/>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numCache>
            </c:numRef>
          </c:cat>
          <c:val>
            <c:numRef>
              <c:f>Sheet1!$J$2:$J$32</c:f>
              <c:numCache>
                <c:formatCode>General</c:formatCode>
                <c:ptCount val="31"/>
                <c:pt idx="0">
                  <c:v>97</c:v>
                </c:pt>
                <c:pt idx="1">
                  <c:v>86</c:v>
                </c:pt>
                <c:pt idx="2">
                  <c:v>88</c:v>
                </c:pt>
                <c:pt idx="3">
                  <c:v>60</c:v>
                </c:pt>
                <c:pt idx="4">
                  <c:v>70</c:v>
                </c:pt>
                <c:pt idx="5">
                  <c:v>79</c:v>
                </c:pt>
                <c:pt idx="6">
                  <c:v>74</c:v>
                </c:pt>
                <c:pt idx="7">
                  <c:v>68</c:v>
                </c:pt>
                <c:pt idx="8">
                  <c:v>58</c:v>
                </c:pt>
                <c:pt idx="9">
                  <c:v>26</c:v>
                </c:pt>
                <c:pt idx="10">
                  <c:v>22</c:v>
                </c:pt>
                <c:pt idx="11">
                  <c:v>93</c:v>
                </c:pt>
                <c:pt idx="12">
                  <c:v>131</c:v>
                </c:pt>
                <c:pt idx="13">
                  <c:v>104</c:v>
                </c:pt>
                <c:pt idx="14">
                  <c:v>164</c:v>
                </c:pt>
                <c:pt idx="15">
                  <c:v>57</c:v>
                </c:pt>
                <c:pt idx="16">
                  <c:v>45</c:v>
                </c:pt>
                <c:pt idx="17">
                  <c:v>31</c:v>
                </c:pt>
                <c:pt idx="18">
                  <c:v>65</c:v>
                </c:pt>
                <c:pt idx="19">
                  <c:v>111</c:v>
                </c:pt>
                <c:pt idx="20">
                  <c:v>93</c:v>
                </c:pt>
                <c:pt idx="21">
                  <c:v>93</c:v>
                </c:pt>
                <c:pt idx="22">
                  <c:v>91</c:v>
                </c:pt>
                <c:pt idx="23">
                  <c:v>119</c:v>
                </c:pt>
                <c:pt idx="24">
                  <c:v>140</c:v>
                </c:pt>
                <c:pt idx="25">
                  <c:v>80</c:v>
                </c:pt>
                <c:pt idx="26">
                  <c:v>81</c:v>
                </c:pt>
                <c:pt idx="27">
                  <c:v>178</c:v>
                </c:pt>
                <c:pt idx="28">
                  <c:v>232</c:v>
                </c:pt>
                <c:pt idx="29">
                  <c:v>93</c:v>
                </c:pt>
                <c:pt idx="30">
                  <c:v>133</c:v>
                </c:pt>
              </c:numCache>
            </c:numRef>
          </c:val>
          <c:smooth val="0"/>
          <c:extLst>
            <c:ext xmlns:c16="http://schemas.microsoft.com/office/drawing/2014/chart" uri="{C3380CC4-5D6E-409C-BE32-E72D297353CC}">
              <c16:uniqueId val="{00000008-7639-46D3-995A-EB7B79F5C6D6}"/>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Sheet1!$A$2:$A$32</c:f>
              <c:numCache>
                <c:formatCode>m/d/yyyy</c:formatCode>
                <c:ptCount val="31"/>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numCache>
            </c:numRef>
          </c:cat>
          <c:val>
            <c:numRef>
              <c:f>Sheet1!$K$2:$K$32</c:f>
              <c:numCache>
                <c:formatCode>General</c:formatCode>
                <c:ptCount val="31"/>
                <c:pt idx="0">
                  <c:v>55</c:v>
                </c:pt>
                <c:pt idx="1">
                  <c:v>64</c:v>
                </c:pt>
                <c:pt idx="2">
                  <c:v>98</c:v>
                </c:pt>
                <c:pt idx="3">
                  <c:v>84</c:v>
                </c:pt>
                <c:pt idx="4">
                  <c:v>97</c:v>
                </c:pt>
                <c:pt idx="5">
                  <c:v>104</c:v>
                </c:pt>
                <c:pt idx="6">
                  <c:v>102</c:v>
                </c:pt>
                <c:pt idx="7">
                  <c:v>65</c:v>
                </c:pt>
                <c:pt idx="8">
                  <c:v>60</c:v>
                </c:pt>
                <c:pt idx="9">
                  <c:v>78</c:v>
                </c:pt>
                <c:pt idx="10">
                  <c:v>65</c:v>
                </c:pt>
                <c:pt idx="11">
                  <c:v>105</c:v>
                </c:pt>
                <c:pt idx="12">
                  <c:v>85</c:v>
                </c:pt>
                <c:pt idx="13">
                  <c:v>104</c:v>
                </c:pt>
                <c:pt idx="14">
                  <c:v>45</c:v>
                </c:pt>
                <c:pt idx="15">
                  <c:v>21</c:v>
                </c:pt>
                <c:pt idx="16">
                  <c:v>36</c:v>
                </c:pt>
                <c:pt idx="17">
                  <c:v>24</c:v>
                </c:pt>
                <c:pt idx="18">
                  <c:v>156</c:v>
                </c:pt>
                <c:pt idx="19">
                  <c:v>270</c:v>
                </c:pt>
                <c:pt idx="20">
                  <c:v>83</c:v>
                </c:pt>
                <c:pt idx="21">
                  <c:v>29</c:v>
                </c:pt>
                <c:pt idx="22">
                  <c:v>20</c:v>
                </c:pt>
                <c:pt idx="23">
                  <c:v>0</c:v>
                </c:pt>
                <c:pt idx="24">
                  <c:v>0</c:v>
                </c:pt>
                <c:pt idx="25">
                  <c:v>31</c:v>
                </c:pt>
                <c:pt idx="26">
                  <c:v>34</c:v>
                </c:pt>
                <c:pt idx="27">
                  <c:v>20</c:v>
                </c:pt>
                <c:pt idx="28">
                  <c:v>32</c:v>
                </c:pt>
                <c:pt idx="29">
                  <c:v>13</c:v>
                </c:pt>
                <c:pt idx="30">
                  <c:v>11</c:v>
                </c:pt>
              </c:numCache>
            </c:numRef>
          </c:val>
          <c:smooth val="0"/>
          <c:extLst>
            <c:ext xmlns:c16="http://schemas.microsoft.com/office/drawing/2014/chart" uri="{C3380CC4-5D6E-409C-BE32-E72D297353CC}">
              <c16:uniqueId val="{00000009-7639-46D3-995A-EB7B79F5C6D6}"/>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Sheet1!$A$2:$A$32</c:f>
              <c:numCache>
                <c:formatCode>m/d/yyyy</c:formatCode>
                <c:ptCount val="31"/>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numCache>
            </c:numRef>
          </c:cat>
          <c:val>
            <c:numRef>
              <c:f>Sheet1!$L$2:$L$32</c:f>
              <c:numCache>
                <c:formatCode>General</c:formatCode>
                <c:ptCount val="31"/>
                <c:pt idx="0">
                  <c:v>58</c:v>
                </c:pt>
                <c:pt idx="1">
                  <c:v>53</c:v>
                </c:pt>
                <c:pt idx="2">
                  <c:v>30</c:v>
                </c:pt>
                <c:pt idx="3">
                  <c:v>30</c:v>
                </c:pt>
                <c:pt idx="4">
                  <c:v>58</c:v>
                </c:pt>
                <c:pt idx="5">
                  <c:v>62</c:v>
                </c:pt>
                <c:pt idx="6">
                  <c:v>34</c:v>
                </c:pt>
                <c:pt idx="7">
                  <c:v>33</c:v>
                </c:pt>
                <c:pt idx="8">
                  <c:v>37</c:v>
                </c:pt>
                <c:pt idx="9">
                  <c:v>19</c:v>
                </c:pt>
                <c:pt idx="10">
                  <c:v>22</c:v>
                </c:pt>
                <c:pt idx="11">
                  <c:v>59</c:v>
                </c:pt>
                <c:pt idx="12">
                  <c:v>65</c:v>
                </c:pt>
                <c:pt idx="13">
                  <c:v>82</c:v>
                </c:pt>
                <c:pt idx="14">
                  <c:v>61</c:v>
                </c:pt>
                <c:pt idx="15">
                  <c:v>57</c:v>
                </c:pt>
                <c:pt idx="16">
                  <c:v>33</c:v>
                </c:pt>
                <c:pt idx="17">
                  <c:v>39</c:v>
                </c:pt>
                <c:pt idx="18">
                  <c:v>486</c:v>
                </c:pt>
                <c:pt idx="19">
                  <c:v>570</c:v>
                </c:pt>
                <c:pt idx="20">
                  <c:v>371</c:v>
                </c:pt>
                <c:pt idx="21">
                  <c:v>270</c:v>
                </c:pt>
                <c:pt idx="22">
                  <c:v>179</c:v>
                </c:pt>
                <c:pt idx="23">
                  <c:v>104</c:v>
                </c:pt>
                <c:pt idx="24">
                  <c:v>123</c:v>
                </c:pt>
                <c:pt idx="25">
                  <c:v>190</c:v>
                </c:pt>
                <c:pt idx="26">
                  <c:v>261</c:v>
                </c:pt>
                <c:pt idx="27">
                  <c:v>155</c:v>
                </c:pt>
                <c:pt idx="28">
                  <c:v>123</c:v>
                </c:pt>
                <c:pt idx="29">
                  <c:v>120</c:v>
                </c:pt>
                <c:pt idx="30">
                  <c:v>87</c:v>
                </c:pt>
              </c:numCache>
            </c:numRef>
          </c:val>
          <c:smooth val="0"/>
          <c:extLst>
            <c:ext xmlns:c16="http://schemas.microsoft.com/office/drawing/2014/chart" uri="{C3380CC4-5D6E-409C-BE32-E72D297353CC}">
              <c16:uniqueId val="{0000000A-7639-46D3-995A-EB7B79F5C6D6}"/>
            </c:ext>
          </c:extLst>
        </c:ser>
        <c:dLbls>
          <c:showLegendKey val="0"/>
          <c:showVal val="0"/>
          <c:showCatName val="0"/>
          <c:showSerName val="0"/>
          <c:showPercent val="0"/>
          <c:showBubbleSize val="0"/>
        </c:dLbls>
        <c:smooth val="0"/>
        <c:axId val="256070008"/>
        <c:axId val="256070992"/>
      </c:lineChart>
      <c:dateAx>
        <c:axId val="256070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070992"/>
        <c:crosses val="autoZero"/>
        <c:auto val="1"/>
        <c:lblOffset val="100"/>
        <c:baseTimeUnit val="days"/>
      </c:dateAx>
      <c:valAx>
        <c:axId val="256070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070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68</c:v>
                </c:pt>
                <c:pt idx="1">
                  <c:v>68</c:v>
                </c:pt>
                <c:pt idx="2">
                  <c:v>102</c:v>
                </c:pt>
                <c:pt idx="3">
                  <c:v>63</c:v>
                </c:pt>
                <c:pt idx="4">
                  <c:v>89</c:v>
                </c:pt>
                <c:pt idx="5">
                  <c:v>62</c:v>
                </c:pt>
                <c:pt idx="6">
                  <c:v>47</c:v>
                </c:pt>
              </c:numCache>
            </c:numRef>
          </c:val>
          <c:extLst>
            <c:ext xmlns:c16="http://schemas.microsoft.com/office/drawing/2014/chart" uri="{C3380CC4-5D6E-409C-BE32-E72D297353CC}">
              <c16:uniqueId val="{00000000-7517-4DB9-A17A-D544D46B77BD}"/>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114</c:v>
                </c:pt>
                <c:pt idx="1">
                  <c:v>158</c:v>
                </c:pt>
                <c:pt idx="2">
                  <c:v>165</c:v>
                </c:pt>
                <c:pt idx="3">
                  <c:v>95</c:v>
                </c:pt>
                <c:pt idx="4">
                  <c:v>83</c:v>
                </c:pt>
                <c:pt idx="5">
                  <c:v>50</c:v>
                </c:pt>
                <c:pt idx="6">
                  <c:v>32</c:v>
                </c:pt>
              </c:numCache>
            </c:numRef>
          </c:val>
          <c:extLst>
            <c:ext xmlns:c16="http://schemas.microsoft.com/office/drawing/2014/chart" uri="{C3380CC4-5D6E-409C-BE32-E72D297353CC}">
              <c16:uniqueId val="{00000001-7517-4DB9-A17A-D544D46B77BD}"/>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1151</c:v>
                </c:pt>
                <c:pt idx="1">
                  <c:v>1120</c:v>
                </c:pt>
                <c:pt idx="2">
                  <c:v>1048</c:v>
                </c:pt>
                <c:pt idx="3">
                  <c:v>884</c:v>
                </c:pt>
                <c:pt idx="4">
                  <c:v>914</c:v>
                </c:pt>
                <c:pt idx="5">
                  <c:v>878</c:v>
                </c:pt>
                <c:pt idx="6">
                  <c:v>1175</c:v>
                </c:pt>
              </c:numCache>
            </c:numRef>
          </c:val>
          <c:extLst>
            <c:ext xmlns:c16="http://schemas.microsoft.com/office/drawing/2014/chart" uri="{C3380CC4-5D6E-409C-BE32-E72D297353CC}">
              <c16:uniqueId val="{00000002-7517-4DB9-A17A-D544D46B77BD}"/>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114</c:v>
                </c:pt>
                <c:pt idx="1">
                  <c:v>128</c:v>
                </c:pt>
                <c:pt idx="2">
                  <c:v>167</c:v>
                </c:pt>
                <c:pt idx="3">
                  <c:v>284</c:v>
                </c:pt>
                <c:pt idx="4">
                  <c:v>73</c:v>
                </c:pt>
                <c:pt idx="5">
                  <c:v>49</c:v>
                </c:pt>
                <c:pt idx="6">
                  <c:v>55</c:v>
                </c:pt>
              </c:numCache>
            </c:numRef>
          </c:val>
          <c:extLst>
            <c:ext xmlns:c16="http://schemas.microsoft.com/office/drawing/2014/chart" uri="{C3380CC4-5D6E-409C-BE32-E72D297353CC}">
              <c16:uniqueId val="{00000003-7517-4DB9-A17A-D544D46B77BD}"/>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117</c:v>
                </c:pt>
                <c:pt idx="1">
                  <c:v>118</c:v>
                </c:pt>
                <c:pt idx="2">
                  <c:v>178</c:v>
                </c:pt>
                <c:pt idx="3">
                  <c:v>144</c:v>
                </c:pt>
                <c:pt idx="4">
                  <c:v>93</c:v>
                </c:pt>
                <c:pt idx="5">
                  <c:v>62</c:v>
                </c:pt>
                <c:pt idx="6">
                  <c:v>100</c:v>
                </c:pt>
              </c:numCache>
            </c:numRef>
          </c:val>
          <c:extLst>
            <c:ext xmlns:c16="http://schemas.microsoft.com/office/drawing/2014/chart" uri="{C3380CC4-5D6E-409C-BE32-E72D297353CC}">
              <c16:uniqueId val="{00000004-7517-4DB9-A17A-D544D46B77BD}"/>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210</c:v>
                </c:pt>
                <c:pt idx="1">
                  <c:v>249</c:v>
                </c:pt>
                <c:pt idx="2">
                  <c:v>200</c:v>
                </c:pt>
                <c:pt idx="3">
                  <c:v>195</c:v>
                </c:pt>
                <c:pt idx="4">
                  <c:v>120</c:v>
                </c:pt>
                <c:pt idx="5">
                  <c:v>97</c:v>
                </c:pt>
                <c:pt idx="6">
                  <c:v>148</c:v>
                </c:pt>
              </c:numCache>
            </c:numRef>
          </c:val>
          <c:extLst>
            <c:ext xmlns:c16="http://schemas.microsoft.com/office/drawing/2014/chart" uri="{C3380CC4-5D6E-409C-BE32-E72D297353CC}">
              <c16:uniqueId val="{00000005-7517-4DB9-A17A-D544D46B77BD}"/>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197</c:v>
                </c:pt>
                <c:pt idx="1">
                  <c:v>150</c:v>
                </c:pt>
                <c:pt idx="2">
                  <c:v>131</c:v>
                </c:pt>
                <c:pt idx="3">
                  <c:v>95</c:v>
                </c:pt>
                <c:pt idx="4">
                  <c:v>135</c:v>
                </c:pt>
                <c:pt idx="5">
                  <c:v>133</c:v>
                </c:pt>
                <c:pt idx="6">
                  <c:v>180</c:v>
                </c:pt>
              </c:numCache>
            </c:numRef>
          </c:val>
          <c:extLst>
            <c:ext xmlns:c16="http://schemas.microsoft.com/office/drawing/2014/chart" uri="{C3380CC4-5D6E-409C-BE32-E72D297353CC}">
              <c16:uniqueId val="{00000006-7517-4DB9-A17A-D544D46B77BD}"/>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174</c:v>
                </c:pt>
                <c:pt idx="1">
                  <c:v>313</c:v>
                </c:pt>
                <c:pt idx="2">
                  <c:v>324</c:v>
                </c:pt>
                <c:pt idx="3">
                  <c:v>245</c:v>
                </c:pt>
                <c:pt idx="4">
                  <c:v>318</c:v>
                </c:pt>
                <c:pt idx="5">
                  <c:v>180</c:v>
                </c:pt>
                <c:pt idx="6">
                  <c:v>39</c:v>
                </c:pt>
              </c:numCache>
            </c:numRef>
          </c:val>
          <c:extLst>
            <c:ext xmlns:c16="http://schemas.microsoft.com/office/drawing/2014/chart" uri="{C3380CC4-5D6E-409C-BE32-E72D297353CC}">
              <c16:uniqueId val="{00000007-7517-4DB9-A17A-D544D46B77BD}"/>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77</c:v>
                </c:pt>
                <c:pt idx="1">
                  <c:v>101</c:v>
                </c:pt>
                <c:pt idx="2">
                  <c:v>112</c:v>
                </c:pt>
                <c:pt idx="3">
                  <c:v>131</c:v>
                </c:pt>
                <c:pt idx="4">
                  <c:v>77</c:v>
                </c:pt>
                <c:pt idx="5">
                  <c:v>82</c:v>
                </c:pt>
                <c:pt idx="6">
                  <c:v>63</c:v>
                </c:pt>
              </c:numCache>
            </c:numRef>
          </c:val>
          <c:extLst>
            <c:ext xmlns:c16="http://schemas.microsoft.com/office/drawing/2014/chart" uri="{C3380CC4-5D6E-409C-BE32-E72D297353CC}">
              <c16:uniqueId val="{00000008-7517-4DB9-A17A-D544D46B77BD}"/>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97</c:v>
                </c:pt>
                <c:pt idx="1">
                  <c:v>123</c:v>
                </c:pt>
                <c:pt idx="2">
                  <c:v>77</c:v>
                </c:pt>
                <c:pt idx="3">
                  <c:v>45</c:v>
                </c:pt>
                <c:pt idx="4">
                  <c:v>36</c:v>
                </c:pt>
                <c:pt idx="5">
                  <c:v>45</c:v>
                </c:pt>
                <c:pt idx="6">
                  <c:v>43</c:v>
                </c:pt>
              </c:numCache>
            </c:numRef>
          </c:val>
          <c:extLst>
            <c:ext xmlns:c16="http://schemas.microsoft.com/office/drawing/2014/chart" uri="{C3380CC4-5D6E-409C-BE32-E72D297353CC}">
              <c16:uniqueId val="{00000009-7517-4DB9-A17A-D544D46B77BD}"/>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198</c:v>
                </c:pt>
                <c:pt idx="1">
                  <c:v>240</c:v>
                </c:pt>
                <c:pt idx="2">
                  <c:v>161</c:v>
                </c:pt>
                <c:pt idx="3">
                  <c:v>109</c:v>
                </c:pt>
                <c:pt idx="4">
                  <c:v>89</c:v>
                </c:pt>
                <c:pt idx="5">
                  <c:v>55</c:v>
                </c:pt>
                <c:pt idx="6">
                  <c:v>54</c:v>
                </c:pt>
              </c:numCache>
            </c:numRef>
          </c:val>
          <c:extLst>
            <c:ext xmlns:c16="http://schemas.microsoft.com/office/drawing/2014/chart" uri="{C3380CC4-5D6E-409C-BE32-E72D297353CC}">
              <c16:uniqueId val="{0000000A-7517-4DB9-A17A-D544D46B77BD}"/>
            </c:ext>
          </c:extLst>
        </c:ser>
        <c:dLbls>
          <c:showLegendKey val="0"/>
          <c:showVal val="0"/>
          <c:showCatName val="0"/>
          <c:showSerName val="0"/>
          <c:showPercent val="0"/>
          <c:showBubbleSize val="0"/>
        </c:dLbls>
        <c:gapWidth val="219"/>
        <c:overlap val="-27"/>
        <c:axId val="256077552"/>
        <c:axId val="256082472"/>
      </c:barChart>
      <c:catAx>
        <c:axId val="256077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082472"/>
        <c:crosses val="autoZero"/>
        <c:auto val="1"/>
        <c:lblAlgn val="ctr"/>
        <c:lblOffset val="100"/>
        <c:noMultiLvlLbl val="0"/>
      </c:catAx>
      <c:valAx>
        <c:axId val="256082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077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Sheet1!$A$2:$A$32</c:f>
              <c:numCache>
                <c:formatCode>m/d/yyyy</c:formatCode>
                <c:ptCount val="31"/>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numCache>
            </c:numRef>
          </c:cat>
          <c:val>
            <c:numRef>
              <c:f>Sheet1!$B$2:$B$32</c:f>
              <c:numCache>
                <c:formatCode>General</c:formatCode>
                <c:ptCount val="31"/>
                <c:pt idx="0">
                  <c:v>1</c:v>
                </c:pt>
                <c:pt idx="1">
                  <c:v>0</c:v>
                </c:pt>
                <c:pt idx="2">
                  <c:v>0</c:v>
                </c:pt>
                <c:pt idx="3">
                  <c:v>0</c:v>
                </c:pt>
                <c:pt idx="4">
                  <c:v>1</c:v>
                </c:pt>
                <c:pt idx="5">
                  <c:v>1</c:v>
                </c:pt>
                <c:pt idx="6">
                  <c:v>1</c:v>
                </c:pt>
                <c:pt idx="7">
                  <c:v>1</c:v>
                </c:pt>
                <c:pt idx="8">
                  <c:v>1</c:v>
                </c:pt>
                <c:pt idx="9">
                  <c:v>0</c:v>
                </c:pt>
                <c:pt idx="10">
                  <c:v>2</c:v>
                </c:pt>
                <c:pt idx="11">
                  <c:v>0</c:v>
                </c:pt>
                <c:pt idx="12">
                  <c:v>0</c:v>
                </c:pt>
                <c:pt idx="13">
                  <c:v>0</c:v>
                </c:pt>
                <c:pt idx="14">
                  <c:v>0</c:v>
                </c:pt>
                <c:pt idx="15">
                  <c:v>1</c:v>
                </c:pt>
                <c:pt idx="16">
                  <c:v>0</c:v>
                </c:pt>
                <c:pt idx="17">
                  <c:v>3</c:v>
                </c:pt>
                <c:pt idx="18">
                  <c:v>1</c:v>
                </c:pt>
                <c:pt idx="19">
                  <c:v>0</c:v>
                </c:pt>
                <c:pt idx="20">
                  <c:v>0</c:v>
                </c:pt>
                <c:pt idx="21">
                  <c:v>2</c:v>
                </c:pt>
                <c:pt idx="22">
                  <c:v>3</c:v>
                </c:pt>
                <c:pt idx="23">
                  <c:v>2</c:v>
                </c:pt>
                <c:pt idx="24">
                  <c:v>1</c:v>
                </c:pt>
                <c:pt idx="25">
                  <c:v>1</c:v>
                </c:pt>
                <c:pt idx="26">
                  <c:v>0</c:v>
                </c:pt>
                <c:pt idx="27">
                  <c:v>2</c:v>
                </c:pt>
                <c:pt idx="28">
                  <c:v>0</c:v>
                </c:pt>
                <c:pt idx="29">
                  <c:v>1</c:v>
                </c:pt>
                <c:pt idx="30">
                  <c:v>2</c:v>
                </c:pt>
              </c:numCache>
            </c:numRef>
          </c:val>
          <c:smooth val="0"/>
          <c:extLst>
            <c:ext xmlns:c16="http://schemas.microsoft.com/office/drawing/2014/chart" uri="{C3380CC4-5D6E-409C-BE32-E72D297353CC}">
              <c16:uniqueId val="{00000000-92C7-427B-B243-6B21B0FE1B92}"/>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Sheet1!$A$2:$A$32</c:f>
              <c:numCache>
                <c:formatCode>m/d/yyyy</c:formatCode>
                <c:ptCount val="31"/>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numCache>
            </c:numRef>
          </c:cat>
          <c:val>
            <c:numRef>
              <c:f>Sheet1!$C$2:$C$32</c:f>
              <c:numCache>
                <c:formatCode>General</c:formatCode>
                <c:ptCount val="31"/>
                <c:pt idx="0">
                  <c:v>2</c:v>
                </c:pt>
                <c:pt idx="1">
                  <c:v>2</c:v>
                </c:pt>
                <c:pt idx="2">
                  <c:v>0</c:v>
                </c:pt>
                <c:pt idx="3">
                  <c:v>0</c:v>
                </c:pt>
                <c:pt idx="4">
                  <c:v>1</c:v>
                </c:pt>
                <c:pt idx="5">
                  <c:v>3</c:v>
                </c:pt>
                <c:pt idx="6">
                  <c:v>1</c:v>
                </c:pt>
                <c:pt idx="7">
                  <c:v>2</c:v>
                </c:pt>
                <c:pt idx="8">
                  <c:v>2</c:v>
                </c:pt>
                <c:pt idx="9">
                  <c:v>0</c:v>
                </c:pt>
                <c:pt idx="10">
                  <c:v>0</c:v>
                </c:pt>
                <c:pt idx="11">
                  <c:v>3</c:v>
                </c:pt>
                <c:pt idx="12">
                  <c:v>1</c:v>
                </c:pt>
                <c:pt idx="13">
                  <c:v>2</c:v>
                </c:pt>
                <c:pt idx="14">
                  <c:v>2</c:v>
                </c:pt>
                <c:pt idx="15">
                  <c:v>3</c:v>
                </c:pt>
                <c:pt idx="16">
                  <c:v>1</c:v>
                </c:pt>
                <c:pt idx="17">
                  <c:v>0</c:v>
                </c:pt>
                <c:pt idx="18">
                  <c:v>2</c:v>
                </c:pt>
                <c:pt idx="19">
                  <c:v>2</c:v>
                </c:pt>
                <c:pt idx="20">
                  <c:v>2</c:v>
                </c:pt>
                <c:pt idx="21">
                  <c:v>3</c:v>
                </c:pt>
                <c:pt idx="22">
                  <c:v>1</c:v>
                </c:pt>
                <c:pt idx="23">
                  <c:v>1</c:v>
                </c:pt>
                <c:pt idx="24">
                  <c:v>1</c:v>
                </c:pt>
                <c:pt idx="25">
                  <c:v>1</c:v>
                </c:pt>
                <c:pt idx="26">
                  <c:v>1</c:v>
                </c:pt>
                <c:pt idx="27">
                  <c:v>2</c:v>
                </c:pt>
                <c:pt idx="28">
                  <c:v>2</c:v>
                </c:pt>
                <c:pt idx="29">
                  <c:v>1</c:v>
                </c:pt>
                <c:pt idx="30">
                  <c:v>1</c:v>
                </c:pt>
              </c:numCache>
            </c:numRef>
          </c:val>
          <c:smooth val="0"/>
          <c:extLst>
            <c:ext xmlns:c16="http://schemas.microsoft.com/office/drawing/2014/chart" uri="{C3380CC4-5D6E-409C-BE32-E72D297353CC}">
              <c16:uniqueId val="{00000001-92C7-427B-B243-6B21B0FE1B92}"/>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Sheet1!$A$2:$A$32</c:f>
              <c:numCache>
                <c:formatCode>m/d/yyyy</c:formatCode>
                <c:ptCount val="31"/>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numCache>
            </c:numRef>
          </c:cat>
          <c:val>
            <c:numRef>
              <c:f>Sheet1!$D$2:$D$32</c:f>
              <c:numCache>
                <c:formatCode>General</c:formatCode>
                <c:ptCount val="31"/>
                <c:pt idx="0">
                  <c:v>0</c:v>
                </c:pt>
                <c:pt idx="1">
                  <c:v>1</c:v>
                </c:pt>
                <c:pt idx="2">
                  <c:v>0</c:v>
                </c:pt>
                <c:pt idx="3">
                  <c:v>1</c:v>
                </c:pt>
                <c:pt idx="4">
                  <c:v>0</c:v>
                </c:pt>
                <c:pt idx="5">
                  <c:v>0</c:v>
                </c:pt>
                <c:pt idx="6">
                  <c:v>3</c:v>
                </c:pt>
                <c:pt idx="7">
                  <c:v>0</c:v>
                </c:pt>
                <c:pt idx="8">
                  <c:v>1</c:v>
                </c:pt>
                <c:pt idx="9">
                  <c:v>0</c:v>
                </c:pt>
                <c:pt idx="10">
                  <c:v>8</c:v>
                </c:pt>
                <c:pt idx="11">
                  <c:v>1</c:v>
                </c:pt>
                <c:pt idx="12">
                  <c:v>1</c:v>
                </c:pt>
                <c:pt idx="13">
                  <c:v>2</c:v>
                </c:pt>
                <c:pt idx="14">
                  <c:v>3</c:v>
                </c:pt>
                <c:pt idx="15">
                  <c:v>3</c:v>
                </c:pt>
                <c:pt idx="16">
                  <c:v>2</c:v>
                </c:pt>
                <c:pt idx="17">
                  <c:v>0</c:v>
                </c:pt>
                <c:pt idx="18">
                  <c:v>0</c:v>
                </c:pt>
                <c:pt idx="19">
                  <c:v>2</c:v>
                </c:pt>
                <c:pt idx="20">
                  <c:v>2</c:v>
                </c:pt>
                <c:pt idx="21">
                  <c:v>0</c:v>
                </c:pt>
                <c:pt idx="22">
                  <c:v>1</c:v>
                </c:pt>
                <c:pt idx="23">
                  <c:v>0</c:v>
                </c:pt>
                <c:pt idx="24">
                  <c:v>1</c:v>
                </c:pt>
                <c:pt idx="25">
                  <c:v>1</c:v>
                </c:pt>
                <c:pt idx="26">
                  <c:v>0</c:v>
                </c:pt>
                <c:pt idx="27">
                  <c:v>1</c:v>
                </c:pt>
                <c:pt idx="28">
                  <c:v>0</c:v>
                </c:pt>
                <c:pt idx="29">
                  <c:v>0</c:v>
                </c:pt>
                <c:pt idx="30">
                  <c:v>0</c:v>
                </c:pt>
              </c:numCache>
            </c:numRef>
          </c:val>
          <c:smooth val="0"/>
          <c:extLst>
            <c:ext xmlns:c16="http://schemas.microsoft.com/office/drawing/2014/chart" uri="{C3380CC4-5D6E-409C-BE32-E72D297353CC}">
              <c16:uniqueId val="{00000002-92C7-427B-B243-6B21B0FE1B92}"/>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Sheet1!$A$2:$A$32</c:f>
              <c:numCache>
                <c:formatCode>m/d/yyyy</c:formatCode>
                <c:ptCount val="31"/>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numCache>
            </c:numRef>
          </c:cat>
          <c:val>
            <c:numRef>
              <c:f>Sheet1!$E$2:$E$32</c:f>
              <c:numCache>
                <c:formatCode>General</c:formatCode>
                <c:ptCount val="31"/>
                <c:pt idx="0">
                  <c:v>1</c:v>
                </c:pt>
                <c:pt idx="1">
                  <c:v>2</c:v>
                </c:pt>
                <c:pt idx="2">
                  <c:v>2</c:v>
                </c:pt>
                <c:pt idx="3">
                  <c:v>0</c:v>
                </c:pt>
                <c:pt idx="4">
                  <c:v>1</c:v>
                </c:pt>
                <c:pt idx="5">
                  <c:v>1</c:v>
                </c:pt>
                <c:pt idx="6">
                  <c:v>2</c:v>
                </c:pt>
                <c:pt idx="7">
                  <c:v>2</c:v>
                </c:pt>
                <c:pt idx="8">
                  <c:v>0</c:v>
                </c:pt>
                <c:pt idx="9">
                  <c:v>0</c:v>
                </c:pt>
                <c:pt idx="10">
                  <c:v>0</c:v>
                </c:pt>
                <c:pt idx="11">
                  <c:v>1</c:v>
                </c:pt>
                <c:pt idx="12">
                  <c:v>3</c:v>
                </c:pt>
                <c:pt idx="13">
                  <c:v>3</c:v>
                </c:pt>
                <c:pt idx="14">
                  <c:v>1</c:v>
                </c:pt>
                <c:pt idx="15">
                  <c:v>2</c:v>
                </c:pt>
                <c:pt idx="16">
                  <c:v>1</c:v>
                </c:pt>
                <c:pt idx="17">
                  <c:v>1</c:v>
                </c:pt>
                <c:pt idx="18">
                  <c:v>1</c:v>
                </c:pt>
                <c:pt idx="19">
                  <c:v>2</c:v>
                </c:pt>
                <c:pt idx="20">
                  <c:v>1</c:v>
                </c:pt>
                <c:pt idx="21">
                  <c:v>0</c:v>
                </c:pt>
                <c:pt idx="22">
                  <c:v>2</c:v>
                </c:pt>
                <c:pt idx="23">
                  <c:v>0</c:v>
                </c:pt>
                <c:pt idx="24">
                  <c:v>0</c:v>
                </c:pt>
                <c:pt idx="25">
                  <c:v>2</c:v>
                </c:pt>
                <c:pt idx="26">
                  <c:v>1</c:v>
                </c:pt>
                <c:pt idx="27">
                  <c:v>2</c:v>
                </c:pt>
                <c:pt idx="28">
                  <c:v>1</c:v>
                </c:pt>
                <c:pt idx="29">
                  <c:v>1</c:v>
                </c:pt>
                <c:pt idx="30">
                  <c:v>1</c:v>
                </c:pt>
              </c:numCache>
            </c:numRef>
          </c:val>
          <c:smooth val="0"/>
          <c:extLst>
            <c:ext xmlns:c16="http://schemas.microsoft.com/office/drawing/2014/chart" uri="{C3380CC4-5D6E-409C-BE32-E72D297353CC}">
              <c16:uniqueId val="{00000003-92C7-427B-B243-6B21B0FE1B92}"/>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Sheet1!$A$2:$A$32</c:f>
              <c:numCache>
                <c:formatCode>m/d/yyyy</c:formatCode>
                <c:ptCount val="31"/>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numCache>
            </c:numRef>
          </c:cat>
          <c:val>
            <c:numRef>
              <c:f>Sheet1!$F$2:$F$32</c:f>
              <c:numCache>
                <c:formatCode>General</c:formatCode>
                <c:ptCount val="31"/>
                <c:pt idx="0">
                  <c:v>2</c:v>
                </c:pt>
                <c:pt idx="1">
                  <c:v>2</c:v>
                </c:pt>
                <c:pt idx="2">
                  <c:v>0</c:v>
                </c:pt>
                <c:pt idx="3">
                  <c:v>0</c:v>
                </c:pt>
                <c:pt idx="4">
                  <c:v>2</c:v>
                </c:pt>
                <c:pt idx="5">
                  <c:v>1</c:v>
                </c:pt>
                <c:pt idx="6">
                  <c:v>2</c:v>
                </c:pt>
                <c:pt idx="7">
                  <c:v>2</c:v>
                </c:pt>
                <c:pt idx="8">
                  <c:v>2</c:v>
                </c:pt>
                <c:pt idx="9">
                  <c:v>0</c:v>
                </c:pt>
                <c:pt idx="10">
                  <c:v>0</c:v>
                </c:pt>
                <c:pt idx="11">
                  <c:v>1</c:v>
                </c:pt>
                <c:pt idx="12">
                  <c:v>1</c:v>
                </c:pt>
                <c:pt idx="13">
                  <c:v>1</c:v>
                </c:pt>
                <c:pt idx="14">
                  <c:v>3</c:v>
                </c:pt>
                <c:pt idx="15">
                  <c:v>2</c:v>
                </c:pt>
                <c:pt idx="16">
                  <c:v>0</c:v>
                </c:pt>
                <c:pt idx="17">
                  <c:v>0</c:v>
                </c:pt>
                <c:pt idx="18">
                  <c:v>2</c:v>
                </c:pt>
                <c:pt idx="19">
                  <c:v>3</c:v>
                </c:pt>
                <c:pt idx="20">
                  <c:v>0</c:v>
                </c:pt>
                <c:pt idx="21">
                  <c:v>1</c:v>
                </c:pt>
                <c:pt idx="22">
                  <c:v>1</c:v>
                </c:pt>
                <c:pt idx="23">
                  <c:v>1</c:v>
                </c:pt>
                <c:pt idx="24">
                  <c:v>1</c:v>
                </c:pt>
                <c:pt idx="25">
                  <c:v>3</c:v>
                </c:pt>
                <c:pt idx="26">
                  <c:v>1</c:v>
                </c:pt>
                <c:pt idx="27">
                  <c:v>1</c:v>
                </c:pt>
                <c:pt idx="28">
                  <c:v>2</c:v>
                </c:pt>
                <c:pt idx="29">
                  <c:v>3</c:v>
                </c:pt>
                <c:pt idx="30">
                  <c:v>0</c:v>
                </c:pt>
              </c:numCache>
            </c:numRef>
          </c:val>
          <c:smooth val="0"/>
          <c:extLst>
            <c:ext xmlns:c16="http://schemas.microsoft.com/office/drawing/2014/chart" uri="{C3380CC4-5D6E-409C-BE32-E72D297353CC}">
              <c16:uniqueId val="{00000004-92C7-427B-B243-6B21B0FE1B92}"/>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Sheet1!$A$2:$A$32</c:f>
              <c:numCache>
                <c:formatCode>m/d/yyyy</c:formatCode>
                <c:ptCount val="31"/>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numCache>
            </c:numRef>
          </c:cat>
          <c:val>
            <c:numRef>
              <c:f>Sheet1!$G$2:$G$32</c:f>
              <c:numCache>
                <c:formatCode>General</c:formatCode>
                <c:ptCount val="31"/>
                <c:pt idx="0">
                  <c:v>1</c:v>
                </c:pt>
                <c:pt idx="1">
                  <c:v>1</c:v>
                </c:pt>
                <c:pt idx="2">
                  <c:v>0</c:v>
                </c:pt>
                <c:pt idx="3">
                  <c:v>0</c:v>
                </c:pt>
                <c:pt idx="4">
                  <c:v>1</c:v>
                </c:pt>
                <c:pt idx="5">
                  <c:v>1</c:v>
                </c:pt>
                <c:pt idx="6">
                  <c:v>2</c:v>
                </c:pt>
                <c:pt idx="7">
                  <c:v>1</c:v>
                </c:pt>
                <c:pt idx="8">
                  <c:v>0</c:v>
                </c:pt>
                <c:pt idx="9">
                  <c:v>0</c:v>
                </c:pt>
                <c:pt idx="10">
                  <c:v>0</c:v>
                </c:pt>
                <c:pt idx="11">
                  <c:v>2</c:v>
                </c:pt>
                <c:pt idx="12">
                  <c:v>2</c:v>
                </c:pt>
                <c:pt idx="13">
                  <c:v>1</c:v>
                </c:pt>
                <c:pt idx="14">
                  <c:v>2</c:v>
                </c:pt>
                <c:pt idx="15">
                  <c:v>1</c:v>
                </c:pt>
                <c:pt idx="16">
                  <c:v>1</c:v>
                </c:pt>
                <c:pt idx="17">
                  <c:v>1</c:v>
                </c:pt>
                <c:pt idx="18">
                  <c:v>1</c:v>
                </c:pt>
                <c:pt idx="19">
                  <c:v>4</c:v>
                </c:pt>
                <c:pt idx="20">
                  <c:v>1</c:v>
                </c:pt>
                <c:pt idx="21">
                  <c:v>1</c:v>
                </c:pt>
                <c:pt idx="22">
                  <c:v>1</c:v>
                </c:pt>
                <c:pt idx="23">
                  <c:v>0</c:v>
                </c:pt>
                <c:pt idx="24">
                  <c:v>1</c:v>
                </c:pt>
                <c:pt idx="25">
                  <c:v>1</c:v>
                </c:pt>
                <c:pt idx="26">
                  <c:v>2</c:v>
                </c:pt>
                <c:pt idx="27">
                  <c:v>1</c:v>
                </c:pt>
                <c:pt idx="28">
                  <c:v>0</c:v>
                </c:pt>
                <c:pt idx="29">
                  <c:v>1</c:v>
                </c:pt>
                <c:pt idx="30">
                  <c:v>1</c:v>
                </c:pt>
              </c:numCache>
            </c:numRef>
          </c:val>
          <c:smooth val="0"/>
          <c:extLst>
            <c:ext xmlns:c16="http://schemas.microsoft.com/office/drawing/2014/chart" uri="{C3380CC4-5D6E-409C-BE32-E72D297353CC}">
              <c16:uniqueId val="{00000005-92C7-427B-B243-6B21B0FE1B92}"/>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numCache>
            </c:numRef>
          </c:cat>
          <c:val>
            <c:numRef>
              <c:f>Sheet1!$H$2:$H$32</c:f>
              <c:numCache>
                <c:formatCode>General</c:formatCode>
                <c:ptCount val="31"/>
                <c:pt idx="0">
                  <c:v>3</c:v>
                </c:pt>
                <c:pt idx="1">
                  <c:v>3</c:v>
                </c:pt>
                <c:pt idx="2">
                  <c:v>1</c:v>
                </c:pt>
                <c:pt idx="3">
                  <c:v>1</c:v>
                </c:pt>
                <c:pt idx="4">
                  <c:v>2</c:v>
                </c:pt>
                <c:pt idx="5">
                  <c:v>3</c:v>
                </c:pt>
                <c:pt idx="6">
                  <c:v>1</c:v>
                </c:pt>
                <c:pt idx="7">
                  <c:v>0</c:v>
                </c:pt>
                <c:pt idx="8">
                  <c:v>1</c:v>
                </c:pt>
                <c:pt idx="9">
                  <c:v>1</c:v>
                </c:pt>
                <c:pt idx="10">
                  <c:v>1</c:v>
                </c:pt>
                <c:pt idx="11">
                  <c:v>2</c:v>
                </c:pt>
                <c:pt idx="12">
                  <c:v>4</c:v>
                </c:pt>
                <c:pt idx="13">
                  <c:v>4</c:v>
                </c:pt>
                <c:pt idx="14">
                  <c:v>3</c:v>
                </c:pt>
                <c:pt idx="15">
                  <c:v>3</c:v>
                </c:pt>
                <c:pt idx="16">
                  <c:v>2</c:v>
                </c:pt>
                <c:pt idx="17">
                  <c:v>0</c:v>
                </c:pt>
                <c:pt idx="18">
                  <c:v>2</c:v>
                </c:pt>
                <c:pt idx="19">
                  <c:v>1</c:v>
                </c:pt>
                <c:pt idx="20">
                  <c:v>2</c:v>
                </c:pt>
                <c:pt idx="21">
                  <c:v>1</c:v>
                </c:pt>
                <c:pt idx="22">
                  <c:v>1</c:v>
                </c:pt>
                <c:pt idx="23">
                  <c:v>0</c:v>
                </c:pt>
                <c:pt idx="24">
                  <c:v>0</c:v>
                </c:pt>
                <c:pt idx="25">
                  <c:v>1</c:v>
                </c:pt>
                <c:pt idx="26">
                  <c:v>1</c:v>
                </c:pt>
                <c:pt idx="27">
                  <c:v>2</c:v>
                </c:pt>
                <c:pt idx="28">
                  <c:v>1</c:v>
                </c:pt>
                <c:pt idx="29">
                  <c:v>1</c:v>
                </c:pt>
                <c:pt idx="30">
                  <c:v>2</c:v>
                </c:pt>
              </c:numCache>
            </c:numRef>
          </c:val>
          <c:smooth val="0"/>
          <c:extLst>
            <c:ext xmlns:c16="http://schemas.microsoft.com/office/drawing/2014/chart" uri="{C3380CC4-5D6E-409C-BE32-E72D297353CC}">
              <c16:uniqueId val="{00000006-92C7-427B-B243-6B21B0FE1B92}"/>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numCache>
            </c:numRef>
          </c:cat>
          <c:val>
            <c:numRef>
              <c:f>Sheet1!$I$2:$I$32</c:f>
              <c:numCache>
                <c:formatCode>General</c:formatCode>
                <c:ptCount val="31"/>
                <c:pt idx="0">
                  <c:v>2</c:v>
                </c:pt>
                <c:pt idx="1">
                  <c:v>1</c:v>
                </c:pt>
                <c:pt idx="2">
                  <c:v>1</c:v>
                </c:pt>
                <c:pt idx="3">
                  <c:v>0</c:v>
                </c:pt>
                <c:pt idx="4">
                  <c:v>4</c:v>
                </c:pt>
                <c:pt idx="5">
                  <c:v>2</c:v>
                </c:pt>
                <c:pt idx="6">
                  <c:v>1</c:v>
                </c:pt>
                <c:pt idx="7">
                  <c:v>2</c:v>
                </c:pt>
                <c:pt idx="8">
                  <c:v>2</c:v>
                </c:pt>
                <c:pt idx="9">
                  <c:v>0</c:v>
                </c:pt>
                <c:pt idx="10">
                  <c:v>1</c:v>
                </c:pt>
                <c:pt idx="11">
                  <c:v>2</c:v>
                </c:pt>
                <c:pt idx="12">
                  <c:v>1</c:v>
                </c:pt>
                <c:pt idx="13">
                  <c:v>3</c:v>
                </c:pt>
                <c:pt idx="14">
                  <c:v>2</c:v>
                </c:pt>
                <c:pt idx="15">
                  <c:v>2</c:v>
                </c:pt>
                <c:pt idx="16">
                  <c:v>1</c:v>
                </c:pt>
                <c:pt idx="17">
                  <c:v>1</c:v>
                </c:pt>
                <c:pt idx="18">
                  <c:v>3</c:v>
                </c:pt>
                <c:pt idx="19">
                  <c:v>2</c:v>
                </c:pt>
                <c:pt idx="20">
                  <c:v>3</c:v>
                </c:pt>
                <c:pt idx="21">
                  <c:v>2</c:v>
                </c:pt>
                <c:pt idx="22">
                  <c:v>2</c:v>
                </c:pt>
                <c:pt idx="23">
                  <c:v>1</c:v>
                </c:pt>
                <c:pt idx="24">
                  <c:v>2</c:v>
                </c:pt>
                <c:pt idx="25">
                  <c:v>3</c:v>
                </c:pt>
                <c:pt idx="26">
                  <c:v>2</c:v>
                </c:pt>
                <c:pt idx="27">
                  <c:v>1</c:v>
                </c:pt>
                <c:pt idx="28">
                  <c:v>2</c:v>
                </c:pt>
                <c:pt idx="29">
                  <c:v>1</c:v>
                </c:pt>
                <c:pt idx="30">
                  <c:v>1</c:v>
                </c:pt>
              </c:numCache>
            </c:numRef>
          </c:val>
          <c:smooth val="0"/>
          <c:extLst>
            <c:ext xmlns:c16="http://schemas.microsoft.com/office/drawing/2014/chart" uri="{C3380CC4-5D6E-409C-BE32-E72D297353CC}">
              <c16:uniqueId val="{00000007-92C7-427B-B243-6B21B0FE1B92}"/>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Sheet1!$A$2:$A$32</c:f>
              <c:numCache>
                <c:formatCode>m/d/yyyy</c:formatCode>
                <c:ptCount val="31"/>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numCache>
            </c:numRef>
          </c:cat>
          <c:val>
            <c:numRef>
              <c:f>Sheet1!$J$2:$J$32</c:f>
              <c:numCache>
                <c:formatCode>General</c:formatCode>
                <c:ptCount val="31"/>
                <c:pt idx="0">
                  <c:v>4</c:v>
                </c:pt>
                <c:pt idx="1">
                  <c:v>1</c:v>
                </c:pt>
                <c:pt idx="2">
                  <c:v>0</c:v>
                </c:pt>
                <c:pt idx="3">
                  <c:v>0</c:v>
                </c:pt>
                <c:pt idx="4">
                  <c:v>1</c:v>
                </c:pt>
                <c:pt idx="5">
                  <c:v>1</c:v>
                </c:pt>
                <c:pt idx="6">
                  <c:v>2</c:v>
                </c:pt>
                <c:pt idx="7">
                  <c:v>0</c:v>
                </c:pt>
                <c:pt idx="8">
                  <c:v>0</c:v>
                </c:pt>
                <c:pt idx="9">
                  <c:v>0</c:v>
                </c:pt>
                <c:pt idx="10">
                  <c:v>0</c:v>
                </c:pt>
                <c:pt idx="11">
                  <c:v>2</c:v>
                </c:pt>
                <c:pt idx="12">
                  <c:v>1</c:v>
                </c:pt>
                <c:pt idx="13">
                  <c:v>1</c:v>
                </c:pt>
                <c:pt idx="14">
                  <c:v>1</c:v>
                </c:pt>
                <c:pt idx="15">
                  <c:v>1</c:v>
                </c:pt>
                <c:pt idx="16">
                  <c:v>0</c:v>
                </c:pt>
                <c:pt idx="17">
                  <c:v>0</c:v>
                </c:pt>
                <c:pt idx="18">
                  <c:v>1</c:v>
                </c:pt>
                <c:pt idx="19">
                  <c:v>1</c:v>
                </c:pt>
                <c:pt idx="20">
                  <c:v>2</c:v>
                </c:pt>
                <c:pt idx="21">
                  <c:v>2</c:v>
                </c:pt>
                <c:pt idx="22">
                  <c:v>2</c:v>
                </c:pt>
                <c:pt idx="23">
                  <c:v>1</c:v>
                </c:pt>
                <c:pt idx="24">
                  <c:v>1</c:v>
                </c:pt>
                <c:pt idx="25">
                  <c:v>3</c:v>
                </c:pt>
                <c:pt idx="26">
                  <c:v>1</c:v>
                </c:pt>
                <c:pt idx="27">
                  <c:v>2</c:v>
                </c:pt>
                <c:pt idx="28">
                  <c:v>2</c:v>
                </c:pt>
                <c:pt idx="29">
                  <c:v>1</c:v>
                </c:pt>
                <c:pt idx="30">
                  <c:v>1</c:v>
                </c:pt>
              </c:numCache>
            </c:numRef>
          </c:val>
          <c:smooth val="0"/>
          <c:extLst>
            <c:ext xmlns:c16="http://schemas.microsoft.com/office/drawing/2014/chart" uri="{C3380CC4-5D6E-409C-BE32-E72D297353CC}">
              <c16:uniqueId val="{00000008-92C7-427B-B243-6B21B0FE1B92}"/>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Sheet1!$A$2:$A$32</c:f>
              <c:numCache>
                <c:formatCode>m/d/yyyy</c:formatCode>
                <c:ptCount val="31"/>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numCache>
            </c:numRef>
          </c:cat>
          <c:val>
            <c:numRef>
              <c:f>Sheet1!$K$2:$K$32</c:f>
              <c:numCache>
                <c:formatCode>General</c:formatCode>
                <c:ptCount val="31"/>
                <c:pt idx="0">
                  <c:v>2</c:v>
                </c:pt>
                <c:pt idx="1">
                  <c:v>5</c:v>
                </c:pt>
                <c:pt idx="2">
                  <c:v>1</c:v>
                </c:pt>
                <c:pt idx="3">
                  <c:v>1</c:v>
                </c:pt>
                <c:pt idx="4">
                  <c:v>3</c:v>
                </c:pt>
                <c:pt idx="5">
                  <c:v>4</c:v>
                </c:pt>
                <c:pt idx="6">
                  <c:v>5</c:v>
                </c:pt>
                <c:pt idx="7">
                  <c:v>1</c:v>
                </c:pt>
                <c:pt idx="8">
                  <c:v>1</c:v>
                </c:pt>
                <c:pt idx="9">
                  <c:v>0</c:v>
                </c:pt>
                <c:pt idx="10">
                  <c:v>1</c:v>
                </c:pt>
                <c:pt idx="11">
                  <c:v>3</c:v>
                </c:pt>
                <c:pt idx="12">
                  <c:v>2</c:v>
                </c:pt>
                <c:pt idx="13">
                  <c:v>3</c:v>
                </c:pt>
                <c:pt idx="14">
                  <c:v>2</c:v>
                </c:pt>
                <c:pt idx="15">
                  <c:v>4</c:v>
                </c:pt>
                <c:pt idx="16">
                  <c:v>0</c:v>
                </c:pt>
                <c:pt idx="17">
                  <c:v>0</c:v>
                </c:pt>
                <c:pt idx="18">
                  <c:v>4</c:v>
                </c:pt>
                <c:pt idx="19">
                  <c:v>3</c:v>
                </c:pt>
                <c:pt idx="20">
                  <c:v>4</c:v>
                </c:pt>
                <c:pt idx="21">
                  <c:v>1</c:v>
                </c:pt>
                <c:pt idx="22">
                  <c:v>1</c:v>
                </c:pt>
                <c:pt idx="23">
                  <c:v>1</c:v>
                </c:pt>
                <c:pt idx="24">
                  <c:v>0</c:v>
                </c:pt>
                <c:pt idx="25">
                  <c:v>1</c:v>
                </c:pt>
                <c:pt idx="26">
                  <c:v>3</c:v>
                </c:pt>
                <c:pt idx="27">
                  <c:v>1</c:v>
                </c:pt>
                <c:pt idx="28">
                  <c:v>1</c:v>
                </c:pt>
                <c:pt idx="29">
                  <c:v>1</c:v>
                </c:pt>
                <c:pt idx="30">
                  <c:v>1</c:v>
                </c:pt>
              </c:numCache>
            </c:numRef>
          </c:val>
          <c:smooth val="0"/>
          <c:extLst>
            <c:ext xmlns:c16="http://schemas.microsoft.com/office/drawing/2014/chart" uri="{C3380CC4-5D6E-409C-BE32-E72D297353CC}">
              <c16:uniqueId val="{00000009-92C7-427B-B243-6B21B0FE1B92}"/>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Sheet1!$A$2:$A$32</c:f>
              <c:numCache>
                <c:formatCode>m/d/yyyy</c:formatCode>
                <c:ptCount val="31"/>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numCache>
            </c:numRef>
          </c:cat>
          <c:val>
            <c:numRef>
              <c:f>Sheet1!$L$2:$L$32</c:f>
              <c:numCache>
                <c:formatCode>General</c:formatCode>
                <c:ptCount val="31"/>
                <c:pt idx="0">
                  <c:v>3</c:v>
                </c:pt>
                <c:pt idx="1">
                  <c:v>2</c:v>
                </c:pt>
                <c:pt idx="2">
                  <c:v>0</c:v>
                </c:pt>
                <c:pt idx="3">
                  <c:v>0</c:v>
                </c:pt>
                <c:pt idx="4">
                  <c:v>2</c:v>
                </c:pt>
                <c:pt idx="5">
                  <c:v>2</c:v>
                </c:pt>
                <c:pt idx="6">
                  <c:v>3</c:v>
                </c:pt>
                <c:pt idx="7">
                  <c:v>0</c:v>
                </c:pt>
                <c:pt idx="8">
                  <c:v>0</c:v>
                </c:pt>
                <c:pt idx="9">
                  <c:v>0</c:v>
                </c:pt>
                <c:pt idx="10">
                  <c:v>0</c:v>
                </c:pt>
                <c:pt idx="11">
                  <c:v>2</c:v>
                </c:pt>
                <c:pt idx="12">
                  <c:v>2</c:v>
                </c:pt>
                <c:pt idx="13">
                  <c:v>1</c:v>
                </c:pt>
                <c:pt idx="14">
                  <c:v>2</c:v>
                </c:pt>
                <c:pt idx="15">
                  <c:v>4</c:v>
                </c:pt>
                <c:pt idx="16">
                  <c:v>0</c:v>
                </c:pt>
                <c:pt idx="17">
                  <c:v>0</c:v>
                </c:pt>
                <c:pt idx="18">
                  <c:v>4</c:v>
                </c:pt>
                <c:pt idx="19">
                  <c:v>1</c:v>
                </c:pt>
                <c:pt idx="20">
                  <c:v>4</c:v>
                </c:pt>
                <c:pt idx="21">
                  <c:v>2</c:v>
                </c:pt>
                <c:pt idx="22">
                  <c:v>2</c:v>
                </c:pt>
                <c:pt idx="23">
                  <c:v>0</c:v>
                </c:pt>
                <c:pt idx="24">
                  <c:v>0</c:v>
                </c:pt>
                <c:pt idx="25">
                  <c:v>0</c:v>
                </c:pt>
                <c:pt idx="26">
                  <c:v>1</c:v>
                </c:pt>
                <c:pt idx="27">
                  <c:v>3</c:v>
                </c:pt>
                <c:pt idx="28">
                  <c:v>2</c:v>
                </c:pt>
                <c:pt idx="29">
                  <c:v>1</c:v>
                </c:pt>
                <c:pt idx="30">
                  <c:v>0</c:v>
                </c:pt>
              </c:numCache>
            </c:numRef>
          </c:val>
          <c:smooth val="0"/>
          <c:extLst>
            <c:ext xmlns:c16="http://schemas.microsoft.com/office/drawing/2014/chart" uri="{C3380CC4-5D6E-409C-BE32-E72D297353CC}">
              <c16:uniqueId val="{0000000A-92C7-427B-B243-6B21B0FE1B92}"/>
            </c:ext>
          </c:extLst>
        </c:ser>
        <c:dLbls>
          <c:showLegendKey val="0"/>
          <c:showVal val="0"/>
          <c:showCatName val="0"/>
          <c:showSerName val="0"/>
          <c:showPercent val="0"/>
          <c:showBubbleSize val="0"/>
        </c:dLbls>
        <c:smooth val="0"/>
        <c:axId val="256084112"/>
        <c:axId val="256080832"/>
      </c:lineChart>
      <c:dateAx>
        <c:axId val="256084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080832"/>
        <c:crosses val="autoZero"/>
        <c:auto val="1"/>
        <c:lblOffset val="100"/>
        <c:baseTimeUnit val="days"/>
      </c:dateAx>
      <c:valAx>
        <c:axId val="256080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084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1</c:v>
                </c:pt>
                <c:pt idx="2">
                  <c:v>3</c:v>
                </c:pt>
                <c:pt idx="3">
                  <c:v>4</c:v>
                </c:pt>
                <c:pt idx="4">
                  <c:v>6</c:v>
                </c:pt>
                <c:pt idx="5">
                  <c:v>4</c:v>
                </c:pt>
                <c:pt idx="6">
                  <c:v>6</c:v>
                </c:pt>
              </c:numCache>
            </c:numRef>
          </c:val>
          <c:extLst>
            <c:ext xmlns:c16="http://schemas.microsoft.com/office/drawing/2014/chart" uri="{C3380CC4-5D6E-409C-BE32-E72D297353CC}">
              <c16:uniqueId val="{00000000-B5DE-4C5A-83B1-57A5BDBB593B}"/>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7</c:v>
                </c:pt>
                <c:pt idx="1">
                  <c:v>7</c:v>
                </c:pt>
                <c:pt idx="2">
                  <c:v>7</c:v>
                </c:pt>
                <c:pt idx="3">
                  <c:v>11</c:v>
                </c:pt>
                <c:pt idx="4">
                  <c:v>9</c:v>
                </c:pt>
                <c:pt idx="5">
                  <c:v>3</c:v>
                </c:pt>
                <c:pt idx="6">
                  <c:v>1</c:v>
                </c:pt>
              </c:numCache>
            </c:numRef>
          </c:val>
          <c:extLst>
            <c:ext xmlns:c16="http://schemas.microsoft.com/office/drawing/2014/chart" uri="{C3380CC4-5D6E-409C-BE32-E72D297353CC}">
              <c16:uniqueId val="{00000001-B5DE-4C5A-83B1-57A5BDBB593B}"/>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3</c:v>
                </c:pt>
                <c:pt idx="2">
                  <c:v>8</c:v>
                </c:pt>
                <c:pt idx="3">
                  <c:v>3</c:v>
                </c:pt>
                <c:pt idx="4">
                  <c:v>6</c:v>
                </c:pt>
                <c:pt idx="5">
                  <c:v>2</c:v>
                </c:pt>
                <c:pt idx="6">
                  <c:v>10</c:v>
                </c:pt>
              </c:numCache>
            </c:numRef>
          </c:val>
          <c:extLst>
            <c:ext xmlns:c16="http://schemas.microsoft.com/office/drawing/2014/chart" uri="{C3380CC4-5D6E-409C-BE32-E72D297353CC}">
              <c16:uniqueId val="{00000002-B5DE-4C5A-83B1-57A5BDBB593B}"/>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c:v>
                </c:pt>
                <c:pt idx="1">
                  <c:v>7</c:v>
                </c:pt>
                <c:pt idx="2">
                  <c:v>8</c:v>
                </c:pt>
                <c:pt idx="3">
                  <c:v>5</c:v>
                </c:pt>
                <c:pt idx="4">
                  <c:v>7</c:v>
                </c:pt>
                <c:pt idx="5">
                  <c:v>4</c:v>
                </c:pt>
                <c:pt idx="6">
                  <c:v>1</c:v>
                </c:pt>
              </c:numCache>
            </c:numRef>
          </c:val>
          <c:extLst>
            <c:ext xmlns:c16="http://schemas.microsoft.com/office/drawing/2014/chart" uri="{C3380CC4-5D6E-409C-BE32-E72D297353CC}">
              <c16:uniqueId val="{00000003-B5DE-4C5A-83B1-57A5BDBB593B}"/>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8</c:v>
                </c:pt>
                <c:pt idx="1">
                  <c:v>6</c:v>
                </c:pt>
                <c:pt idx="2">
                  <c:v>4</c:v>
                </c:pt>
                <c:pt idx="3">
                  <c:v>10</c:v>
                </c:pt>
                <c:pt idx="4">
                  <c:v>10</c:v>
                </c:pt>
                <c:pt idx="5">
                  <c:v>1</c:v>
                </c:pt>
                <c:pt idx="6">
                  <c:v>1</c:v>
                </c:pt>
              </c:numCache>
            </c:numRef>
          </c:val>
          <c:extLst>
            <c:ext xmlns:c16="http://schemas.microsoft.com/office/drawing/2014/chart" uri="{C3380CC4-5D6E-409C-BE32-E72D297353CC}">
              <c16:uniqueId val="{00000004-B5DE-4C5A-83B1-57A5BDBB593B}"/>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5</c:v>
                </c:pt>
                <c:pt idx="1">
                  <c:v>9</c:v>
                </c:pt>
                <c:pt idx="2">
                  <c:v>5</c:v>
                </c:pt>
                <c:pt idx="3">
                  <c:v>5</c:v>
                </c:pt>
                <c:pt idx="4">
                  <c:v>4</c:v>
                </c:pt>
                <c:pt idx="5">
                  <c:v>2</c:v>
                </c:pt>
                <c:pt idx="6">
                  <c:v>2</c:v>
                </c:pt>
              </c:numCache>
            </c:numRef>
          </c:val>
          <c:extLst>
            <c:ext xmlns:c16="http://schemas.microsoft.com/office/drawing/2014/chart" uri="{C3380CC4-5D6E-409C-BE32-E72D297353CC}">
              <c16:uniqueId val="{00000005-B5DE-4C5A-83B1-57A5BDBB593B}"/>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7</c:v>
                </c:pt>
                <c:pt idx="1">
                  <c:v>9</c:v>
                </c:pt>
                <c:pt idx="2">
                  <c:v>9</c:v>
                </c:pt>
                <c:pt idx="3">
                  <c:v>8</c:v>
                </c:pt>
                <c:pt idx="4">
                  <c:v>9</c:v>
                </c:pt>
                <c:pt idx="5">
                  <c:v>6</c:v>
                </c:pt>
                <c:pt idx="6">
                  <c:v>2</c:v>
                </c:pt>
              </c:numCache>
            </c:numRef>
          </c:val>
          <c:extLst>
            <c:ext xmlns:c16="http://schemas.microsoft.com/office/drawing/2014/chart" uri="{C3380CC4-5D6E-409C-BE32-E72D297353CC}">
              <c16:uniqueId val="{00000006-B5DE-4C5A-83B1-57A5BDBB593B}"/>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12</c:v>
                </c:pt>
                <c:pt idx="1">
                  <c:v>7</c:v>
                </c:pt>
                <c:pt idx="2">
                  <c:v>8</c:v>
                </c:pt>
                <c:pt idx="3">
                  <c:v>10</c:v>
                </c:pt>
                <c:pt idx="4">
                  <c:v>8</c:v>
                </c:pt>
                <c:pt idx="5">
                  <c:v>4</c:v>
                </c:pt>
                <c:pt idx="6">
                  <c:v>4</c:v>
                </c:pt>
              </c:numCache>
            </c:numRef>
          </c:val>
          <c:extLst>
            <c:ext xmlns:c16="http://schemas.microsoft.com/office/drawing/2014/chart" uri="{C3380CC4-5D6E-409C-BE32-E72D297353CC}">
              <c16:uniqueId val="{00000007-B5DE-4C5A-83B1-57A5BDBB593B}"/>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7</c:v>
                </c:pt>
                <c:pt idx="1">
                  <c:v>4</c:v>
                </c:pt>
                <c:pt idx="2">
                  <c:v>7</c:v>
                </c:pt>
                <c:pt idx="3">
                  <c:v>9</c:v>
                </c:pt>
                <c:pt idx="4">
                  <c:v>5</c:v>
                </c:pt>
                <c:pt idx="5">
                  <c:v>2</c:v>
                </c:pt>
                <c:pt idx="6">
                  <c:v>1</c:v>
                </c:pt>
              </c:numCache>
            </c:numRef>
          </c:val>
          <c:extLst>
            <c:ext xmlns:c16="http://schemas.microsoft.com/office/drawing/2014/chart" uri="{C3380CC4-5D6E-409C-BE32-E72D297353CC}">
              <c16:uniqueId val="{00000008-B5DE-4C5A-83B1-57A5BDBB593B}"/>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11</c:v>
                </c:pt>
                <c:pt idx="1">
                  <c:v>12</c:v>
                </c:pt>
                <c:pt idx="2">
                  <c:v>13</c:v>
                </c:pt>
                <c:pt idx="3">
                  <c:v>7</c:v>
                </c:pt>
                <c:pt idx="4">
                  <c:v>12</c:v>
                </c:pt>
                <c:pt idx="5">
                  <c:v>3</c:v>
                </c:pt>
                <c:pt idx="6">
                  <c:v>2</c:v>
                </c:pt>
              </c:numCache>
            </c:numRef>
          </c:val>
          <c:extLst>
            <c:ext xmlns:c16="http://schemas.microsoft.com/office/drawing/2014/chart" uri="{C3380CC4-5D6E-409C-BE32-E72D297353CC}">
              <c16:uniqueId val="{00000009-B5DE-4C5A-83B1-57A5BDBB593B}"/>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8</c:v>
                </c:pt>
                <c:pt idx="1">
                  <c:v>6</c:v>
                </c:pt>
                <c:pt idx="2">
                  <c:v>11</c:v>
                </c:pt>
                <c:pt idx="3">
                  <c:v>9</c:v>
                </c:pt>
                <c:pt idx="4">
                  <c:v>9</c:v>
                </c:pt>
                <c:pt idx="5">
                  <c:v>0</c:v>
                </c:pt>
                <c:pt idx="6">
                  <c:v>0</c:v>
                </c:pt>
              </c:numCache>
            </c:numRef>
          </c:val>
          <c:extLst>
            <c:ext xmlns:c16="http://schemas.microsoft.com/office/drawing/2014/chart" uri="{C3380CC4-5D6E-409C-BE32-E72D297353CC}">
              <c16:uniqueId val="{0000000A-B5DE-4C5A-83B1-57A5BDBB593B}"/>
            </c:ext>
          </c:extLst>
        </c:ser>
        <c:dLbls>
          <c:showLegendKey val="0"/>
          <c:showVal val="0"/>
          <c:showCatName val="0"/>
          <c:showSerName val="0"/>
          <c:showPercent val="0"/>
          <c:showBubbleSize val="0"/>
        </c:dLbls>
        <c:gapWidth val="219"/>
        <c:overlap val="-27"/>
        <c:axId val="255546760"/>
        <c:axId val="255547416"/>
      </c:barChart>
      <c:catAx>
        <c:axId val="255546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547416"/>
        <c:crosses val="autoZero"/>
        <c:auto val="1"/>
        <c:lblAlgn val="ctr"/>
        <c:lblOffset val="100"/>
        <c:noMultiLvlLbl val="0"/>
      </c:catAx>
      <c:valAx>
        <c:axId val="255547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546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1.2465253106963999E-2</c:v>
                </c:pt>
                <c:pt idx="1">
                  <c:v>1.5745582871954999E-2</c:v>
                </c:pt>
                <c:pt idx="2">
                  <c:v>9.8409892949718001E-3</c:v>
                </c:pt>
                <c:pt idx="3">
                  <c:v>3.5181536729524003E-2</c:v>
                </c:pt>
                <c:pt idx="4">
                  <c:v>1.8796289553396E-2</c:v>
                </c:pt>
                <c:pt idx="5">
                  <c:v>2.9916607456714001E-2</c:v>
                </c:pt>
                <c:pt idx="6">
                  <c:v>0.44028586105703998</c:v>
                </c:pt>
              </c:numCache>
            </c:numRef>
          </c:val>
          <c:extLst>
            <c:ext xmlns:c16="http://schemas.microsoft.com/office/drawing/2014/chart" uri="{C3380CC4-5D6E-409C-BE32-E72D297353CC}">
              <c16:uniqueId val="{00000000-B451-4B8A-9091-F70BD9692DEF}"/>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0.26391195141981999</c:v>
                </c:pt>
                <c:pt idx="1">
                  <c:v>9.9619234359697995E-2</c:v>
                </c:pt>
                <c:pt idx="2">
                  <c:v>0.13921079549882001</c:v>
                </c:pt>
                <c:pt idx="3">
                  <c:v>0.10764505292259</c:v>
                </c:pt>
                <c:pt idx="4">
                  <c:v>5.8556273150709E-2</c:v>
                </c:pt>
                <c:pt idx="5">
                  <c:v>0.13796646334098001</c:v>
                </c:pt>
                <c:pt idx="6">
                  <c:v>0.13637698795686001</c:v>
                </c:pt>
              </c:numCache>
            </c:numRef>
          </c:val>
          <c:extLst>
            <c:ext xmlns:c16="http://schemas.microsoft.com/office/drawing/2014/chart" uri="{C3380CC4-5D6E-409C-BE32-E72D297353CC}">
              <c16:uniqueId val="{00000001-B451-4B8A-9091-F70BD9692DEF}"/>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0.47974629925068002</c:v>
                </c:pt>
                <c:pt idx="1">
                  <c:v>3.0349309188050001E-2</c:v>
                </c:pt>
                <c:pt idx="2">
                  <c:v>0.11539229322302</c:v>
                </c:pt>
                <c:pt idx="3">
                  <c:v>3.9897710385359997E-2</c:v>
                </c:pt>
                <c:pt idx="4">
                  <c:v>0.33908996433279998</c:v>
                </c:pt>
                <c:pt idx="5">
                  <c:v>5.1123167883614E-3</c:v>
                </c:pt>
                <c:pt idx="6">
                  <c:v>0.48493976392457</c:v>
                </c:pt>
              </c:numCache>
            </c:numRef>
          </c:val>
          <c:extLst>
            <c:ext xmlns:c16="http://schemas.microsoft.com/office/drawing/2014/chart" uri="{C3380CC4-5D6E-409C-BE32-E72D297353CC}">
              <c16:uniqueId val="{00000002-B451-4B8A-9091-F70BD9692DEF}"/>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5.4313706644636001E-2</c:v>
                </c:pt>
                <c:pt idx="1">
                  <c:v>6.0734830095847001E-2</c:v>
                </c:pt>
                <c:pt idx="2">
                  <c:v>2.1753089398807001E-2</c:v>
                </c:pt>
                <c:pt idx="3">
                  <c:v>1.9672359108485998E-2</c:v>
                </c:pt>
                <c:pt idx="4">
                  <c:v>0.13096404200080999</c:v>
                </c:pt>
                <c:pt idx="5">
                  <c:v>0.12397471631517</c:v>
                </c:pt>
                <c:pt idx="6">
                  <c:v>3.8649437333720997E-2</c:v>
                </c:pt>
              </c:numCache>
            </c:numRef>
          </c:val>
          <c:extLst>
            <c:ext xmlns:c16="http://schemas.microsoft.com/office/drawing/2014/chart" uri="{C3380CC4-5D6E-409C-BE32-E72D297353CC}">
              <c16:uniqueId val="{00000003-B451-4B8A-9091-F70BD9692DEF}"/>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7.6916642930451001E-2</c:v>
                </c:pt>
                <c:pt idx="1">
                  <c:v>0.185142485114</c:v>
                </c:pt>
                <c:pt idx="2">
                  <c:v>0.79120720134189004</c:v>
                </c:pt>
                <c:pt idx="3">
                  <c:v>0.1070164254615</c:v>
                </c:pt>
                <c:pt idx="4">
                  <c:v>4.3629425673995997E-2</c:v>
                </c:pt>
                <c:pt idx="5">
                  <c:v>1.0290214801452</c:v>
                </c:pt>
                <c:pt idx="6">
                  <c:v>0.91327916954891997</c:v>
                </c:pt>
              </c:numCache>
            </c:numRef>
          </c:val>
          <c:extLst>
            <c:ext xmlns:c16="http://schemas.microsoft.com/office/drawing/2014/chart" uri="{C3380CC4-5D6E-409C-BE32-E72D297353CC}">
              <c16:uniqueId val="{00000004-B451-4B8A-9091-F70BD9692DEF}"/>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7.0673696264134996E-3</c:v>
                </c:pt>
                <c:pt idx="1">
                  <c:v>6.7426615985708002E-3</c:v>
                </c:pt>
                <c:pt idx="2">
                  <c:v>0.10788921227158001</c:v>
                </c:pt>
                <c:pt idx="3">
                  <c:v>6.7095281263418998E-3</c:v>
                </c:pt>
                <c:pt idx="4">
                  <c:v>5.5167231261033E-3</c:v>
                </c:pt>
                <c:pt idx="5">
                  <c:v>5.2185218760436997E-3</c:v>
                </c:pt>
                <c:pt idx="6">
                  <c:v>8.3496350016698997E-3</c:v>
                </c:pt>
              </c:numCache>
            </c:numRef>
          </c:val>
          <c:extLst>
            <c:ext xmlns:c16="http://schemas.microsoft.com/office/drawing/2014/chart" uri="{C3380CC4-5D6E-409C-BE32-E72D297353CC}">
              <c16:uniqueId val="{00000005-B451-4B8A-9091-F70BD9692DEF}"/>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1.8791380720748999E-2</c:v>
                </c:pt>
                <c:pt idx="1">
                  <c:v>9.9016395568754002E-3</c:v>
                </c:pt>
                <c:pt idx="2">
                  <c:v>7.6569353752159999E-3</c:v>
                </c:pt>
                <c:pt idx="3">
                  <c:v>1.0157286422009E-2</c:v>
                </c:pt>
                <c:pt idx="4">
                  <c:v>1.7558574932090999E-2</c:v>
                </c:pt>
                <c:pt idx="5">
                  <c:v>1.3355989880873999E-2</c:v>
                </c:pt>
                <c:pt idx="6">
                  <c:v>1.4253871553537001E-2</c:v>
                </c:pt>
              </c:numCache>
            </c:numRef>
          </c:val>
          <c:extLst>
            <c:ext xmlns:c16="http://schemas.microsoft.com/office/drawing/2014/chart" uri="{C3380CC4-5D6E-409C-BE32-E72D297353CC}">
              <c16:uniqueId val="{00000006-B451-4B8A-9091-F70BD9692DEF}"/>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0.44667519418646001</c:v>
                </c:pt>
                <c:pt idx="1">
                  <c:v>0.95100383738391003</c:v>
                </c:pt>
                <c:pt idx="2">
                  <c:v>0.51443190033925001</c:v>
                </c:pt>
                <c:pt idx="3">
                  <c:v>0.62755130415438998</c:v>
                </c:pt>
                <c:pt idx="4">
                  <c:v>0.61982092208441997</c:v>
                </c:pt>
                <c:pt idx="5">
                  <c:v>0.28113008175296</c:v>
                </c:pt>
                <c:pt idx="6">
                  <c:v>0.38651910349814</c:v>
                </c:pt>
              </c:numCache>
            </c:numRef>
          </c:val>
          <c:extLst>
            <c:ext xmlns:c16="http://schemas.microsoft.com/office/drawing/2014/chart" uri="{C3380CC4-5D6E-409C-BE32-E72D297353CC}">
              <c16:uniqueId val="{00000007-B451-4B8A-9091-F70BD9692DEF}"/>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0.21219947021294999</c:v>
                </c:pt>
                <c:pt idx="1">
                  <c:v>2.7990540146262E-2</c:v>
                </c:pt>
                <c:pt idx="2">
                  <c:v>0.11297876615937</c:v>
                </c:pt>
                <c:pt idx="3">
                  <c:v>0.32816404459615001</c:v>
                </c:pt>
                <c:pt idx="4">
                  <c:v>0.60008871577978995</c:v>
                </c:pt>
                <c:pt idx="5">
                  <c:v>1.2188931401828</c:v>
                </c:pt>
                <c:pt idx="6">
                  <c:v>1.1661143674493999</c:v>
                </c:pt>
              </c:numCache>
            </c:numRef>
          </c:val>
          <c:extLst>
            <c:ext xmlns:c16="http://schemas.microsoft.com/office/drawing/2014/chart" uri="{C3380CC4-5D6E-409C-BE32-E72D297353CC}">
              <c16:uniqueId val="{00000008-B451-4B8A-9091-F70BD9692DEF}"/>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4.2041088495855999E-2</c:v>
                </c:pt>
                <c:pt idx="1">
                  <c:v>3.5103038770519998E-2</c:v>
                </c:pt>
                <c:pt idx="2">
                  <c:v>4.4654611891775997E-2</c:v>
                </c:pt>
                <c:pt idx="3">
                  <c:v>5.7182775310612999E-2</c:v>
                </c:pt>
                <c:pt idx="4">
                  <c:v>2.8117359413203001E-2</c:v>
                </c:pt>
                <c:pt idx="5">
                  <c:v>3.1668413086506003E-2</c:v>
                </c:pt>
                <c:pt idx="6">
                  <c:v>1.4320642682501E-2</c:v>
                </c:pt>
              </c:numCache>
            </c:numRef>
          </c:val>
          <c:extLst>
            <c:ext xmlns:c16="http://schemas.microsoft.com/office/drawing/2014/chart" uri="{C3380CC4-5D6E-409C-BE32-E72D297353CC}">
              <c16:uniqueId val="{00000009-B451-4B8A-9091-F70BD9692DEF}"/>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0.76207166196553999</c:v>
                </c:pt>
                <c:pt idx="1">
                  <c:v>0.12893195930032</c:v>
                </c:pt>
                <c:pt idx="2">
                  <c:v>1.6591473988072001</c:v>
                </c:pt>
                <c:pt idx="3">
                  <c:v>0.16477225123579001</c:v>
                </c:pt>
                <c:pt idx="4">
                  <c:v>0.17501233464593</c:v>
                </c:pt>
              </c:numCache>
            </c:numRef>
          </c:val>
          <c:extLst>
            <c:ext xmlns:c16="http://schemas.microsoft.com/office/drawing/2014/chart" uri="{C3380CC4-5D6E-409C-BE32-E72D297353CC}">
              <c16:uniqueId val="{0000000A-B451-4B8A-9091-F70BD9692DEF}"/>
            </c:ext>
          </c:extLst>
        </c:ser>
        <c:dLbls>
          <c:showLegendKey val="0"/>
          <c:showVal val="0"/>
          <c:showCatName val="0"/>
          <c:showSerName val="0"/>
          <c:showPercent val="0"/>
          <c:showBubbleSize val="0"/>
        </c:dLbls>
        <c:gapWidth val="219"/>
        <c:overlap val="-27"/>
        <c:axId val="223498728"/>
        <c:axId val="223499712"/>
      </c:barChart>
      <c:catAx>
        <c:axId val="223498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499712"/>
        <c:crosses val="autoZero"/>
        <c:auto val="1"/>
        <c:lblAlgn val="ctr"/>
        <c:lblOffset val="100"/>
        <c:noMultiLvlLbl val="0"/>
      </c:catAx>
      <c:valAx>
        <c:axId val="223499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498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3</c:v>
                </c:pt>
                <c:pt idx="2">
                  <c:v>1</c:v>
                </c:pt>
                <c:pt idx="3">
                  <c:v>0</c:v>
                </c:pt>
                <c:pt idx="4">
                  <c:v>0</c:v>
                </c:pt>
                <c:pt idx="5">
                  <c:v>0</c:v>
                </c:pt>
                <c:pt idx="6">
                  <c:v>0</c:v>
                </c:pt>
                <c:pt idx="7">
                  <c:v>0</c:v>
                </c:pt>
                <c:pt idx="8">
                  <c:v>0</c:v>
                </c:pt>
                <c:pt idx="9">
                  <c:v>2</c:v>
                </c:pt>
                <c:pt idx="10">
                  <c:v>2</c:v>
                </c:pt>
                <c:pt idx="11">
                  <c:v>5</c:v>
                </c:pt>
                <c:pt idx="12">
                  <c:v>2</c:v>
                </c:pt>
                <c:pt idx="13">
                  <c:v>0</c:v>
                </c:pt>
                <c:pt idx="14">
                  <c:v>1</c:v>
                </c:pt>
                <c:pt idx="15">
                  <c:v>5</c:v>
                </c:pt>
                <c:pt idx="16">
                  <c:v>3</c:v>
                </c:pt>
                <c:pt idx="17">
                  <c:v>0</c:v>
                </c:pt>
                <c:pt idx="18">
                  <c:v>1</c:v>
                </c:pt>
                <c:pt idx="19">
                  <c:v>1</c:v>
                </c:pt>
                <c:pt idx="20">
                  <c:v>0</c:v>
                </c:pt>
                <c:pt idx="21">
                  <c:v>1</c:v>
                </c:pt>
                <c:pt idx="22">
                  <c:v>0</c:v>
                </c:pt>
                <c:pt idx="23">
                  <c:v>0</c:v>
                </c:pt>
              </c:numCache>
            </c:numRef>
          </c:val>
          <c:smooth val="0"/>
          <c:extLst>
            <c:ext xmlns:c16="http://schemas.microsoft.com/office/drawing/2014/chart" uri="{C3380CC4-5D6E-409C-BE32-E72D297353CC}">
              <c16:uniqueId val="{00000000-A4F5-4B60-A978-309AED0FDC36}"/>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12</c:v>
                </c:pt>
                <c:pt idx="13">
                  <c:v>2</c:v>
                </c:pt>
                <c:pt idx="14">
                  <c:v>14</c:v>
                </c:pt>
                <c:pt idx="15">
                  <c:v>2</c:v>
                </c:pt>
                <c:pt idx="16">
                  <c:v>3</c:v>
                </c:pt>
                <c:pt idx="17">
                  <c:v>1</c:v>
                </c:pt>
                <c:pt idx="18">
                  <c:v>7</c:v>
                </c:pt>
                <c:pt idx="19">
                  <c:v>2</c:v>
                </c:pt>
                <c:pt idx="20">
                  <c:v>1</c:v>
                </c:pt>
                <c:pt idx="21">
                  <c:v>0</c:v>
                </c:pt>
                <c:pt idx="22">
                  <c:v>0</c:v>
                </c:pt>
                <c:pt idx="23">
                  <c:v>0</c:v>
                </c:pt>
              </c:numCache>
            </c:numRef>
          </c:val>
          <c:smooth val="0"/>
          <c:extLst>
            <c:ext xmlns:c16="http://schemas.microsoft.com/office/drawing/2014/chart" uri="{C3380CC4-5D6E-409C-BE32-E72D297353CC}">
              <c16:uniqueId val="{00000001-A4F5-4B60-A978-309AED0FDC36}"/>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1</c:v>
                </c:pt>
                <c:pt idx="1">
                  <c:v>1</c:v>
                </c:pt>
                <c:pt idx="2">
                  <c:v>0</c:v>
                </c:pt>
                <c:pt idx="3">
                  <c:v>0</c:v>
                </c:pt>
                <c:pt idx="4">
                  <c:v>0</c:v>
                </c:pt>
                <c:pt idx="5">
                  <c:v>0</c:v>
                </c:pt>
                <c:pt idx="6">
                  <c:v>0</c:v>
                </c:pt>
                <c:pt idx="7">
                  <c:v>0</c:v>
                </c:pt>
                <c:pt idx="8">
                  <c:v>0</c:v>
                </c:pt>
                <c:pt idx="9">
                  <c:v>3</c:v>
                </c:pt>
                <c:pt idx="10">
                  <c:v>4</c:v>
                </c:pt>
                <c:pt idx="11">
                  <c:v>0</c:v>
                </c:pt>
                <c:pt idx="12">
                  <c:v>4</c:v>
                </c:pt>
                <c:pt idx="13">
                  <c:v>3</c:v>
                </c:pt>
                <c:pt idx="14">
                  <c:v>0</c:v>
                </c:pt>
                <c:pt idx="15">
                  <c:v>4</c:v>
                </c:pt>
                <c:pt idx="16">
                  <c:v>1</c:v>
                </c:pt>
                <c:pt idx="17">
                  <c:v>3</c:v>
                </c:pt>
                <c:pt idx="18">
                  <c:v>5</c:v>
                </c:pt>
                <c:pt idx="19">
                  <c:v>5</c:v>
                </c:pt>
                <c:pt idx="20">
                  <c:v>0</c:v>
                </c:pt>
                <c:pt idx="21">
                  <c:v>0</c:v>
                </c:pt>
                <c:pt idx="22">
                  <c:v>0</c:v>
                </c:pt>
                <c:pt idx="23">
                  <c:v>0</c:v>
                </c:pt>
              </c:numCache>
            </c:numRef>
          </c:val>
          <c:smooth val="0"/>
          <c:extLst>
            <c:ext xmlns:c16="http://schemas.microsoft.com/office/drawing/2014/chart" uri="{C3380CC4-5D6E-409C-BE32-E72D297353CC}">
              <c16:uniqueId val="{00000002-A4F5-4B60-A978-309AED0FDC36}"/>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2</c:v>
                </c:pt>
                <c:pt idx="10">
                  <c:v>3</c:v>
                </c:pt>
                <c:pt idx="11">
                  <c:v>3</c:v>
                </c:pt>
                <c:pt idx="12">
                  <c:v>6</c:v>
                </c:pt>
                <c:pt idx="13">
                  <c:v>2</c:v>
                </c:pt>
                <c:pt idx="14">
                  <c:v>2</c:v>
                </c:pt>
                <c:pt idx="15">
                  <c:v>2</c:v>
                </c:pt>
                <c:pt idx="16">
                  <c:v>3</c:v>
                </c:pt>
                <c:pt idx="17">
                  <c:v>3</c:v>
                </c:pt>
                <c:pt idx="18">
                  <c:v>3</c:v>
                </c:pt>
                <c:pt idx="19">
                  <c:v>3</c:v>
                </c:pt>
                <c:pt idx="20">
                  <c:v>0</c:v>
                </c:pt>
                <c:pt idx="21">
                  <c:v>5</c:v>
                </c:pt>
                <c:pt idx="22">
                  <c:v>0</c:v>
                </c:pt>
                <c:pt idx="23">
                  <c:v>0</c:v>
                </c:pt>
              </c:numCache>
            </c:numRef>
          </c:val>
          <c:smooth val="0"/>
          <c:extLst>
            <c:ext xmlns:c16="http://schemas.microsoft.com/office/drawing/2014/chart" uri="{C3380CC4-5D6E-409C-BE32-E72D297353CC}">
              <c16:uniqueId val="{00000003-A4F5-4B60-A978-309AED0FDC36}"/>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1</c:v>
                </c:pt>
                <c:pt idx="10">
                  <c:v>15</c:v>
                </c:pt>
                <c:pt idx="11">
                  <c:v>1</c:v>
                </c:pt>
                <c:pt idx="12">
                  <c:v>5</c:v>
                </c:pt>
                <c:pt idx="13">
                  <c:v>6</c:v>
                </c:pt>
                <c:pt idx="14">
                  <c:v>2</c:v>
                </c:pt>
                <c:pt idx="15">
                  <c:v>0</c:v>
                </c:pt>
                <c:pt idx="16">
                  <c:v>3</c:v>
                </c:pt>
                <c:pt idx="17">
                  <c:v>1</c:v>
                </c:pt>
                <c:pt idx="18">
                  <c:v>2</c:v>
                </c:pt>
                <c:pt idx="19">
                  <c:v>3</c:v>
                </c:pt>
                <c:pt idx="20">
                  <c:v>0</c:v>
                </c:pt>
                <c:pt idx="21">
                  <c:v>1</c:v>
                </c:pt>
                <c:pt idx="22">
                  <c:v>0</c:v>
                </c:pt>
                <c:pt idx="23">
                  <c:v>0</c:v>
                </c:pt>
              </c:numCache>
            </c:numRef>
          </c:val>
          <c:smooth val="0"/>
          <c:extLst>
            <c:ext xmlns:c16="http://schemas.microsoft.com/office/drawing/2014/chart" uri="{C3380CC4-5D6E-409C-BE32-E72D297353CC}">
              <c16:uniqueId val="{00000004-A4F5-4B60-A978-309AED0FDC36}"/>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2</c:v>
                </c:pt>
                <c:pt idx="13">
                  <c:v>2</c:v>
                </c:pt>
                <c:pt idx="14">
                  <c:v>0</c:v>
                </c:pt>
                <c:pt idx="15">
                  <c:v>0</c:v>
                </c:pt>
                <c:pt idx="16">
                  <c:v>1</c:v>
                </c:pt>
                <c:pt idx="17">
                  <c:v>1</c:v>
                </c:pt>
                <c:pt idx="18">
                  <c:v>0</c:v>
                </c:pt>
                <c:pt idx="19">
                  <c:v>6</c:v>
                </c:pt>
                <c:pt idx="20">
                  <c:v>10</c:v>
                </c:pt>
                <c:pt idx="21">
                  <c:v>9</c:v>
                </c:pt>
                <c:pt idx="22">
                  <c:v>0</c:v>
                </c:pt>
                <c:pt idx="23">
                  <c:v>0</c:v>
                </c:pt>
              </c:numCache>
            </c:numRef>
          </c:val>
          <c:smooth val="0"/>
          <c:extLst>
            <c:ext xmlns:c16="http://schemas.microsoft.com/office/drawing/2014/chart" uri="{C3380CC4-5D6E-409C-BE32-E72D297353CC}">
              <c16:uniqueId val="{00000005-A4F5-4B60-A978-309AED0FDC36}"/>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1</c:v>
                </c:pt>
                <c:pt idx="10">
                  <c:v>2</c:v>
                </c:pt>
                <c:pt idx="11">
                  <c:v>8</c:v>
                </c:pt>
                <c:pt idx="12">
                  <c:v>7</c:v>
                </c:pt>
                <c:pt idx="13">
                  <c:v>12</c:v>
                </c:pt>
                <c:pt idx="14">
                  <c:v>6</c:v>
                </c:pt>
                <c:pt idx="15">
                  <c:v>1</c:v>
                </c:pt>
                <c:pt idx="16">
                  <c:v>3</c:v>
                </c:pt>
                <c:pt idx="17">
                  <c:v>3</c:v>
                </c:pt>
                <c:pt idx="18">
                  <c:v>5</c:v>
                </c:pt>
                <c:pt idx="19">
                  <c:v>0</c:v>
                </c:pt>
                <c:pt idx="20">
                  <c:v>0</c:v>
                </c:pt>
                <c:pt idx="21">
                  <c:v>2</c:v>
                </c:pt>
                <c:pt idx="22">
                  <c:v>0</c:v>
                </c:pt>
                <c:pt idx="23">
                  <c:v>0</c:v>
                </c:pt>
              </c:numCache>
            </c:numRef>
          </c:val>
          <c:smooth val="0"/>
          <c:extLst>
            <c:ext xmlns:c16="http://schemas.microsoft.com/office/drawing/2014/chart" uri="{C3380CC4-5D6E-409C-BE32-E72D297353CC}">
              <c16:uniqueId val="{00000006-A4F5-4B60-A978-309AED0FDC36}"/>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2</c:v>
                </c:pt>
                <c:pt idx="8">
                  <c:v>0</c:v>
                </c:pt>
                <c:pt idx="9">
                  <c:v>1</c:v>
                </c:pt>
                <c:pt idx="10">
                  <c:v>9</c:v>
                </c:pt>
                <c:pt idx="11">
                  <c:v>7</c:v>
                </c:pt>
                <c:pt idx="12">
                  <c:v>6</c:v>
                </c:pt>
                <c:pt idx="13">
                  <c:v>5</c:v>
                </c:pt>
                <c:pt idx="14">
                  <c:v>1</c:v>
                </c:pt>
                <c:pt idx="15">
                  <c:v>3</c:v>
                </c:pt>
                <c:pt idx="16">
                  <c:v>3</c:v>
                </c:pt>
                <c:pt idx="17">
                  <c:v>3</c:v>
                </c:pt>
                <c:pt idx="18">
                  <c:v>5</c:v>
                </c:pt>
                <c:pt idx="19">
                  <c:v>3</c:v>
                </c:pt>
                <c:pt idx="20">
                  <c:v>0</c:v>
                </c:pt>
                <c:pt idx="21">
                  <c:v>4</c:v>
                </c:pt>
                <c:pt idx="22">
                  <c:v>1</c:v>
                </c:pt>
                <c:pt idx="23">
                  <c:v>0</c:v>
                </c:pt>
              </c:numCache>
            </c:numRef>
          </c:val>
          <c:smooth val="0"/>
          <c:extLst>
            <c:ext xmlns:c16="http://schemas.microsoft.com/office/drawing/2014/chart" uri="{C3380CC4-5D6E-409C-BE32-E72D297353CC}">
              <c16:uniqueId val="{00000007-A4F5-4B60-A978-309AED0FDC36}"/>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1</c:v>
                </c:pt>
                <c:pt idx="2">
                  <c:v>0</c:v>
                </c:pt>
                <c:pt idx="3">
                  <c:v>0</c:v>
                </c:pt>
                <c:pt idx="4">
                  <c:v>0</c:v>
                </c:pt>
                <c:pt idx="5">
                  <c:v>0</c:v>
                </c:pt>
                <c:pt idx="6">
                  <c:v>0</c:v>
                </c:pt>
                <c:pt idx="7">
                  <c:v>0</c:v>
                </c:pt>
                <c:pt idx="8">
                  <c:v>0</c:v>
                </c:pt>
                <c:pt idx="9">
                  <c:v>0</c:v>
                </c:pt>
                <c:pt idx="10">
                  <c:v>0</c:v>
                </c:pt>
                <c:pt idx="11">
                  <c:v>6</c:v>
                </c:pt>
                <c:pt idx="12">
                  <c:v>3</c:v>
                </c:pt>
                <c:pt idx="13">
                  <c:v>1</c:v>
                </c:pt>
                <c:pt idx="14">
                  <c:v>8</c:v>
                </c:pt>
                <c:pt idx="15">
                  <c:v>1</c:v>
                </c:pt>
                <c:pt idx="16">
                  <c:v>1</c:v>
                </c:pt>
                <c:pt idx="17">
                  <c:v>1</c:v>
                </c:pt>
                <c:pt idx="18">
                  <c:v>2</c:v>
                </c:pt>
                <c:pt idx="19">
                  <c:v>7</c:v>
                </c:pt>
                <c:pt idx="20">
                  <c:v>0</c:v>
                </c:pt>
                <c:pt idx="21">
                  <c:v>4</c:v>
                </c:pt>
                <c:pt idx="22">
                  <c:v>0</c:v>
                </c:pt>
                <c:pt idx="23">
                  <c:v>0</c:v>
                </c:pt>
              </c:numCache>
            </c:numRef>
          </c:val>
          <c:smooth val="0"/>
          <c:extLst>
            <c:ext xmlns:c16="http://schemas.microsoft.com/office/drawing/2014/chart" uri="{C3380CC4-5D6E-409C-BE32-E72D297353CC}">
              <c16:uniqueId val="{00000008-A4F5-4B60-A978-309AED0FDC36}"/>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Sheet1!$K$2:$K$25</c:f>
              <c:numCache>
                <c:formatCode>General</c:formatCode>
                <c:ptCount val="24"/>
                <c:pt idx="0">
                  <c:v>0</c:v>
                </c:pt>
                <c:pt idx="1">
                  <c:v>0</c:v>
                </c:pt>
                <c:pt idx="2">
                  <c:v>0</c:v>
                </c:pt>
                <c:pt idx="3">
                  <c:v>0</c:v>
                </c:pt>
                <c:pt idx="4">
                  <c:v>0</c:v>
                </c:pt>
                <c:pt idx="5">
                  <c:v>0</c:v>
                </c:pt>
                <c:pt idx="6">
                  <c:v>0</c:v>
                </c:pt>
                <c:pt idx="7">
                  <c:v>0</c:v>
                </c:pt>
                <c:pt idx="8">
                  <c:v>0</c:v>
                </c:pt>
                <c:pt idx="9">
                  <c:v>0</c:v>
                </c:pt>
                <c:pt idx="10">
                  <c:v>14</c:v>
                </c:pt>
                <c:pt idx="11">
                  <c:v>0</c:v>
                </c:pt>
                <c:pt idx="12">
                  <c:v>6</c:v>
                </c:pt>
                <c:pt idx="13">
                  <c:v>5</c:v>
                </c:pt>
                <c:pt idx="14">
                  <c:v>10</c:v>
                </c:pt>
                <c:pt idx="15">
                  <c:v>2</c:v>
                </c:pt>
                <c:pt idx="16">
                  <c:v>1</c:v>
                </c:pt>
                <c:pt idx="17">
                  <c:v>2</c:v>
                </c:pt>
                <c:pt idx="18">
                  <c:v>14</c:v>
                </c:pt>
                <c:pt idx="19">
                  <c:v>4</c:v>
                </c:pt>
                <c:pt idx="20">
                  <c:v>0</c:v>
                </c:pt>
                <c:pt idx="21">
                  <c:v>2</c:v>
                </c:pt>
                <c:pt idx="22">
                  <c:v>0</c:v>
                </c:pt>
                <c:pt idx="23">
                  <c:v>0</c:v>
                </c:pt>
              </c:numCache>
            </c:numRef>
          </c:val>
          <c:smooth val="0"/>
          <c:extLst>
            <c:ext xmlns:c16="http://schemas.microsoft.com/office/drawing/2014/chart" uri="{C3380CC4-5D6E-409C-BE32-E72D297353CC}">
              <c16:uniqueId val="{00000009-A4F5-4B60-A978-309AED0FDC36}"/>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Sheet1!$L$2:$L$25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13</c:v>
                </c:pt>
                <c:pt idx="12">
                  <c:v>0</c:v>
                </c:pt>
                <c:pt idx="13">
                  <c:v>5</c:v>
                </c:pt>
                <c:pt idx="14">
                  <c:v>10</c:v>
                </c:pt>
                <c:pt idx="15">
                  <c:v>3</c:v>
                </c:pt>
                <c:pt idx="16">
                  <c:v>5</c:v>
                </c:pt>
                <c:pt idx="17">
                  <c:v>4</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A-A4F5-4B60-A978-309AED0FDC36}"/>
            </c:ext>
          </c:extLst>
        </c:ser>
        <c:dLbls>
          <c:showLegendKey val="0"/>
          <c:showVal val="0"/>
          <c:showCatName val="0"/>
          <c:showSerName val="0"/>
          <c:showPercent val="0"/>
          <c:showBubbleSize val="0"/>
        </c:dLbls>
        <c:smooth val="0"/>
        <c:axId val="153696632"/>
        <c:axId val="222311184"/>
      </c:lineChart>
      <c:catAx>
        <c:axId val="153696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2311184"/>
        <c:crosses val="autoZero"/>
        <c:auto val="1"/>
        <c:lblAlgn val="ctr"/>
        <c:lblOffset val="100"/>
        <c:noMultiLvlLbl val="0"/>
      </c:catAx>
      <c:valAx>
        <c:axId val="222311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3696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0.42625695611725001</c:v>
                </c:pt>
                <c:pt idx="2">
                  <c:v>0.11396157192176</c:v>
                </c:pt>
                <c:pt idx="3">
                  <c:v>0</c:v>
                </c:pt>
                <c:pt idx="4">
                  <c:v>0</c:v>
                </c:pt>
                <c:pt idx="5">
                  <c:v>0</c:v>
                </c:pt>
                <c:pt idx="6">
                  <c:v>0</c:v>
                </c:pt>
                <c:pt idx="7">
                  <c:v>0</c:v>
                </c:pt>
                <c:pt idx="8">
                  <c:v>0</c:v>
                </c:pt>
                <c:pt idx="9">
                  <c:v>0.66261076316856005</c:v>
                </c:pt>
                <c:pt idx="10">
                  <c:v>5.7866497659752998E-2</c:v>
                </c:pt>
                <c:pt idx="11">
                  <c:v>6.9675986978069999E-3</c:v>
                </c:pt>
                <c:pt idx="12">
                  <c:v>4.0939562970165003E-2</c:v>
                </c:pt>
                <c:pt idx="13">
                  <c:v>0</c:v>
                </c:pt>
                <c:pt idx="14">
                  <c:v>2.4603102746494E-2</c:v>
                </c:pt>
                <c:pt idx="15">
                  <c:v>1.0313620671329999E-2</c:v>
                </c:pt>
                <c:pt idx="16">
                  <c:v>1.2990438250149E-2</c:v>
                </c:pt>
                <c:pt idx="17">
                  <c:v>0</c:v>
                </c:pt>
                <c:pt idx="18">
                  <c:v>9.8412410985973999E-3</c:v>
                </c:pt>
                <c:pt idx="19">
                  <c:v>1.5352336113811999E-2</c:v>
                </c:pt>
                <c:pt idx="20">
                  <c:v>0</c:v>
                </c:pt>
                <c:pt idx="21">
                  <c:v>6.8888687690182001E-3</c:v>
                </c:pt>
                <c:pt idx="22">
                  <c:v>0</c:v>
                </c:pt>
                <c:pt idx="23">
                  <c:v>0</c:v>
                </c:pt>
              </c:numCache>
            </c:numRef>
          </c:val>
          <c:smooth val="0"/>
          <c:extLst>
            <c:ext xmlns:c16="http://schemas.microsoft.com/office/drawing/2014/chart" uri="{C3380CC4-5D6E-409C-BE32-E72D297353CC}">
              <c16:uniqueId val="{00000000-6EB0-431E-9105-D2D40A69EFC2}"/>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8.3258388068014E-2</c:v>
                </c:pt>
                <c:pt idx="12">
                  <c:v>0.11339544491738</c:v>
                </c:pt>
                <c:pt idx="13">
                  <c:v>0.21954273692161</c:v>
                </c:pt>
                <c:pt idx="14">
                  <c:v>0.10011851819961</c:v>
                </c:pt>
                <c:pt idx="15">
                  <c:v>8.9409781000875002E-2</c:v>
                </c:pt>
                <c:pt idx="16">
                  <c:v>0.21455168425773999</c:v>
                </c:pt>
                <c:pt idx="17">
                  <c:v>0.78585236847702</c:v>
                </c:pt>
                <c:pt idx="18">
                  <c:v>9.2672812246545E-2</c:v>
                </c:pt>
                <c:pt idx="19">
                  <c:v>0.11411072316538</c:v>
                </c:pt>
                <c:pt idx="20">
                  <c:v>1.0681488503571E-2</c:v>
                </c:pt>
                <c:pt idx="21">
                  <c:v>0</c:v>
                </c:pt>
                <c:pt idx="22">
                  <c:v>0</c:v>
                </c:pt>
                <c:pt idx="23">
                  <c:v>0</c:v>
                </c:pt>
              </c:numCache>
            </c:numRef>
          </c:val>
          <c:smooth val="0"/>
          <c:extLst>
            <c:ext xmlns:c16="http://schemas.microsoft.com/office/drawing/2014/chart" uri="{C3380CC4-5D6E-409C-BE32-E72D297353CC}">
              <c16:uniqueId val="{00000001-6EB0-431E-9105-D2D40A69EFC2}"/>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1.9762996631630001</c:v>
                </c:pt>
                <c:pt idx="1">
                  <c:v>0.53431273081450004</c:v>
                </c:pt>
                <c:pt idx="2">
                  <c:v>0</c:v>
                </c:pt>
                <c:pt idx="3">
                  <c:v>0</c:v>
                </c:pt>
                <c:pt idx="4">
                  <c:v>0</c:v>
                </c:pt>
                <c:pt idx="5">
                  <c:v>0</c:v>
                </c:pt>
                <c:pt idx="6">
                  <c:v>0</c:v>
                </c:pt>
                <c:pt idx="7">
                  <c:v>0</c:v>
                </c:pt>
                <c:pt idx="8">
                  <c:v>0</c:v>
                </c:pt>
                <c:pt idx="9">
                  <c:v>4.1015651421073003E-2</c:v>
                </c:pt>
                <c:pt idx="10">
                  <c:v>0.89280061685807999</c:v>
                </c:pt>
                <c:pt idx="11">
                  <c:v>0</c:v>
                </c:pt>
                <c:pt idx="12">
                  <c:v>0.38805243293697</c:v>
                </c:pt>
                <c:pt idx="13">
                  <c:v>5.9521393882823997E-3</c:v>
                </c:pt>
                <c:pt idx="14">
                  <c:v>0</c:v>
                </c:pt>
                <c:pt idx="15">
                  <c:v>0.16476604033927</c:v>
                </c:pt>
                <c:pt idx="16">
                  <c:v>3.2953208067853998E-2</c:v>
                </c:pt>
                <c:pt idx="17">
                  <c:v>2.3538005762753E-2</c:v>
                </c:pt>
                <c:pt idx="18">
                  <c:v>2.301854632523E-2</c:v>
                </c:pt>
                <c:pt idx="19">
                  <c:v>6.7367395803742E-2</c:v>
                </c:pt>
                <c:pt idx="20">
                  <c:v>0</c:v>
                </c:pt>
                <c:pt idx="21">
                  <c:v>0</c:v>
                </c:pt>
                <c:pt idx="22">
                  <c:v>0</c:v>
                </c:pt>
                <c:pt idx="23">
                  <c:v>0</c:v>
                </c:pt>
              </c:numCache>
            </c:numRef>
          </c:val>
          <c:smooth val="0"/>
          <c:extLst>
            <c:ext xmlns:c16="http://schemas.microsoft.com/office/drawing/2014/chart" uri="{C3380CC4-5D6E-409C-BE32-E72D297353CC}">
              <c16:uniqueId val="{00000002-6EB0-431E-9105-D2D40A69EFC2}"/>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4.0515322158198003E-2</c:v>
                </c:pt>
                <c:pt idx="10">
                  <c:v>1.4323598742796999E-2</c:v>
                </c:pt>
                <c:pt idx="11">
                  <c:v>4.4812401781037001E-2</c:v>
                </c:pt>
                <c:pt idx="12">
                  <c:v>8.1542201414353005E-2</c:v>
                </c:pt>
                <c:pt idx="13">
                  <c:v>0.22846139994761999</c:v>
                </c:pt>
                <c:pt idx="14">
                  <c:v>1.6574449973808001E-2</c:v>
                </c:pt>
                <c:pt idx="15">
                  <c:v>2.8340263226820001E-2</c:v>
                </c:pt>
                <c:pt idx="16">
                  <c:v>1.8961716430941002E-2</c:v>
                </c:pt>
                <c:pt idx="17">
                  <c:v>0.27624083289680001</c:v>
                </c:pt>
                <c:pt idx="18">
                  <c:v>1.3846145451371E-2</c:v>
                </c:pt>
                <c:pt idx="19">
                  <c:v>2.3190588440719001E-2</c:v>
                </c:pt>
                <c:pt idx="20">
                  <c:v>0</c:v>
                </c:pt>
                <c:pt idx="21">
                  <c:v>2.6150798847564001E-2</c:v>
                </c:pt>
                <c:pt idx="22">
                  <c:v>0</c:v>
                </c:pt>
                <c:pt idx="23">
                  <c:v>0</c:v>
                </c:pt>
              </c:numCache>
            </c:numRef>
          </c:val>
          <c:smooth val="0"/>
          <c:extLst>
            <c:ext xmlns:c16="http://schemas.microsoft.com/office/drawing/2014/chart" uri="{C3380CC4-5D6E-409C-BE32-E72D297353CC}">
              <c16:uniqueId val="{00000003-6EB0-431E-9105-D2D40A69EFC2}"/>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0.10084155214594</c:v>
                </c:pt>
                <c:pt idx="10">
                  <c:v>0.25863069532436</c:v>
                </c:pt>
                <c:pt idx="11">
                  <c:v>0.67785420029936005</c:v>
                </c:pt>
                <c:pt idx="12">
                  <c:v>0.17391776213151</c:v>
                </c:pt>
                <c:pt idx="13">
                  <c:v>0.17884678867138001</c:v>
                </c:pt>
                <c:pt idx="14">
                  <c:v>1.9896987867358999E-2</c:v>
                </c:pt>
                <c:pt idx="15">
                  <c:v>0</c:v>
                </c:pt>
                <c:pt idx="16">
                  <c:v>0.13958038458465999</c:v>
                </c:pt>
                <c:pt idx="17">
                  <c:v>3.1202094610176999E-2</c:v>
                </c:pt>
                <c:pt idx="18">
                  <c:v>1.9444783597647002E-2</c:v>
                </c:pt>
                <c:pt idx="19">
                  <c:v>6.0896841654645997E-2</c:v>
                </c:pt>
                <c:pt idx="20">
                  <c:v>0</c:v>
                </c:pt>
                <c:pt idx="21">
                  <c:v>1.0292169178660999</c:v>
                </c:pt>
                <c:pt idx="22">
                  <c:v>0</c:v>
                </c:pt>
                <c:pt idx="23">
                  <c:v>0</c:v>
                </c:pt>
              </c:numCache>
            </c:numRef>
          </c:val>
          <c:smooth val="0"/>
          <c:extLst>
            <c:ext xmlns:c16="http://schemas.microsoft.com/office/drawing/2014/chart" uri="{C3380CC4-5D6E-409C-BE32-E72D297353CC}">
              <c16:uniqueId val="{00000004-6EB0-431E-9105-D2D40A69EFC2}"/>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7.3062356484656999E-3</c:v>
                </c:pt>
                <c:pt idx="11">
                  <c:v>0</c:v>
                </c:pt>
                <c:pt idx="12">
                  <c:v>5.8151671487787996E-3</c:v>
                </c:pt>
                <c:pt idx="13">
                  <c:v>5.0696328989354002E-3</c:v>
                </c:pt>
                <c:pt idx="14">
                  <c:v>0</c:v>
                </c:pt>
                <c:pt idx="15">
                  <c:v>0</c:v>
                </c:pt>
                <c:pt idx="16">
                  <c:v>2.8330301494051E-2</c:v>
                </c:pt>
                <c:pt idx="17">
                  <c:v>7.6044493484030999E-3</c:v>
                </c:pt>
                <c:pt idx="18">
                  <c:v>0</c:v>
                </c:pt>
                <c:pt idx="19">
                  <c:v>6.3370411236691997E-3</c:v>
                </c:pt>
                <c:pt idx="20">
                  <c:v>5.6824620523066999E-2</c:v>
                </c:pt>
                <c:pt idx="21">
                  <c:v>5.2187397489041002E-3</c:v>
                </c:pt>
                <c:pt idx="22">
                  <c:v>0</c:v>
                </c:pt>
                <c:pt idx="23">
                  <c:v>0</c:v>
                </c:pt>
              </c:numCache>
            </c:numRef>
          </c:val>
          <c:smooth val="0"/>
          <c:extLst>
            <c:ext xmlns:c16="http://schemas.microsoft.com/office/drawing/2014/chart" uri="{C3380CC4-5D6E-409C-BE32-E72D297353CC}">
              <c16:uniqueId val="{00000005-6EB0-431E-9105-D2D40A69EFC2}"/>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4.7149265594057998E-3</c:v>
                </c:pt>
                <c:pt idx="10">
                  <c:v>6.5110890582270996E-3</c:v>
                </c:pt>
                <c:pt idx="11">
                  <c:v>1.1899576554691E-2</c:v>
                </c:pt>
                <c:pt idx="12">
                  <c:v>1.8025773648885E-2</c:v>
                </c:pt>
                <c:pt idx="13">
                  <c:v>1.5809971994833E-2</c:v>
                </c:pt>
                <c:pt idx="14">
                  <c:v>1.2086676814985001E-2</c:v>
                </c:pt>
                <c:pt idx="15">
                  <c:v>3.5923249976424999E-3</c:v>
                </c:pt>
                <c:pt idx="16">
                  <c:v>1.4893180719393001E-2</c:v>
                </c:pt>
                <c:pt idx="17">
                  <c:v>1.1076335409398E-2</c:v>
                </c:pt>
                <c:pt idx="18">
                  <c:v>6.1967606209334001E-3</c:v>
                </c:pt>
                <c:pt idx="19">
                  <c:v>0</c:v>
                </c:pt>
                <c:pt idx="20">
                  <c:v>0</c:v>
                </c:pt>
                <c:pt idx="21">
                  <c:v>1.1899576554691E-2</c:v>
                </c:pt>
                <c:pt idx="22">
                  <c:v>0</c:v>
                </c:pt>
                <c:pt idx="23">
                  <c:v>0</c:v>
                </c:pt>
              </c:numCache>
            </c:numRef>
          </c:val>
          <c:smooth val="0"/>
          <c:extLst>
            <c:ext xmlns:c16="http://schemas.microsoft.com/office/drawing/2014/chart" uri="{C3380CC4-5D6E-409C-BE32-E72D297353CC}">
              <c16:uniqueId val="{00000006-6EB0-431E-9105-D2D40A69EFC2}"/>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0.16576368106622999</c:v>
                </c:pt>
                <c:pt idx="8">
                  <c:v>0</c:v>
                </c:pt>
                <c:pt idx="9">
                  <c:v>0.24697675970940999</c:v>
                </c:pt>
                <c:pt idx="10">
                  <c:v>1.3314247641792001</c:v>
                </c:pt>
                <c:pt idx="11">
                  <c:v>0.72424266022895001</c:v>
                </c:pt>
                <c:pt idx="12">
                  <c:v>0.11848209418492001</c:v>
                </c:pt>
                <c:pt idx="13">
                  <c:v>0.59163171537597004</c:v>
                </c:pt>
                <c:pt idx="14">
                  <c:v>8.5663110349660995E-2</c:v>
                </c:pt>
                <c:pt idx="15">
                  <c:v>0.17058454874824</c:v>
                </c:pt>
                <c:pt idx="16">
                  <c:v>0.35118166883606</c:v>
                </c:pt>
                <c:pt idx="17">
                  <c:v>0.30593967982022002</c:v>
                </c:pt>
                <c:pt idx="18">
                  <c:v>0.18534382057471999</c:v>
                </c:pt>
                <c:pt idx="19">
                  <c:v>0.14648021033816999</c:v>
                </c:pt>
                <c:pt idx="20">
                  <c:v>0</c:v>
                </c:pt>
                <c:pt idx="21">
                  <c:v>0.59435735979618998</c:v>
                </c:pt>
                <c:pt idx="22">
                  <c:v>2.4308298196624998</c:v>
                </c:pt>
                <c:pt idx="23">
                  <c:v>0</c:v>
                </c:pt>
              </c:numCache>
            </c:numRef>
          </c:val>
          <c:smooth val="0"/>
          <c:extLst>
            <c:ext xmlns:c16="http://schemas.microsoft.com/office/drawing/2014/chart" uri="{C3380CC4-5D6E-409C-BE32-E72D297353CC}">
              <c16:uniqueId val="{00000007-6EB0-431E-9105-D2D40A69EFC2}"/>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1.1661669260256999</c:v>
                </c:pt>
                <c:pt idx="2">
                  <c:v>0</c:v>
                </c:pt>
                <c:pt idx="3">
                  <c:v>0</c:v>
                </c:pt>
                <c:pt idx="4">
                  <c:v>0</c:v>
                </c:pt>
                <c:pt idx="5">
                  <c:v>0</c:v>
                </c:pt>
                <c:pt idx="6">
                  <c:v>0</c:v>
                </c:pt>
                <c:pt idx="7">
                  <c:v>0</c:v>
                </c:pt>
                <c:pt idx="8">
                  <c:v>0</c:v>
                </c:pt>
                <c:pt idx="9">
                  <c:v>0</c:v>
                </c:pt>
                <c:pt idx="10">
                  <c:v>0</c:v>
                </c:pt>
                <c:pt idx="11">
                  <c:v>0.94128363760580003</c:v>
                </c:pt>
                <c:pt idx="12">
                  <c:v>5.4560291494288003E-3</c:v>
                </c:pt>
                <c:pt idx="13">
                  <c:v>6.9979504307891002E-2</c:v>
                </c:pt>
                <c:pt idx="14">
                  <c:v>0.27962149390822</c:v>
                </c:pt>
                <c:pt idx="15">
                  <c:v>9.2515276881618008E-3</c:v>
                </c:pt>
                <c:pt idx="16">
                  <c:v>8.3026530534786001E-3</c:v>
                </c:pt>
                <c:pt idx="17">
                  <c:v>0.22274832049189999</c:v>
                </c:pt>
                <c:pt idx="18">
                  <c:v>0.25655197935249002</c:v>
                </c:pt>
                <c:pt idx="19">
                  <c:v>0.22369719512658001</c:v>
                </c:pt>
                <c:pt idx="20">
                  <c:v>0</c:v>
                </c:pt>
                <c:pt idx="21">
                  <c:v>0.12252343720348</c:v>
                </c:pt>
                <c:pt idx="22">
                  <c:v>0</c:v>
                </c:pt>
                <c:pt idx="23">
                  <c:v>0</c:v>
                </c:pt>
              </c:numCache>
            </c:numRef>
          </c:val>
          <c:smooth val="0"/>
          <c:extLst>
            <c:ext xmlns:c16="http://schemas.microsoft.com/office/drawing/2014/chart" uri="{C3380CC4-5D6E-409C-BE32-E72D297353CC}">
              <c16:uniqueId val="{00000008-6EB0-431E-9105-D2D40A69EFC2}"/>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Sheet1!$K$2:$K$25</c:f>
              <c:numCache>
                <c:formatCode>General</c:formatCode>
                <c:ptCount val="24"/>
                <c:pt idx="0">
                  <c:v>0</c:v>
                </c:pt>
                <c:pt idx="1">
                  <c:v>0</c:v>
                </c:pt>
                <c:pt idx="2">
                  <c:v>0</c:v>
                </c:pt>
                <c:pt idx="3">
                  <c:v>0</c:v>
                </c:pt>
                <c:pt idx="4">
                  <c:v>0</c:v>
                </c:pt>
                <c:pt idx="5">
                  <c:v>0</c:v>
                </c:pt>
                <c:pt idx="6">
                  <c:v>0</c:v>
                </c:pt>
                <c:pt idx="7">
                  <c:v>0</c:v>
                </c:pt>
                <c:pt idx="8">
                  <c:v>0</c:v>
                </c:pt>
                <c:pt idx="9">
                  <c:v>0</c:v>
                </c:pt>
                <c:pt idx="10">
                  <c:v>5.3350341561962E-2</c:v>
                </c:pt>
                <c:pt idx="11">
                  <c:v>0</c:v>
                </c:pt>
                <c:pt idx="12">
                  <c:v>3.9592707489076999E-2</c:v>
                </c:pt>
                <c:pt idx="13">
                  <c:v>5.5895587043403E-2</c:v>
                </c:pt>
                <c:pt idx="14">
                  <c:v>3.8078868673318E-2</c:v>
                </c:pt>
                <c:pt idx="15">
                  <c:v>2.480366675051E-2</c:v>
                </c:pt>
                <c:pt idx="16">
                  <c:v>1.2576507084766E-2</c:v>
                </c:pt>
                <c:pt idx="17">
                  <c:v>1.6069981274977999E-2</c:v>
                </c:pt>
                <c:pt idx="18">
                  <c:v>3.1890428679226999E-2</c:v>
                </c:pt>
                <c:pt idx="19">
                  <c:v>2.9345183197786999E-2</c:v>
                </c:pt>
                <c:pt idx="20">
                  <c:v>0</c:v>
                </c:pt>
                <c:pt idx="21">
                  <c:v>1.1528464827701999E-2</c:v>
                </c:pt>
                <c:pt idx="22">
                  <c:v>0</c:v>
                </c:pt>
                <c:pt idx="23">
                  <c:v>0</c:v>
                </c:pt>
              </c:numCache>
            </c:numRef>
          </c:val>
          <c:smooth val="0"/>
          <c:extLst>
            <c:ext xmlns:c16="http://schemas.microsoft.com/office/drawing/2014/chart" uri="{C3380CC4-5D6E-409C-BE32-E72D297353CC}">
              <c16:uniqueId val="{00000009-6EB0-431E-9105-D2D40A69EFC2}"/>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Sheet1!$L$2:$L$25</c:f>
              <c:numCache>
                <c:formatCode>General</c:formatCode>
                <c:ptCount val="24"/>
                <c:pt idx="0">
                  <c:v>0</c:v>
                </c:pt>
                <c:pt idx="1">
                  <c:v>0</c:v>
                </c:pt>
                <c:pt idx="2">
                  <c:v>0</c:v>
                </c:pt>
                <c:pt idx="3">
                  <c:v>0</c:v>
                </c:pt>
                <c:pt idx="4">
                  <c:v>0</c:v>
                </c:pt>
                <c:pt idx="5">
                  <c:v>0</c:v>
                </c:pt>
                <c:pt idx="6">
                  <c:v>0</c:v>
                </c:pt>
                <c:pt idx="7">
                  <c:v>0</c:v>
                </c:pt>
                <c:pt idx="8">
                  <c:v>0</c:v>
                </c:pt>
                <c:pt idx="9">
                  <c:v>0</c:v>
                </c:pt>
                <c:pt idx="10">
                  <c:v>17.180862955511</c:v>
                </c:pt>
                <c:pt idx="11">
                  <c:v>0.10275327176736</c:v>
                </c:pt>
                <c:pt idx="12">
                  <c:v>0</c:v>
                </c:pt>
                <c:pt idx="13">
                  <c:v>0.29733959311424002</c:v>
                </c:pt>
                <c:pt idx="14">
                  <c:v>0.14140397943215</c:v>
                </c:pt>
                <c:pt idx="15">
                  <c:v>0.1015351367464</c:v>
                </c:pt>
                <c:pt idx="16">
                  <c:v>1.189358372457</c:v>
                </c:pt>
                <c:pt idx="17">
                  <c:v>9.5014531634249999E-2</c:v>
                </c:pt>
                <c:pt idx="18">
                  <c:v>7.4055443773754004E-2</c:v>
                </c:pt>
                <c:pt idx="19">
                  <c:v>0</c:v>
                </c:pt>
                <c:pt idx="20">
                  <c:v>0</c:v>
                </c:pt>
                <c:pt idx="21">
                  <c:v>0</c:v>
                </c:pt>
                <c:pt idx="22">
                  <c:v>0</c:v>
                </c:pt>
                <c:pt idx="23">
                  <c:v>0</c:v>
                </c:pt>
              </c:numCache>
            </c:numRef>
          </c:val>
          <c:smooth val="0"/>
          <c:extLst>
            <c:ext xmlns:c16="http://schemas.microsoft.com/office/drawing/2014/chart" uri="{C3380CC4-5D6E-409C-BE32-E72D297353CC}">
              <c16:uniqueId val="{0000000A-6EB0-431E-9105-D2D40A69EFC2}"/>
            </c:ext>
          </c:extLst>
        </c:ser>
        <c:dLbls>
          <c:showLegendKey val="0"/>
          <c:showVal val="0"/>
          <c:showCatName val="0"/>
          <c:showSerName val="0"/>
          <c:showPercent val="0"/>
          <c:showBubbleSize val="0"/>
        </c:dLbls>
        <c:smooth val="0"/>
        <c:axId val="259529424"/>
        <c:axId val="259529752"/>
      </c:lineChart>
      <c:catAx>
        <c:axId val="259529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529752"/>
        <c:crosses val="autoZero"/>
        <c:auto val="1"/>
        <c:lblAlgn val="ctr"/>
        <c:lblOffset val="100"/>
        <c:noMultiLvlLbl val="0"/>
      </c:catAx>
      <c:valAx>
        <c:axId val="259529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529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Sheet1!$B$2:$B$12</c:f>
              <c:numCache>
                <c:formatCode>General</c:formatCode>
                <c:ptCount val="11"/>
                <c:pt idx="0">
                  <c:v>14947</c:v>
                </c:pt>
                <c:pt idx="1">
                  <c:v>51761</c:v>
                </c:pt>
                <c:pt idx="2">
                  <c:v>60099</c:v>
                </c:pt>
                <c:pt idx="3">
                  <c:v>8572</c:v>
                </c:pt>
                <c:pt idx="4">
                  <c:v>16170</c:v>
                </c:pt>
                <c:pt idx="5">
                  <c:v>3435</c:v>
                </c:pt>
                <c:pt idx="6">
                  <c:v>1789</c:v>
                </c:pt>
                <c:pt idx="7">
                  <c:v>17006</c:v>
                </c:pt>
                <c:pt idx="8">
                  <c:v>45852</c:v>
                </c:pt>
                <c:pt idx="9">
                  <c:v>2003</c:v>
                </c:pt>
                <c:pt idx="10">
                  <c:v>5631</c:v>
                </c:pt>
              </c:numCache>
            </c:numRef>
          </c:val>
          <c:extLst>
            <c:ext xmlns:c16="http://schemas.microsoft.com/office/drawing/2014/chart" uri="{C3380CC4-5D6E-409C-BE32-E72D297353CC}">
              <c16:uniqueId val="{00000000-7DE5-4E09-A112-A314EBFFD407}"/>
            </c:ext>
          </c:extLst>
        </c:ser>
        <c:ser>
          <c:idx val="1"/>
          <c:order val="1"/>
          <c:tx>
            <c:strRef>
              <c:f>Sheet1!$C$1</c:f>
              <c:strCache>
                <c:ptCount val="1"/>
                <c:pt idx="0">
                  <c:v>Love</c:v>
                </c:pt>
              </c:strCache>
            </c:strRef>
          </c:tx>
          <c:spPr>
            <a:solidFill>
              <a:schemeClr val="accent2"/>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Sheet1!$C$2:$C$12</c:f>
              <c:numCache>
                <c:formatCode>General</c:formatCode>
                <c:ptCount val="11"/>
                <c:pt idx="0">
                  <c:v>201</c:v>
                </c:pt>
                <c:pt idx="1">
                  <c:v>2411</c:v>
                </c:pt>
                <c:pt idx="2">
                  <c:v>21802</c:v>
                </c:pt>
                <c:pt idx="3">
                  <c:v>477</c:v>
                </c:pt>
                <c:pt idx="4">
                  <c:v>728</c:v>
                </c:pt>
                <c:pt idx="5">
                  <c:v>242</c:v>
                </c:pt>
                <c:pt idx="6">
                  <c:v>77</c:v>
                </c:pt>
                <c:pt idx="7">
                  <c:v>1048</c:v>
                </c:pt>
                <c:pt idx="8">
                  <c:v>902</c:v>
                </c:pt>
                <c:pt idx="9">
                  <c:v>149</c:v>
                </c:pt>
                <c:pt idx="10">
                  <c:v>379</c:v>
                </c:pt>
              </c:numCache>
            </c:numRef>
          </c:val>
          <c:extLst>
            <c:ext xmlns:c16="http://schemas.microsoft.com/office/drawing/2014/chart" uri="{C3380CC4-5D6E-409C-BE32-E72D297353CC}">
              <c16:uniqueId val="{00000001-7DE5-4E09-A112-A314EBFFD407}"/>
            </c:ext>
          </c:extLst>
        </c:ser>
        <c:ser>
          <c:idx val="2"/>
          <c:order val="2"/>
          <c:tx>
            <c:strRef>
              <c:f>Sheet1!$D$1</c:f>
              <c:strCache>
                <c:ptCount val="1"/>
                <c:pt idx="0">
                  <c:v>Haha</c:v>
                </c:pt>
              </c:strCache>
            </c:strRef>
          </c:tx>
          <c:spPr>
            <a:solidFill>
              <a:schemeClr val="accent3"/>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Sheet1!$D$2:$D$12</c:f>
              <c:numCache>
                <c:formatCode>General</c:formatCode>
                <c:ptCount val="11"/>
                <c:pt idx="0">
                  <c:v>19</c:v>
                </c:pt>
                <c:pt idx="1">
                  <c:v>396</c:v>
                </c:pt>
                <c:pt idx="2">
                  <c:v>16746</c:v>
                </c:pt>
                <c:pt idx="3">
                  <c:v>110</c:v>
                </c:pt>
                <c:pt idx="4">
                  <c:v>99</c:v>
                </c:pt>
                <c:pt idx="5">
                  <c:v>113</c:v>
                </c:pt>
                <c:pt idx="6">
                  <c:v>11</c:v>
                </c:pt>
                <c:pt idx="7">
                  <c:v>49</c:v>
                </c:pt>
                <c:pt idx="8">
                  <c:v>353</c:v>
                </c:pt>
                <c:pt idx="9">
                  <c:v>3</c:v>
                </c:pt>
                <c:pt idx="10">
                  <c:v>46</c:v>
                </c:pt>
              </c:numCache>
            </c:numRef>
          </c:val>
          <c:extLst>
            <c:ext xmlns:c16="http://schemas.microsoft.com/office/drawing/2014/chart" uri="{C3380CC4-5D6E-409C-BE32-E72D297353CC}">
              <c16:uniqueId val="{00000002-7DE5-4E09-A112-A314EBFFD407}"/>
            </c:ext>
          </c:extLst>
        </c:ser>
        <c:ser>
          <c:idx val="3"/>
          <c:order val="3"/>
          <c:tx>
            <c:strRef>
              <c:f>Sheet1!$E$1</c:f>
              <c:strCache>
                <c:ptCount val="1"/>
                <c:pt idx="0">
                  <c:v>Wow</c:v>
                </c:pt>
              </c:strCache>
            </c:strRef>
          </c:tx>
          <c:spPr>
            <a:solidFill>
              <a:schemeClr val="accent4"/>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Sheet1!$E$2:$E$12</c:f>
              <c:numCache>
                <c:formatCode>General</c:formatCode>
                <c:ptCount val="11"/>
                <c:pt idx="0">
                  <c:v>7</c:v>
                </c:pt>
                <c:pt idx="1">
                  <c:v>123</c:v>
                </c:pt>
                <c:pt idx="2">
                  <c:v>111</c:v>
                </c:pt>
                <c:pt idx="3">
                  <c:v>35</c:v>
                </c:pt>
                <c:pt idx="4">
                  <c:v>151</c:v>
                </c:pt>
                <c:pt idx="5">
                  <c:v>17</c:v>
                </c:pt>
                <c:pt idx="6">
                  <c:v>16</c:v>
                </c:pt>
                <c:pt idx="7">
                  <c:v>111</c:v>
                </c:pt>
                <c:pt idx="8">
                  <c:v>37</c:v>
                </c:pt>
                <c:pt idx="9">
                  <c:v>9</c:v>
                </c:pt>
                <c:pt idx="10">
                  <c:v>41</c:v>
                </c:pt>
              </c:numCache>
            </c:numRef>
          </c:val>
          <c:extLst>
            <c:ext xmlns:c16="http://schemas.microsoft.com/office/drawing/2014/chart" uri="{C3380CC4-5D6E-409C-BE32-E72D297353CC}">
              <c16:uniqueId val="{00000003-7DE5-4E09-A112-A314EBFFD407}"/>
            </c:ext>
          </c:extLst>
        </c:ser>
        <c:ser>
          <c:idx val="4"/>
          <c:order val="4"/>
          <c:tx>
            <c:strRef>
              <c:f>Sheet1!$F$1</c:f>
              <c:strCache>
                <c:ptCount val="1"/>
                <c:pt idx="0">
                  <c:v>Sad</c:v>
                </c:pt>
              </c:strCache>
            </c:strRef>
          </c:tx>
          <c:spPr>
            <a:solidFill>
              <a:schemeClr val="accent5"/>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Sheet1!$F$2:$F$12</c:f>
              <c:numCache>
                <c:formatCode>General</c:formatCode>
                <c:ptCount val="11"/>
                <c:pt idx="0">
                  <c:v>1</c:v>
                </c:pt>
                <c:pt idx="1">
                  <c:v>10</c:v>
                </c:pt>
                <c:pt idx="2">
                  <c:v>260</c:v>
                </c:pt>
                <c:pt idx="3">
                  <c:v>4</c:v>
                </c:pt>
                <c:pt idx="4">
                  <c:v>1</c:v>
                </c:pt>
                <c:pt idx="5">
                  <c:v>5</c:v>
                </c:pt>
                <c:pt idx="6">
                  <c:v>2</c:v>
                </c:pt>
                <c:pt idx="7">
                  <c:v>15</c:v>
                </c:pt>
                <c:pt idx="8">
                  <c:v>50</c:v>
                </c:pt>
                <c:pt idx="9">
                  <c:v>1</c:v>
                </c:pt>
                <c:pt idx="10">
                  <c:v>12</c:v>
                </c:pt>
              </c:numCache>
            </c:numRef>
          </c:val>
          <c:extLst>
            <c:ext xmlns:c16="http://schemas.microsoft.com/office/drawing/2014/chart" uri="{C3380CC4-5D6E-409C-BE32-E72D297353CC}">
              <c16:uniqueId val="{00000004-7DE5-4E09-A112-A314EBFFD407}"/>
            </c:ext>
          </c:extLst>
        </c:ser>
        <c:ser>
          <c:idx val="5"/>
          <c:order val="5"/>
          <c:tx>
            <c:strRef>
              <c:f>Sheet1!$G$1</c:f>
              <c:strCache>
                <c:ptCount val="1"/>
                <c:pt idx="0">
                  <c:v>Angry</c:v>
                </c:pt>
              </c:strCache>
            </c:strRef>
          </c:tx>
          <c:spPr>
            <a:solidFill>
              <a:schemeClr val="accent6"/>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Sheet1!$G$2:$G$12</c:f>
              <c:numCache>
                <c:formatCode>General</c:formatCode>
                <c:ptCount val="11"/>
                <c:pt idx="0">
                  <c:v>28</c:v>
                </c:pt>
                <c:pt idx="1">
                  <c:v>93</c:v>
                </c:pt>
                <c:pt idx="2">
                  <c:v>85</c:v>
                </c:pt>
                <c:pt idx="3">
                  <c:v>62</c:v>
                </c:pt>
                <c:pt idx="4">
                  <c:v>54</c:v>
                </c:pt>
                <c:pt idx="5">
                  <c:v>37</c:v>
                </c:pt>
                <c:pt idx="6">
                  <c:v>38</c:v>
                </c:pt>
                <c:pt idx="7">
                  <c:v>96</c:v>
                </c:pt>
                <c:pt idx="8">
                  <c:v>15</c:v>
                </c:pt>
                <c:pt idx="9">
                  <c:v>11</c:v>
                </c:pt>
                <c:pt idx="10">
                  <c:v>85</c:v>
                </c:pt>
              </c:numCache>
            </c:numRef>
          </c:val>
          <c:extLst>
            <c:ext xmlns:c16="http://schemas.microsoft.com/office/drawing/2014/chart" uri="{C3380CC4-5D6E-409C-BE32-E72D297353CC}">
              <c16:uniqueId val="{00000005-7DE5-4E09-A112-A314EBFFD40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Sheet1!$H$2:$H$12</c:f>
              <c:numCache>
                <c:formatCode>General</c:formatCode>
                <c:ptCount val="11"/>
                <c:pt idx="0">
                  <c:v>387</c:v>
                </c:pt>
                <c:pt idx="1">
                  <c:v>3815</c:v>
                </c:pt>
                <c:pt idx="2">
                  <c:v>3208</c:v>
                </c:pt>
                <c:pt idx="3">
                  <c:v>2204</c:v>
                </c:pt>
                <c:pt idx="4">
                  <c:v>629</c:v>
                </c:pt>
                <c:pt idx="5">
                  <c:v>524</c:v>
                </c:pt>
                <c:pt idx="6">
                  <c:v>607</c:v>
                </c:pt>
                <c:pt idx="7">
                  <c:v>5544</c:v>
                </c:pt>
                <c:pt idx="8">
                  <c:v>1047</c:v>
                </c:pt>
                <c:pt idx="9">
                  <c:v>1034</c:v>
                </c:pt>
                <c:pt idx="10">
                  <c:v>1682</c:v>
                </c:pt>
              </c:numCache>
            </c:numRef>
          </c:val>
          <c:extLst>
            <c:ext xmlns:c16="http://schemas.microsoft.com/office/drawing/2014/chart" uri="{C3380CC4-5D6E-409C-BE32-E72D297353CC}">
              <c16:uniqueId val="{00000006-7DE5-4E09-A112-A314EBFFD40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Sheet1!$I$2:$I$12</c:f>
              <c:numCache>
                <c:formatCode>General</c:formatCode>
                <c:ptCount val="11"/>
                <c:pt idx="0">
                  <c:v>148</c:v>
                </c:pt>
                <c:pt idx="1">
                  <c:v>2004</c:v>
                </c:pt>
                <c:pt idx="2">
                  <c:v>8444</c:v>
                </c:pt>
                <c:pt idx="3">
                  <c:v>372</c:v>
                </c:pt>
                <c:pt idx="4">
                  <c:v>614</c:v>
                </c:pt>
                <c:pt idx="5">
                  <c:v>444</c:v>
                </c:pt>
                <c:pt idx="6">
                  <c:v>300</c:v>
                </c:pt>
                <c:pt idx="7">
                  <c:v>3136</c:v>
                </c:pt>
                <c:pt idx="8">
                  <c:v>2105</c:v>
                </c:pt>
                <c:pt idx="9">
                  <c:v>119</c:v>
                </c:pt>
                <c:pt idx="10">
                  <c:v>2214</c:v>
                </c:pt>
              </c:numCache>
            </c:numRef>
          </c:val>
          <c:extLst>
            <c:ext xmlns:c16="http://schemas.microsoft.com/office/drawing/2014/chart" uri="{C3380CC4-5D6E-409C-BE32-E72D297353CC}">
              <c16:uniqueId val="{00000007-7DE5-4E09-A112-A314EBFFD407}"/>
            </c:ext>
          </c:extLst>
        </c:ser>
        <c:dLbls>
          <c:showLegendKey val="0"/>
          <c:showVal val="0"/>
          <c:showCatName val="0"/>
          <c:showSerName val="0"/>
          <c:showPercent val="0"/>
          <c:showBubbleSize val="0"/>
        </c:dLbls>
        <c:gapWidth val="150"/>
        <c:overlap val="100"/>
        <c:axId val="259531720"/>
        <c:axId val="259531392"/>
      </c:barChart>
      <c:catAx>
        <c:axId val="259531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531392"/>
        <c:crosses val="autoZero"/>
        <c:auto val="1"/>
        <c:lblAlgn val="ctr"/>
        <c:lblOffset val="100"/>
        <c:noMultiLvlLbl val="0"/>
      </c:catAx>
      <c:valAx>
        <c:axId val="2595313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531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D6C1-42B3-802F-39732CA687D7}"/>
            </c:ext>
          </c:extLst>
        </c:ser>
        <c:ser>
          <c:idx val="1"/>
          <c:order val="1"/>
          <c:tx>
            <c:strRef>
              <c:f>Sheet1!$C$1</c:f>
              <c:strCache>
                <c:ptCount val="1"/>
                <c:pt idx="0">
                  <c:v>Banco Galicia</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D6C1-42B3-802F-39732CA687D7}"/>
            </c:ext>
          </c:extLst>
        </c:ser>
        <c:ser>
          <c:idx val="2"/>
          <c:order val="2"/>
          <c:tx>
            <c:strRef>
              <c:f>Sheet1!$D$1</c:f>
              <c:strCache>
                <c:ptCount val="1"/>
                <c:pt idx="0">
                  <c:v>BBVA Francés</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D6C1-42B3-802F-39732CA687D7}"/>
            </c:ext>
          </c:extLst>
        </c:ser>
        <c:ser>
          <c:idx val="3"/>
          <c:order val="3"/>
          <c:tx>
            <c:strRef>
              <c:f>Sheet1!$E$1</c:f>
              <c:strCache>
                <c:ptCount val="1"/>
                <c:pt idx="0">
                  <c:v>Santander Río</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92</c:v>
                </c:pt>
                <c:pt idx="1">
                  <c:v>8</c:v>
                </c:pt>
                <c:pt idx="2">
                  <c:v>16</c:v>
                </c:pt>
                <c:pt idx="3">
                  <c:v>21</c:v>
                </c:pt>
                <c:pt idx="4">
                  <c:v>3</c:v>
                </c:pt>
              </c:numCache>
            </c:numRef>
          </c:val>
          <c:extLst>
            <c:ext xmlns:c16="http://schemas.microsoft.com/office/drawing/2014/chart" uri="{C3380CC4-5D6E-409C-BE32-E72D297353CC}">
              <c16:uniqueId val="{00000003-D6C1-42B3-802F-39732CA687D7}"/>
            </c:ext>
          </c:extLst>
        </c:ser>
        <c:ser>
          <c:idx val="4"/>
          <c:order val="4"/>
          <c:tx>
            <c:strRef>
              <c:f>Sheet1!$F$1</c:f>
              <c:strCache>
                <c:ptCount val="1"/>
                <c:pt idx="0">
                  <c:v>ICBC Argentina</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10</c:v>
                </c:pt>
                <c:pt idx="1">
                  <c:v>27</c:v>
                </c:pt>
                <c:pt idx="2">
                  <c:v>11</c:v>
                </c:pt>
                <c:pt idx="3">
                  <c:v>7</c:v>
                </c:pt>
                <c:pt idx="4">
                  <c:v>15</c:v>
                </c:pt>
              </c:numCache>
            </c:numRef>
          </c:val>
          <c:extLst>
            <c:ext xmlns:c16="http://schemas.microsoft.com/office/drawing/2014/chart" uri="{C3380CC4-5D6E-409C-BE32-E72D297353CC}">
              <c16:uniqueId val="{00000004-D6C1-42B3-802F-39732CA687D7}"/>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Sheet1!$G$2:$G$6</c:f>
              <c:numCache>
                <c:formatCode>General</c:formatCode>
                <c:ptCount val="5"/>
                <c:pt idx="0">
                  <c:v>18</c:v>
                </c:pt>
                <c:pt idx="1">
                  <c:v>1</c:v>
                </c:pt>
                <c:pt idx="2">
                  <c:v>5</c:v>
                </c:pt>
                <c:pt idx="3">
                  <c:v>3</c:v>
                </c:pt>
                <c:pt idx="4">
                  <c:v>0</c:v>
                </c:pt>
              </c:numCache>
            </c:numRef>
          </c:val>
          <c:extLst>
            <c:ext xmlns:c16="http://schemas.microsoft.com/office/drawing/2014/chart" uri="{C3380CC4-5D6E-409C-BE32-E72D297353CC}">
              <c16:uniqueId val="{00000005-D6C1-42B3-802F-39732CA687D7}"/>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Sheet1!$H$2:$H$6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6-D6C1-42B3-802F-39732CA687D7}"/>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Sheet1!$I$2:$I$6</c:f>
              <c:numCache>
                <c:formatCode>General</c:formatCode>
                <c:ptCount val="5"/>
                <c:pt idx="0">
                  <c:v>0</c:v>
                </c:pt>
                <c:pt idx="1">
                  <c:v>0</c:v>
                </c:pt>
                <c:pt idx="2">
                  <c:v>2</c:v>
                </c:pt>
                <c:pt idx="3">
                  <c:v>3</c:v>
                </c:pt>
                <c:pt idx="4">
                  <c:v>0</c:v>
                </c:pt>
              </c:numCache>
            </c:numRef>
          </c:val>
          <c:extLst>
            <c:ext xmlns:c16="http://schemas.microsoft.com/office/drawing/2014/chart" uri="{C3380CC4-5D6E-409C-BE32-E72D297353CC}">
              <c16:uniqueId val="{00000007-D6C1-42B3-802F-39732CA687D7}"/>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Sheet1!$J$2:$J$6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8-D6C1-42B3-802F-39732CA687D7}"/>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Sheet1!$K$2:$K$6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9-D6C1-42B3-802F-39732CA687D7}"/>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Sheet1!$L$2:$L$6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A-D6C1-42B3-802F-39732CA687D7}"/>
            </c:ext>
          </c:extLst>
        </c:ser>
        <c:dLbls>
          <c:showLegendKey val="0"/>
          <c:showVal val="0"/>
          <c:showCatName val="0"/>
          <c:showSerName val="0"/>
          <c:showPercent val="0"/>
          <c:showBubbleSize val="0"/>
        </c:dLbls>
        <c:gapWidth val="219"/>
        <c:overlap val="-27"/>
        <c:axId val="259456040"/>
        <c:axId val="259454072"/>
      </c:barChart>
      <c:catAx>
        <c:axId val="259456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454072"/>
        <c:crosses val="autoZero"/>
        <c:auto val="1"/>
        <c:lblAlgn val="ctr"/>
        <c:lblOffset val="100"/>
        <c:noMultiLvlLbl val="0"/>
      </c:catAx>
      <c:valAx>
        <c:axId val="259454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456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Sheet1!$B$2:$B$12</c:f>
              <c:numCache>
                <c:formatCode>General</c:formatCode>
                <c:ptCount val="11"/>
                <c:pt idx="0">
                  <c:v>0</c:v>
                </c:pt>
                <c:pt idx="1">
                  <c:v>27</c:v>
                </c:pt>
                <c:pt idx="2">
                  <c:v>5</c:v>
                </c:pt>
                <c:pt idx="3">
                  <c:v>19</c:v>
                </c:pt>
                <c:pt idx="4">
                  <c:v>29</c:v>
                </c:pt>
                <c:pt idx="5">
                  <c:v>14</c:v>
                </c:pt>
                <c:pt idx="6">
                  <c:v>1</c:v>
                </c:pt>
                <c:pt idx="7">
                  <c:v>12</c:v>
                </c:pt>
                <c:pt idx="8">
                  <c:v>12</c:v>
                </c:pt>
                <c:pt idx="9">
                  <c:v>11</c:v>
                </c:pt>
                <c:pt idx="10">
                  <c:v>20</c:v>
                </c:pt>
              </c:numCache>
            </c:numRef>
          </c:val>
          <c:extLst>
            <c:ext xmlns:c16="http://schemas.microsoft.com/office/drawing/2014/chart" uri="{C3380CC4-5D6E-409C-BE32-E72D297353CC}">
              <c16:uniqueId val="{00000000-FDFF-48FD-A3CE-9D264026183A}"/>
            </c:ext>
          </c:extLst>
        </c:ser>
        <c:ser>
          <c:idx val="1"/>
          <c:order val="1"/>
          <c:tx>
            <c:strRef>
              <c:f>Sheet1!$C$1</c:f>
              <c:strCache>
                <c:ptCount val="1"/>
                <c:pt idx="0">
                  <c:v>Photo</c:v>
                </c:pt>
              </c:strCache>
            </c:strRef>
          </c:tx>
          <c:spPr>
            <a:solidFill>
              <a:schemeClr val="accent2"/>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Sheet1!$C$2:$C$12</c:f>
              <c:numCache>
                <c:formatCode>General</c:formatCode>
                <c:ptCount val="11"/>
                <c:pt idx="0">
                  <c:v>18</c:v>
                </c:pt>
                <c:pt idx="1">
                  <c:v>4</c:v>
                </c:pt>
                <c:pt idx="2">
                  <c:v>10</c:v>
                </c:pt>
                <c:pt idx="3">
                  <c:v>9</c:v>
                </c:pt>
                <c:pt idx="4">
                  <c:v>8</c:v>
                </c:pt>
                <c:pt idx="5">
                  <c:v>17</c:v>
                </c:pt>
                <c:pt idx="6">
                  <c:v>41</c:v>
                </c:pt>
                <c:pt idx="7">
                  <c:v>34</c:v>
                </c:pt>
                <c:pt idx="8">
                  <c:v>17</c:v>
                </c:pt>
                <c:pt idx="9">
                  <c:v>48</c:v>
                </c:pt>
                <c:pt idx="10">
                  <c:v>22</c:v>
                </c:pt>
              </c:numCache>
            </c:numRef>
          </c:val>
          <c:extLst>
            <c:ext xmlns:c16="http://schemas.microsoft.com/office/drawing/2014/chart" uri="{C3380CC4-5D6E-409C-BE32-E72D297353CC}">
              <c16:uniqueId val="{00000001-FDFF-48FD-A3CE-9D264026183A}"/>
            </c:ext>
          </c:extLst>
        </c:ser>
        <c:ser>
          <c:idx val="2"/>
          <c:order val="2"/>
          <c:tx>
            <c:strRef>
              <c:f>Sheet1!$D$1</c:f>
              <c:strCache>
                <c:ptCount val="1"/>
                <c:pt idx="0">
                  <c:v>Status</c:v>
                </c:pt>
              </c:strCache>
            </c:strRef>
          </c:tx>
          <c:spPr>
            <a:solidFill>
              <a:schemeClr val="accent3"/>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Sheet1!$D$2:$D$12</c:f>
              <c:numCache>
                <c:formatCode>General</c:formatCode>
                <c:ptCount val="11"/>
                <c:pt idx="0">
                  <c:v>0</c:v>
                </c:pt>
                <c:pt idx="1">
                  <c:v>1</c:v>
                </c:pt>
                <c:pt idx="2">
                  <c:v>11</c:v>
                </c:pt>
                <c:pt idx="3">
                  <c:v>5</c:v>
                </c:pt>
                <c:pt idx="4">
                  <c:v>0</c:v>
                </c:pt>
                <c:pt idx="5">
                  <c:v>0</c:v>
                </c:pt>
                <c:pt idx="6">
                  <c:v>3</c:v>
                </c:pt>
                <c:pt idx="7">
                  <c:v>0</c:v>
                </c:pt>
                <c:pt idx="8">
                  <c:v>0</c:v>
                </c:pt>
                <c:pt idx="9">
                  <c:v>0</c:v>
                </c:pt>
                <c:pt idx="10">
                  <c:v>0</c:v>
                </c:pt>
              </c:numCache>
            </c:numRef>
          </c:val>
          <c:extLst>
            <c:ext xmlns:c16="http://schemas.microsoft.com/office/drawing/2014/chart" uri="{C3380CC4-5D6E-409C-BE32-E72D297353CC}">
              <c16:uniqueId val="{00000002-FDFF-48FD-A3CE-9D264026183A}"/>
            </c:ext>
          </c:extLst>
        </c:ser>
        <c:ser>
          <c:idx val="3"/>
          <c:order val="3"/>
          <c:tx>
            <c:strRef>
              <c:f>Sheet1!$E$1</c:f>
              <c:strCache>
                <c:ptCount val="1"/>
                <c:pt idx="0">
                  <c:v>Video</c:v>
                </c:pt>
              </c:strCache>
            </c:strRef>
          </c:tx>
          <c:spPr>
            <a:solidFill>
              <a:schemeClr val="accent4"/>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Sheet1!$E$2:$E$12</c:f>
              <c:numCache>
                <c:formatCode>General</c:formatCode>
                <c:ptCount val="11"/>
                <c:pt idx="0">
                  <c:v>9</c:v>
                </c:pt>
                <c:pt idx="1">
                  <c:v>13</c:v>
                </c:pt>
                <c:pt idx="2">
                  <c:v>8</c:v>
                </c:pt>
                <c:pt idx="3">
                  <c:v>4</c:v>
                </c:pt>
                <c:pt idx="4">
                  <c:v>3</c:v>
                </c:pt>
                <c:pt idx="5">
                  <c:v>1</c:v>
                </c:pt>
                <c:pt idx="6">
                  <c:v>5</c:v>
                </c:pt>
                <c:pt idx="7">
                  <c:v>7</c:v>
                </c:pt>
                <c:pt idx="8">
                  <c:v>6</c:v>
                </c:pt>
                <c:pt idx="9">
                  <c:v>1</c:v>
                </c:pt>
                <c:pt idx="10">
                  <c:v>1</c:v>
                </c:pt>
              </c:numCache>
            </c:numRef>
          </c:val>
          <c:extLst>
            <c:ext xmlns:c16="http://schemas.microsoft.com/office/drawing/2014/chart" uri="{C3380CC4-5D6E-409C-BE32-E72D297353CC}">
              <c16:uniqueId val="{00000003-FDFF-48FD-A3CE-9D264026183A}"/>
            </c:ext>
          </c:extLst>
        </c:ser>
        <c:dLbls>
          <c:showLegendKey val="0"/>
          <c:showVal val="0"/>
          <c:showCatName val="0"/>
          <c:showSerName val="0"/>
          <c:showPercent val="0"/>
          <c:showBubbleSize val="0"/>
        </c:dLbls>
        <c:gapWidth val="150"/>
        <c:overlap val="100"/>
        <c:axId val="255982672"/>
        <c:axId val="255990544"/>
      </c:barChart>
      <c:catAx>
        <c:axId val="255982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990544"/>
        <c:crosses val="autoZero"/>
        <c:auto val="1"/>
        <c:lblAlgn val="ctr"/>
        <c:lblOffset val="100"/>
        <c:noMultiLvlLbl val="0"/>
      </c:catAx>
      <c:valAx>
        <c:axId val="2559905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982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0.15775538139611001</c:v>
                </c:pt>
                <c:pt idx="3">
                  <c:v>0</c:v>
                </c:pt>
                <c:pt idx="4">
                  <c:v>2.8897910121225001E-2</c:v>
                </c:pt>
                <c:pt idx="5">
                  <c:v>0</c:v>
                </c:pt>
                <c:pt idx="6">
                  <c:v>0</c:v>
                </c:pt>
              </c:numCache>
            </c:numRef>
          </c:val>
          <c:extLst>
            <c:ext xmlns:c16="http://schemas.microsoft.com/office/drawing/2014/chart" uri="{C3380CC4-5D6E-409C-BE32-E72D297353CC}">
              <c16:uniqueId val="{00000000-0903-4651-8DEC-EB4E8B1D0557}"/>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2.7641397663443999E-3</c:v>
                </c:pt>
                <c:pt idx="1">
                  <c:v>0.17953287822891001</c:v>
                </c:pt>
                <c:pt idx="2">
                  <c:v>8.2463365332684002E-2</c:v>
                </c:pt>
                <c:pt idx="3">
                  <c:v>0</c:v>
                </c:pt>
                <c:pt idx="4">
                  <c:v>4.6259357650963999E-2</c:v>
                </c:pt>
                <c:pt idx="5">
                  <c:v>0</c:v>
                </c:pt>
                <c:pt idx="6">
                  <c:v>0</c:v>
                </c:pt>
              </c:numCache>
            </c:numRef>
          </c:val>
          <c:extLst>
            <c:ext xmlns:c16="http://schemas.microsoft.com/office/drawing/2014/chart" uri="{C3380CC4-5D6E-409C-BE32-E72D297353CC}">
              <c16:uniqueId val="{00000001-0903-4651-8DEC-EB4E8B1D0557}"/>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8.4393072376322993E-3</c:v>
                </c:pt>
                <c:pt idx="1">
                  <c:v>0.81130432219945003</c:v>
                </c:pt>
                <c:pt idx="2">
                  <c:v>0.45062767271422</c:v>
                </c:pt>
                <c:pt idx="3">
                  <c:v>0</c:v>
                </c:pt>
                <c:pt idx="4">
                  <c:v>4.3597012273635001E-2</c:v>
                </c:pt>
                <c:pt idx="5">
                  <c:v>0</c:v>
                </c:pt>
                <c:pt idx="6">
                  <c:v>0</c:v>
                </c:pt>
              </c:numCache>
            </c:numRef>
          </c:val>
          <c:extLst>
            <c:ext xmlns:c16="http://schemas.microsoft.com/office/drawing/2014/chart" uri="{C3380CC4-5D6E-409C-BE32-E72D297353CC}">
              <c16:uniqueId val="{00000002-0903-4651-8DEC-EB4E8B1D0557}"/>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Sheet1!$E$2:$E$8</c:f>
              <c:numCache>
                <c:formatCode>General</c:formatCode>
                <c:ptCount val="7"/>
                <c:pt idx="0">
                  <c:v>2.1720665078685E-2</c:v>
                </c:pt>
                <c:pt idx="1">
                  <c:v>9.8777926255618001E-2</c:v>
                </c:pt>
                <c:pt idx="2">
                  <c:v>3.8117602609727998E-2</c:v>
                </c:pt>
                <c:pt idx="3">
                  <c:v>0</c:v>
                </c:pt>
                <c:pt idx="4">
                  <c:v>2.2800529223234001E-2</c:v>
                </c:pt>
                <c:pt idx="5">
                  <c:v>0</c:v>
                </c:pt>
                <c:pt idx="6">
                  <c:v>0</c:v>
                </c:pt>
              </c:numCache>
            </c:numRef>
          </c:val>
          <c:extLst>
            <c:ext xmlns:c16="http://schemas.microsoft.com/office/drawing/2014/chart" uri="{C3380CC4-5D6E-409C-BE32-E72D297353CC}">
              <c16:uniqueId val="{00000003-0903-4651-8DEC-EB4E8B1D0557}"/>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Sheet1!$F$2:$F$8</c:f>
              <c:numCache>
                <c:formatCode>General</c:formatCode>
                <c:ptCount val="7"/>
                <c:pt idx="0">
                  <c:v>0</c:v>
                </c:pt>
                <c:pt idx="1">
                  <c:v>0.18255830828344999</c:v>
                </c:pt>
                <c:pt idx="2">
                  <c:v>0.35814718159894998</c:v>
                </c:pt>
                <c:pt idx="3">
                  <c:v>0</c:v>
                </c:pt>
                <c:pt idx="4">
                  <c:v>6.7358364588432001E-2</c:v>
                </c:pt>
                <c:pt idx="5">
                  <c:v>0</c:v>
                </c:pt>
                <c:pt idx="6">
                  <c:v>0</c:v>
                </c:pt>
              </c:numCache>
            </c:numRef>
          </c:val>
          <c:extLst>
            <c:ext xmlns:c16="http://schemas.microsoft.com/office/drawing/2014/chart" uri="{C3380CC4-5D6E-409C-BE32-E72D297353CC}">
              <c16:uniqueId val="{00000004-0903-4651-8DEC-EB4E8B1D0557}"/>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Sheet1!$G$2:$G$8</c:f>
              <c:numCache>
                <c:formatCode>General</c:formatCode>
                <c:ptCount val="7"/>
                <c:pt idx="0">
                  <c:v>0</c:v>
                </c:pt>
                <c:pt idx="1">
                  <c:v>7.6557638971066003E-3</c:v>
                </c:pt>
                <c:pt idx="2">
                  <c:v>5.5129116944714002E-3</c:v>
                </c:pt>
                <c:pt idx="3">
                  <c:v>0</c:v>
                </c:pt>
                <c:pt idx="4">
                  <c:v>0.51854907904846004</c:v>
                </c:pt>
                <c:pt idx="5">
                  <c:v>0</c:v>
                </c:pt>
                <c:pt idx="6">
                  <c:v>0</c:v>
                </c:pt>
              </c:numCache>
            </c:numRef>
          </c:val>
          <c:extLst>
            <c:ext xmlns:c16="http://schemas.microsoft.com/office/drawing/2014/chart" uri="{C3380CC4-5D6E-409C-BE32-E72D297353CC}">
              <c16:uniqueId val="{00000005-0903-4651-8DEC-EB4E8B1D0557}"/>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Sheet1!$H$2:$H$8</c:f>
              <c:numCache>
                <c:formatCode>General</c:formatCode>
                <c:ptCount val="7"/>
                <c:pt idx="0">
                  <c:v>2.5996034668930999E-2</c:v>
                </c:pt>
                <c:pt idx="1">
                  <c:v>5.6177755406547E-3</c:v>
                </c:pt>
                <c:pt idx="2">
                  <c:v>1.2878554566758999E-2</c:v>
                </c:pt>
                <c:pt idx="3">
                  <c:v>0</c:v>
                </c:pt>
                <c:pt idx="4">
                  <c:v>5.0188008605735997E-3</c:v>
                </c:pt>
                <c:pt idx="5">
                  <c:v>0</c:v>
                </c:pt>
                <c:pt idx="6">
                  <c:v>0</c:v>
                </c:pt>
              </c:numCache>
            </c:numRef>
          </c:val>
          <c:extLst>
            <c:ext xmlns:c16="http://schemas.microsoft.com/office/drawing/2014/chart" uri="{C3380CC4-5D6E-409C-BE32-E72D297353CC}">
              <c16:uniqueId val="{00000006-0903-4651-8DEC-EB4E8B1D0557}"/>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Sheet1!$I$2:$I$8</c:f>
              <c:numCache>
                <c:formatCode>General</c:formatCode>
                <c:ptCount val="7"/>
                <c:pt idx="0">
                  <c:v>0</c:v>
                </c:pt>
                <c:pt idx="1">
                  <c:v>0.13228478632623999</c:v>
                </c:pt>
                <c:pt idx="2">
                  <c:v>0.72962891322000001</c:v>
                </c:pt>
                <c:pt idx="3">
                  <c:v>0</c:v>
                </c:pt>
                <c:pt idx="4">
                  <c:v>0.54838103016870998</c:v>
                </c:pt>
                <c:pt idx="5">
                  <c:v>0</c:v>
                </c:pt>
                <c:pt idx="6">
                  <c:v>0</c:v>
                </c:pt>
              </c:numCache>
            </c:numRef>
          </c:val>
          <c:extLst>
            <c:ext xmlns:c16="http://schemas.microsoft.com/office/drawing/2014/chart" uri="{C3380CC4-5D6E-409C-BE32-E72D297353CC}">
              <c16:uniqueId val="{00000007-0903-4651-8DEC-EB4E8B1D0557}"/>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Sheet1!$J$2:$J$8</c:f>
              <c:numCache>
                <c:formatCode>General</c:formatCode>
                <c:ptCount val="7"/>
                <c:pt idx="0">
                  <c:v>0</c:v>
                </c:pt>
                <c:pt idx="1">
                  <c:v>0.24910085486031999</c:v>
                </c:pt>
                <c:pt idx="2">
                  <c:v>0.48596480052162999</c:v>
                </c:pt>
                <c:pt idx="3">
                  <c:v>0</c:v>
                </c:pt>
                <c:pt idx="4">
                  <c:v>0.11522770782998</c:v>
                </c:pt>
                <c:pt idx="5">
                  <c:v>0</c:v>
                </c:pt>
                <c:pt idx="6">
                  <c:v>0</c:v>
                </c:pt>
              </c:numCache>
            </c:numRef>
          </c:val>
          <c:extLst>
            <c:ext xmlns:c16="http://schemas.microsoft.com/office/drawing/2014/chart" uri="{C3380CC4-5D6E-409C-BE32-E72D297353CC}">
              <c16:uniqueId val="{00000008-0903-4651-8DEC-EB4E8B1D0557}"/>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Sheet1!$K$2:$K$8</c:f>
              <c:numCache>
                <c:formatCode>General</c:formatCode>
                <c:ptCount val="7"/>
                <c:pt idx="0">
                  <c:v>0</c:v>
                </c:pt>
                <c:pt idx="1">
                  <c:v>3.3799531165520001E-2</c:v>
                </c:pt>
                <c:pt idx="2">
                  <c:v>4.0055594953962E-2</c:v>
                </c:pt>
                <c:pt idx="3">
                  <c:v>0</c:v>
                </c:pt>
                <c:pt idx="4">
                  <c:v>3.0229321035389001E-2</c:v>
                </c:pt>
                <c:pt idx="5">
                  <c:v>0</c:v>
                </c:pt>
                <c:pt idx="6">
                  <c:v>0</c:v>
                </c:pt>
              </c:numCache>
            </c:numRef>
          </c:val>
          <c:extLst>
            <c:ext xmlns:c16="http://schemas.microsoft.com/office/drawing/2014/chart" uri="{C3380CC4-5D6E-409C-BE32-E72D297353CC}">
              <c16:uniqueId val="{00000009-0903-4651-8DEC-EB4E8B1D0557}"/>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Sheet1!$L$2:$L$8</c:f>
              <c:numCache>
                <c:formatCode>General</c:formatCode>
                <c:ptCount val="7"/>
                <c:pt idx="0">
                  <c:v>0</c:v>
                </c:pt>
                <c:pt idx="1">
                  <c:v>0.34248845642385001</c:v>
                </c:pt>
                <c:pt idx="2">
                  <c:v>0.19434679843819</c:v>
                </c:pt>
                <c:pt idx="3">
                  <c:v>0</c:v>
                </c:pt>
                <c:pt idx="4">
                  <c:v>17.828041177323001</c:v>
                </c:pt>
                <c:pt idx="5">
                  <c:v>0</c:v>
                </c:pt>
                <c:pt idx="6">
                  <c:v>0</c:v>
                </c:pt>
              </c:numCache>
            </c:numRef>
          </c:val>
          <c:extLst>
            <c:ext xmlns:c16="http://schemas.microsoft.com/office/drawing/2014/chart" uri="{C3380CC4-5D6E-409C-BE32-E72D297353CC}">
              <c16:uniqueId val="{0000000A-0903-4651-8DEC-EB4E8B1D0557}"/>
            </c:ext>
          </c:extLst>
        </c:ser>
        <c:dLbls>
          <c:showLegendKey val="0"/>
          <c:showVal val="0"/>
          <c:showCatName val="0"/>
          <c:showSerName val="0"/>
          <c:showPercent val="0"/>
          <c:showBubbleSize val="0"/>
        </c:dLbls>
        <c:gapWidth val="219"/>
        <c:overlap val="-27"/>
        <c:axId val="255985624"/>
        <c:axId val="255986936"/>
      </c:barChart>
      <c:catAx>
        <c:axId val="255985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986936"/>
        <c:crosses val="autoZero"/>
        <c:auto val="1"/>
        <c:lblAlgn val="ctr"/>
        <c:lblOffset val="100"/>
        <c:noMultiLvlLbl val="0"/>
      </c:catAx>
      <c:valAx>
        <c:axId val="255986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985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endParaRPr lang="en-US"/>
          </a:p>
        </p:txBody>
      </p:sp>
      <p:sp>
        <p:nvSpPr>
          <p:cNvPr id="3" name="Subtitle 2"/>
          <p:cNvSpPr>
            <a:spLocks noGrp="1"/>
          </p:cNvSpPr>
          <p:nvPr>
            <p:ph type="subTitle" idx="1"/>
          </p:nvPr>
        </p:nvSpPr>
        <p:spPr/>
        <p:txBody>
          <a:bodyPr/>
          <a:lstStyle/>
          <a:p>
            <a:r>
              <a:rPr lang="en-US"/>
              <a:t>Socialad</a:t>
            </a:r>
            <a:endParaRPr lang="en-US"/>
          </a:p>
        </p:txBody>
      </p:sp>
    </p:spTree>
    <p:extLst>
      <p:ext uri="{BB962C8B-B14F-4D97-AF65-F5344CB8AC3E}">
        <p14:creationId xmlns:p14="http://schemas.microsoft.com/office/powerpoint/2010/main" val="514323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589813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75391226"/>
                    </a:ext>
                  </a:extLst>
                </a:gridCol>
                <a:gridCol w="740664">
                  <a:extLst>
                    <a:ext uri="{9D8B030D-6E8A-4147-A177-3AD203B41FA5}">
                      <a16:colId xmlns:a16="http://schemas.microsoft.com/office/drawing/2014/main" val="785372298"/>
                    </a:ext>
                  </a:extLst>
                </a:gridCol>
                <a:gridCol w="740664">
                  <a:extLst>
                    <a:ext uri="{9D8B030D-6E8A-4147-A177-3AD203B41FA5}">
                      <a16:colId xmlns:a16="http://schemas.microsoft.com/office/drawing/2014/main" val="4155354813"/>
                    </a:ext>
                  </a:extLst>
                </a:gridCol>
                <a:gridCol w="740664">
                  <a:extLst>
                    <a:ext uri="{9D8B030D-6E8A-4147-A177-3AD203B41FA5}">
                      <a16:colId xmlns:a16="http://schemas.microsoft.com/office/drawing/2014/main" val="1904274120"/>
                    </a:ext>
                  </a:extLst>
                </a:gridCol>
                <a:gridCol w="740664">
                  <a:extLst>
                    <a:ext uri="{9D8B030D-6E8A-4147-A177-3AD203B41FA5}">
                      <a16:colId xmlns:a16="http://schemas.microsoft.com/office/drawing/2014/main" val="1841015168"/>
                    </a:ext>
                  </a:extLst>
                </a:gridCol>
                <a:gridCol w="740664">
                  <a:extLst>
                    <a:ext uri="{9D8B030D-6E8A-4147-A177-3AD203B41FA5}">
                      <a16:colId xmlns:a16="http://schemas.microsoft.com/office/drawing/2014/main" val="1161572572"/>
                    </a:ext>
                  </a:extLst>
                </a:gridCol>
                <a:gridCol w="740664">
                  <a:extLst>
                    <a:ext uri="{9D8B030D-6E8A-4147-A177-3AD203B41FA5}">
                      <a16:colId xmlns:a16="http://schemas.microsoft.com/office/drawing/2014/main" val="2328031979"/>
                    </a:ext>
                  </a:extLst>
                </a:gridCol>
                <a:gridCol w="740664">
                  <a:extLst>
                    <a:ext uri="{9D8B030D-6E8A-4147-A177-3AD203B41FA5}">
                      <a16:colId xmlns:a16="http://schemas.microsoft.com/office/drawing/2014/main" val="3167906223"/>
                    </a:ext>
                  </a:extLst>
                </a:gridCol>
                <a:gridCol w="740664">
                  <a:extLst>
                    <a:ext uri="{9D8B030D-6E8A-4147-A177-3AD203B41FA5}">
                      <a16:colId xmlns:a16="http://schemas.microsoft.com/office/drawing/2014/main" val="1790334283"/>
                    </a:ext>
                  </a:extLst>
                </a:gridCol>
                <a:gridCol w="740664">
                  <a:extLst>
                    <a:ext uri="{9D8B030D-6E8A-4147-A177-3AD203B41FA5}">
                      <a16:colId xmlns:a16="http://schemas.microsoft.com/office/drawing/2014/main" val="849835813"/>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1243268286"/>
                  </a:ext>
                </a:extLst>
              </a:tr>
              <a:tr h="370840">
                <a:tc>
                  <a:txBody>
                    <a:bodyPr/>
                    <a:lstStyle/>
                    <a:p>
                      <a:r>
                        <a:rPr lang="en-US" sz="1000"/>
                        <a:t>Banco Supervielle</a:t>
                      </a:r>
                      <a:endParaRPr lang="en-US" sz="1000"/>
                    </a:p>
                  </a:txBody>
                  <a:tcPr/>
                </a:tc>
                <a:tc>
                  <a:txBody>
                    <a:bodyPr/>
                    <a:lstStyle/>
                    <a:p>
                      <a:r>
                        <a:rPr lang="en-US" sz="1000"/>
                        <a:t>509161</a:t>
                      </a:r>
                      <a:endParaRPr lang="en-US" sz="1000"/>
                    </a:p>
                  </a:txBody>
                  <a:tcPr/>
                </a:tc>
                <a:tc>
                  <a:txBody>
                    <a:bodyPr/>
                    <a:lstStyle/>
                    <a:p>
                      <a:r>
                        <a:rPr lang="en-US" sz="1000"/>
                        <a:t>2206</a:t>
                      </a:r>
                      <a:endParaRPr lang="en-US" sz="1000"/>
                    </a:p>
                  </a:txBody>
                  <a:tcPr/>
                </a:tc>
                <a:tc>
                  <a:txBody>
                    <a:bodyPr/>
                    <a:lstStyle/>
                    <a:p>
                      <a:r>
                        <a:rPr lang="en-US" sz="1000"/>
                        <a:t>27</a:t>
                      </a:r>
                      <a:endParaRPr lang="en-US" sz="1000"/>
                    </a:p>
                  </a:txBody>
                  <a:tcPr/>
                </a:tc>
                <a:tc>
                  <a:txBody>
                    <a:bodyPr/>
                    <a:lstStyle/>
                    <a:p>
                      <a:r>
                        <a:rPr lang="en-US" sz="1000"/>
                        <a:t>15203</a:t>
                      </a:r>
                      <a:endParaRPr lang="en-US" sz="1000"/>
                    </a:p>
                  </a:txBody>
                  <a:tcPr/>
                </a:tc>
                <a:tc>
                  <a:txBody>
                    <a:bodyPr/>
                    <a:lstStyle/>
                    <a:p>
                      <a:r>
                        <a:rPr lang="en-US" sz="1000"/>
                        <a:t>387</a:t>
                      </a:r>
                      <a:endParaRPr lang="en-US" sz="1000"/>
                    </a:p>
                  </a:txBody>
                  <a:tcPr/>
                </a:tc>
                <a:tc>
                  <a:txBody>
                    <a:bodyPr/>
                    <a:lstStyle/>
                    <a:p>
                      <a:r>
                        <a:rPr lang="en-US" sz="1000"/>
                        <a:t>148</a:t>
                      </a:r>
                      <a:endParaRPr lang="en-US" sz="1000"/>
                    </a:p>
                  </a:txBody>
                  <a:tcPr/>
                </a:tc>
                <a:tc>
                  <a:txBody>
                    <a:bodyPr/>
                    <a:lstStyle/>
                    <a:p>
                      <a:r>
                        <a:rPr lang="en-US" sz="1000"/>
                        <a:t>0</a:t>
                      </a:r>
                      <a:endParaRPr lang="en-US" sz="1000"/>
                    </a:p>
                  </a:txBody>
                  <a:tcPr/>
                </a:tc>
                <a:tc>
                  <a:txBody>
                    <a:bodyPr/>
                    <a:lstStyle/>
                    <a:p>
                      <a:r>
                        <a:rPr lang="en-US" sz="1000"/>
                        <a:t>0.1147%</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977790615"/>
                  </a:ext>
                </a:extLst>
              </a:tr>
              <a:tr h="370840">
                <a:tc>
                  <a:txBody>
                    <a:bodyPr/>
                    <a:lstStyle/>
                    <a:p>
                      <a:r>
                        <a:rPr lang="en-US" sz="1000"/>
                        <a:t>Banco Galicia</a:t>
                      </a:r>
                      <a:endParaRPr lang="en-US" sz="1000"/>
                    </a:p>
                  </a:txBody>
                  <a:tcPr/>
                </a:tc>
                <a:tc>
                  <a:txBody>
                    <a:bodyPr/>
                    <a:lstStyle/>
                    <a:p>
                      <a:r>
                        <a:rPr lang="en-US" sz="1000"/>
                        <a:t>1050040</a:t>
                      </a:r>
                      <a:endParaRPr lang="en-US" sz="1000"/>
                    </a:p>
                  </a:txBody>
                  <a:tcPr/>
                </a:tc>
                <a:tc>
                  <a:txBody>
                    <a:bodyPr/>
                    <a:lstStyle/>
                    <a:p>
                      <a:r>
                        <a:rPr lang="en-US" sz="1000"/>
                        <a:t>3010</a:t>
                      </a:r>
                      <a:endParaRPr lang="en-US" sz="1000"/>
                    </a:p>
                  </a:txBody>
                  <a:tcPr/>
                </a:tc>
                <a:tc>
                  <a:txBody>
                    <a:bodyPr/>
                    <a:lstStyle/>
                    <a:p>
                      <a:r>
                        <a:rPr lang="en-US" sz="1000"/>
                        <a:t>45</a:t>
                      </a:r>
                      <a:endParaRPr lang="en-US" sz="1000"/>
                    </a:p>
                  </a:txBody>
                  <a:tcPr/>
                </a:tc>
                <a:tc>
                  <a:txBody>
                    <a:bodyPr/>
                    <a:lstStyle/>
                    <a:p>
                      <a:r>
                        <a:rPr lang="en-US" sz="1000"/>
                        <a:t>54794</a:t>
                      </a:r>
                      <a:endParaRPr lang="en-US" sz="1000"/>
                    </a:p>
                  </a:txBody>
                  <a:tcPr/>
                </a:tc>
                <a:tc>
                  <a:txBody>
                    <a:bodyPr/>
                    <a:lstStyle/>
                    <a:p>
                      <a:r>
                        <a:rPr lang="en-US" sz="1000"/>
                        <a:t>3815</a:t>
                      </a:r>
                      <a:endParaRPr lang="en-US" sz="1000"/>
                    </a:p>
                  </a:txBody>
                  <a:tcPr/>
                </a:tc>
                <a:tc>
                  <a:txBody>
                    <a:bodyPr/>
                    <a:lstStyle/>
                    <a:p>
                      <a:r>
                        <a:rPr lang="en-US" sz="1000"/>
                        <a:t>2004</a:t>
                      </a:r>
                      <a:endParaRPr lang="en-US" sz="1000"/>
                    </a:p>
                  </a:txBody>
                  <a:tcPr/>
                </a:tc>
                <a:tc>
                  <a:txBody>
                    <a:bodyPr/>
                    <a:lstStyle/>
                    <a:p>
                      <a:r>
                        <a:rPr lang="en-US" sz="1000"/>
                        <a:t>0</a:t>
                      </a:r>
                      <a:endParaRPr lang="en-US" sz="1000"/>
                    </a:p>
                  </a:txBody>
                  <a:tcPr/>
                </a:tc>
                <a:tc>
                  <a:txBody>
                    <a:bodyPr/>
                    <a:lstStyle/>
                    <a:p>
                      <a:r>
                        <a:rPr lang="en-US" sz="1000"/>
                        <a:t>0.1285%</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524605401"/>
                  </a:ext>
                </a:extLst>
              </a:tr>
              <a:tr h="370840">
                <a:tc>
                  <a:txBody>
                    <a:bodyPr/>
                    <a:lstStyle/>
                    <a:p>
                      <a:r>
                        <a:rPr lang="en-US" sz="1000"/>
                        <a:t>BBVA Francés</a:t>
                      </a:r>
                      <a:endParaRPr lang="en-US" sz="1000"/>
                    </a:p>
                  </a:txBody>
                  <a:tcPr/>
                </a:tc>
                <a:tc>
                  <a:txBody>
                    <a:bodyPr/>
                    <a:lstStyle/>
                    <a:p>
                      <a:r>
                        <a:rPr lang="en-US" sz="1000"/>
                        <a:t>1247624</a:t>
                      </a:r>
                      <a:endParaRPr lang="en-US" sz="1000"/>
                    </a:p>
                  </a:txBody>
                  <a:tcPr/>
                </a:tc>
                <a:tc>
                  <a:txBody>
                    <a:bodyPr/>
                    <a:lstStyle/>
                    <a:p>
                      <a:r>
                        <a:rPr lang="en-US" sz="1000"/>
                        <a:t>31351</a:t>
                      </a:r>
                      <a:endParaRPr lang="en-US" sz="1000"/>
                    </a:p>
                  </a:txBody>
                  <a:tcPr/>
                </a:tc>
                <a:tc>
                  <a:txBody>
                    <a:bodyPr/>
                    <a:lstStyle/>
                    <a:p>
                      <a:r>
                        <a:rPr lang="en-US" sz="1000"/>
                        <a:t>34</a:t>
                      </a:r>
                      <a:endParaRPr lang="en-US" sz="1000"/>
                    </a:p>
                  </a:txBody>
                  <a:tcPr/>
                </a:tc>
                <a:tc>
                  <a:txBody>
                    <a:bodyPr/>
                    <a:lstStyle/>
                    <a:p>
                      <a:r>
                        <a:rPr lang="en-US" sz="1000"/>
                        <a:t>99103</a:t>
                      </a:r>
                      <a:endParaRPr lang="en-US" sz="1000"/>
                    </a:p>
                  </a:txBody>
                  <a:tcPr/>
                </a:tc>
                <a:tc>
                  <a:txBody>
                    <a:bodyPr/>
                    <a:lstStyle/>
                    <a:p>
                      <a:r>
                        <a:rPr lang="en-US" sz="1000"/>
                        <a:t>3208</a:t>
                      </a:r>
                      <a:endParaRPr lang="en-US" sz="1000"/>
                    </a:p>
                  </a:txBody>
                  <a:tcPr/>
                </a:tc>
                <a:tc>
                  <a:txBody>
                    <a:bodyPr/>
                    <a:lstStyle/>
                    <a:p>
                      <a:r>
                        <a:rPr lang="en-US" sz="1000"/>
                        <a:t>8444</a:t>
                      </a:r>
                      <a:endParaRPr lang="en-US" sz="1000"/>
                    </a:p>
                  </a:txBody>
                  <a:tcPr/>
                </a:tc>
                <a:tc>
                  <a:txBody>
                    <a:bodyPr/>
                    <a:lstStyle/>
                    <a:p>
                      <a:r>
                        <a:rPr lang="en-US" sz="1000"/>
                        <a:t>0</a:t>
                      </a:r>
                      <a:endParaRPr lang="en-US" sz="1000"/>
                    </a:p>
                  </a:txBody>
                  <a:tcPr/>
                </a:tc>
                <a:tc>
                  <a:txBody>
                    <a:bodyPr/>
                    <a:lstStyle/>
                    <a:p>
                      <a:r>
                        <a:rPr lang="en-US" sz="1000"/>
                        <a:t>0.2644%</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576188800"/>
                  </a:ext>
                </a:extLst>
              </a:tr>
              <a:tr h="370840">
                <a:tc>
                  <a:txBody>
                    <a:bodyPr/>
                    <a:lstStyle/>
                    <a:p>
                      <a:r>
                        <a:rPr lang="en-US" sz="1000"/>
                        <a:t>Santander Río</a:t>
                      </a:r>
                      <a:endParaRPr lang="en-US" sz="1000"/>
                    </a:p>
                  </a:txBody>
                  <a:tcPr/>
                </a:tc>
                <a:tc>
                  <a:txBody>
                    <a:bodyPr/>
                    <a:lstStyle/>
                    <a:p>
                      <a:r>
                        <a:rPr lang="en-US" sz="1000"/>
                        <a:t>490419</a:t>
                      </a:r>
                      <a:endParaRPr lang="en-US" sz="1000"/>
                    </a:p>
                  </a:txBody>
                  <a:tcPr/>
                </a:tc>
                <a:tc>
                  <a:txBody>
                    <a:bodyPr/>
                    <a:lstStyle/>
                    <a:p>
                      <a:r>
                        <a:rPr lang="en-US" sz="1000"/>
                        <a:t>3879</a:t>
                      </a:r>
                      <a:endParaRPr lang="en-US" sz="1000"/>
                    </a:p>
                  </a:txBody>
                  <a:tcPr/>
                </a:tc>
                <a:tc>
                  <a:txBody>
                    <a:bodyPr/>
                    <a:lstStyle/>
                    <a:p>
                      <a:r>
                        <a:rPr lang="en-US" sz="1000"/>
                        <a:t>37</a:t>
                      </a:r>
                      <a:endParaRPr lang="en-US" sz="1000"/>
                    </a:p>
                  </a:txBody>
                  <a:tcPr/>
                </a:tc>
                <a:tc>
                  <a:txBody>
                    <a:bodyPr/>
                    <a:lstStyle/>
                    <a:p>
                      <a:r>
                        <a:rPr lang="en-US" sz="1000"/>
                        <a:t>9260</a:t>
                      </a:r>
                      <a:endParaRPr lang="en-US" sz="1000"/>
                    </a:p>
                  </a:txBody>
                  <a:tcPr/>
                </a:tc>
                <a:tc>
                  <a:txBody>
                    <a:bodyPr/>
                    <a:lstStyle/>
                    <a:p>
                      <a:r>
                        <a:rPr lang="en-US" sz="1000"/>
                        <a:t>2204</a:t>
                      </a:r>
                      <a:endParaRPr lang="en-US" sz="1000"/>
                    </a:p>
                  </a:txBody>
                  <a:tcPr/>
                </a:tc>
                <a:tc>
                  <a:txBody>
                    <a:bodyPr/>
                    <a:lstStyle/>
                    <a:p>
                      <a:r>
                        <a:rPr lang="en-US" sz="1000"/>
                        <a:t>372</a:t>
                      </a:r>
                      <a:endParaRPr lang="en-US" sz="1000"/>
                    </a:p>
                  </a:txBody>
                  <a:tcPr/>
                </a:tc>
                <a:tc>
                  <a:txBody>
                    <a:bodyPr/>
                    <a:lstStyle/>
                    <a:p>
                      <a:r>
                        <a:rPr lang="en-US" sz="1000"/>
                        <a:t>290</a:t>
                      </a:r>
                      <a:endParaRPr lang="en-US" sz="1000"/>
                    </a:p>
                  </a:txBody>
                  <a:tcPr/>
                </a:tc>
                <a:tc>
                  <a:txBody>
                    <a:bodyPr/>
                    <a:lstStyle/>
                    <a:p>
                      <a:r>
                        <a:rPr lang="en-US" sz="1000"/>
                        <a:t>0.0655%</a:t>
                      </a:r>
                      <a:endParaRPr lang="en-US" sz="1000"/>
                    </a:p>
                  </a:txBody>
                  <a:tcPr/>
                </a:tc>
                <a:tc>
                  <a:txBody>
                    <a:bodyPr/>
                    <a:lstStyle/>
                    <a:p>
                      <a:r>
                        <a:rPr lang="en-US" sz="1000"/>
                        <a:t>97.9%</a:t>
                      </a:r>
                      <a:endParaRPr lang="en-US" sz="1000"/>
                    </a:p>
                  </a:txBody>
                  <a:tcPr/>
                </a:tc>
                <a:extLst>
                  <a:ext uri="{0D108BD9-81ED-4DB2-BD59-A6C34878D82A}">
                    <a16:rowId xmlns:a16="http://schemas.microsoft.com/office/drawing/2014/main" val="2987615795"/>
                  </a:ext>
                </a:extLst>
              </a:tr>
              <a:tr h="370840">
                <a:tc>
                  <a:txBody>
                    <a:bodyPr/>
                    <a:lstStyle/>
                    <a:p>
                      <a:r>
                        <a:rPr lang="en-US" sz="1000"/>
                        <a:t>ICBC Argentina</a:t>
                      </a:r>
                      <a:endParaRPr lang="en-US" sz="1000"/>
                    </a:p>
                  </a:txBody>
                  <a:tcPr/>
                </a:tc>
                <a:tc>
                  <a:txBody>
                    <a:bodyPr/>
                    <a:lstStyle/>
                    <a:p>
                      <a:r>
                        <a:rPr lang="en-US" sz="1000"/>
                        <a:t>222906</a:t>
                      </a:r>
                      <a:endParaRPr lang="en-US" sz="1000"/>
                    </a:p>
                  </a:txBody>
                  <a:tcPr/>
                </a:tc>
                <a:tc>
                  <a:txBody>
                    <a:bodyPr/>
                    <a:lstStyle/>
                    <a:p>
                      <a:r>
                        <a:rPr lang="en-US" sz="1000"/>
                        <a:t>3538</a:t>
                      </a:r>
                      <a:endParaRPr lang="en-US" sz="1000"/>
                    </a:p>
                  </a:txBody>
                  <a:tcPr/>
                </a:tc>
                <a:tc>
                  <a:txBody>
                    <a:bodyPr/>
                    <a:lstStyle/>
                    <a:p>
                      <a:r>
                        <a:rPr lang="en-US" sz="1000"/>
                        <a:t>40</a:t>
                      </a:r>
                      <a:endParaRPr lang="en-US" sz="1000"/>
                    </a:p>
                  </a:txBody>
                  <a:tcPr/>
                </a:tc>
                <a:tc>
                  <a:txBody>
                    <a:bodyPr/>
                    <a:lstStyle/>
                    <a:p>
                      <a:r>
                        <a:rPr lang="en-US" sz="1000"/>
                        <a:t>17203</a:t>
                      </a:r>
                      <a:endParaRPr lang="en-US" sz="1000"/>
                    </a:p>
                  </a:txBody>
                  <a:tcPr/>
                </a:tc>
                <a:tc>
                  <a:txBody>
                    <a:bodyPr/>
                    <a:lstStyle/>
                    <a:p>
                      <a:r>
                        <a:rPr lang="en-US" sz="1000"/>
                        <a:t>629</a:t>
                      </a:r>
                      <a:endParaRPr lang="en-US" sz="1000"/>
                    </a:p>
                  </a:txBody>
                  <a:tcPr/>
                </a:tc>
                <a:tc>
                  <a:txBody>
                    <a:bodyPr/>
                    <a:lstStyle/>
                    <a:p>
                      <a:r>
                        <a:rPr lang="en-US" sz="1000"/>
                        <a:t>614</a:t>
                      </a:r>
                      <a:endParaRPr lang="en-US" sz="1000"/>
                    </a:p>
                  </a:txBody>
                  <a:tcPr/>
                </a:tc>
                <a:tc>
                  <a:txBody>
                    <a:bodyPr/>
                    <a:lstStyle/>
                    <a:p>
                      <a:r>
                        <a:rPr lang="en-US" sz="1000"/>
                        <a:t>162</a:t>
                      </a:r>
                      <a:endParaRPr lang="en-US" sz="1000"/>
                    </a:p>
                  </a:txBody>
                  <a:tcPr/>
                </a:tc>
                <a:tc>
                  <a:txBody>
                    <a:bodyPr/>
                    <a:lstStyle/>
                    <a:p>
                      <a:r>
                        <a:rPr lang="en-US" sz="1000"/>
                        <a:t>0.2085%</a:t>
                      </a:r>
                      <a:endParaRPr lang="en-US" sz="1000"/>
                    </a:p>
                  </a:txBody>
                  <a:tcPr/>
                </a:tc>
                <a:tc>
                  <a:txBody>
                    <a:bodyPr/>
                    <a:lstStyle/>
                    <a:p>
                      <a:r>
                        <a:rPr lang="en-US" sz="1000"/>
                        <a:t>78.6%</a:t>
                      </a:r>
                      <a:endParaRPr lang="en-US" sz="1000"/>
                    </a:p>
                  </a:txBody>
                  <a:tcPr/>
                </a:tc>
                <a:extLst>
                  <a:ext uri="{0D108BD9-81ED-4DB2-BD59-A6C34878D82A}">
                    <a16:rowId xmlns:a16="http://schemas.microsoft.com/office/drawing/2014/main" val="723724812"/>
                  </a:ext>
                </a:extLst>
              </a:tr>
              <a:tr h="370840">
                <a:tc>
                  <a:txBody>
                    <a:bodyPr/>
                    <a:lstStyle/>
                    <a:p>
                      <a:r>
                        <a:rPr lang="en-US" sz="1000"/>
                        <a:t>Banco Hipotecario</a:t>
                      </a:r>
                      <a:endParaRPr lang="en-US" sz="1000"/>
                    </a:p>
                  </a:txBody>
                  <a:tcPr/>
                </a:tc>
                <a:tc>
                  <a:txBody>
                    <a:bodyPr/>
                    <a:lstStyle/>
                    <a:p>
                      <a:r>
                        <a:rPr lang="en-US" sz="1000"/>
                        <a:t>673298</a:t>
                      </a:r>
                      <a:endParaRPr lang="en-US" sz="1000"/>
                    </a:p>
                  </a:txBody>
                  <a:tcPr/>
                </a:tc>
                <a:tc>
                  <a:txBody>
                    <a:bodyPr/>
                    <a:lstStyle/>
                    <a:p>
                      <a:r>
                        <a:rPr lang="en-US" sz="1000"/>
                        <a:t>5292</a:t>
                      </a:r>
                      <a:endParaRPr lang="en-US" sz="1000"/>
                    </a:p>
                  </a:txBody>
                  <a:tcPr/>
                </a:tc>
                <a:tc>
                  <a:txBody>
                    <a:bodyPr/>
                    <a:lstStyle/>
                    <a:p>
                      <a:r>
                        <a:rPr lang="en-US" sz="1000"/>
                        <a:t>32</a:t>
                      </a:r>
                      <a:endParaRPr lang="en-US" sz="1000"/>
                    </a:p>
                  </a:txBody>
                  <a:tcPr/>
                </a:tc>
                <a:tc>
                  <a:txBody>
                    <a:bodyPr/>
                    <a:lstStyle/>
                    <a:p>
                      <a:r>
                        <a:rPr lang="en-US" sz="1000"/>
                        <a:t>3849</a:t>
                      </a:r>
                      <a:endParaRPr lang="en-US" sz="1000"/>
                    </a:p>
                  </a:txBody>
                  <a:tcPr/>
                </a:tc>
                <a:tc>
                  <a:txBody>
                    <a:bodyPr/>
                    <a:lstStyle/>
                    <a:p>
                      <a:r>
                        <a:rPr lang="en-US" sz="1000"/>
                        <a:t>524</a:t>
                      </a:r>
                      <a:endParaRPr lang="en-US" sz="1000"/>
                    </a:p>
                  </a:txBody>
                  <a:tcPr/>
                </a:tc>
                <a:tc>
                  <a:txBody>
                    <a:bodyPr/>
                    <a:lstStyle/>
                    <a:p>
                      <a:r>
                        <a:rPr lang="en-US" sz="1000"/>
                        <a:t>444</a:t>
                      </a:r>
                      <a:endParaRPr lang="en-US" sz="1000"/>
                    </a:p>
                  </a:txBody>
                  <a:tcPr/>
                </a:tc>
                <a:tc>
                  <a:txBody>
                    <a:bodyPr/>
                    <a:lstStyle/>
                    <a:p>
                      <a:r>
                        <a:rPr lang="en-US" sz="1000"/>
                        <a:t>86</a:t>
                      </a:r>
                      <a:endParaRPr lang="en-US" sz="1000"/>
                    </a:p>
                  </a:txBody>
                  <a:tcPr/>
                </a:tc>
                <a:tc>
                  <a:txBody>
                    <a:bodyPr/>
                    <a:lstStyle/>
                    <a:p>
                      <a:r>
                        <a:rPr lang="en-US" sz="1000"/>
                        <a:t>0.0224%</a:t>
                      </a:r>
                      <a:endParaRPr lang="en-US" sz="1000"/>
                    </a:p>
                  </a:txBody>
                  <a:tcPr/>
                </a:tc>
                <a:tc>
                  <a:txBody>
                    <a:bodyPr/>
                    <a:lstStyle/>
                    <a:p>
                      <a:r>
                        <a:rPr lang="en-US" sz="1000"/>
                        <a:t>100.0%</a:t>
                      </a:r>
                      <a:endParaRPr lang="en-US" sz="1000"/>
                    </a:p>
                  </a:txBody>
                  <a:tcPr/>
                </a:tc>
                <a:extLst>
                  <a:ext uri="{0D108BD9-81ED-4DB2-BD59-A6C34878D82A}">
                    <a16:rowId xmlns:a16="http://schemas.microsoft.com/office/drawing/2014/main" val="1481155442"/>
                  </a:ext>
                </a:extLst>
              </a:tr>
              <a:tr h="370840">
                <a:tc>
                  <a:txBody>
                    <a:bodyPr/>
                    <a:lstStyle/>
                    <a:p>
                      <a:r>
                        <a:rPr lang="en-US" sz="1000"/>
                        <a:t>Banco Ciudad</a:t>
                      </a:r>
                      <a:endParaRPr lang="en-US" sz="1000"/>
                    </a:p>
                  </a:txBody>
                  <a:tcPr/>
                </a:tc>
                <a:tc>
                  <a:txBody>
                    <a:bodyPr/>
                    <a:lstStyle/>
                    <a:p>
                      <a:r>
                        <a:rPr lang="en-US" sz="1000"/>
                        <a:t>447614</a:t>
                      </a:r>
                      <a:endParaRPr lang="en-US" sz="1000"/>
                    </a:p>
                  </a:txBody>
                  <a:tcPr/>
                </a:tc>
                <a:tc>
                  <a:txBody>
                    <a:bodyPr/>
                    <a:lstStyle/>
                    <a:p>
                      <a:r>
                        <a:rPr lang="en-US" sz="1000"/>
                        <a:t>4445</a:t>
                      </a:r>
                      <a:endParaRPr lang="en-US" sz="1000"/>
                    </a:p>
                  </a:txBody>
                  <a:tcPr/>
                </a:tc>
                <a:tc>
                  <a:txBody>
                    <a:bodyPr/>
                    <a:lstStyle/>
                    <a:p>
                      <a:r>
                        <a:rPr lang="en-US" sz="1000"/>
                        <a:t>50</a:t>
                      </a:r>
                      <a:endParaRPr lang="en-US" sz="1000"/>
                    </a:p>
                  </a:txBody>
                  <a:tcPr/>
                </a:tc>
                <a:tc>
                  <a:txBody>
                    <a:bodyPr/>
                    <a:lstStyle/>
                    <a:p>
                      <a:r>
                        <a:rPr lang="en-US" sz="1000"/>
                        <a:t>1933</a:t>
                      </a:r>
                      <a:endParaRPr lang="en-US" sz="1000"/>
                    </a:p>
                  </a:txBody>
                  <a:tcPr/>
                </a:tc>
                <a:tc>
                  <a:txBody>
                    <a:bodyPr/>
                    <a:lstStyle/>
                    <a:p>
                      <a:r>
                        <a:rPr lang="en-US" sz="1000"/>
                        <a:t>607</a:t>
                      </a:r>
                      <a:endParaRPr lang="en-US" sz="1000"/>
                    </a:p>
                  </a:txBody>
                  <a:tcPr/>
                </a:tc>
                <a:tc>
                  <a:txBody>
                    <a:bodyPr/>
                    <a:lstStyle/>
                    <a:p>
                      <a:r>
                        <a:rPr lang="en-US" sz="1000"/>
                        <a:t>300</a:t>
                      </a:r>
                      <a:endParaRPr lang="en-US" sz="1000"/>
                    </a:p>
                  </a:txBody>
                  <a:tcPr/>
                </a:tc>
                <a:tc>
                  <a:txBody>
                    <a:bodyPr/>
                    <a:lstStyle/>
                    <a:p>
                      <a:r>
                        <a:rPr lang="en-US" sz="1000"/>
                        <a:t>0</a:t>
                      </a:r>
                      <a:endParaRPr lang="en-US" sz="1000"/>
                    </a:p>
                  </a:txBody>
                  <a:tcPr/>
                </a:tc>
                <a:tc>
                  <a:txBody>
                    <a:bodyPr/>
                    <a:lstStyle/>
                    <a:p>
                      <a:r>
                        <a:rPr lang="en-US" sz="1000"/>
                        <a:t>0.0128%</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768968671"/>
                  </a:ext>
                </a:extLst>
              </a:tr>
              <a:tr h="370840">
                <a:tc>
                  <a:txBody>
                    <a:bodyPr/>
                    <a:lstStyle/>
                    <a:p>
                      <a:r>
                        <a:rPr lang="en-US" sz="1000"/>
                        <a:t>Banco Provincia</a:t>
                      </a:r>
                      <a:endParaRPr lang="en-US" sz="1000"/>
                    </a:p>
                  </a:txBody>
                  <a:tcPr/>
                </a:tc>
                <a:tc>
                  <a:txBody>
                    <a:bodyPr/>
                    <a:lstStyle/>
                    <a:p>
                      <a:r>
                        <a:rPr lang="en-US" sz="1000"/>
                        <a:t>93440</a:t>
                      </a:r>
                      <a:endParaRPr lang="en-US" sz="1000"/>
                    </a:p>
                  </a:txBody>
                  <a:tcPr/>
                </a:tc>
                <a:tc>
                  <a:txBody>
                    <a:bodyPr/>
                    <a:lstStyle/>
                    <a:p>
                      <a:r>
                        <a:rPr lang="en-US" sz="1000"/>
                        <a:t>7111</a:t>
                      </a:r>
                      <a:endParaRPr lang="en-US" sz="1000"/>
                    </a:p>
                  </a:txBody>
                  <a:tcPr/>
                </a:tc>
                <a:tc>
                  <a:txBody>
                    <a:bodyPr/>
                    <a:lstStyle/>
                    <a:p>
                      <a:r>
                        <a:rPr lang="en-US" sz="1000"/>
                        <a:t>53</a:t>
                      </a:r>
                      <a:endParaRPr lang="en-US" sz="1000"/>
                    </a:p>
                  </a:txBody>
                  <a:tcPr/>
                </a:tc>
                <a:tc>
                  <a:txBody>
                    <a:bodyPr/>
                    <a:lstStyle/>
                    <a:p>
                      <a:r>
                        <a:rPr lang="en-US" sz="1000"/>
                        <a:t>18325</a:t>
                      </a:r>
                      <a:endParaRPr lang="en-US" sz="1000"/>
                    </a:p>
                  </a:txBody>
                  <a:tcPr/>
                </a:tc>
                <a:tc>
                  <a:txBody>
                    <a:bodyPr/>
                    <a:lstStyle/>
                    <a:p>
                      <a:r>
                        <a:rPr lang="en-US" sz="1000"/>
                        <a:t>5544</a:t>
                      </a:r>
                      <a:endParaRPr lang="en-US" sz="1000"/>
                    </a:p>
                  </a:txBody>
                  <a:tcPr/>
                </a:tc>
                <a:tc>
                  <a:txBody>
                    <a:bodyPr/>
                    <a:lstStyle/>
                    <a:p>
                      <a:r>
                        <a:rPr lang="en-US" sz="1000"/>
                        <a:t>3136</a:t>
                      </a:r>
                      <a:endParaRPr lang="en-US" sz="1000"/>
                    </a:p>
                  </a:txBody>
                  <a:tcPr/>
                </a:tc>
                <a:tc>
                  <a:txBody>
                    <a:bodyPr/>
                    <a:lstStyle/>
                    <a:p>
                      <a:r>
                        <a:rPr lang="en-US" sz="1000"/>
                        <a:t>9</a:t>
                      </a:r>
                      <a:endParaRPr lang="en-US" sz="1000"/>
                    </a:p>
                  </a:txBody>
                  <a:tcPr/>
                </a:tc>
                <a:tc>
                  <a:txBody>
                    <a:bodyPr/>
                    <a:lstStyle/>
                    <a:p>
                      <a:r>
                        <a:rPr lang="en-US" sz="1000"/>
                        <a:t>0.5669%</a:t>
                      </a:r>
                      <a:endParaRPr lang="en-US" sz="1000"/>
                    </a:p>
                  </a:txBody>
                  <a:tcPr/>
                </a:tc>
                <a:tc>
                  <a:txBody>
                    <a:bodyPr/>
                    <a:lstStyle/>
                    <a:p>
                      <a:r>
                        <a:rPr lang="en-US" sz="1000"/>
                        <a:t>100.0%</a:t>
                      </a:r>
                      <a:endParaRPr lang="en-US" sz="1000"/>
                    </a:p>
                  </a:txBody>
                  <a:tcPr/>
                </a:tc>
                <a:extLst>
                  <a:ext uri="{0D108BD9-81ED-4DB2-BD59-A6C34878D82A}">
                    <a16:rowId xmlns:a16="http://schemas.microsoft.com/office/drawing/2014/main" val="2039584889"/>
                  </a:ext>
                </a:extLst>
              </a:tr>
              <a:tr h="370840">
                <a:tc>
                  <a:txBody>
                    <a:bodyPr/>
                    <a:lstStyle/>
                    <a:p>
                      <a:r>
                        <a:rPr lang="en-US" sz="1000"/>
                        <a:t>Banco Macro</a:t>
                      </a:r>
                      <a:endParaRPr lang="en-US" sz="1000"/>
                    </a:p>
                  </a:txBody>
                  <a:tcPr/>
                </a:tc>
                <a:tc>
                  <a:txBody>
                    <a:bodyPr/>
                    <a:lstStyle/>
                    <a:p>
                      <a:r>
                        <a:rPr lang="en-US" sz="1000"/>
                        <a:t>422954</a:t>
                      </a:r>
                      <a:endParaRPr lang="en-US" sz="1000"/>
                    </a:p>
                  </a:txBody>
                  <a:tcPr/>
                </a:tc>
                <a:tc>
                  <a:txBody>
                    <a:bodyPr/>
                    <a:lstStyle/>
                    <a:p>
                      <a:r>
                        <a:rPr lang="en-US" sz="1000"/>
                        <a:t>2862</a:t>
                      </a:r>
                      <a:endParaRPr lang="en-US" sz="1000"/>
                    </a:p>
                  </a:txBody>
                  <a:tcPr/>
                </a:tc>
                <a:tc>
                  <a:txBody>
                    <a:bodyPr/>
                    <a:lstStyle/>
                    <a:p>
                      <a:r>
                        <a:rPr lang="en-US" sz="1000"/>
                        <a:t>35</a:t>
                      </a:r>
                      <a:endParaRPr lang="en-US" sz="1000"/>
                    </a:p>
                  </a:txBody>
                  <a:tcPr/>
                </a:tc>
                <a:tc>
                  <a:txBody>
                    <a:bodyPr/>
                    <a:lstStyle/>
                    <a:p>
                      <a:r>
                        <a:rPr lang="en-US" sz="1000"/>
                        <a:t>47209</a:t>
                      </a:r>
                      <a:endParaRPr lang="en-US" sz="1000"/>
                    </a:p>
                  </a:txBody>
                  <a:tcPr/>
                </a:tc>
                <a:tc>
                  <a:txBody>
                    <a:bodyPr/>
                    <a:lstStyle/>
                    <a:p>
                      <a:r>
                        <a:rPr lang="en-US" sz="1000"/>
                        <a:t>1047</a:t>
                      </a:r>
                      <a:endParaRPr lang="en-US" sz="1000"/>
                    </a:p>
                  </a:txBody>
                  <a:tcPr/>
                </a:tc>
                <a:tc>
                  <a:txBody>
                    <a:bodyPr/>
                    <a:lstStyle/>
                    <a:p>
                      <a:r>
                        <a:rPr lang="en-US" sz="1000"/>
                        <a:t>2105</a:t>
                      </a:r>
                      <a:endParaRPr lang="en-US" sz="1000"/>
                    </a:p>
                  </a:txBody>
                  <a:tcPr/>
                </a:tc>
                <a:tc>
                  <a:txBody>
                    <a:bodyPr/>
                    <a:lstStyle/>
                    <a:p>
                      <a:r>
                        <a:rPr lang="en-US" sz="1000"/>
                        <a:t>0</a:t>
                      </a:r>
                      <a:endParaRPr lang="en-US" sz="1000"/>
                    </a:p>
                  </a:txBody>
                  <a:tcPr/>
                </a:tc>
                <a:tc>
                  <a:txBody>
                    <a:bodyPr/>
                    <a:lstStyle/>
                    <a:p>
                      <a:r>
                        <a:rPr lang="en-US" sz="1000"/>
                        <a:t>0.3414%</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968735756"/>
                  </a:ext>
                </a:extLst>
              </a:tr>
              <a:tr h="370840">
                <a:tc>
                  <a:txBody>
                    <a:bodyPr/>
                    <a:lstStyle/>
                    <a:p>
                      <a:r>
                        <a:rPr lang="en-US" sz="1000"/>
                        <a:t>HSBC Argentina</a:t>
                      </a:r>
                      <a:endParaRPr lang="en-US" sz="1000"/>
                    </a:p>
                  </a:txBody>
                  <a:tcPr/>
                </a:tc>
                <a:tc>
                  <a:txBody>
                    <a:bodyPr/>
                    <a:lstStyle/>
                    <a:p>
                      <a:r>
                        <a:rPr lang="en-US" sz="1000"/>
                        <a:t>144118</a:t>
                      </a:r>
                      <a:endParaRPr lang="en-US" sz="1000"/>
                    </a:p>
                  </a:txBody>
                  <a:tcPr/>
                </a:tc>
                <a:tc>
                  <a:txBody>
                    <a:bodyPr/>
                    <a:lstStyle/>
                    <a:p>
                      <a:r>
                        <a:rPr lang="en-US" sz="1000"/>
                        <a:t>1991</a:t>
                      </a:r>
                      <a:endParaRPr lang="en-US" sz="1000"/>
                    </a:p>
                  </a:txBody>
                  <a:tcPr/>
                </a:tc>
                <a:tc>
                  <a:txBody>
                    <a:bodyPr/>
                    <a:lstStyle/>
                    <a:p>
                      <a:r>
                        <a:rPr lang="en-US" sz="1000"/>
                        <a:t>60</a:t>
                      </a:r>
                      <a:endParaRPr lang="en-US" sz="1000"/>
                    </a:p>
                  </a:txBody>
                  <a:tcPr/>
                </a:tc>
                <a:tc>
                  <a:txBody>
                    <a:bodyPr/>
                    <a:lstStyle/>
                    <a:p>
                      <a:r>
                        <a:rPr lang="en-US" sz="1000"/>
                        <a:t>2176</a:t>
                      </a:r>
                      <a:endParaRPr lang="en-US" sz="1000"/>
                    </a:p>
                  </a:txBody>
                  <a:tcPr/>
                </a:tc>
                <a:tc>
                  <a:txBody>
                    <a:bodyPr/>
                    <a:lstStyle/>
                    <a:p>
                      <a:r>
                        <a:rPr lang="en-US" sz="1000"/>
                        <a:t>1034</a:t>
                      </a:r>
                      <a:endParaRPr lang="en-US" sz="1000"/>
                    </a:p>
                  </a:txBody>
                  <a:tcPr/>
                </a:tc>
                <a:tc>
                  <a:txBody>
                    <a:bodyPr/>
                    <a:lstStyle/>
                    <a:p>
                      <a:r>
                        <a:rPr lang="en-US" sz="1000"/>
                        <a:t>119</a:t>
                      </a:r>
                      <a:endParaRPr lang="en-US" sz="1000"/>
                    </a:p>
                  </a:txBody>
                  <a:tcPr/>
                </a:tc>
                <a:tc>
                  <a:txBody>
                    <a:bodyPr/>
                    <a:lstStyle/>
                    <a:p>
                      <a:r>
                        <a:rPr lang="en-US" sz="1000"/>
                        <a:t>0</a:t>
                      </a:r>
                      <a:endParaRPr lang="en-US" sz="1000"/>
                    </a:p>
                  </a:txBody>
                  <a:tcPr/>
                </a:tc>
                <a:tc>
                  <a:txBody>
                    <a:bodyPr/>
                    <a:lstStyle/>
                    <a:p>
                      <a:r>
                        <a:rPr lang="en-US" sz="1000"/>
                        <a:t>0.0388%</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532140707"/>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2101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115156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00270814"/>
                    </a:ext>
                  </a:extLst>
                </a:gridCol>
                <a:gridCol w="740664">
                  <a:extLst>
                    <a:ext uri="{9D8B030D-6E8A-4147-A177-3AD203B41FA5}">
                      <a16:colId xmlns:a16="http://schemas.microsoft.com/office/drawing/2014/main" val="2991565562"/>
                    </a:ext>
                  </a:extLst>
                </a:gridCol>
                <a:gridCol w="740664">
                  <a:extLst>
                    <a:ext uri="{9D8B030D-6E8A-4147-A177-3AD203B41FA5}">
                      <a16:colId xmlns:a16="http://schemas.microsoft.com/office/drawing/2014/main" val="3981093712"/>
                    </a:ext>
                  </a:extLst>
                </a:gridCol>
                <a:gridCol w="740664">
                  <a:extLst>
                    <a:ext uri="{9D8B030D-6E8A-4147-A177-3AD203B41FA5}">
                      <a16:colId xmlns:a16="http://schemas.microsoft.com/office/drawing/2014/main" val="1000643223"/>
                    </a:ext>
                  </a:extLst>
                </a:gridCol>
                <a:gridCol w="740664">
                  <a:extLst>
                    <a:ext uri="{9D8B030D-6E8A-4147-A177-3AD203B41FA5}">
                      <a16:colId xmlns:a16="http://schemas.microsoft.com/office/drawing/2014/main" val="2446452143"/>
                    </a:ext>
                  </a:extLst>
                </a:gridCol>
                <a:gridCol w="740664">
                  <a:extLst>
                    <a:ext uri="{9D8B030D-6E8A-4147-A177-3AD203B41FA5}">
                      <a16:colId xmlns:a16="http://schemas.microsoft.com/office/drawing/2014/main" val="3000681957"/>
                    </a:ext>
                  </a:extLst>
                </a:gridCol>
                <a:gridCol w="740664">
                  <a:extLst>
                    <a:ext uri="{9D8B030D-6E8A-4147-A177-3AD203B41FA5}">
                      <a16:colId xmlns:a16="http://schemas.microsoft.com/office/drawing/2014/main" val="2093585496"/>
                    </a:ext>
                  </a:extLst>
                </a:gridCol>
                <a:gridCol w="740664">
                  <a:extLst>
                    <a:ext uri="{9D8B030D-6E8A-4147-A177-3AD203B41FA5}">
                      <a16:colId xmlns:a16="http://schemas.microsoft.com/office/drawing/2014/main" val="3590988518"/>
                    </a:ext>
                  </a:extLst>
                </a:gridCol>
                <a:gridCol w="740664">
                  <a:extLst>
                    <a:ext uri="{9D8B030D-6E8A-4147-A177-3AD203B41FA5}">
                      <a16:colId xmlns:a16="http://schemas.microsoft.com/office/drawing/2014/main" val="2596965819"/>
                    </a:ext>
                  </a:extLst>
                </a:gridCol>
                <a:gridCol w="740664">
                  <a:extLst>
                    <a:ext uri="{9D8B030D-6E8A-4147-A177-3AD203B41FA5}">
                      <a16:colId xmlns:a16="http://schemas.microsoft.com/office/drawing/2014/main" val="3168562932"/>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890272663"/>
                  </a:ext>
                </a:extLst>
              </a:tr>
              <a:tr h="370840">
                <a:tc>
                  <a:txBody>
                    <a:bodyPr/>
                    <a:lstStyle/>
                    <a:p>
                      <a:r>
                        <a:rPr lang="en-US" sz="1000"/>
                        <a:t>Banco Nación</a:t>
                      </a:r>
                      <a:endParaRPr lang="en-US" sz="1000"/>
                    </a:p>
                  </a:txBody>
                  <a:tcPr/>
                </a:tc>
                <a:tc>
                  <a:txBody>
                    <a:bodyPr/>
                    <a:lstStyle/>
                    <a:p>
                      <a:r>
                        <a:rPr lang="en-US" sz="1000"/>
                        <a:t>37714</a:t>
                      </a:r>
                      <a:endParaRPr lang="en-US" sz="1000"/>
                    </a:p>
                  </a:txBody>
                  <a:tcPr/>
                </a:tc>
                <a:tc>
                  <a:txBody>
                    <a:bodyPr/>
                    <a:lstStyle/>
                    <a:p>
                      <a:r>
                        <a:rPr lang="en-US" sz="1000"/>
                        <a:t>3871</a:t>
                      </a:r>
                      <a:endParaRPr lang="en-US" sz="1000"/>
                    </a:p>
                  </a:txBody>
                  <a:tcPr/>
                </a:tc>
                <a:tc>
                  <a:txBody>
                    <a:bodyPr/>
                    <a:lstStyle/>
                    <a:p>
                      <a:r>
                        <a:rPr lang="en-US" sz="1000"/>
                        <a:t>43</a:t>
                      </a:r>
                      <a:endParaRPr lang="en-US" sz="1000"/>
                    </a:p>
                  </a:txBody>
                  <a:tcPr/>
                </a:tc>
                <a:tc>
                  <a:txBody>
                    <a:bodyPr/>
                    <a:lstStyle/>
                    <a:p>
                      <a:r>
                        <a:rPr lang="en-US" sz="1000"/>
                        <a:t>6194</a:t>
                      </a:r>
                      <a:endParaRPr lang="en-US" sz="1000"/>
                    </a:p>
                  </a:txBody>
                  <a:tcPr/>
                </a:tc>
                <a:tc>
                  <a:txBody>
                    <a:bodyPr/>
                    <a:lstStyle/>
                    <a:p>
                      <a:r>
                        <a:rPr lang="en-US" sz="1000"/>
                        <a:t>1682</a:t>
                      </a:r>
                      <a:endParaRPr lang="en-US" sz="1000"/>
                    </a:p>
                  </a:txBody>
                  <a:tcPr/>
                </a:tc>
                <a:tc>
                  <a:txBody>
                    <a:bodyPr/>
                    <a:lstStyle/>
                    <a:p>
                      <a:r>
                        <a:rPr lang="en-US" sz="1000"/>
                        <a:t>2214</a:t>
                      </a:r>
                      <a:endParaRPr lang="en-US" sz="1000"/>
                    </a:p>
                  </a:txBody>
                  <a:tcPr/>
                </a:tc>
                <a:tc>
                  <a:txBody>
                    <a:bodyPr/>
                    <a:lstStyle/>
                    <a:p>
                      <a:r>
                        <a:rPr lang="en-US" sz="1000"/>
                        <a:t>0</a:t>
                      </a:r>
                      <a:endParaRPr lang="en-US" sz="1000"/>
                    </a:p>
                  </a:txBody>
                  <a:tcPr/>
                </a:tc>
                <a:tc>
                  <a:txBody>
                    <a:bodyPr/>
                    <a:lstStyle/>
                    <a:p>
                      <a:r>
                        <a:rPr lang="en-US" sz="1000"/>
                        <a:t>0.6559%</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125714797"/>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31414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8174797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3838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5177095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8133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825163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7573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4028126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71995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0434880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66767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5356455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20364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4962921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7360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3790763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0792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341357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25303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5757296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2366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Response Times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17961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08319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749101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92278381"/>
                    </a:ext>
                  </a:extLst>
                </a:gridCol>
                <a:gridCol w="658368">
                  <a:extLst>
                    <a:ext uri="{9D8B030D-6E8A-4147-A177-3AD203B41FA5}">
                      <a16:colId xmlns:a16="http://schemas.microsoft.com/office/drawing/2014/main" val="2554933703"/>
                    </a:ext>
                  </a:extLst>
                </a:gridCol>
                <a:gridCol w="658368">
                  <a:extLst>
                    <a:ext uri="{9D8B030D-6E8A-4147-A177-3AD203B41FA5}">
                      <a16:colId xmlns:a16="http://schemas.microsoft.com/office/drawing/2014/main" val="3165684805"/>
                    </a:ext>
                  </a:extLst>
                </a:gridCol>
                <a:gridCol w="658368">
                  <a:extLst>
                    <a:ext uri="{9D8B030D-6E8A-4147-A177-3AD203B41FA5}">
                      <a16:colId xmlns:a16="http://schemas.microsoft.com/office/drawing/2014/main" val="2182050606"/>
                    </a:ext>
                  </a:extLst>
                </a:gridCol>
                <a:gridCol w="658368">
                  <a:extLst>
                    <a:ext uri="{9D8B030D-6E8A-4147-A177-3AD203B41FA5}">
                      <a16:colId xmlns:a16="http://schemas.microsoft.com/office/drawing/2014/main" val="2674968417"/>
                    </a:ext>
                  </a:extLst>
                </a:gridCol>
                <a:gridCol w="658368">
                  <a:extLst>
                    <a:ext uri="{9D8B030D-6E8A-4147-A177-3AD203B41FA5}">
                      <a16:colId xmlns:a16="http://schemas.microsoft.com/office/drawing/2014/main" val="1953627647"/>
                    </a:ext>
                  </a:extLst>
                </a:gridCol>
                <a:gridCol w="658368">
                  <a:extLst>
                    <a:ext uri="{9D8B030D-6E8A-4147-A177-3AD203B41FA5}">
                      <a16:colId xmlns:a16="http://schemas.microsoft.com/office/drawing/2014/main" val="3506262858"/>
                    </a:ext>
                  </a:extLst>
                </a:gridCol>
                <a:gridCol w="658368">
                  <a:extLst>
                    <a:ext uri="{9D8B030D-6E8A-4147-A177-3AD203B41FA5}">
                      <a16:colId xmlns:a16="http://schemas.microsoft.com/office/drawing/2014/main" val="3163543473"/>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552345751"/>
                  </a:ext>
                </a:extLst>
              </a:tr>
              <a:tr h="370840">
                <a:tc>
                  <a:txBody>
                    <a:bodyPr/>
                    <a:lstStyle/>
                    <a:p>
                      <a:r>
                        <a:rPr lang="es-ES" sz="1000" b="1"/>
                        <a:t>BBVA Francés - 2016-12-11 10:00:01</a:t>
                      </a:r>
                      <a:r>
                        <a:rPr lang="es-ES" sz="1000"/>
                        <a:t>
Llega el partido que paraliza al país y millones de hinchas. ¿A vos qué colores te movilizan?</a:t>
                      </a:r>
                      <a:endParaRPr lang="en-US" sz="1000"/>
                    </a:p>
                  </a:txBody>
                  <a:tcPr/>
                </a:tc>
                <a:tc>
                  <a:txBody>
                    <a:bodyPr/>
                    <a:lstStyle/>
                    <a:p>
                      <a:r>
                        <a:rPr lang="en-US" sz="1000"/>
                        <a:t>42929</a:t>
                      </a:r>
                      <a:endParaRPr lang="en-US" sz="1000"/>
                    </a:p>
                  </a:txBody>
                  <a:tcPr/>
                </a:tc>
                <a:tc>
                  <a:txBody>
                    <a:bodyPr/>
                    <a:lstStyle/>
                    <a:p>
                      <a:r>
                        <a:rPr lang="en-US" sz="1000"/>
                        <a:t>41464</a:t>
                      </a:r>
                      <a:endParaRPr lang="en-US" sz="1000"/>
                    </a:p>
                  </a:txBody>
                  <a:tcPr/>
                </a:tc>
                <a:tc>
                  <a:txBody>
                    <a:bodyPr/>
                    <a:lstStyle/>
                    <a:p>
                      <a:r>
                        <a:rPr lang="en-US" sz="1000"/>
                        <a:t>922</a:t>
                      </a:r>
                      <a:endParaRPr lang="en-US" sz="1000"/>
                    </a:p>
                  </a:txBody>
                  <a:tcPr/>
                </a:tc>
                <a:tc>
                  <a:txBody>
                    <a:bodyPr/>
                    <a:lstStyle/>
                    <a:p>
                      <a:r>
                        <a:rPr lang="en-US" sz="1000"/>
                        <a:t>543</a:t>
                      </a:r>
                      <a:endParaRPr lang="en-US" sz="1000"/>
                    </a:p>
                  </a:txBody>
                  <a:tcPr/>
                </a:tc>
                <a:tc>
                  <a:txBody>
                    <a:bodyPr/>
                    <a:lstStyle/>
                    <a:p>
                      <a:r>
                        <a:rPr lang="en-US" sz="1000"/>
                        <a:t>3.4993%</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704071874"/>
                  </a:ext>
                </a:extLst>
              </a:tr>
              <a:tr h="370840">
                <a:tc>
                  <a:txBody>
                    <a:bodyPr/>
                    <a:lstStyle/>
                    <a:p>
                      <a:r>
                        <a:rPr lang="es-ES" sz="1000" b="1"/>
                        <a:t>BBVA Francés - 2016-12-16 00:08:47</a:t>
                      </a:r>
                      <a:r>
                        <a:rPr lang="es-ES" sz="1000"/>
                        <a:t>
¡Felicitamos a los campeones de la #CopaArgentina! ¡Grande River! Compartí el post y hacé que tu pasión de la vuelta a toda la Argentina.</a:t>
                      </a:r>
                      <a:endParaRPr lang="en-US" sz="1000"/>
                    </a:p>
                  </a:txBody>
                  <a:tcPr/>
                </a:tc>
                <a:tc>
                  <a:txBody>
                    <a:bodyPr/>
                    <a:lstStyle/>
                    <a:p>
                      <a:r>
                        <a:rPr lang="en-US" sz="1000"/>
                        <a:t>24349</a:t>
                      </a:r>
                      <a:endParaRPr lang="en-US" sz="1000"/>
                    </a:p>
                  </a:txBody>
                  <a:tcPr/>
                </a:tc>
                <a:tc>
                  <a:txBody>
                    <a:bodyPr/>
                    <a:lstStyle/>
                    <a:p>
                      <a:r>
                        <a:rPr lang="en-US" sz="1000"/>
                        <a:t>19345</a:t>
                      </a:r>
                      <a:endParaRPr lang="en-US" sz="1000"/>
                    </a:p>
                  </a:txBody>
                  <a:tcPr/>
                </a:tc>
                <a:tc>
                  <a:txBody>
                    <a:bodyPr/>
                    <a:lstStyle/>
                    <a:p>
                      <a:r>
                        <a:rPr lang="en-US" sz="1000"/>
                        <a:t>374</a:t>
                      </a:r>
                      <a:endParaRPr lang="en-US" sz="1000"/>
                    </a:p>
                  </a:txBody>
                  <a:tcPr/>
                </a:tc>
                <a:tc>
                  <a:txBody>
                    <a:bodyPr/>
                    <a:lstStyle/>
                    <a:p>
                      <a:r>
                        <a:rPr lang="en-US" sz="1000"/>
                        <a:t>4630</a:t>
                      </a:r>
                      <a:endParaRPr lang="en-US" sz="1000"/>
                    </a:p>
                  </a:txBody>
                  <a:tcPr/>
                </a:tc>
                <a:tc>
                  <a:txBody>
                    <a:bodyPr/>
                    <a:lstStyle/>
                    <a:p>
                      <a:r>
                        <a:rPr lang="en-US" sz="1000"/>
                        <a:t>1.9760%</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300807403"/>
                  </a:ext>
                </a:extLst>
              </a:tr>
              <a:tr h="370840">
                <a:tc>
                  <a:txBody>
                    <a:bodyPr/>
                    <a:lstStyle/>
                    <a:p>
                      <a:r>
                        <a:rPr lang="es-ES" sz="1000" b="1"/>
                        <a:t>BBVA Francés - 2016-12-12 12:48:32</a:t>
                      </a:r>
                      <a:r>
                        <a:rPr lang="es-ES" sz="1000"/>
                        <a:t>
¡Feliz día para todos los Hinchas Xeneizes!. Compartí si sos de los que dejan todo por Boca.</a:t>
                      </a:r>
                      <a:endParaRPr lang="en-US" sz="1000"/>
                    </a:p>
                  </a:txBody>
                  <a:tcPr/>
                </a:tc>
                <a:tc>
                  <a:txBody>
                    <a:bodyPr/>
                    <a:lstStyle/>
                    <a:p>
                      <a:r>
                        <a:rPr lang="en-US" sz="1000"/>
                        <a:t>11819</a:t>
                      </a:r>
                      <a:endParaRPr lang="en-US" sz="1000"/>
                    </a:p>
                  </a:txBody>
                  <a:tcPr/>
                </a:tc>
                <a:tc>
                  <a:txBody>
                    <a:bodyPr/>
                    <a:lstStyle/>
                    <a:p>
                      <a:r>
                        <a:rPr lang="en-US" sz="1000"/>
                        <a:t>9653</a:t>
                      </a:r>
                      <a:endParaRPr lang="en-US" sz="1000"/>
                    </a:p>
                  </a:txBody>
                  <a:tcPr/>
                </a:tc>
                <a:tc>
                  <a:txBody>
                    <a:bodyPr/>
                    <a:lstStyle/>
                    <a:p>
                      <a:r>
                        <a:rPr lang="en-US" sz="1000"/>
                        <a:t>168</a:t>
                      </a:r>
                      <a:endParaRPr lang="en-US" sz="1000"/>
                    </a:p>
                  </a:txBody>
                  <a:tcPr/>
                </a:tc>
                <a:tc>
                  <a:txBody>
                    <a:bodyPr/>
                    <a:lstStyle/>
                    <a:p>
                      <a:r>
                        <a:rPr lang="en-US" sz="1000"/>
                        <a:t>1998</a:t>
                      </a:r>
                      <a:endParaRPr lang="en-US" sz="1000"/>
                    </a:p>
                  </a:txBody>
                  <a:tcPr/>
                </a:tc>
                <a:tc>
                  <a:txBody>
                    <a:bodyPr/>
                    <a:lstStyle/>
                    <a:p>
                      <a:r>
                        <a:rPr lang="en-US" sz="1000"/>
                        <a:t>0.9624%</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708048214"/>
                  </a:ext>
                </a:extLst>
              </a:tr>
              <a:tr h="370840">
                <a:tc>
                  <a:txBody>
                    <a:bodyPr/>
                    <a:lstStyle/>
                    <a:p>
                      <a:r>
                        <a:rPr lang="es-ES" sz="1000" b="1"/>
                        <a:t>Banco Galicia - 2016-12-12 17:24:35</a:t>
                      </a:r>
                      <a:r>
                        <a:rPr lang="es-ES" sz="1000"/>
                        <a:t>
¡Diciembre es una pinturita! Ponele color a las #Fiestas con estos beneficios en pinturerías: http://bit.ly/2hqVVU1</a:t>
                      </a:r>
                      <a:endParaRPr lang="en-US" sz="1000"/>
                    </a:p>
                  </a:txBody>
                  <a:tcPr/>
                </a:tc>
                <a:tc>
                  <a:txBody>
                    <a:bodyPr/>
                    <a:lstStyle/>
                    <a:p>
                      <a:r>
                        <a:rPr lang="en-US" sz="1000"/>
                        <a:t>8240</a:t>
                      </a:r>
                      <a:endParaRPr lang="en-US" sz="1000"/>
                    </a:p>
                  </a:txBody>
                  <a:tcPr/>
                </a:tc>
                <a:tc>
                  <a:txBody>
                    <a:bodyPr/>
                    <a:lstStyle/>
                    <a:p>
                      <a:r>
                        <a:rPr lang="en-US" sz="1000"/>
                        <a:t>8098</a:t>
                      </a:r>
                      <a:endParaRPr lang="en-US" sz="1000"/>
                    </a:p>
                  </a:txBody>
                  <a:tcPr/>
                </a:tc>
                <a:tc>
                  <a:txBody>
                    <a:bodyPr/>
                    <a:lstStyle/>
                    <a:p>
                      <a:r>
                        <a:rPr lang="en-US" sz="1000"/>
                        <a:t>46</a:t>
                      </a:r>
                      <a:endParaRPr lang="en-US" sz="1000"/>
                    </a:p>
                  </a:txBody>
                  <a:tcPr/>
                </a:tc>
                <a:tc>
                  <a:txBody>
                    <a:bodyPr/>
                    <a:lstStyle/>
                    <a:p>
                      <a:r>
                        <a:rPr lang="en-US" sz="1000"/>
                        <a:t>96</a:t>
                      </a:r>
                      <a:endParaRPr lang="en-US" sz="1000"/>
                    </a:p>
                  </a:txBody>
                  <a:tcPr/>
                </a:tc>
                <a:tc>
                  <a:txBody>
                    <a:bodyPr/>
                    <a:lstStyle/>
                    <a:p>
                      <a:r>
                        <a:rPr lang="en-US" sz="1000"/>
                        <a:t>0.7863%</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403341985"/>
                  </a:ext>
                </a:extLst>
              </a:tr>
              <a:tr h="370840">
                <a:tc>
                  <a:txBody>
                    <a:bodyPr/>
                    <a:lstStyle/>
                    <a:p>
                      <a:r>
                        <a:rPr lang="es-ES" sz="1000" b="1"/>
                        <a:t>BBVA Francés - 2016-12-28 15:02:01</a:t>
                      </a:r>
                      <a:r>
                        <a:rPr lang="es-ES" sz="1000"/>
                        <a:t>
#GraciasCave por tanto. Si querés salir a decir que era broma y seguís jugando, todavía estás a tiempo ;). #DíaDeLosInocentes</a:t>
                      </a:r>
                      <a:endParaRPr lang="en-US" sz="1000"/>
                    </a:p>
                  </a:txBody>
                  <a:tcPr/>
                </a:tc>
                <a:tc>
                  <a:txBody>
                    <a:bodyPr/>
                    <a:lstStyle/>
                    <a:p>
                      <a:r>
                        <a:rPr lang="en-US" sz="1000"/>
                        <a:t>7863</a:t>
                      </a:r>
                      <a:endParaRPr lang="en-US" sz="1000"/>
                    </a:p>
                  </a:txBody>
                  <a:tcPr/>
                </a:tc>
                <a:tc>
                  <a:txBody>
                    <a:bodyPr/>
                    <a:lstStyle/>
                    <a:p>
                      <a:r>
                        <a:rPr lang="en-US" sz="1000"/>
                        <a:t>7294</a:t>
                      </a:r>
                      <a:endParaRPr lang="en-US" sz="1000"/>
                    </a:p>
                  </a:txBody>
                  <a:tcPr/>
                </a:tc>
                <a:tc>
                  <a:txBody>
                    <a:bodyPr/>
                    <a:lstStyle/>
                    <a:p>
                      <a:r>
                        <a:rPr lang="en-US" sz="1000"/>
                        <a:t>133</a:t>
                      </a:r>
                      <a:endParaRPr lang="en-US" sz="1000"/>
                    </a:p>
                  </a:txBody>
                  <a:tcPr/>
                </a:tc>
                <a:tc>
                  <a:txBody>
                    <a:bodyPr/>
                    <a:lstStyle/>
                    <a:p>
                      <a:r>
                        <a:rPr lang="en-US" sz="1000"/>
                        <a:t>436</a:t>
                      </a:r>
                      <a:endParaRPr lang="en-US" sz="1000"/>
                    </a:p>
                  </a:txBody>
                  <a:tcPr/>
                </a:tc>
                <a:tc>
                  <a:txBody>
                    <a:bodyPr/>
                    <a:lstStyle/>
                    <a:p>
                      <a:r>
                        <a:rPr lang="en-US" sz="1000"/>
                        <a:t>0.6316%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970296922"/>
                  </a:ext>
                </a:extLst>
              </a:tr>
              <a:tr h="370840">
                <a:tc>
                  <a:txBody>
                    <a:bodyPr/>
                    <a:lstStyle/>
                    <a:p>
                      <a:r>
                        <a:rPr lang="es-ES" sz="1000" b="1"/>
                        <a:t>Banco Supervielle - 2016-12-11 09:00:01</a:t>
                      </a:r>
                      <a:r>
                        <a:rPr lang="es-ES" sz="1000"/>
                        <a:t>
Del 14 al 17 de diciembre disfrutá de un 25% de ahorro y cuotas en shoppings para llenar el arbolito de regalos. Si sos cliente Identité, tenés 30% de ahorro y cuotas. Más información en: https://goo.gl/t8fHUZ</a:t>
                      </a:r>
                      <a:endParaRPr lang="en-US" sz="1000"/>
                    </a:p>
                  </a:txBody>
                  <a:tcPr/>
                </a:tc>
                <a:tc>
                  <a:txBody>
                    <a:bodyPr/>
                    <a:lstStyle/>
                    <a:p>
                      <a:r>
                        <a:rPr lang="en-US" sz="1000"/>
                        <a:t>6684</a:t>
                      </a:r>
                      <a:endParaRPr lang="en-US" sz="1000"/>
                    </a:p>
                  </a:txBody>
                  <a:tcPr/>
                </a:tc>
                <a:tc>
                  <a:txBody>
                    <a:bodyPr/>
                    <a:lstStyle/>
                    <a:p>
                      <a:r>
                        <a:rPr lang="en-US" sz="1000"/>
                        <a:t>6627</a:t>
                      </a:r>
                      <a:endParaRPr lang="en-US" sz="1000"/>
                    </a:p>
                  </a:txBody>
                  <a:tcPr/>
                </a:tc>
                <a:tc>
                  <a:txBody>
                    <a:bodyPr/>
                    <a:lstStyle/>
                    <a:p>
                      <a:r>
                        <a:rPr lang="en-US" sz="1000"/>
                        <a:t>40</a:t>
                      </a:r>
                      <a:endParaRPr lang="en-US" sz="1000"/>
                    </a:p>
                  </a:txBody>
                  <a:tcPr/>
                </a:tc>
                <a:tc>
                  <a:txBody>
                    <a:bodyPr/>
                    <a:lstStyle/>
                    <a:p>
                      <a:r>
                        <a:rPr lang="en-US" sz="1000"/>
                        <a:t>17</a:t>
                      </a:r>
                      <a:endParaRPr lang="en-US" sz="1000"/>
                    </a:p>
                  </a:txBody>
                  <a:tcPr/>
                </a:tc>
                <a:tc>
                  <a:txBody>
                    <a:bodyPr/>
                    <a:lstStyle/>
                    <a:p>
                      <a:r>
                        <a:rPr lang="en-US" sz="1000"/>
                        <a:t>1.3174%</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671084119"/>
                  </a:ext>
                </a:extLst>
              </a:tr>
              <a:tr h="370840">
                <a:tc>
                  <a:txBody>
                    <a:bodyPr/>
                    <a:lstStyle/>
                    <a:p>
                      <a:r>
                        <a:rPr lang="es-ES" sz="1000" b="1"/>
                        <a:t>BBVA Francés - 2016-12-25 01:00:00</a:t>
                      </a:r>
                      <a:r>
                        <a:rPr lang="es-ES" sz="1000"/>
                        <a:t>
Desde BBVA Francés deseamos que se cumplan todos tus deseos para el 2017. Contanos, ¿cuáles son?</a:t>
                      </a:r>
                      <a:endParaRPr lang="en-US" sz="1000"/>
                    </a:p>
                  </a:txBody>
                  <a:tcPr/>
                </a:tc>
                <a:tc>
                  <a:txBody>
                    <a:bodyPr/>
                    <a:lstStyle/>
                    <a:p>
                      <a:r>
                        <a:rPr lang="en-US" sz="1000"/>
                        <a:t>6583</a:t>
                      </a:r>
                      <a:endParaRPr lang="en-US" sz="1000"/>
                    </a:p>
                  </a:txBody>
                  <a:tcPr/>
                </a:tc>
                <a:tc>
                  <a:txBody>
                    <a:bodyPr/>
                    <a:lstStyle/>
                    <a:p>
                      <a:r>
                        <a:rPr lang="en-US" sz="1000"/>
                        <a:t>6231</a:t>
                      </a:r>
                      <a:endParaRPr lang="en-US" sz="1000"/>
                    </a:p>
                  </a:txBody>
                  <a:tcPr/>
                </a:tc>
                <a:tc>
                  <a:txBody>
                    <a:bodyPr/>
                    <a:lstStyle/>
                    <a:p>
                      <a:r>
                        <a:rPr lang="en-US" sz="1000"/>
                        <a:t>203</a:t>
                      </a:r>
                      <a:endParaRPr lang="en-US" sz="1000"/>
                    </a:p>
                  </a:txBody>
                  <a:tcPr/>
                </a:tc>
                <a:tc>
                  <a:txBody>
                    <a:bodyPr/>
                    <a:lstStyle/>
                    <a:p>
                      <a:r>
                        <a:rPr lang="en-US" sz="1000"/>
                        <a:t>149</a:t>
                      </a:r>
                      <a:endParaRPr lang="en-US" sz="1000"/>
                    </a:p>
                  </a:txBody>
                  <a:tcPr/>
                </a:tc>
                <a:tc>
                  <a:txBody>
                    <a:bodyPr/>
                    <a:lstStyle/>
                    <a:p>
                      <a:r>
                        <a:rPr lang="en-US" sz="1000"/>
                        <a:t>0.5304%</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193711"/>
                  </a:ext>
                </a:extLst>
              </a:tr>
              <a:tr h="370840">
                <a:tc>
                  <a:txBody>
                    <a:bodyPr/>
                    <a:lstStyle/>
                    <a:p>
                      <a:r>
                        <a:rPr lang="es-ES" sz="1000" b="1"/>
                        <a:t>BBVA Francés - 2016-12-04 12:00:00</a:t>
                      </a:r>
                      <a:r>
                        <a:rPr lang="es-ES" sz="1000"/>
                        <a:t>
Juega Boca y ya estás palpitando el partido. Contanos cómo pensás que va a ser el resultado.</a:t>
                      </a:r>
                      <a:endParaRPr lang="en-US" sz="1000"/>
                    </a:p>
                  </a:txBody>
                  <a:tcPr/>
                </a:tc>
                <a:tc>
                  <a:txBody>
                    <a:bodyPr/>
                    <a:lstStyle/>
                    <a:p>
                      <a:r>
                        <a:rPr lang="en-US" sz="1000"/>
                        <a:t>6201</a:t>
                      </a:r>
                      <a:endParaRPr lang="en-US" sz="1000"/>
                    </a:p>
                  </a:txBody>
                  <a:tcPr/>
                </a:tc>
                <a:tc>
                  <a:txBody>
                    <a:bodyPr/>
                    <a:lstStyle/>
                    <a:p>
                      <a:r>
                        <a:rPr lang="en-US" sz="1000"/>
                        <a:t>5522</a:t>
                      </a:r>
                      <a:endParaRPr lang="en-US" sz="1000"/>
                    </a:p>
                  </a:txBody>
                  <a:tcPr/>
                </a:tc>
                <a:tc>
                  <a:txBody>
                    <a:bodyPr/>
                    <a:lstStyle/>
                    <a:p>
                      <a:r>
                        <a:rPr lang="en-US" sz="1000"/>
                        <a:t>400</a:t>
                      </a:r>
                      <a:endParaRPr lang="en-US" sz="1000"/>
                    </a:p>
                  </a:txBody>
                  <a:tcPr/>
                </a:tc>
                <a:tc>
                  <a:txBody>
                    <a:bodyPr/>
                    <a:lstStyle/>
                    <a:p>
                      <a:r>
                        <a:rPr lang="en-US" sz="1000"/>
                        <a:t>279</a:t>
                      </a:r>
                      <a:endParaRPr lang="en-US" sz="1000"/>
                    </a:p>
                  </a:txBody>
                  <a:tcPr/>
                </a:tc>
                <a:tc>
                  <a:txBody>
                    <a:bodyPr/>
                    <a:lstStyle/>
                    <a:p>
                      <a:r>
                        <a:rPr lang="en-US" sz="1000"/>
                        <a:t>0.5085%</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846879548"/>
                  </a:ext>
                </a:extLst>
              </a:tr>
              <a:tr h="370840">
                <a:tc>
                  <a:txBody>
                    <a:bodyPr/>
                    <a:lstStyle/>
                    <a:p>
                      <a:r>
                        <a:rPr lang="es-ES" sz="1000" b="1"/>
                        <a:t>Banco Nación - 2016-12-14 10:59:00</a:t>
                      </a:r>
                      <a:r>
                        <a:rPr lang="es-ES" sz="1000"/>
                        <a:t>
Los créditos del Nación, son los créditos del año. Mirá este video y luego, enterate más en &gt; www.bna.com.ar 😊🚗🏡🚜🔧👏👏👏</a:t>
                      </a:r>
                      <a:endParaRPr lang="en-US" sz="1000"/>
                    </a:p>
                  </a:txBody>
                  <a:tcPr/>
                </a:tc>
                <a:tc>
                  <a:txBody>
                    <a:bodyPr/>
                    <a:lstStyle/>
                    <a:p>
                      <a:r>
                        <a:rPr lang="en-US" sz="1000"/>
                        <a:t>6148</a:t>
                      </a:r>
                      <a:endParaRPr lang="en-US" sz="1000"/>
                    </a:p>
                  </a:txBody>
                  <a:tcPr/>
                </a:tc>
                <a:tc>
                  <a:txBody>
                    <a:bodyPr/>
                    <a:lstStyle/>
                    <a:p>
                      <a:r>
                        <a:rPr lang="en-US" sz="1000"/>
                        <a:t>4518</a:t>
                      </a:r>
                      <a:endParaRPr lang="en-US" sz="1000"/>
                    </a:p>
                  </a:txBody>
                  <a:tcPr/>
                </a:tc>
                <a:tc>
                  <a:txBody>
                    <a:bodyPr/>
                    <a:lstStyle/>
                    <a:p>
                      <a:r>
                        <a:rPr lang="en-US" sz="1000"/>
                        <a:t>637</a:t>
                      </a:r>
                      <a:endParaRPr lang="en-US" sz="1000"/>
                    </a:p>
                  </a:txBody>
                  <a:tcPr/>
                </a:tc>
                <a:tc>
                  <a:txBody>
                    <a:bodyPr/>
                    <a:lstStyle/>
                    <a:p>
                      <a:r>
                        <a:rPr lang="en-US" sz="1000"/>
                        <a:t>993</a:t>
                      </a:r>
                      <a:endParaRPr lang="en-US" sz="1000"/>
                    </a:p>
                  </a:txBody>
                  <a:tcPr/>
                </a:tc>
                <a:tc>
                  <a:txBody>
                    <a:bodyPr/>
                    <a:lstStyle/>
                    <a:p>
                      <a:r>
                        <a:rPr lang="en-US" sz="1000"/>
                        <a:t>17.8280%</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448011596"/>
                  </a:ext>
                </a:extLst>
              </a:tr>
              <a:tr h="370840">
                <a:tc>
                  <a:txBody>
                    <a:bodyPr/>
                    <a:lstStyle/>
                    <a:p>
                      <a:r>
                        <a:rPr lang="es-ES" sz="1000" b="1"/>
                        <a:t>Banco Supervielle - 2016-12-18 01:00:01</a:t>
                      </a:r>
                      <a:r>
                        <a:rPr lang="es-ES" sz="1000"/>
                        <a:t>
Del 19 al 21 de diciembre disfrutá de un 30% de ahorro y cuotas con tus tarjetas de crédito para regalarle ese juguete que tanto está esperando. Si sos cliente Identité, tenés 35% de ahorro y cuotas. Más información en https://goo.gl/t8fHUZ</a:t>
                      </a:r>
                      <a:endParaRPr lang="en-US" sz="1000"/>
                    </a:p>
                  </a:txBody>
                  <a:tcPr/>
                </a:tc>
                <a:tc>
                  <a:txBody>
                    <a:bodyPr/>
                    <a:lstStyle/>
                    <a:p>
                      <a:r>
                        <a:rPr lang="en-US" sz="1000"/>
                        <a:t>5951</a:t>
                      </a:r>
                      <a:endParaRPr lang="en-US" sz="1000"/>
                    </a:p>
                  </a:txBody>
                  <a:tcPr/>
                </a:tc>
                <a:tc>
                  <a:txBody>
                    <a:bodyPr/>
                    <a:lstStyle/>
                    <a:p>
                      <a:r>
                        <a:rPr lang="en-US" sz="1000"/>
                        <a:t>5914</a:t>
                      </a:r>
                      <a:endParaRPr lang="en-US" sz="1000"/>
                    </a:p>
                  </a:txBody>
                  <a:tcPr/>
                </a:tc>
                <a:tc>
                  <a:txBody>
                    <a:bodyPr/>
                    <a:lstStyle/>
                    <a:p>
                      <a:r>
                        <a:rPr lang="en-US" sz="1000"/>
                        <a:t>9</a:t>
                      </a:r>
                      <a:endParaRPr lang="en-US" sz="1000"/>
                    </a:p>
                  </a:txBody>
                  <a:tcPr/>
                </a:tc>
                <a:tc>
                  <a:txBody>
                    <a:bodyPr/>
                    <a:lstStyle/>
                    <a:p>
                      <a:r>
                        <a:rPr lang="en-US" sz="1000"/>
                        <a:t>28</a:t>
                      </a:r>
                      <a:endParaRPr lang="en-US" sz="1000"/>
                    </a:p>
                  </a:txBody>
                  <a:tcPr/>
                </a:tc>
                <a:tc>
                  <a:txBody>
                    <a:bodyPr/>
                    <a:lstStyle/>
                    <a:p>
                      <a:r>
                        <a:rPr lang="en-US" sz="1000"/>
                        <a:t>1.1715%</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682547643"/>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44258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118829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99700172"/>
                    </a:ext>
                  </a:extLst>
                </a:gridCol>
                <a:gridCol w="658368">
                  <a:extLst>
                    <a:ext uri="{9D8B030D-6E8A-4147-A177-3AD203B41FA5}">
                      <a16:colId xmlns:a16="http://schemas.microsoft.com/office/drawing/2014/main" val="2925339319"/>
                    </a:ext>
                  </a:extLst>
                </a:gridCol>
                <a:gridCol w="658368">
                  <a:extLst>
                    <a:ext uri="{9D8B030D-6E8A-4147-A177-3AD203B41FA5}">
                      <a16:colId xmlns:a16="http://schemas.microsoft.com/office/drawing/2014/main" val="2623468794"/>
                    </a:ext>
                  </a:extLst>
                </a:gridCol>
                <a:gridCol w="658368">
                  <a:extLst>
                    <a:ext uri="{9D8B030D-6E8A-4147-A177-3AD203B41FA5}">
                      <a16:colId xmlns:a16="http://schemas.microsoft.com/office/drawing/2014/main" val="3941110580"/>
                    </a:ext>
                  </a:extLst>
                </a:gridCol>
                <a:gridCol w="658368">
                  <a:extLst>
                    <a:ext uri="{9D8B030D-6E8A-4147-A177-3AD203B41FA5}">
                      <a16:colId xmlns:a16="http://schemas.microsoft.com/office/drawing/2014/main" val="452934131"/>
                    </a:ext>
                  </a:extLst>
                </a:gridCol>
                <a:gridCol w="658368">
                  <a:extLst>
                    <a:ext uri="{9D8B030D-6E8A-4147-A177-3AD203B41FA5}">
                      <a16:colId xmlns:a16="http://schemas.microsoft.com/office/drawing/2014/main" val="3444988088"/>
                    </a:ext>
                  </a:extLst>
                </a:gridCol>
                <a:gridCol w="658368">
                  <a:extLst>
                    <a:ext uri="{9D8B030D-6E8A-4147-A177-3AD203B41FA5}">
                      <a16:colId xmlns:a16="http://schemas.microsoft.com/office/drawing/2014/main" val="3898240045"/>
                    </a:ext>
                  </a:extLst>
                </a:gridCol>
                <a:gridCol w="658368">
                  <a:extLst>
                    <a:ext uri="{9D8B030D-6E8A-4147-A177-3AD203B41FA5}">
                      <a16:colId xmlns:a16="http://schemas.microsoft.com/office/drawing/2014/main" val="3149032311"/>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652421635"/>
                  </a:ext>
                </a:extLst>
              </a:tr>
              <a:tr h="370840">
                <a:tc>
                  <a:txBody>
                    <a:bodyPr/>
                    <a:lstStyle/>
                    <a:p>
                      <a:r>
                        <a:rPr lang="es-ES" sz="1000" b="1"/>
                        <a:t>Banco Macro - 2016-12-31 11:00:00</a:t>
                      </a:r>
                      <a:r>
                        <a:rPr lang="es-ES" sz="1000"/>
                        <a:t>
Brindemos por el que se va y por el que empieza. ¡Feliz año nuevo! :D🎉 ✨</a:t>
                      </a:r>
                      <a:endParaRPr lang="en-US" sz="1000"/>
                    </a:p>
                  </a:txBody>
                  <a:tcPr/>
                </a:tc>
                <a:tc>
                  <a:txBody>
                    <a:bodyPr/>
                    <a:lstStyle/>
                    <a:p>
                      <a:r>
                        <a:rPr lang="en-US" sz="1000"/>
                        <a:t>5612</a:t>
                      </a:r>
                      <a:endParaRPr lang="en-US" sz="1000"/>
                    </a:p>
                  </a:txBody>
                  <a:tcPr/>
                </a:tc>
                <a:tc>
                  <a:txBody>
                    <a:bodyPr/>
                    <a:lstStyle/>
                    <a:p>
                      <a:r>
                        <a:rPr lang="en-US" sz="1000"/>
                        <a:t>5037</a:t>
                      </a:r>
                      <a:endParaRPr lang="en-US" sz="1000"/>
                    </a:p>
                  </a:txBody>
                  <a:tcPr/>
                </a:tc>
                <a:tc>
                  <a:txBody>
                    <a:bodyPr/>
                    <a:lstStyle/>
                    <a:p>
                      <a:r>
                        <a:rPr lang="en-US" sz="1000"/>
                        <a:t>89</a:t>
                      </a:r>
                      <a:endParaRPr lang="en-US" sz="1000"/>
                    </a:p>
                  </a:txBody>
                  <a:tcPr/>
                </a:tc>
                <a:tc>
                  <a:txBody>
                    <a:bodyPr/>
                    <a:lstStyle/>
                    <a:p>
                      <a:r>
                        <a:rPr lang="en-US" sz="1000"/>
                        <a:t>486</a:t>
                      </a:r>
                      <a:endParaRPr lang="en-US" sz="1000"/>
                    </a:p>
                  </a:txBody>
                  <a:tcPr/>
                </a:tc>
                <a:tc>
                  <a:txBody>
                    <a:bodyPr/>
                    <a:lstStyle/>
                    <a:p>
                      <a:r>
                        <a:rPr lang="en-US" sz="1000"/>
                        <a:t>1.3269%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018061364"/>
                  </a:ext>
                </a:extLst>
              </a:tr>
              <a:tr h="370840">
                <a:tc>
                  <a:txBody>
                    <a:bodyPr/>
                    <a:lstStyle/>
                    <a:p>
                      <a:r>
                        <a:rPr lang="es-ES" sz="1000" b="1"/>
                        <a:t>Banco Macro - 2016-12-25 01:00:00</a:t>
                      </a:r>
                      <a:r>
                        <a:rPr lang="es-ES" sz="1000"/>
                        <a:t>
La magia de la Navidad, es celebrarla acompañados. ¡Felicidades! 🎅🎄🎁</a:t>
                      </a:r>
                      <a:endParaRPr lang="en-US" sz="1000"/>
                    </a:p>
                  </a:txBody>
                  <a:tcPr/>
                </a:tc>
                <a:tc>
                  <a:txBody>
                    <a:bodyPr/>
                    <a:lstStyle/>
                    <a:p>
                      <a:r>
                        <a:rPr lang="en-US" sz="1000"/>
                        <a:t>4916</a:t>
                      </a:r>
                      <a:endParaRPr lang="en-US" sz="1000"/>
                    </a:p>
                  </a:txBody>
                  <a:tcPr/>
                </a:tc>
                <a:tc>
                  <a:txBody>
                    <a:bodyPr/>
                    <a:lstStyle/>
                    <a:p>
                      <a:r>
                        <a:rPr lang="en-US" sz="1000"/>
                        <a:t>4844</a:t>
                      </a:r>
                      <a:endParaRPr lang="en-US" sz="1000"/>
                    </a:p>
                  </a:txBody>
                  <a:tcPr/>
                </a:tc>
                <a:tc>
                  <a:txBody>
                    <a:bodyPr/>
                    <a:lstStyle/>
                    <a:p>
                      <a:r>
                        <a:rPr lang="en-US" sz="1000"/>
                        <a:t>27</a:t>
                      </a:r>
                      <a:endParaRPr lang="en-US" sz="1000"/>
                    </a:p>
                  </a:txBody>
                  <a:tcPr/>
                </a:tc>
                <a:tc>
                  <a:txBody>
                    <a:bodyPr/>
                    <a:lstStyle/>
                    <a:p>
                      <a:r>
                        <a:rPr lang="en-US" sz="1000"/>
                        <a:t>45</a:t>
                      </a:r>
                      <a:endParaRPr lang="en-US" sz="1000"/>
                    </a:p>
                  </a:txBody>
                  <a:tcPr/>
                </a:tc>
                <a:tc>
                  <a:txBody>
                    <a:bodyPr/>
                    <a:lstStyle/>
                    <a:p>
                      <a:r>
                        <a:rPr lang="en-US" sz="1000"/>
                        <a:t>1.1645%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912423524"/>
                  </a:ext>
                </a:extLst>
              </a:tr>
              <a:tr h="370840">
                <a:tc>
                  <a:txBody>
                    <a:bodyPr/>
                    <a:lstStyle/>
                    <a:p>
                      <a:r>
                        <a:rPr lang="es-ES" sz="1000" b="1"/>
                        <a:t>Banco Macro - 2016-12-24 11:00:00</a:t>
                      </a:r>
                      <a:r>
                        <a:rPr lang="es-ES" sz="1000"/>
                        <a:t>
En Navidad y siempre, el mejor regalo es estar juntos.</a:t>
                      </a:r>
                      <a:endParaRPr lang="en-US" sz="1000"/>
                    </a:p>
                  </a:txBody>
                  <a:tcPr/>
                </a:tc>
                <a:tc>
                  <a:txBody>
                    <a:bodyPr/>
                    <a:lstStyle/>
                    <a:p>
                      <a:r>
                        <a:rPr lang="en-US" sz="1000"/>
                        <a:t>4665</a:t>
                      </a:r>
                      <a:endParaRPr lang="en-US" sz="1000"/>
                    </a:p>
                  </a:txBody>
                  <a:tcPr/>
                </a:tc>
                <a:tc>
                  <a:txBody>
                    <a:bodyPr/>
                    <a:lstStyle/>
                    <a:p>
                      <a:r>
                        <a:rPr lang="en-US" sz="1000"/>
                        <a:t>4372</a:t>
                      </a:r>
                      <a:endParaRPr lang="en-US" sz="1000"/>
                    </a:p>
                  </a:txBody>
                  <a:tcPr/>
                </a:tc>
                <a:tc>
                  <a:txBody>
                    <a:bodyPr/>
                    <a:lstStyle/>
                    <a:p>
                      <a:r>
                        <a:rPr lang="en-US" sz="1000"/>
                        <a:t>52</a:t>
                      </a:r>
                      <a:endParaRPr lang="en-US" sz="1000"/>
                    </a:p>
                  </a:txBody>
                  <a:tcPr/>
                </a:tc>
                <a:tc>
                  <a:txBody>
                    <a:bodyPr/>
                    <a:lstStyle/>
                    <a:p>
                      <a:r>
                        <a:rPr lang="en-US" sz="1000"/>
                        <a:t>241</a:t>
                      </a:r>
                      <a:endParaRPr lang="en-US" sz="1000"/>
                    </a:p>
                  </a:txBody>
                  <a:tcPr/>
                </a:tc>
                <a:tc>
                  <a:txBody>
                    <a:bodyPr/>
                    <a:lstStyle/>
                    <a:p>
                      <a:r>
                        <a:rPr lang="en-US" sz="1000"/>
                        <a:t>1.1054%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125743153"/>
                  </a:ext>
                </a:extLst>
              </a:tr>
              <a:tr h="370840">
                <a:tc>
                  <a:txBody>
                    <a:bodyPr/>
                    <a:lstStyle/>
                    <a:p>
                      <a:r>
                        <a:rPr lang="es-ES" sz="1000" b="1"/>
                        <a:t>Banco Galicia - 2016-12-12 13:00:01</a:t>
                      </a:r>
                      <a:r>
                        <a:rPr lang="es-ES" sz="1000"/>
                        <a:t>
¿Todavía no cambiaste los cubrecamas? Visitá Arredo y ponete al día: http://bit.ly/Arredobg #Galifiestas 🎄🎁👍</a:t>
                      </a:r>
                      <a:endParaRPr lang="en-US" sz="1000"/>
                    </a:p>
                  </a:txBody>
                  <a:tcPr/>
                </a:tc>
                <a:tc>
                  <a:txBody>
                    <a:bodyPr/>
                    <a:lstStyle/>
                    <a:p>
                      <a:r>
                        <a:rPr lang="en-US" sz="1000"/>
                        <a:t>4507</a:t>
                      </a:r>
                      <a:endParaRPr lang="en-US" sz="1000"/>
                    </a:p>
                  </a:txBody>
                  <a:tcPr/>
                </a:tc>
                <a:tc>
                  <a:txBody>
                    <a:bodyPr/>
                    <a:lstStyle/>
                    <a:p>
                      <a:r>
                        <a:rPr lang="en-US" sz="1000"/>
                        <a:t>4423</a:t>
                      </a:r>
                      <a:endParaRPr lang="en-US" sz="1000"/>
                    </a:p>
                  </a:txBody>
                  <a:tcPr/>
                </a:tc>
                <a:tc>
                  <a:txBody>
                    <a:bodyPr/>
                    <a:lstStyle/>
                    <a:p>
                      <a:r>
                        <a:rPr lang="en-US" sz="1000"/>
                        <a:t>45</a:t>
                      </a:r>
                      <a:endParaRPr lang="en-US" sz="1000"/>
                    </a:p>
                  </a:txBody>
                  <a:tcPr/>
                </a:tc>
                <a:tc>
                  <a:txBody>
                    <a:bodyPr/>
                    <a:lstStyle/>
                    <a:p>
                      <a:r>
                        <a:rPr lang="en-US" sz="1000"/>
                        <a:t>39</a:t>
                      </a:r>
                      <a:endParaRPr lang="en-US" sz="1000"/>
                    </a:p>
                  </a:txBody>
                  <a:tcPr/>
                </a:tc>
                <a:tc>
                  <a:txBody>
                    <a:bodyPr/>
                    <a:lstStyle/>
                    <a:p>
                      <a:r>
                        <a:rPr lang="en-US" sz="1000"/>
                        <a:t>0.4301%</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933608656"/>
                  </a:ext>
                </a:extLst>
              </a:tr>
              <a:tr h="370840">
                <a:tc>
                  <a:txBody>
                    <a:bodyPr/>
                    <a:lstStyle/>
                    <a:p>
                      <a:r>
                        <a:rPr lang="es-ES" sz="1000" b="1"/>
                        <a:t>Banco Macro - 2016-12-02 11:00:00</a:t>
                      </a:r>
                      <a:r>
                        <a:rPr lang="es-ES" sz="1000"/>
                        <a:t>
¡Llegó Plan Macro! El primer plan de telefonía móvil exclusivo para clientes de un banco.
Pedí el tuyo acá http://bit.ly/2gWe2n9 y disfrutá estar conectado por $265 por mes.</a:t>
                      </a:r>
                      <a:endParaRPr lang="en-US" sz="1000"/>
                    </a:p>
                  </a:txBody>
                  <a:tcPr/>
                </a:tc>
                <a:tc>
                  <a:txBody>
                    <a:bodyPr/>
                    <a:lstStyle/>
                    <a:p>
                      <a:r>
                        <a:rPr lang="en-US" sz="1000"/>
                        <a:t>4375</a:t>
                      </a:r>
                      <a:endParaRPr lang="en-US" sz="1000"/>
                    </a:p>
                  </a:txBody>
                  <a:tcPr/>
                </a:tc>
                <a:tc>
                  <a:txBody>
                    <a:bodyPr/>
                    <a:lstStyle/>
                    <a:p>
                      <a:r>
                        <a:rPr lang="en-US" sz="1000"/>
                        <a:t>4216</a:t>
                      </a:r>
                      <a:endParaRPr lang="en-US" sz="1000"/>
                    </a:p>
                  </a:txBody>
                  <a:tcPr/>
                </a:tc>
                <a:tc>
                  <a:txBody>
                    <a:bodyPr/>
                    <a:lstStyle/>
                    <a:p>
                      <a:r>
                        <a:rPr lang="en-US" sz="1000"/>
                        <a:t>85</a:t>
                      </a:r>
                      <a:endParaRPr lang="en-US" sz="1000"/>
                    </a:p>
                  </a:txBody>
                  <a:tcPr/>
                </a:tc>
                <a:tc>
                  <a:txBody>
                    <a:bodyPr/>
                    <a:lstStyle/>
                    <a:p>
                      <a:r>
                        <a:rPr lang="en-US" sz="1000"/>
                        <a:t>74</a:t>
                      </a:r>
                      <a:endParaRPr lang="en-US" sz="1000"/>
                    </a:p>
                  </a:txBody>
                  <a:tcPr/>
                </a:tc>
                <a:tc>
                  <a:txBody>
                    <a:bodyPr/>
                    <a:lstStyle/>
                    <a:p>
                      <a:r>
                        <a:rPr lang="en-US" sz="1000"/>
                        <a:t>1.0410%</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995083421"/>
                  </a:ext>
                </a:extLst>
              </a:tr>
              <a:tr h="370840">
                <a:tc>
                  <a:txBody>
                    <a:bodyPr/>
                    <a:lstStyle/>
                    <a:p>
                      <a:r>
                        <a:rPr lang="es-ES" sz="1000" b="1"/>
                        <a:t>Banco Galicia - 2016-12-01 16:00:00</a:t>
                      </a:r>
                      <a:r>
                        <a:rPr lang="es-ES" sz="1000"/>
                        <a:t>
Ya que la #AppGalicia te ahorra un montón de tiempo, ¡usá lo que te sobra tratando de encastrar el celu en la mano de Marcos!📱bit.ly/APPGalicia 📱   🙌</a:t>
                      </a:r>
                      <a:endParaRPr lang="en-US" sz="1000"/>
                    </a:p>
                  </a:txBody>
                  <a:tcPr/>
                </a:tc>
                <a:tc>
                  <a:txBody>
                    <a:bodyPr/>
                    <a:lstStyle/>
                    <a:p>
                      <a:r>
                        <a:rPr lang="en-US" sz="1000"/>
                        <a:t>4104</a:t>
                      </a:r>
                      <a:endParaRPr lang="en-US" sz="1000"/>
                    </a:p>
                  </a:txBody>
                  <a:tcPr/>
                </a:tc>
                <a:tc>
                  <a:txBody>
                    <a:bodyPr/>
                    <a:lstStyle/>
                    <a:p>
                      <a:r>
                        <a:rPr lang="en-US" sz="1000"/>
                        <a:t>4002</a:t>
                      </a:r>
                      <a:endParaRPr lang="en-US" sz="1000"/>
                    </a:p>
                  </a:txBody>
                  <a:tcPr/>
                </a:tc>
                <a:tc>
                  <a:txBody>
                    <a:bodyPr/>
                    <a:lstStyle/>
                    <a:p>
                      <a:r>
                        <a:rPr lang="en-US" sz="1000"/>
                        <a:t>76</a:t>
                      </a:r>
                      <a:endParaRPr lang="en-US" sz="1000"/>
                    </a:p>
                  </a:txBody>
                  <a:tcPr/>
                </a:tc>
                <a:tc>
                  <a:txBody>
                    <a:bodyPr/>
                    <a:lstStyle/>
                    <a:p>
                      <a:r>
                        <a:rPr lang="en-US" sz="1000"/>
                        <a:t>26</a:t>
                      </a:r>
                      <a:endParaRPr lang="en-US" sz="1000"/>
                    </a:p>
                  </a:txBody>
                  <a:tcPr/>
                </a:tc>
                <a:tc>
                  <a:txBody>
                    <a:bodyPr/>
                    <a:lstStyle/>
                    <a:p>
                      <a:r>
                        <a:rPr lang="en-US" sz="1000"/>
                        <a:t>0.3919%</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308417032"/>
                  </a:ext>
                </a:extLst>
              </a:tr>
              <a:tr h="370840">
                <a:tc>
                  <a:txBody>
                    <a:bodyPr/>
                    <a:lstStyle/>
                    <a:p>
                      <a:r>
                        <a:rPr lang="es-ES" sz="1000" b="1"/>
                        <a:t>Santander Río - 2016-12-23 17:22:06</a:t>
                      </a:r>
                      <a:r>
                        <a:rPr lang="es-ES" sz="1000"/>
                        <a:t>
Si Papá Noel viniera con su típico traje para Argentina, seguramente tendría mucho calor. ¿Cómo debería vestirse para vos nuestro Papá Noel? ¡Les deseamos a todos una muy #FelizNavidad!</a:t>
                      </a:r>
                      <a:endParaRPr lang="en-US" sz="1000"/>
                    </a:p>
                  </a:txBody>
                  <a:tcPr/>
                </a:tc>
                <a:tc>
                  <a:txBody>
                    <a:bodyPr/>
                    <a:lstStyle/>
                    <a:p>
                      <a:r>
                        <a:rPr lang="en-US" sz="1000"/>
                        <a:t>3850</a:t>
                      </a:r>
                      <a:endParaRPr lang="en-US" sz="1000"/>
                    </a:p>
                  </a:txBody>
                  <a:tcPr/>
                </a:tc>
                <a:tc>
                  <a:txBody>
                    <a:bodyPr/>
                    <a:lstStyle/>
                    <a:p>
                      <a:r>
                        <a:rPr lang="en-US" sz="1000"/>
                        <a:t>3560</a:t>
                      </a:r>
                      <a:endParaRPr lang="en-US" sz="1000"/>
                    </a:p>
                  </a:txBody>
                  <a:tcPr/>
                </a:tc>
                <a:tc>
                  <a:txBody>
                    <a:bodyPr/>
                    <a:lstStyle/>
                    <a:p>
                      <a:r>
                        <a:rPr lang="en-US" sz="1000"/>
                        <a:t>140</a:t>
                      </a:r>
                      <a:endParaRPr lang="en-US" sz="1000"/>
                    </a:p>
                  </a:txBody>
                  <a:tcPr/>
                </a:tc>
                <a:tc>
                  <a:txBody>
                    <a:bodyPr/>
                    <a:lstStyle/>
                    <a:p>
                      <a:r>
                        <a:rPr lang="en-US" sz="1000"/>
                        <a:t>150</a:t>
                      </a:r>
                      <a:endParaRPr lang="en-US" sz="1000"/>
                    </a:p>
                  </a:txBody>
                  <a:tcPr/>
                </a:tc>
                <a:tc>
                  <a:txBody>
                    <a:bodyPr/>
                    <a:lstStyle/>
                    <a:p>
                      <a:r>
                        <a:rPr lang="en-US" sz="1000"/>
                        <a:t>0.7859%</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714452781"/>
                  </a:ext>
                </a:extLst>
              </a:tr>
              <a:tr h="370840">
                <a:tc>
                  <a:txBody>
                    <a:bodyPr/>
                    <a:lstStyle/>
                    <a:p>
                      <a:r>
                        <a:rPr lang="es-ES" sz="1000" b="1"/>
                        <a:t>Banco Macro - 2016-12-30 14:00:00</a:t>
                      </a:r>
                      <a:r>
                        <a:rPr lang="es-ES" sz="1000"/>
                        <a:t>
Campo o Montaña. ¿Vos cuál preferís? Visitá nuestra sección Seamos Viajeros y encontrá consejos útiles para tu viaje, reseñas, beneficios y mucho más. http://bit.ly/2dZEFFu</a:t>
                      </a:r>
                      <a:endParaRPr lang="en-US" sz="1000"/>
                    </a:p>
                  </a:txBody>
                  <a:tcPr/>
                </a:tc>
                <a:tc>
                  <a:txBody>
                    <a:bodyPr/>
                    <a:lstStyle/>
                    <a:p>
                      <a:r>
                        <a:rPr lang="en-US" sz="1000"/>
                        <a:t>3816</a:t>
                      </a:r>
                      <a:endParaRPr lang="en-US" sz="1000"/>
                    </a:p>
                  </a:txBody>
                  <a:tcPr/>
                </a:tc>
                <a:tc>
                  <a:txBody>
                    <a:bodyPr/>
                    <a:lstStyle/>
                    <a:p>
                      <a:r>
                        <a:rPr lang="en-US" sz="1000"/>
                        <a:t>3737</a:t>
                      </a:r>
                      <a:endParaRPr lang="en-US" sz="1000"/>
                    </a:p>
                  </a:txBody>
                  <a:tcPr/>
                </a:tc>
                <a:tc>
                  <a:txBody>
                    <a:bodyPr/>
                    <a:lstStyle/>
                    <a:p>
                      <a:r>
                        <a:rPr lang="en-US" sz="1000"/>
                        <a:t>30</a:t>
                      </a:r>
                      <a:endParaRPr lang="en-US" sz="1000"/>
                    </a:p>
                  </a:txBody>
                  <a:tcPr/>
                </a:tc>
                <a:tc>
                  <a:txBody>
                    <a:bodyPr/>
                    <a:lstStyle/>
                    <a:p>
                      <a:r>
                        <a:rPr lang="en-US" sz="1000"/>
                        <a:t>49</a:t>
                      </a:r>
                      <a:endParaRPr lang="en-US" sz="1000"/>
                    </a:p>
                  </a:txBody>
                  <a:tcPr/>
                </a:tc>
                <a:tc>
                  <a:txBody>
                    <a:bodyPr/>
                    <a:lstStyle/>
                    <a:p>
                      <a:r>
                        <a:rPr lang="en-US" sz="1000"/>
                        <a:t>0.9025%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792252387"/>
                  </a:ext>
                </a:extLst>
              </a:tr>
              <a:tr h="370840">
                <a:tc>
                  <a:txBody>
                    <a:bodyPr/>
                    <a:lstStyle/>
                    <a:p>
                      <a:r>
                        <a:rPr lang="es-ES" sz="1000" b="1"/>
                        <a:t>Banco Galicia - 2016-12-27 14:00:00</a:t>
                      </a:r>
                      <a:r>
                        <a:rPr lang="es-ES" sz="1000"/>
                        <a:t>
Las primeras 3 cosas que encuentres serán las que se te cumplirán en el #2017. ¿Qué te tocó? #Galifiestas 👌❤️💍👛👑</a:t>
                      </a:r>
                      <a:endParaRPr lang="en-US" sz="1000"/>
                    </a:p>
                  </a:txBody>
                  <a:tcPr/>
                </a:tc>
                <a:tc>
                  <a:txBody>
                    <a:bodyPr/>
                    <a:lstStyle/>
                    <a:p>
                      <a:r>
                        <a:rPr lang="en-US" sz="1000"/>
                        <a:t>3751</a:t>
                      </a:r>
                      <a:endParaRPr lang="en-US" sz="1000"/>
                    </a:p>
                  </a:txBody>
                  <a:tcPr/>
                </a:tc>
                <a:tc>
                  <a:txBody>
                    <a:bodyPr/>
                    <a:lstStyle/>
                    <a:p>
                      <a:r>
                        <a:rPr lang="en-US" sz="1000"/>
                        <a:t>2207</a:t>
                      </a:r>
                      <a:endParaRPr lang="en-US" sz="1000"/>
                    </a:p>
                  </a:txBody>
                  <a:tcPr/>
                </a:tc>
                <a:tc>
                  <a:txBody>
                    <a:bodyPr/>
                    <a:lstStyle/>
                    <a:p>
                      <a:r>
                        <a:rPr lang="en-US" sz="1000"/>
                        <a:t>1155</a:t>
                      </a:r>
                      <a:endParaRPr lang="en-US" sz="1000"/>
                    </a:p>
                  </a:txBody>
                  <a:tcPr/>
                </a:tc>
                <a:tc>
                  <a:txBody>
                    <a:bodyPr/>
                    <a:lstStyle/>
                    <a:p>
                      <a:r>
                        <a:rPr lang="en-US" sz="1000"/>
                        <a:t>389</a:t>
                      </a:r>
                      <a:endParaRPr lang="en-US" sz="1000"/>
                    </a:p>
                  </a:txBody>
                  <a:tcPr/>
                </a:tc>
                <a:tc>
                  <a:txBody>
                    <a:bodyPr/>
                    <a:lstStyle/>
                    <a:p>
                      <a:r>
                        <a:rPr lang="en-US" sz="1000"/>
                        <a:t>0.3574%</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260878651"/>
                  </a:ext>
                </a:extLst>
              </a:tr>
              <a:tr h="370840">
                <a:tc>
                  <a:txBody>
                    <a:bodyPr/>
                    <a:lstStyle/>
                    <a:p>
                      <a:r>
                        <a:rPr lang="es-ES" sz="1000" b="1"/>
                        <a:t>Banco Macro - 2016-12-22 11:01:24</a:t>
                      </a:r>
                      <a:r>
                        <a:rPr lang="es-ES" sz="1000"/>
                        <a:t>
Regalá momentos juntos, esta Navidad y siempre.</a:t>
                      </a:r>
                      <a:endParaRPr lang="en-US" sz="1000"/>
                    </a:p>
                  </a:txBody>
                  <a:tcPr/>
                </a:tc>
                <a:tc>
                  <a:txBody>
                    <a:bodyPr/>
                    <a:lstStyle/>
                    <a:p>
                      <a:r>
                        <a:rPr lang="en-US" sz="1000"/>
                        <a:t>3626</a:t>
                      </a:r>
                      <a:endParaRPr lang="en-US" sz="1000"/>
                    </a:p>
                  </a:txBody>
                  <a:tcPr/>
                </a:tc>
                <a:tc>
                  <a:txBody>
                    <a:bodyPr/>
                    <a:lstStyle/>
                    <a:p>
                      <a:r>
                        <a:rPr lang="en-US" sz="1000"/>
                        <a:t>3477</a:t>
                      </a:r>
                      <a:endParaRPr lang="en-US" sz="1000"/>
                    </a:p>
                  </a:txBody>
                  <a:tcPr/>
                </a:tc>
                <a:tc>
                  <a:txBody>
                    <a:bodyPr/>
                    <a:lstStyle/>
                    <a:p>
                      <a:r>
                        <a:rPr lang="en-US" sz="1000"/>
                        <a:t>30</a:t>
                      </a:r>
                      <a:endParaRPr lang="en-US" sz="1000"/>
                    </a:p>
                  </a:txBody>
                  <a:tcPr/>
                </a:tc>
                <a:tc>
                  <a:txBody>
                    <a:bodyPr/>
                    <a:lstStyle/>
                    <a:p>
                      <a:r>
                        <a:rPr lang="en-US" sz="1000"/>
                        <a:t>119</a:t>
                      </a:r>
                      <a:endParaRPr lang="en-US" sz="1000"/>
                    </a:p>
                  </a:txBody>
                  <a:tcPr/>
                </a:tc>
                <a:tc>
                  <a:txBody>
                    <a:bodyPr/>
                    <a:lstStyle/>
                    <a:p>
                      <a:r>
                        <a:rPr lang="en-US" sz="1000"/>
                        <a:t>0.8596%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842889993"/>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75879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567339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44008519"/>
                    </a:ext>
                  </a:extLst>
                </a:gridCol>
                <a:gridCol w="658368">
                  <a:extLst>
                    <a:ext uri="{9D8B030D-6E8A-4147-A177-3AD203B41FA5}">
                      <a16:colId xmlns:a16="http://schemas.microsoft.com/office/drawing/2014/main" val="425050929"/>
                    </a:ext>
                  </a:extLst>
                </a:gridCol>
                <a:gridCol w="658368">
                  <a:extLst>
                    <a:ext uri="{9D8B030D-6E8A-4147-A177-3AD203B41FA5}">
                      <a16:colId xmlns:a16="http://schemas.microsoft.com/office/drawing/2014/main" val="2565076792"/>
                    </a:ext>
                  </a:extLst>
                </a:gridCol>
                <a:gridCol w="658368">
                  <a:extLst>
                    <a:ext uri="{9D8B030D-6E8A-4147-A177-3AD203B41FA5}">
                      <a16:colId xmlns:a16="http://schemas.microsoft.com/office/drawing/2014/main" val="2698923019"/>
                    </a:ext>
                  </a:extLst>
                </a:gridCol>
                <a:gridCol w="658368">
                  <a:extLst>
                    <a:ext uri="{9D8B030D-6E8A-4147-A177-3AD203B41FA5}">
                      <a16:colId xmlns:a16="http://schemas.microsoft.com/office/drawing/2014/main" val="3361577123"/>
                    </a:ext>
                  </a:extLst>
                </a:gridCol>
                <a:gridCol w="658368">
                  <a:extLst>
                    <a:ext uri="{9D8B030D-6E8A-4147-A177-3AD203B41FA5}">
                      <a16:colId xmlns:a16="http://schemas.microsoft.com/office/drawing/2014/main" val="3644441173"/>
                    </a:ext>
                  </a:extLst>
                </a:gridCol>
                <a:gridCol w="658368">
                  <a:extLst>
                    <a:ext uri="{9D8B030D-6E8A-4147-A177-3AD203B41FA5}">
                      <a16:colId xmlns:a16="http://schemas.microsoft.com/office/drawing/2014/main" val="2035155139"/>
                    </a:ext>
                  </a:extLst>
                </a:gridCol>
                <a:gridCol w="658368">
                  <a:extLst>
                    <a:ext uri="{9D8B030D-6E8A-4147-A177-3AD203B41FA5}">
                      <a16:colId xmlns:a16="http://schemas.microsoft.com/office/drawing/2014/main" val="537138442"/>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577317734"/>
                  </a:ext>
                </a:extLst>
              </a:tr>
              <a:tr h="370840">
                <a:tc>
                  <a:txBody>
                    <a:bodyPr/>
                    <a:lstStyle/>
                    <a:p>
                      <a:r>
                        <a:rPr lang="es-ES" sz="1000" b="1"/>
                        <a:t>Banco Hipotecario - 2016-12-07 20:39:25</a:t>
                      </a:r>
                      <a:r>
                        <a:rPr lang="es-ES" sz="1000"/>
                        <a:t>
Con el nuevo Préstamo Familiar comprá algo para todos. Pedilo ahora en www.goo.gl/lLp6Bt y hacele caso a la voz de tu #BuhoncienciaNavideña.</a:t>
                      </a:r>
                      <a:endParaRPr lang="en-US" sz="1000"/>
                    </a:p>
                  </a:txBody>
                  <a:tcPr/>
                </a:tc>
                <a:tc>
                  <a:txBody>
                    <a:bodyPr/>
                    <a:lstStyle/>
                    <a:p>
                      <a:r>
                        <a:rPr lang="en-US" sz="1000"/>
                        <a:t>3469</a:t>
                      </a:r>
                      <a:endParaRPr lang="en-US" sz="1000"/>
                    </a:p>
                  </a:txBody>
                  <a:tcPr/>
                </a:tc>
                <a:tc>
                  <a:txBody>
                    <a:bodyPr/>
                    <a:lstStyle/>
                    <a:p>
                      <a:r>
                        <a:rPr lang="en-US" sz="1000"/>
                        <a:t>2840</a:t>
                      </a:r>
                      <a:endParaRPr lang="en-US" sz="1000"/>
                    </a:p>
                  </a:txBody>
                  <a:tcPr/>
                </a:tc>
                <a:tc>
                  <a:txBody>
                    <a:bodyPr/>
                    <a:lstStyle/>
                    <a:p>
                      <a:r>
                        <a:rPr lang="en-US" sz="1000"/>
                        <a:t>243</a:t>
                      </a:r>
                      <a:endParaRPr lang="en-US" sz="1000"/>
                    </a:p>
                  </a:txBody>
                  <a:tcPr/>
                </a:tc>
                <a:tc>
                  <a:txBody>
                    <a:bodyPr/>
                    <a:lstStyle/>
                    <a:p>
                      <a:r>
                        <a:rPr lang="en-US" sz="1000"/>
                        <a:t>386</a:t>
                      </a:r>
                      <a:endParaRPr lang="en-US" sz="1000"/>
                    </a:p>
                  </a:txBody>
                  <a:tcPr/>
                </a:tc>
                <a:tc>
                  <a:txBody>
                    <a:bodyPr/>
                    <a:lstStyle/>
                    <a:p>
                      <a:r>
                        <a:rPr lang="en-US" sz="1000"/>
                        <a:t>0.5185%</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4192459067"/>
                  </a:ext>
                </a:extLst>
              </a:tr>
              <a:tr h="370840">
                <a:tc>
                  <a:txBody>
                    <a:bodyPr/>
                    <a:lstStyle/>
                    <a:p>
                      <a:r>
                        <a:rPr lang="es-ES" sz="1000" b="1"/>
                        <a:t>Banco Galicia - 2016-12-14 18:07:37</a:t>
                      </a:r>
                      <a:r>
                        <a:rPr lang="es-ES" sz="1000"/>
                        <a:t>
Todos quieren a Levi's en el Arbolito 🎄! Por eso las #Galifiestas te dan una ayudita: http://bit.ly/BeneficioLevis #AlertaFashion 🎁🎉</a:t>
                      </a:r>
                      <a:endParaRPr lang="en-US" sz="1000"/>
                    </a:p>
                  </a:txBody>
                  <a:tcPr/>
                </a:tc>
                <a:tc>
                  <a:txBody>
                    <a:bodyPr/>
                    <a:lstStyle/>
                    <a:p>
                      <a:r>
                        <a:rPr lang="en-US" sz="1000"/>
                        <a:t>3413</a:t>
                      </a:r>
                      <a:endParaRPr lang="en-US" sz="1000"/>
                    </a:p>
                  </a:txBody>
                  <a:tcPr/>
                </a:tc>
                <a:tc>
                  <a:txBody>
                    <a:bodyPr/>
                    <a:lstStyle/>
                    <a:p>
                      <a:r>
                        <a:rPr lang="en-US" sz="1000"/>
                        <a:t>3320</a:t>
                      </a:r>
                      <a:endParaRPr lang="en-US" sz="1000"/>
                    </a:p>
                  </a:txBody>
                  <a:tcPr/>
                </a:tc>
                <a:tc>
                  <a:txBody>
                    <a:bodyPr/>
                    <a:lstStyle/>
                    <a:p>
                      <a:r>
                        <a:rPr lang="en-US" sz="1000"/>
                        <a:t>75</a:t>
                      </a:r>
                      <a:endParaRPr lang="en-US" sz="1000"/>
                    </a:p>
                  </a:txBody>
                  <a:tcPr/>
                </a:tc>
                <a:tc>
                  <a:txBody>
                    <a:bodyPr/>
                    <a:lstStyle/>
                    <a:p>
                      <a:r>
                        <a:rPr lang="en-US" sz="1000"/>
                        <a:t>18</a:t>
                      </a:r>
                      <a:endParaRPr lang="en-US" sz="1000"/>
                    </a:p>
                  </a:txBody>
                  <a:tcPr/>
                </a:tc>
                <a:tc>
                  <a:txBody>
                    <a:bodyPr/>
                    <a:lstStyle/>
                    <a:p>
                      <a:r>
                        <a:rPr lang="en-US" sz="1000"/>
                        <a:t>0.3255%</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756299730"/>
                  </a:ext>
                </a:extLst>
              </a:tr>
              <a:tr h="370840">
                <a:tc>
                  <a:txBody>
                    <a:bodyPr/>
                    <a:lstStyle/>
                    <a:p>
                      <a:r>
                        <a:rPr lang="es-ES" sz="1000" b="1"/>
                        <a:t>Banco Macro - 2016-12-23 11:00:00</a:t>
                      </a:r>
                      <a:r>
                        <a:rPr lang="es-ES" sz="1000"/>
                        <a:t>
Compartí momentos en familia, esta Noche Buena y siempre.</a:t>
                      </a:r>
                      <a:endParaRPr lang="en-US" sz="1000"/>
                    </a:p>
                  </a:txBody>
                  <a:tcPr/>
                </a:tc>
                <a:tc>
                  <a:txBody>
                    <a:bodyPr/>
                    <a:lstStyle/>
                    <a:p>
                      <a:r>
                        <a:rPr lang="en-US" sz="1000"/>
                        <a:t>3389</a:t>
                      </a:r>
                      <a:endParaRPr lang="en-US" sz="1000"/>
                    </a:p>
                  </a:txBody>
                  <a:tcPr/>
                </a:tc>
                <a:tc>
                  <a:txBody>
                    <a:bodyPr/>
                    <a:lstStyle/>
                    <a:p>
                      <a:r>
                        <a:rPr lang="en-US" sz="1000"/>
                        <a:t>3347</a:t>
                      </a:r>
                      <a:endParaRPr lang="en-US" sz="1000"/>
                    </a:p>
                  </a:txBody>
                  <a:tcPr/>
                </a:tc>
                <a:tc>
                  <a:txBody>
                    <a:bodyPr/>
                    <a:lstStyle/>
                    <a:p>
                      <a:r>
                        <a:rPr lang="en-US" sz="1000"/>
                        <a:t>13</a:t>
                      </a:r>
                      <a:endParaRPr lang="en-US" sz="1000"/>
                    </a:p>
                  </a:txBody>
                  <a:tcPr/>
                </a:tc>
                <a:tc>
                  <a:txBody>
                    <a:bodyPr/>
                    <a:lstStyle/>
                    <a:p>
                      <a:r>
                        <a:rPr lang="en-US" sz="1000"/>
                        <a:t>29</a:t>
                      </a:r>
                      <a:endParaRPr lang="en-US" sz="1000"/>
                    </a:p>
                  </a:txBody>
                  <a:tcPr/>
                </a:tc>
                <a:tc>
                  <a:txBody>
                    <a:bodyPr/>
                    <a:lstStyle/>
                    <a:p>
                      <a:r>
                        <a:rPr lang="en-US" sz="1000"/>
                        <a:t>0.8033%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518250893"/>
                  </a:ext>
                </a:extLst>
              </a:tr>
              <a:tr h="370840">
                <a:tc>
                  <a:txBody>
                    <a:bodyPr/>
                    <a:lstStyle/>
                    <a:p>
                      <a:r>
                        <a:rPr lang="es-ES" sz="1000" b="1"/>
                        <a:t>Banco Provincia - 2016-12-13 10:30:01</a:t>
                      </a:r>
                      <a:r>
                        <a:rPr lang="es-ES" sz="1000"/>
                        <a:t>
¿Qué harías si salís sorteado? Si cobrás tu sueldo en Banco Provincia ya estás participando. 
Más info: https://goo.gl/NGCFFw</a:t>
                      </a:r>
                      <a:endParaRPr lang="en-US" sz="1000"/>
                    </a:p>
                  </a:txBody>
                  <a:tcPr/>
                </a:tc>
                <a:tc>
                  <a:txBody>
                    <a:bodyPr/>
                    <a:lstStyle/>
                    <a:p>
                      <a:r>
                        <a:rPr lang="en-US" sz="1000"/>
                        <a:t>3279</a:t>
                      </a:r>
                      <a:endParaRPr lang="en-US" sz="1000"/>
                    </a:p>
                  </a:txBody>
                  <a:tcPr/>
                </a:tc>
                <a:tc>
                  <a:txBody>
                    <a:bodyPr/>
                    <a:lstStyle/>
                    <a:p>
                      <a:r>
                        <a:rPr lang="en-US" sz="1000"/>
                        <a:t>2017</a:t>
                      </a:r>
                      <a:endParaRPr lang="en-US" sz="1000"/>
                    </a:p>
                  </a:txBody>
                  <a:tcPr/>
                </a:tc>
                <a:tc>
                  <a:txBody>
                    <a:bodyPr/>
                    <a:lstStyle/>
                    <a:p>
                      <a:r>
                        <a:rPr lang="en-US" sz="1000"/>
                        <a:t>841</a:t>
                      </a:r>
                      <a:endParaRPr lang="en-US" sz="1000"/>
                    </a:p>
                  </a:txBody>
                  <a:tcPr/>
                </a:tc>
                <a:tc>
                  <a:txBody>
                    <a:bodyPr/>
                    <a:lstStyle/>
                    <a:p>
                      <a:r>
                        <a:rPr lang="en-US" sz="1000"/>
                        <a:t>421</a:t>
                      </a:r>
                      <a:endParaRPr lang="en-US" sz="1000"/>
                    </a:p>
                  </a:txBody>
                  <a:tcPr/>
                </a:tc>
                <a:tc>
                  <a:txBody>
                    <a:bodyPr/>
                    <a:lstStyle/>
                    <a:p>
                      <a:r>
                        <a:rPr lang="en-US" sz="1000"/>
                        <a:t>3.7603%</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521617390"/>
                  </a:ext>
                </a:extLst>
              </a:tr>
              <a:tr h="370840">
                <a:tc>
                  <a:txBody>
                    <a:bodyPr/>
                    <a:lstStyle/>
                    <a:p>
                      <a:r>
                        <a:rPr lang="es-ES" sz="1000" b="1"/>
                        <a:t>Banco Macro - 2016-12-21 14:00:04</a:t>
                      </a:r>
                      <a:r>
                        <a:rPr lang="es-ES" sz="1000"/>
                        <a:t>
Sumate ahora al Plan Macro y accedé a todos los beneficios que Macro y Personal tienen para vos: $150 de crédito, SMS gratis y llamadas sin cargo a otro personal, 2GB por mes para navegar, y mucho más. 
Conseguí el tuyo completando el formulario: http://bit.ly/2gWe2n9</a:t>
                      </a:r>
                      <a:endParaRPr lang="en-US" sz="1000"/>
                    </a:p>
                  </a:txBody>
                  <a:tcPr/>
                </a:tc>
                <a:tc>
                  <a:txBody>
                    <a:bodyPr/>
                    <a:lstStyle/>
                    <a:p>
                      <a:r>
                        <a:rPr lang="en-US" sz="1000"/>
                        <a:t>2777</a:t>
                      </a:r>
                      <a:endParaRPr lang="en-US" sz="1000"/>
                    </a:p>
                  </a:txBody>
                  <a:tcPr/>
                </a:tc>
                <a:tc>
                  <a:txBody>
                    <a:bodyPr/>
                    <a:lstStyle/>
                    <a:p>
                      <a:r>
                        <a:rPr lang="en-US" sz="1000"/>
                        <a:t>2733</a:t>
                      </a:r>
                      <a:endParaRPr lang="en-US" sz="1000"/>
                    </a:p>
                  </a:txBody>
                  <a:tcPr/>
                </a:tc>
                <a:tc>
                  <a:txBody>
                    <a:bodyPr/>
                    <a:lstStyle/>
                    <a:p>
                      <a:r>
                        <a:rPr lang="en-US" sz="1000"/>
                        <a:t>33</a:t>
                      </a:r>
                      <a:endParaRPr lang="en-US" sz="1000"/>
                    </a:p>
                  </a:txBody>
                  <a:tcPr/>
                </a:tc>
                <a:tc>
                  <a:txBody>
                    <a:bodyPr/>
                    <a:lstStyle/>
                    <a:p>
                      <a:r>
                        <a:rPr lang="en-US" sz="1000"/>
                        <a:t>11</a:t>
                      </a:r>
                      <a:endParaRPr lang="en-US" sz="1000"/>
                    </a:p>
                  </a:txBody>
                  <a:tcPr/>
                </a:tc>
                <a:tc>
                  <a:txBody>
                    <a:bodyPr/>
                    <a:lstStyle/>
                    <a:p>
                      <a:r>
                        <a:rPr lang="en-US" sz="1000"/>
                        <a:t>0.6585%</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4281814939"/>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57455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3647964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59336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998630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34560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Questions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473173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23575724"/>
                    </a:ext>
                  </a:extLst>
                </a:gridCol>
                <a:gridCol w="1645920">
                  <a:extLst>
                    <a:ext uri="{9D8B030D-6E8A-4147-A177-3AD203B41FA5}">
                      <a16:colId xmlns:a16="http://schemas.microsoft.com/office/drawing/2014/main" val="525338747"/>
                    </a:ext>
                  </a:extLst>
                </a:gridCol>
                <a:gridCol w="822960">
                  <a:extLst>
                    <a:ext uri="{9D8B030D-6E8A-4147-A177-3AD203B41FA5}">
                      <a16:colId xmlns:a16="http://schemas.microsoft.com/office/drawing/2014/main" val="3624909563"/>
                    </a:ext>
                  </a:extLst>
                </a:gridCol>
                <a:gridCol w="822960">
                  <a:extLst>
                    <a:ext uri="{9D8B030D-6E8A-4147-A177-3AD203B41FA5}">
                      <a16:colId xmlns:a16="http://schemas.microsoft.com/office/drawing/2014/main" val="1177611866"/>
                    </a:ext>
                  </a:extLst>
                </a:gridCol>
                <a:gridCol w="822960">
                  <a:extLst>
                    <a:ext uri="{9D8B030D-6E8A-4147-A177-3AD203B41FA5}">
                      <a16:colId xmlns:a16="http://schemas.microsoft.com/office/drawing/2014/main" val="1808772122"/>
                    </a:ext>
                  </a:extLst>
                </a:gridCol>
              </a:tblGrid>
              <a:tr h="370840">
                <a:tc>
                  <a:txBody>
                    <a:bodyPr/>
                    <a:lstStyle/>
                    <a:p>
                      <a:r>
                        <a:rPr lang="en-US" sz="1000"/>
                        <a:t>Question</a:t>
                      </a:r>
                      <a:endParaRPr lang="en-US" sz="1000"/>
                    </a:p>
                  </a:txBody>
                  <a:tcPr/>
                </a:tc>
                <a:tc>
                  <a:txBody>
                    <a:bodyPr/>
                    <a:lstStyle/>
                    <a:p>
                      <a:r>
                        <a:rPr lang="en-US" sz="1000"/>
                        <a:t>Response Time</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extLst>
                  <a:ext uri="{0D108BD9-81ED-4DB2-BD59-A6C34878D82A}">
                    <a16:rowId xmlns:a16="http://schemas.microsoft.com/office/drawing/2014/main" val="1931135010"/>
                  </a:ext>
                </a:extLst>
              </a:tr>
              <a:tr h="370840">
                <a:tc>
                  <a:txBody>
                    <a:bodyPr/>
                    <a:lstStyle/>
                    <a:p>
                      <a:r>
                        <a:rPr lang="es-ES" sz="1000" b="1"/>
                        <a:t>Santander Río</a:t>
                      </a:r>
                      <a:r>
                        <a:rPr lang="es-ES" sz="1000"/>
                        <a:t> was asked by </a:t>
                      </a:r>
                      <a:r>
                        <a:rPr lang="es-ES" sz="1000" b="1"/>
                        <a:t>Juan Jose - 2016-12-31 11:43:21</a:t>
                      </a:r>
                      <a:r>
                        <a:rPr lang="es-ES" sz="1000"/>
                        <a:t>
Hola estoy en Brasil y no puedo extraer dinero del cajero automático de ningún Banco;  que debo hacer ?</a:t>
                      </a:r>
                      <a:endParaRPr lang="en-US" sz="1000"/>
                    </a:p>
                  </a:txBody>
                  <a:tcPr/>
                </a:tc>
                <a:tc>
                  <a:txBody>
                    <a:bodyPr/>
                    <a:lstStyle/>
                    <a:p>
                      <a:r>
                        <a:rPr lang="en-US" sz="1000"/>
                        <a:t>01/02/2017 08:56:12</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3806114953"/>
                  </a:ext>
                </a:extLst>
              </a:tr>
              <a:tr h="370840">
                <a:tc>
                  <a:txBody>
                    <a:bodyPr/>
                    <a:lstStyle/>
                    <a:p>
                      <a:r>
                        <a:rPr lang="es-ES" sz="1000" b="1"/>
                        <a:t>Santander Río</a:t>
                      </a:r>
                      <a:r>
                        <a:rPr lang="es-ES" sz="1000"/>
                        <a:t> was asked by </a:t>
                      </a:r>
                      <a:r>
                        <a:rPr lang="es-ES" sz="1000" b="1"/>
                        <a:t>Juan Jose - 2016-12-31 11:40:19</a:t>
                      </a:r>
                      <a:r>
                        <a:rPr lang="es-ES" sz="1000"/>
                        <a:t>
Hola ; estoy en Brasil y no puedo extraer dinero con la tarjeta de débito del Santander;  en ningún Banco ; que puedo hacer ?</a:t>
                      </a:r>
                      <a:endParaRPr lang="en-US" sz="1000"/>
                    </a:p>
                  </a:txBody>
                  <a:tcPr/>
                </a:tc>
                <a:tc>
                  <a:txBody>
                    <a:bodyPr/>
                    <a:lstStyle/>
                    <a:p>
                      <a:r>
                        <a:rPr lang="en-US" sz="1000"/>
                        <a:t>01/02/2017 08:55:43</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1479348471"/>
                  </a:ext>
                </a:extLst>
              </a:tr>
              <a:tr h="370840">
                <a:tc>
                  <a:txBody>
                    <a:bodyPr/>
                    <a:lstStyle/>
                    <a:p>
                      <a:r>
                        <a:rPr lang="es-ES" sz="1000" b="1"/>
                        <a:t>Santander Río</a:t>
                      </a:r>
                      <a:r>
                        <a:rPr lang="es-ES" sz="1000"/>
                        <a:t> was asked by </a:t>
                      </a:r>
                      <a:r>
                        <a:rPr lang="es-ES" sz="1000" b="1"/>
                        <a:t>Daniel Camiolo - 2016-12-31 11:26:46</a:t>
                      </a:r>
                      <a:r>
                        <a:rPr lang="es-ES" sz="1000"/>
                        <a:t>
Hola! bárbara la pagina, oootroo tema, que lindo Enero-17 nos hacen pasar haciendo vencer la tarjeta de crédito el 03-01-17 y el 31-01-17 ..o sea todo el mismo mes? a quien se le ocurre?</a:t>
                      </a:r>
                      <a:endParaRPr lang="en-US" sz="1000"/>
                    </a:p>
                  </a:txBody>
                  <a:tcPr/>
                </a:tc>
                <a:tc>
                  <a:txBody>
                    <a:bodyPr/>
                    <a:lstStyle/>
                    <a:p>
                      <a:r>
                        <a:rPr lang="en-US" sz="1000"/>
                        <a:t>01/02/2017 09:30:48</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3419901461"/>
                  </a:ext>
                </a:extLst>
              </a:tr>
              <a:tr h="370840">
                <a:tc>
                  <a:txBody>
                    <a:bodyPr/>
                    <a:lstStyle/>
                    <a:p>
                      <a:r>
                        <a:rPr lang="es-ES" sz="1000" b="1"/>
                        <a:t>ICBC Argentina</a:t>
                      </a:r>
                      <a:r>
                        <a:rPr lang="es-ES" sz="1000"/>
                        <a:t> was asked by </a:t>
                      </a:r>
                      <a:r>
                        <a:rPr lang="es-ES" sz="1000" b="1"/>
                        <a:t>Andrés Bt - 2016-12-30 11:33:00</a:t>
                      </a:r>
                      <a:r>
                        <a:rPr lang="es-ES" sz="1000"/>
                        <a:t>
Hola!, Quiero dar de baja la cuenta que tengo con uds., puedo hacerlo telefónicamente? a qué número?..Aguardo su respuesta.</a:t>
                      </a:r>
                      <a:endParaRPr lang="en-US" sz="1000"/>
                    </a:p>
                  </a:txBody>
                  <a:tcPr/>
                </a:tc>
                <a:tc>
                  <a:txBody>
                    <a:bodyPr/>
                    <a:lstStyle/>
                    <a:p>
                      <a:r>
                        <a:rPr lang="en-US" sz="1000"/>
                        <a:t>12/30/2016 13:10:10</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2616676424"/>
                  </a:ext>
                </a:extLst>
              </a:tr>
              <a:tr h="370840">
                <a:tc>
                  <a:txBody>
                    <a:bodyPr/>
                    <a:lstStyle/>
                    <a:p>
                      <a:r>
                        <a:rPr lang="es-ES" sz="1000" b="1"/>
                        <a:t>ICBC Argentina</a:t>
                      </a:r>
                      <a:r>
                        <a:rPr lang="es-ES" sz="1000"/>
                        <a:t> was asked by </a:t>
                      </a:r>
                      <a:r>
                        <a:rPr lang="es-ES" sz="1000" b="1"/>
                        <a:t>Noe Zapata - 2016-12-29 13:17:08</a:t>
                      </a:r>
                      <a:r>
                        <a:rPr lang="es-ES" sz="1000"/>
                        <a:t>
buenas tardes, donde puedo ver los puntos acumulados?</a:t>
                      </a:r>
                      <a:endParaRPr lang="en-US" sz="1000"/>
                    </a:p>
                  </a:txBody>
                  <a:tcPr/>
                </a:tc>
                <a:tc>
                  <a:txBody>
                    <a:bodyPr/>
                    <a:lstStyle/>
                    <a:p>
                      <a:r>
                        <a:rPr lang="en-US" sz="1000"/>
                        <a:t>12/29/2016 17:23:40</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2659497088"/>
                  </a:ext>
                </a:extLst>
              </a:tr>
              <a:tr h="370840">
                <a:tc>
                  <a:txBody>
                    <a:bodyPr/>
                    <a:lstStyle/>
                    <a:p>
                      <a:r>
                        <a:rPr lang="es-ES" sz="1000" b="1"/>
                        <a:t>ICBC Argentina</a:t>
                      </a:r>
                      <a:r>
                        <a:rPr lang="es-ES" sz="1000"/>
                        <a:t> was asked by </a:t>
                      </a:r>
                      <a:r>
                        <a:rPr lang="es-ES" sz="1000" b="1"/>
                        <a:t>Alberto Corona - 2016-12-29 09:51:25</a:t>
                      </a:r>
                      <a:r>
                        <a:rPr lang="es-ES" sz="1000"/>
                        <a:t>
Puedo modificar el limite de extracción por cajero automático via home banking?</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3981025445"/>
                  </a:ext>
                </a:extLst>
              </a:tr>
              <a:tr h="370840">
                <a:tc>
                  <a:txBody>
                    <a:bodyPr/>
                    <a:lstStyle/>
                    <a:p>
                      <a:r>
                        <a:rPr lang="es-ES" sz="1000" b="1"/>
                        <a:t>Santander Río</a:t>
                      </a:r>
                      <a:r>
                        <a:rPr lang="es-ES" sz="1000"/>
                        <a:t> was asked by </a:t>
                      </a:r>
                      <a:r>
                        <a:rPr lang="es-ES" sz="1000" b="1"/>
                        <a:t>Emilio Rizzo - 2016-12-29 00:12:13</a:t>
                      </a:r>
                      <a:r>
                        <a:rPr lang="es-ES" sz="1000"/>
                        <a:t>
PODRIAN DECIRME CUAL ES EL MAIL DE ATENCION AL CLIENTE? GRACIAS</a:t>
                      </a:r>
                      <a:endParaRPr lang="en-US" sz="1000"/>
                    </a:p>
                  </a:txBody>
                  <a:tcPr/>
                </a:tc>
                <a:tc>
                  <a:txBody>
                    <a:bodyPr/>
                    <a:lstStyle/>
                    <a:p>
                      <a:r>
                        <a:rPr lang="en-US" sz="1000"/>
                        <a:t>12/29/2016 09:13:22</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1039525864"/>
                  </a:ext>
                </a:extLst>
              </a:tr>
              <a:tr h="370840">
                <a:tc>
                  <a:txBody>
                    <a:bodyPr/>
                    <a:lstStyle/>
                    <a:p>
                      <a:r>
                        <a:rPr lang="es-ES" sz="1000" b="1"/>
                        <a:t>Santander Río</a:t>
                      </a:r>
                      <a:r>
                        <a:rPr lang="es-ES" sz="1000"/>
                        <a:t> was asked by </a:t>
                      </a:r>
                      <a:r>
                        <a:rPr lang="es-ES" sz="1000" b="1"/>
                        <a:t>Hernán Arzoumanian - 2016-12-28 21:14:08</a:t>
                      </a:r>
                      <a:r>
                        <a:rPr lang="es-ES" sz="1000"/>
                        <a:t>
Muchachos, que paso con el Santander???? antes sacaban buenos descuentos en restaurantes, teatro, y demas. En el verano en la Costa Argentina van a sacar algo interesante???? Ponganse las pilas. Contesten por favor!</a:t>
                      </a:r>
                      <a:endParaRPr lang="en-US" sz="1000"/>
                    </a:p>
                  </a:txBody>
                  <a:tcPr/>
                </a:tc>
                <a:tc>
                  <a:txBody>
                    <a:bodyPr/>
                    <a:lstStyle/>
                    <a:p>
                      <a:r>
                        <a:rPr lang="en-US" sz="1000"/>
                        <a:t>12/29/2016 09:01:55</a:t>
                      </a:r>
                      <a:endParaRPr lang="en-US" sz="1000"/>
                    </a:p>
                  </a:txBody>
                  <a:tcPr/>
                </a:tc>
                <a:tc>
                  <a:txBody>
                    <a:bodyPr/>
                    <a:lstStyle/>
                    <a:p>
                      <a:r>
                        <a:rPr lang="en-US" sz="1000"/>
                        <a:t>2</a:t>
                      </a:r>
                      <a:endParaRPr lang="en-US" sz="1000"/>
                    </a:p>
                  </a:txBody>
                  <a:tcPr/>
                </a:tc>
                <a:tc>
                  <a:txBody>
                    <a:bodyPr/>
                    <a:lstStyle/>
                    <a:p>
                      <a:r>
                        <a:rPr lang="en-US" sz="1000"/>
                        <a:t>6</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118014493"/>
                  </a:ext>
                </a:extLst>
              </a:tr>
              <a:tr h="370840">
                <a:tc>
                  <a:txBody>
                    <a:bodyPr/>
                    <a:lstStyle/>
                    <a:p>
                      <a:r>
                        <a:rPr lang="es-ES" sz="1000" b="1"/>
                        <a:t>Santander Río</a:t>
                      </a:r>
                      <a:r>
                        <a:rPr lang="es-ES" sz="1000"/>
                        <a:t> was asked by </a:t>
                      </a:r>
                      <a:r>
                        <a:rPr lang="es-ES" sz="1000" b="1"/>
                        <a:t>Vanina Alejandra Fainschtein - 2016-12-28 15:03:03</a:t>
                      </a:r>
                      <a:r>
                        <a:rPr lang="es-ES" sz="1000"/>
                        <a:t>
AL FINAL. SE CONTACTAN POR PRIVADO, Y UNA VEZ MAS....NO ME RESUELVEN NADA....ES MUY DIFICIL LO QUE PIDO????......QUIERO RECIBIR LA FACTURA COMO SIEMPRE EN MI DOMICILIO. POR DIOS</a:t>
                      </a:r>
                      <a:endParaRPr lang="en-US" sz="1000"/>
                    </a:p>
                  </a:txBody>
                  <a:tcPr/>
                </a:tc>
                <a:tc>
                  <a:txBody>
                    <a:bodyPr/>
                    <a:lstStyle/>
                    <a:p>
                      <a:r>
                        <a:rPr lang="en-US" sz="1000"/>
                        <a:t>12/28/2016 15:12:11</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4279644653"/>
                  </a:ext>
                </a:extLst>
              </a:tr>
              <a:tr h="370840">
                <a:tc>
                  <a:txBody>
                    <a:bodyPr/>
                    <a:lstStyle/>
                    <a:p>
                      <a:r>
                        <a:rPr lang="es-ES" sz="1000" b="1"/>
                        <a:t>Santander Río</a:t>
                      </a:r>
                      <a:r>
                        <a:rPr lang="es-ES" sz="1000"/>
                        <a:t> was asked by </a:t>
                      </a:r>
                      <a:r>
                        <a:rPr lang="es-ES" sz="1000" b="1"/>
                        <a:t>Julián Ramírez - 2016-12-28 14:56:24</a:t>
                      </a:r>
                      <a:r>
                        <a:rPr lang="es-ES" sz="1000"/>
                        <a:t>
Buenas tardes. Resulta que ingresando a la gestión de tarjetas de la página de Visa me figura como que tengo emitida a mi nombre una tarjeta de débito en su banco. El tema es que yo nunca fui cliente suyo, ni les pedí que me abrieran una cuenta, ni les firmé jamás nada. ¿Cómo procedo para desconocer y cerrar dicha cuenta y dar de baja la tarjeta?</a:t>
                      </a:r>
                      <a:endParaRPr lang="en-US" sz="1000"/>
                    </a:p>
                  </a:txBody>
                  <a:tcPr/>
                </a:tc>
                <a:tc>
                  <a:txBody>
                    <a:bodyPr/>
                    <a:lstStyle/>
                    <a:p>
                      <a:r>
                        <a:rPr lang="en-US" sz="1000"/>
                        <a:t>12/28/2016 14:58:47</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2425516906"/>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94989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722999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77242026"/>
                    </a:ext>
                  </a:extLst>
                </a:gridCol>
                <a:gridCol w="2468880">
                  <a:extLst>
                    <a:ext uri="{9D8B030D-6E8A-4147-A177-3AD203B41FA5}">
                      <a16:colId xmlns:a16="http://schemas.microsoft.com/office/drawing/2014/main" val="31764729"/>
                    </a:ext>
                  </a:extLst>
                </a:gridCol>
                <a:gridCol w="822960">
                  <a:extLst>
                    <a:ext uri="{9D8B030D-6E8A-4147-A177-3AD203B41FA5}">
                      <a16:colId xmlns:a16="http://schemas.microsoft.com/office/drawing/2014/main" val="3887476385"/>
                    </a:ext>
                  </a:extLst>
                </a:gridCol>
                <a:gridCol w="822960">
                  <a:extLst>
                    <a:ext uri="{9D8B030D-6E8A-4147-A177-3AD203B41FA5}">
                      <a16:colId xmlns:a16="http://schemas.microsoft.com/office/drawing/2014/main" val="3399753069"/>
                    </a:ext>
                  </a:extLst>
                </a:gridCol>
                <a:gridCol w="822960">
                  <a:extLst>
                    <a:ext uri="{9D8B030D-6E8A-4147-A177-3AD203B41FA5}">
                      <a16:colId xmlns:a16="http://schemas.microsoft.com/office/drawing/2014/main" val="2804511947"/>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2196539911"/>
                  </a:ext>
                </a:extLst>
              </a:tr>
              <a:tr h="370840">
                <a:tc>
                  <a:txBody>
                    <a:bodyPr/>
                    <a:lstStyle/>
                    <a:p>
                      <a:r>
                        <a:rPr lang="en-US" sz="1000"/>
                        <a:t>Patricio Estrella</a:t>
                      </a:r>
                      <a:endParaRPr lang="en-US" sz="1000"/>
                    </a:p>
                  </a:txBody>
                  <a:tcPr/>
                </a:tc>
                <a:tc>
                  <a:txBody>
                    <a:bodyPr/>
                    <a:lstStyle/>
                    <a:p>
                      <a:r>
                        <a:rPr lang="en-US" sz="1000"/>
                        <a:t>HSBC Argentina (167)</a:t>
                      </a:r>
                      <a:endParaRPr lang="en-US" sz="1000"/>
                    </a:p>
                  </a:txBody>
                  <a:tcPr/>
                </a:tc>
                <a:tc>
                  <a:txBody>
                    <a:bodyPr/>
                    <a:lstStyle/>
                    <a:p>
                      <a:r>
                        <a:rPr lang="en-US" sz="1000"/>
                        <a:t>0</a:t>
                      </a:r>
                      <a:endParaRPr lang="en-US" sz="1000"/>
                    </a:p>
                  </a:txBody>
                  <a:tcPr/>
                </a:tc>
                <a:tc>
                  <a:txBody>
                    <a:bodyPr/>
                    <a:lstStyle/>
                    <a:p>
                      <a:r>
                        <a:rPr lang="en-US" sz="1000"/>
                        <a:t>167</a:t>
                      </a:r>
                      <a:endParaRPr lang="en-US" sz="1000"/>
                    </a:p>
                  </a:txBody>
                  <a:tcPr/>
                </a:tc>
                <a:tc>
                  <a:txBody>
                    <a:bodyPr/>
                    <a:lstStyle/>
                    <a:p>
                      <a:r>
                        <a:rPr lang="en-US" sz="1000"/>
                        <a:t>167</a:t>
                      </a:r>
                      <a:endParaRPr lang="en-US" sz="1000"/>
                    </a:p>
                  </a:txBody>
                  <a:tcPr/>
                </a:tc>
                <a:extLst>
                  <a:ext uri="{0D108BD9-81ED-4DB2-BD59-A6C34878D82A}">
                    <a16:rowId xmlns:a16="http://schemas.microsoft.com/office/drawing/2014/main" val="2009424669"/>
                  </a:ext>
                </a:extLst>
              </a:tr>
              <a:tr h="370840">
                <a:tc>
                  <a:txBody>
                    <a:bodyPr/>
                    <a:lstStyle/>
                    <a:p>
                      <a:r>
                        <a:rPr lang="en-US" sz="1000"/>
                        <a:t>Antonio Manos</a:t>
                      </a:r>
                      <a:endParaRPr lang="en-US" sz="1000"/>
                    </a:p>
                  </a:txBody>
                  <a:tcPr/>
                </a:tc>
                <a:tc>
                  <a:txBody>
                    <a:bodyPr/>
                    <a:lstStyle/>
                    <a:p>
                      <a:r>
                        <a:rPr lang="es-ES" sz="1000"/>
                        <a:t>Banco Supervielle (4), Banco Hipotecario (20), Banco Macro (14)</a:t>
                      </a:r>
                      <a:endParaRPr lang="en-US" sz="1000"/>
                    </a:p>
                  </a:txBody>
                  <a:tcPr/>
                </a:tc>
                <a:tc>
                  <a:txBody>
                    <a:bodyPr/>
                    <a:lstStyle/>
                    <a:p>
                      <a:r>
                        <a:rPr lang="en-US" sz="1000"/>
                        <a:t>0</a:t>
                      </a:r>
                      <a:endParaRPr lang="en-US" sz="1000"/>
                    </a:p>
                  </a:txBody>
                  <a:tcPr/>
                </a:tc>
                <a:tc>
                  <a:txBody>
                    <a:bodyPr/>
                    <a:lstStyle/>
                    <a:p>
                      <a:r>
                        <a:rPr lang="en-US" sz="1000"/>
                        <a:t>38</a:t>
                      </a:r>
                      <a:endParaRPr lang="en-US" sz="1000"/>
                    </a:p>
                  </a:txBody>
                  <a:tcPr/>
                </a:tc>
                <a:tc>
                  <a:txBody>
                    <a:bodyPr/>
                    <a:lstStyle/>
                    <a:p>
                      <a:r>
                        <a:rPr lang="en-US" sz="1000"/>
                        <a:t>38</a:t>
                      </a:r>
                      <a:endParaRPr lang="en-US" sz="1000"/>
                    </a:p>
                  </a:txBody>
                  <a:tcPr/>
                </a:tc>
                <a:extLst>
                  <a:ext uri="{0D108BD9-81ED-4DB2-BD59-A6C34878D82A}">
                    <a16:rowId xmlns:a16="http://schemas.microsoft.com/office/drawing/2014/main" val="4075078712"/>
                  </a:ext>
                </a:extLst>
              </a:tr>
              <a:tr h="370840">
                <a:tc>
                  <a:txBody>
                    <a:bodyPr/>
                    <a:lstStyle/>
                    <a:p>
                      <a:r>
                        <a:rPr lang="en-US" sz="1000"/>
                        <a:t>Mauricio Cap</a:t>
                      </a:r>
                      <a:endParaRPr lang="en-US" sz="1000"/>
                    </a:p>
                  </a:txBody>
                  <a:tcPr/>
                </a:tc>
                <a:tc>
                  <a:txBody>
                    <a:bodyPr/>
                    <a:lstStyle/>
                    <a:p>
                      <a:r>
                        <a:rPr lang="en-US" sz="1000"/>
                        <a:t>Banco Galicia (25)</a:t>
                      </a:r>
                      <a:endParaRPr lang="en-US" sz="1000"/>
                    </a:p>
                  </a:txBody>
                  <a:tcPr/>
                </a:tc>
                <a:tc>
                  <a:txBody>
                    <a:bodyPr/>
                    <a:lstStyle/>
                    <a:p>
                      <a:r>
                        <a:rPr lang="en-US" sz="1000"/>
                        <a:t>0</a:t>
                      </a:r>
                      <a:endParaRPr lang="en-US" sz="1000"/>
                    </a:p>
                  </a:txBody>
                  <a:tcPr/>
                </a:tc>
                <a:tc>
                  <a:txBody>
                    <a:bodyPr/>
                    <a:lstStyle/>
                    <a:p>
                      <a:r>
                        <a:rPr lang="en-US" sz="1000"/>
                        <a:t>25</a:t>
                      </a:r>
                      <a:endParaRPr lang="en-US" sz="1000"/>
                    </a:p>
                  </a:txBody>
                  <a:tcPr/>
                </a:tc>
                <a:tc>
                  <a:txBody>
                    <a:bodyPr/>
                    <a:lstStyle/>
                    <a:p>
                      <a:r>
                        <a:rPr lang="en-US" sz="1000"/>
                        <a:t>25</a:t>
                      </a:r>
                      <a:endParaRPr lang="en-US" sz="1000"/>
                    </a:p>
                  </a:txBody>
                  <a:tcPr/>
                </a:tc>
                <a:extLst>
                  <a:ext uri="{0D108BD9-81ED-4DB2-BD59-A6C34878D82A}">
                    <a16:rowId xmlns:a16="http://schemas.microsoft.com/office/drawing/2014/main" val="475705374"/>
                  </a:ext>
                </a:extLst>
              </a:tr>
              <a:tr h="370840">
                <a:tc>
                  <a:txBody>
                    <a:bodyPr/>
                    <a:lstStyle/>
                    <a:p>
                      <a:r>
                        <a:rPr lang="en-US" sz="1000"/>
                        <a:t>Emii Zalazar</a:t>
                      </a:r>
                      <a:endParaRPr lang="en-US" sz="1000"/>
                    </a:p>
                  </a:txBody>
                  <a:tcPr/>
                </a:tc>
                <a:tc>
                  <a:txBody>
                    <a:bodyPr/>
                    <a:lstStyle/>
                    <a:p>
                      <a:r>
                        <a:rPr lang="en-US" sz="1000"/>
                        <a:t>BBVA Francés (22)</a:t>
                      </a:r>
                      <a:endParaRPr lang="en-US" sz="1000"/>
                    </a:p>
                  </a:txBody>
                  <a:tcPr/>
                </a:tc>
                <a:tc>
                  <a:txBody>
                    <a:bodyPr/>
                    <a:lstStyle/>
                    <a:p>
                      <a:r>
                        <a:rPr lang="en-US" sz="1000"/>
                        <a:t>0</a:t>
                      </a:r>
                      <a:endParaRPr lang="en-US" sz="1000"/>
                    </a:p>
                  </a:txBody>
                  <a:tcPr/>
                </a:tc>
                <a:tc>
                  <a:txBody>
                    <a:bodyPr/>
                    <a:lstStyle/>
                    <a:p>
                      <a:r>
                        <a:rPr lang="en-US" sz="1000"/>
                        <a:t>22</a:t>
                      </a:r>
                      <a:endParaRPr lang="en-US" sz="1000"/>
                    </a:p>
                  </a:txBody>
                  <a:tcPr/>
                </a:tc>
                <a:tc>
                  <a:txBody>
                    <a:bodyPr/>
                    <a:lstStyle/>
                    <a:p>
                      <a:r>
                        <a:rPr lang="en-US" sz="1000"/>
                        <a:t>22</a:t>
                      </a:r>
                      <a:endParaRPr lang="en-US" sz="1000"/>
                    </a:p>
                  </a:txBody>
                  <a:tcPr/>
                </a:tc>
                <a:extLst>
                  <a:ext uri="{0D108BD9-81ED-4DB2-BD59-A6C34878D82A}">
                    <a16:rowId xmlns:a16="http://schemas.microsoft.com/office/drawing/2014/main" val="2118898529"/>
                  </a:ext>
                </a:extLst>
              </a:tr>
              <a:tr h="370840">
                <a:tc>
                  <a:txBody>
                    <a:bodyPr/>
                    <a:lstStyle/>
                    <a:p>
                      <a:r>
                        <a:rPr lang="en-US" sz="1000"/>
                        <a:t>Carmen Martelli</a:t>
                      </a:r>
                      <a:endParaRPr lang="en-US" sz="1000"/>
                    </a:p>
                  </a:txBody>
                  <a:tcPr/>
                </a:tc>
                <a:tc>
                  <a:txBody>
                    <a:bodyPr/>
                    <a:lstStyle/>
                    <a:p>
                      <a:r>
                        <a:rPr lang="en-US" sz="1000"/>
                        <a:t>Banco Provincia (21)</a:t>
                      </a:r>
                      <a:endParaRPr lang="en-US" sz="1000"/>
                    </a:p>
                  </a:txBody>
                  <a:tcPr/>
                </a:tc>
                <a:tc>
                  <a:txBody>
                    <a:bodyPr/>
                    <a:lstStyle/>
                    <a:p>
                      <a:r>
                        <a:rPr lang="en-US" sz="1000"/>
                        <a:t>0</a:t>
                      </a:r>
                      <a:endParaRPr lang="en-US" sz="1000"/>
                    </a:p>
                  </a:txBody>
                  <a:tcPr/>
                </a:tc>
                <a:tc>
                  <a:txBody>
                    <a:bodyPr/>
                    <a:lstStyle/>
                    <a:p>
                      <a:r>
                        <a:rPr lang="en-US" sz="1000"/>
                        <a:t>21</a:t>
                      </a:r>
                      <a:endParaRPr lang="en-US" sz="1000"/>
                    </a:p>
                  </a:txBody>
                  <a:tcPr/>
                </a:tc>
                <a:tc>
                  <a:txBody>
                    <a:bodyPr/>
                    <a:lstStyle/>
                    <a:p>
                      <a:r>
                        <a:rPr lang="en-US" sz="1000"/>
                        <a:t>21</a:t>
                      </a:r>
                      <a:endParaRPr lang="en-US" sz="1000"/>
                    </a:p>
                  </a:txBody>
                  <a:tcPr/>
                </a:tc>
                <a:extLst>
                  <a:ext uri="{0D108BD9-81ED-4DB2-BD59-A6C34878D82A}">
                    <a16:rowId xmlns:a16="http://schemas.microsoft.com/office/drawing/2014/main" val="2401842973"/>
                  </a:ext>
                </a:extLst>
              </a:tr>
              <a:tr h="370840">
                <a:tc>
                  <a:txBody>
                    <a:bodyPr/>
                    <a:lstStyle/>
                    <a:p>
                      <a:r>
                        <a:rPr lang="en-US" sz="1000"/>
                        <a:t>Gaby Marzal</a:t>
                      </a:r>
                      <a:endParaRPr lang="en-US" sz="1000"/>
                    </a:p>
                  </a:txBody>
                  <a:tcPr/>
                </a:tc>
                <a:tc>
                  <a:txBody>
                    <a:bodyPr/>
                    <a:lstStyle/>
                    <a:p>
                      <a:r>
                        <a:rPr lang="en-US" sz="1000"/>
                        <a:t>Santander Río (21)</a:t>
                      </a:r>
                      <a:endParaRPr lang="en-US" sz="1000"/>
                    </a:p>
                  </a:txBody>
                  <a:tcPr/>
                </a:tc>
                <a:tc>
                  <a:txBody>
                    <a:bodyPr/>
                    <a:lstStyle/>
                    <a:p>
                      <a:r>
                        <a:rPr lang="en-US" sz="1000"/>
                        <a:t>18</a:t>
                      </a:r>
                      <a:endParaRPr lang="en-US" sz="1000"/>
                    </a:p>
                  </a:txBody>
                  <a:tcPr/>
                </a:tc>
                <a:tc>
                  <a:txBody>
                    <a:bodyPr/>
                    <a:lstStyle/>
                    <a:p>
                      <a:r>
                        <a:rPr lang="en-US" sz="1000"/>
                        <a:t>3</a:t>
                      </a:r>
                      <a:endParaRPr lang="en-US" sz="1000"/>
                    </a:p>
                  </a:txBody>
                  <a:tcPr/>
                </a:tc>
                <a:tc>
                  <a:txBody>
                    <a:bodyPr/>
                    <a:lstStyle/>
                    <a:p>
                      <a:r>
                        <a:rPr lang="en-US" sz="1000"/>
                        <a:t>21</a:t>
                      </a:r>
                      <a:endParaRPr lang="en-US" sz="1000"/>
                    </a:p>
                  </a:txBody>
                  <a:tcPr/>
                </a:tc>
                <a:extLst>
                  <a:ext uri="{0D108BD9-81ED-4DB2-BD59-A6C34878D82A}">
                    <a16:rowId xmlns:a16="http://schemas.microsoft.com/office/drawing/2014/main" val="3504436452"/>
                  </a:ext>
                </a:extLst>
              </a:tr>
              <a:tr h="370840">
                <a:tc>
                  <a:txBody>
                    <a:bodyPr/>
                    <a:lstStyle/>
                    <a:p>
                      <a:r>
                        <a:rPr lang="en-US" sz="1000"/>
                        <a:t>LiLiana Méndez</a:t>
                      </a:r>
                      <a:endParaRPr lang="en-US" sz="1000"/>
                    </a:p>
                  </a:txBody>
                  <a:tcPr/>
                </a:tc>
                <a:tc>
                  <a:txBody>
                    <a:bodyPr/>
                    <a:lstStyle/>
                    <a:p>
                      <a:r>
                        <a:rPr lang="en-US" sz="1000"/>
                        <a:t>Santander Río (20)</a:t>
                      </a:r>
                      <a:endParaRPr lang="en-US" sz="1000"/>
                    </a:p>
                  </a:txBody>
                  <a:tcPr/>
                </a:tc>
                <a:tc>
                  <a:txBody>
                    <a:bodyPr/>
                    <a:lstStyle/>
                    <a:p>
                      <a:r>
                        <a:rPr lang="en-US" sz="1000"/>
                        <a:t>0</a:t>
                      </a:r>
                      <a:endParaRPr lang="en-US" sz="1000"/>
                    </a:p>
                  </a:txBody>
                  <a:tcPr/>
                </a:tc>
                <a:tc>
                  <a:txBody>
                    <a:bodyPr/>
                    <a:lstStyle/>
                    <a:p>
                      <a:r>
                        <a:rPr lang="en-US" sz="1000"/>
                        <a:t>20</a:t>
                      </a:r>
                      <a:endParaRPr lang="en-US" sz="1000"/>
                    </a:p>
                  </a:txBody>
                  <a:tcPr/>
                </a:tc>
                <a:tc>
                  <a:txBody>
                    <a:bodyPr/>
                    <a:lstStyle/>
                    <a:p>
                      <a:r>
                        <a:rPr lang="en-US" sz="1000"/>
                        <a:t>20</a:t>
                      </a:r>
                      <a:endParaRPr lang="en-US" sz="1000"/>
                    </a:p>
                  </a:txBody>
                  <a:tcPr/>
                </a:tc>
                <a:extLst>
                  <a:ext uri="{0D108BD9-81ED-4DB2-BD59-A6C34878D82A}">
                    <a16:rowId xmlns:a16="http://schemas.microsoft.com/office/drawing/2014/main" val="3494050265"/>
                  </a:ext>
                </a:extLst>
              </a:tr>
              <a:tr h="370840">
                <a:tc>
                  <a:txBody>
                    <a:bodyPr/>
                    <a:lstStyle/>
                    <a:p>
                      <a:r>
                        <a:rPr lang="en-US" sz="1000"/>
                        <a:t>Maria Bolo Bolaño</a:t>
                      </a:r>
                      <a:endParaRPr lang="en-US" sz="1000"/>
                    </a:p>
                  </a:txBody>
                  <a:tcPr/>
                </a:tc>
                <a:tc>
                  <a:txBody>
                    <a:bodyPr/>
                    <a:lstStyle/>
                    <a:p>
                      <a:r>
                        <a:rPr lang="en-US" sz="1000"/>
                        <a:t>Santander Río (19)</a:t>
                      </a:r>
                      <a:endParaRPr lang="en-US" sz="1000"/>
                    </a:p>
                  </a:txBody>
                  <a:tcPr/>
                </a:tc>
                <a:tc>
                  <a:txBody>
                    <a:bodyPr/>
                    <a:lstStyle/>
                    <a:p>
                      <a:r>
                        <a:rPr lang="en-US" sz="1000"/>
                        <a:t>2</a:t>
                      </a:r>
                      <a:endParaRPr lang="en-US" sz="1000"/>
                    </a:p>
                  </a:txBody>
                  <a:tcPr/>
                </a:tc>
                <a:tc>
                  <a:txBody>
                    <a:bodyPr/>
                    <a:lstStyle/>
                    <a:p>
                      <a:r>
                        <a:rPr lang="en-US" sz="1000"/>
                        <a:t>17</a:t>
                      </a:r>
                      <a:endParaRPr lang="en-US" sz="1000"/>
                    </a:p>
                  </a:txBody>
                  <a:tcPr/>
                </a:tc>
                <a:tc>
                  <a:txBody>
                    <a:bodyPr/>
                    <a:lstStyle/>
                    <a:p>
                      <a:r>
                        <a:rPr lang="en-US" sz="1000"/>
                        <a:t>19</a:t>
                      </a:r>
                      <a:endParaRPr lang="en-US" sz="1000"/>
                    </a:p>
                  </a:txBody>
                  <a:tcPr/>
                </a:tc>
                <a:extLst>
                  <a:ext uri="{0D108BD9-81ED-4DB2-BD59-A6C34878D82A}">
                    <a16:rowId xmlns:a16="http://schemas.microsoft.com/office/drawing/2014/main" val="2282733468"/>
                  </a:ext>
                </a:extLst>
              </a:tr>
              <a:tr h="370840">
                <a:tc>
                  <a:txBody>
                    <a:bodyPr/>
                    <a:lstStyle/>
                    <a:p>
                      <a:r>
                        <a:rPr lang="en-US" sz="1000"/>
                        <a:t>Maria Sol Garcia Gonzalez</a:t>
                      </a:r>
                      <a:endParaRPr lang="en-US" sz="1000"/>
                    </a:p>
                  </a:txBody>
                  <a:tcPr/>
                </a:tc>
                <a:tc>
                  <a:txBody>
                    <a:bodyPr/>
                    <a:lstStyle/>
                    <a:p>
                      <a:r>
                        <a:rPr lang="en-US" sz="1000"/>
                        <a:t>ICBC Argentina (19)</a:t>
                      </a:r>
                      <a:endParaRPr lang="en-US" sz="1000"/>
                    </a:p>
                  </a:txBody>
                  <a:tcPr/>
                </a:tc>
                <a:tc>
                  <a:txBody>
                    <a:bodyPr/>
                    <a:lstStyle/>
                    <a:p>
                      <a:r>
                        <a:rPr lang="en-US" sz="1000"/>
                        <a:t>1</a:t>
                      </a:r>
                      <a:endParaRPr lang="en-US" sz="1000"/>
                    </a:p>
                  </a:txBody>
                  <a:tcPr/>
                </a:tc>
                <a:tc>
                  <a:txBody>
                    <a:bodyPr/>
                    <a:lstStyle/>
                    <a:p>
                      <a:r>
                        <a:rPr lang="en-US" sz="1000"/>
                        <a:t>18</a:t>
                      </a:r>
                      <a:endParaRPr lang="en-US" sz="1000"/>
                    </a:p>
                  </a:txBody>
                  <a:tcPr/>
                </a:tc>
                <a:tc>
                  <a:txBody>
                    <a:bodyPr/>
                    <a:lstStyle/>
                    <a:p>
                      <a:r>
                        <a:rPr lang="en-US" sz="1000"/>
                        <a:t>19</a:t>
                      </a:r>
                      <a:endParaRPr lang="en-US" sz="1000"/>
                    </a:p>
                  </a:txBody>
                  <a:tcPr/>
                </a:tc>
                <a:extLst>
                  <a:ext uri="{0D108BD9-81ED-4DB2-BD59-A6C34878D82A}">
                    <a16:rowId xmlns:a16="http://schemas.microsoft.com/office/drawing/2014/main" val="1086433509"/>
                  </a:ext>
                </a:extLst>
              </a:tr>
              <a:tr h="370840">
                <a:tc>
                  <a:txBody>
                    <a:bodyPr/>
                    <a:lstStyle/>
                    <a:p>
                      <a:r>
                        <a:rPr lang="en-US" sz="1000"/>
                        <a:t>Juan Hector Caruso</a:t>
                      </a:r>
                      <a:endParaRPr lang="en-US" sz="1000"/>
                    </a:p>
                  </a:txBody>
                  <a:tcPr/>
                </a:tc>
                <a:tc>
                  <a:txBody>
                    <a:bodyPr/>
                    <a:lstStyle/>
                    <a:p>
                      <a:r>
                        <a:rPr lang="en-US" sz="1000"/>
                        <a:t>Banco Galicia (18)</a:t>
                      </a:r>
                      <a:endParaRPr lang="en-US" sz="1000"/>
                    </a:p>
                  </a:txBody>
                  <a:tcPr/>
                </a:tc>
                <a:tc>
                  <a:txBody>
                    <a:bodyPr/>
                    <a:lstStyle/>
                    <a:p>
                      <a:r>
                        <a:rPr lang="en-US" sz="1000"/>
                        <a:t>0</a:t>
                      </a:r>
                      <a:endParaRPr lang="en-US" sz="1000"/>
                    </a:p>
                  </a:txBody>
                  <a:tcPr/>
                </a:tc>
                <a:tc>
                  <a:txBody>
                    <a:bodyPr/>
                    <a:lstStyle/>
                    <a:p>
                      <a:r>
                        <a:rPr lang="en-US" sz="1000"/>
                        <a:t>18</a:t>
                      </a:r>
                      <a:endParaRPr lang="en-US" sz="1000"/>
                    </a:p>
                  </a:txBody>
                  <a:tcPr/>
                </a:tc>
                <a:tc>
                  <a:txBody>
                    <a:bodyPr/>
                    <a:lstStyle/>
                    <a:p>
                      <a:r>
                        <a:rPr lang="en-US" sz="1000"/>
                        <a:t>18</a:t>
                      </a:r>
                      <a:endParaRPr lang="en-US" sz="1000"/>
                    </a:p>
                  </a:txBody>
                  <a:tcPr/>
                </a:tc>
                <a:extLst>
                  <a:ext uri="{0D108BD9-81ED-4DB2-BD59-A6C34878D82A}">
                    <a16:rowId xmlns:a16="http://schemas.microsoft.com/office/drawing/2014/main" val="3353806147"/>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19892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904427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72660839"/>
                    </a:ext>
                  </a:extLst>
                </a:gridCol>
                <a:gridCol w="2468880">
                  <a:extLst>
                    <a:ext uri="{9D8B030D-6E8A-4147-A177-3AD203B41FA5}">
                      <a16:colId xmlns:a16="http://schemas.microsoft.com/office/drawing/2014/main" val="99716612"/>
                    </a:ext>
                  </a:extLst>
                </a:gridCol>
                <a:gridCol w="822960">
                  <a:extLst>
                    <a:ext uri="{9D8B030D-6E8A-4147-A177-3AD203B41FA5}">
                      <a16:colId xmlns:a16="http://schemas.microsoft.com/office/drawing/2014/main" val="2717688906"/>
                    </a:ext>
                  </a:extLst>
                </a:gridCol>
                <a:gridCol w="822960">
                  <a:extLst>
                    <a:ext uri="{9D8B030D-6E8A-4147-A177-3AD203B41FA5}">
                      <a16:colId xmlns:a16="http://schemas.microsoft.com/office/drawing/2014/main" val="1609316875"/>
                    </a:ext>
                  </a:extLst>
                </a:gridCol>
                <a:gridCol w="822960">
                  <a:extLst>
                    <a:ext uri="{9D8B030D-6E8A-4147-A177-3AD203B41FA5}">
                      <a16:colId xmlns:a16="http://schemas.microsoft.com/office/drawing/2014/main" val="3376777538"/>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4244591162"/>
                  </a:ext>
                </a:extLst>
              </a:tr>
              <a:tr h="370840">
                <a:tc>
                  <a:txBody>
                    <a:bodyPr/>
                    <a:lstStyle/>
                    <a:p>
                      <a:r>
                        <a:rPr lang="en-US" sz="1000"/>
                        <a:t>Lore Postiglione</a:t>
                      </a:r>
                      <a:endParaRPr lang="en-US" sz="1000"/>
                    </a:p>
                  </a:txBody>
                  <a:tcPr/>
                </a:tc>
                <a:tc>
                  <a:txBody>
                    <a:bodyPr/>
                    <a:lstStyle/>
                    <a:p>
                      <a:r>
                        <a:rPr lang="en-US" sz="1000"/>
                        <a:t>ICBC Argentina (18)</a:t>
                      </a:r>
                      <a:endParaRPr lang="en-US" sz="1000"/>
                    </a:p>
                  </a:txBody>
                  <a:tcPr/>
                </a:tc>
                <a:tc>
                  <a:txBody>
                    <a:bodyPr/>
                    <a:lstStyle/>
                    <a:p>
                      <a:r>
                        <a:rPr lang="en-US" sz="1000"/>
                        <a:t>0</a:t>
                      </a:r>
                      <a:endParaRPr lang="en-US" sz="1000"/>
                    </a:p>
                  </a:txBody>
                  <a:tcPr/>
                </a:tc>
                <a:tc>
                  <a:txBody>
                    <a:bodyPr/>
                    <a:lstStyle/>
                    <a:p>
                      <a:r>
                        <a:rPr lang="en-US" sz="1000"/>
                        <a:t>18</a:t>
                      </a:r>
                      <a:endParaRPr lang="en-US" sz="1000"/>
                    </a:p>
                  </a:txBody>
                  <a:tcPr/>
                </a:tc>
                <a:tc>
                  <a:txBody>
                    <a:bodyPr/>
                    <a:lstStyle/>
                    <a:p>
                      <a:r>
                        <a:rPr lang="en-US" sz="1000"/>
                        <a:t>18</a:t>
                      </a:r>
                      <a:endParaRPr lang="en-US" sz="1000"/>
                    </a:p>
                  </a:txBody>
                  <a:tcPr/>
                </a:tc>
                <a:extLst>
                  <a:ext uri="{0D108BD9-81ED-4DB2-BD59-A6C34878D82A}">
                    <a16:rowId xmlns:a16="http://schemas.microsoft.com/office/drawing/2014/main" val="4150277044"/>
                  </a:ext>
                </a:extLst>
              </a:tr>
              <a:tr h="370840">
                <a:tc>
                  <a:txBody>
                    <a:bodyPr/>
                    <a:lstStyle/>
                    <a:p>
                      <a:r>
                        <a:rPr lang="en-US" sz="1000"/>
                        <a:t>Oscar Urbina</a:t>
                      </a:r>
                      <a:endParaRPr lang="en-US" sz="1000"/>
                    </a:p>
                  </a:txBody>
                  <a:tcPr/>
                </a:tc>
                <a:tc>
                  <a:txBody>
                    <a:bodyPr/>
                    <a:lstStyle/>
                    <a:p>
                      <a:r>
                        <a:rPr lang="en-US" sz="1000"/>
                        <a:t>Santander Río (17)</a:t>
                      </a:r>
                      <a:endParaRPr lang="en-US" sz="1000"/>
                    </a:p>
                  </a:txBody>
                  <a:tcPr/>
                </a:tc>
                <a:tc>
                  <a:txBody>
                    <a:bodyPr/>
                    <a:lstStyle/>
                    <a:p>
                      <a:r>
                        <a:rPr lang="en-US" sz="1000"/>
                        <a:t>6</a:t>
                      </a:r>
                      <a:endParaRPr lang="en-US" sz="1000"/>
                    </a:p>
                  </a:txBody>
                  <a:tcPr/>
                </a:tc>
                <a:tc>
                  <a:txBody>
                    <a:bodyPr/>
                    <a:lstStyle/>
                    <a:p>
                      <a:r>
                        <a:rPr lang="en-US" sz="1000"/>
                        <a:t>11</a:t>
                      </a:r>
                      <a:endParaRPr lang="en-US" sz="1000"/>
                    </a:p>
                  </a:txBody>
                  <a:tcPr/>
                </a:tc>
                <a:tc>
                  <a:txBody>
                    <a:bodyPr/>
                    <a:lstStyle/>
                    <a:p>
                      <a:r>
                        <a:rPr lang="en-US" sz="1000"/>
                        <a:t>17</a:t>
                      </a:r>
                      <a:endParaRPr lang="en-US" sz="1000"/>
                    </a:p>
                  </a:txBody>
                  <a:tcPr/>
                </a:tc>
                <a:extLst>
                  <a:ext uri="{0D108BD9-81ED-4DB2-BD59-A6C34878D82A}">
                    <a16:rowId xmlns:a16="http://schemas.microsoft.com/office/drawing/2014/main" val="2746049798"/>
                  </a:ext>
                </a:extLst>
              </a:tr>
              <a:tr h="370840">
                <a:tc>
                  <a:txBody>
                    <a:bodyPr/>
                    <a:lstStyle/>
                    <a:p>
                      <a:r>
                        <a:rPr lang="en-US" sz="1000"/>
                        <a:t>Mariel López</a:t>
                      </a:r>
                      <a:endParaRPr lang="en-US" sz="1000"/>
                    </a:p>
                  </a:txBody>
                  <a:tcPr/>
                </a:tc>
                <a:tc>
                  <a:txBody>
                    <a:bodyPr/>
                    <a:lstStyle/>
                    <a:p>
                      <a:r>
                        <a:rPr lang="en-US" sz="1000"/>
                        <a:t>Santander Río (16)</a:t>
                      </a:r>
                      <a:endParaRPr lang="en-US" sz="1000"/>
                    </a:p>
                  </a:txBody>
                  <a:tcPr/>
                </a:tc>
                <a:tc>
                  <a:txBody>
                    <a:bodyPr/>
                    <a:lstStyle/>
                    <a:p>
                      <a:r>
                        <a:rPr lang="en-US" sz="1000"/>
                        <a:t>0</a:t>
                      </a:r>
                      <a:endParaRPr lang="en-US" sz="1000"/>
                    </a:p>
                  </a:txBody>
                  <a:tcPr/>
                </a:tc>
                <a:tc>
                  <a:txBody>
                    <a:bodyPr/>
                    <a:lstStyle/>
                    <a:p>
                      <a:r>
                        <a:rPr lang="en-US" sz="1000"/>
                        <a:t>16</a:t>
                      </a:r>
                      <a:endParaRPr lang="en-US" sz="1000"/>
                    </a:p>
                  </a:txBody>
                  <a:tcPr/>
                </a:tc>
                <a:tc>
                  <a:txBody>
                    <a:bodyPr/>
                    <a:lstStyle/>
                    <a:p>
                      <a:r>
                        <a:rPr lang="en-US" sz="1000"/>
                        <a:t>16</a:t>
                      </a:r>
                      <a:endParaRPr lang="en-US" sz="1000"/>
                    </a:p>
                  </a:txBody>
                  <a:tcPr/>
                </a:tc>
                <a:extLst>
                  <a:ext uri="{0D108BD9-81ED-4DB2-BD59-A6C34878D82A}">
                    <a16:rowId xmlns:a16="http://schemas.microsoft.com/office/drawing/2014/main" val="770897440"/>
                  </a:ext>
                </a:extLst>
              </a:tr>
              <a:tr h="370840">
                <a:tc>
                  <a:txBody>
                    <a:bodyPr/>
                    <a:lstStyle/>
                    <a:p>
                      <a:r>
                        <a:rPr lang="en-US" sz="1000"/>
                        <a:t>Je Banegas</a:t>
                      </a:r>
                      <a:endParaRPr lang="en-US" sz="1000"/>
                    </a:p>
                  </a:txBody>
                  <a:tcPr/>
                </a:tc>
                <a:tc>
                  <a:txBody>
                    <a:bodyPr/>
                    <a:lstStyle/>
                    <a:p>
                      <a:r>
                        <a:rPr lang="en-US" sz="1000"/>
                        <a:t>ICBC Argentina (16)</a:t>
                      </a:r>
                      <a:endParaRPr lang="en-US" sz="1000"/>
                    </a:p>
                  </a:txBody>
                  <a:tcPr/>
                </a:tc>
                <a:tc>
                  <a:txBody>
                    <a:bodyPr/>
                    <a:lstStyle/>
                    <a:p>
                      <a:r>
                        <a:rPr lang="en-US" sz="1000"/>
                        <a:t>0</a:t>
                      </a:r>
                      <a:endParaRPr lang="en-US" sz="1000"/>
                    </a:p>
                  </a:txBody>
                  <a:tcPr/>
                </a:tc>
                <a:tc>
                  <a:txBody>
                    <a:bodyPr/>
                    <a:lstStyle/>
                    <a:p>
                      <a:r>
                        <a:rPr lang="en-US" sz="1000"/>
                        <a:t>16</a:t>
                      </a:r>
                      <a:endParaRPr lang="en-US" sz="1000"/>
                    </a:p>
                  </a:txBody>
                  <a:tcPr/>
                </a:tc>
                <a:tc>
                  <a:txBody>
                    <a:bodyPr/>
                    <a:lstStyle/>
                    <a:p>
                      <a:r>
                        <a:rPr lang="en-US" sz="1000"/>
                        <a:t>16</a:t>
                      </a:r>
                      <a:endParaRPr lang="en-US" sz="1000"/>
                    </a:p>
                  </a:txBody>
                  <a:tcPr/>
                </a:tc>
                <a:extLst>
                  <a:ext uri="{0D108BD9-81ED-4DB2-BD59-A6C34878D82A}">
                    <a16:rowId xmlns:a16="http://schemas.microsoft.com/office/drawing/2014/main" val="1969975325"/>
                  </a:ext>
                </a:extLst>
              </a:tr>
              <a:tr h="370840">
                <a:tc>
                  <a:txBody>
                    <a:bodyPr/>
                    <a:lstStyle/>
                    <a:p>
                      <a:r>
                        <a:rPr lang="en-US" sz="1000"/>
                        <a:t>MaríaFlorencia Carrin</a:t>
                      </a:r>
                      <a:endParaRPr lang="en-US" sz="1000"/>
                    </a:p>
                  </a:txBody>
                  <a:tcPr/>
                </a:tc>
                <a:tc>
                  <a:txBody>
                    <a:bodyPr/>
                    <a:lstStyle/>
                    <a:p>
                      <a:r>
                        <a:rPr lang="en-US" sz="1000"/>
                        <a:t>Banco Provincia (14)</a:t>
                      </a:r>
                      <a:endParaRPr lang="en-US" sz="1000"/>
                    </a:p>
                  </a:txBody>
                  <a:tcPr/>
                </a:tc>
                <a:tc>
                  <a:txBody>
                    <a:bodyPr/>
                    <a:lstStyle/>
                    <a:p>
                      <a:r>
                        <a:rPr lang="en-US" sz="1000"/>
                        <a:t>0</a:t>
                      </a:r>
                      <a:endParaRPr lang="en-US" sz="1000"/>
                    </a:p>
                  </a:txBody>
                  <a:tcPr/>
                </a:tc>
                <a:tc>
                  <a:txBody>
                    <a:bodyPr/>
                    <a:lstStyle/>
                    <a:p>
                      <a:r>
                        <a:rPr lang="en-US" sz="1000"/>
                        <a:t>14</a:t>
                      </a:r>
                      <a:endParaRPr lang="en-US" sz="1000"/>
                    </a:p>
                  </a:txBody>
                  <a:tcPr/>
                </a:tc>
                <a:tc>
                  <a:txBody>
                    <a:bodyPr/>
                    <a:lstStyle/>
                    <a:p>
                      <a:r>
                        <a:rPr lang="en-US" sz="1000"/>
                        <a:t>14</a:t>
                      </a:r>
                      <a:endParaRPr lang="en-US" sz="1000"/>
                    </a:p>
                  </a:txBody>
                  <a:tcPr/>
                </a:tc>
                <a:extLst>
                  <a:ext uri="{0D108BD9-81ED-4DB2-BD59-A6C34878D82A}">
                    <a16:rowId xmlns:a16="http://schemas.microsoft.com/office/drawing/2014/main" val="1748497312"/>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74587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1075</Words>
  <Application>Microsoft Office PowerPoint</Application>
  <PresentationFormat>On-screen Show (4:3)</PresentationFormat>
  <Paragraphs>559</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Reporte Facebook</vt:lpstr>
      <vt:lpstr>Key Metrics Table - 1 of 2</vt:lpstr>
      <vt:lpstr>Key Metrics Table - 2 of 2</vt:lpstr>
      <vt:lpstr>Fans Total</vt:lpstr>
      <vt:lpstr>Key Metrics Radar</vt:lpstr>
      <vt:lpstr>Fans Change</vt:lpstr>
      <vt:lpstr>Fans Change Per Weekday</vt:lpstr>
      <vt:lpstr>Own Posts</vt:lpstr>
      <vt:lpstr>Own Posts By Weekday</vt:lpstr>
      <vt:lpstr>Interaction Rate By Weekday</vt:lpstr>
      <vt:lpstr>Own Posts By Hour</vt:lpstr>
      <vt:lpstr>Interaction Rate By Hour</vt:lpstr>
      <vt:lpstr>Interactions Distribution</vt:lpstr>
      <vt:lpstr>Response Times</vt:lpstr>
      <vt:lpstr>Own Posts Table - 1 of 3</vt:lpstr>
      <vt:lpstr>Own Posts Table - 2 of 3</vt:lpstr>
      <vt:lpstr>Own Posts Table - 3 of 3</vt:lpstr>
      <vt:lpstr>Post Type Distribution</vt:lpstr>
      <vt:lpstr>Interaction Rate By Post Type</vt:lpstr>
      <vt:lpstr>Questions Table</vt:lpstr>
      <vt:lpstr>Key Influencers - 1 of 2</vt:lpstr>
      <vt:lpstr>Key Influencers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2017-01-09T21:21:27Z</dcterms:created>
  <dcterms:modified xsi:type="dcterms:W3CDTF">2017-01-09T21:22:28Z</dcterms:modified>
</cp:coreProperties>
</file>