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charts/chart4.xml" ContentType="application/vnd.openxmlformats-officedocument.drawingml.chart+xml"/>
  <Override PartName="/ppt/charts/style4.xml" ContentType="application/vnd.ms-office.chartstyle+xml"/>
  <Override PartName="/ppt/charts/colors4.xml" ContentType="application/vnd.ms-office.chartcolorstyle+xml"/>
  <Override PartName="/ppt/charts/chart5.xml" ContentType="application/vnd.openxmlformats-officedocument.drawingml.chart+xml"/>
  <Override PartName="/ppt/charts/style5.xml" ContentType="application/vnd.ms-office.chartstyle+xml"/>
  <Override PartName="/ppt/charts/colors5.xml" ContentType="application/vnd.ms-office.chartcolorstyle+xml"/>
  <Override PartName="/ppt/charts/chart6.xml" ContentType="application/vnd.openxmlformats-officedocument.drawingml.chart+xml"/>
  <Override PartName="/ppt/charts/style6.xml" ContentType="application/vnd.ms-office.chartstyle+xml"/>
  <Override PartName="/ppt/charts/colors6.xml" ContentType="application/vnd.ms-office.chartcolorstyle+xml"/>
  <Override PartName="/ppt/charts/chart7.xml" ContentType="application/vnd.openxmlformats-officedocument.drawingml.chart+xml"/>
  <Override PartName="/ppt/charts/style7.xml" ContentType="application/vnd.ms-office.chartstyle+xml"/>
  <Override PartName="/ppt/charts/colors7.xml" ContentType="application/vnd.ms-office.chartcolorstyle+xml"/>
  <Override PartName="/ppt/charts/chart8.xml" ContentType="application/vnd.openxmlformats-officedocument.drawingml.chart+xml"/>
  <Override PartName="/ppt/charts/style8.xml" ContentType="application/vnd.ms-office.chartstyle+xml"/>
  <Override PartName="/ppt/charts/colors8.xml" ContentType="application/vnd.ms-office.chartcolorstyle+xml"/>
  <Override PartName="/ppt/charts/chart9.xml" ContentType="application/vnd.openxmlformats-officedocument.drawingml.chart+xml"/>
  <Override PartName="/ppt/charts/style9.xml" ContentType="application/vnd.ms-office.chartstyle+xml"/>
  <Override PartName="/ppt/charts/colors9.xml" ContentType="application/vnd.ms-office.chartcolorstyle+xml"/>
  <Override PartName="/ppt/charts/chart10.xml" ContentType="application/vnd.openxmlformats-officedocument.drawingml.chart+xml"/>
  <Override PartName="/ppt/charts/style10.xml" ContentType="application/vnd.ms-office.chartstyle+xml"/>
  <Override PartName="/ppt/charts/colors10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15"/>
      <p:bold r:id="rId16"/>
      <p:italic r:id="rId17"/>
      <p:boldItalic r:id="rId18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00" autoAdjust="0"/>
    <p:restoredTop sz="94692" autoAdjust="0"/>
  </p:normalViewPr>
  <p:slideViewPr>
    <p:cSldViewPr snapToGrid="0">
      <p:cViewPr varScale="1">
        <p:scale>
          <a:sx n="62" d="100"/>
          <a:sy n="62" d="100"/>
        </p:scale>
        <p:origin x="90" y="360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font" Target="fonts/font4.fntdata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font" Target="fonts/font3.fntdata"/><Relationship Id="rId2" Type="http://schemas.openxmlformats.org/officeDocument/2006/relationships/slide" Target="slides/slide1.xml"/><Relationship Id="rId16" Type="http://schemas.openxmlformats.org/officeDocument/2006/relationships/font" Target="fonts/font2.fntdata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font" Target="fonts/font1.fntdata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.xlsx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2.xlsx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_rels/chart4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3.xlsx"/><Relationship Id="rId2" Type="http://schemas.microsoft.com/office/2011/relationships/chartColorStyle" Target="colors4.xml"/><Relationship Id="rId1" Type="http://schemas.microsoft.com/office/2011/relationships/chartStyle" Target="style4.xml"/></Relationships>
</file>

<file path=ppt/charts/_rels/chart5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4.xlsx"/><Relationship Id="rId2" Type="http://schemas.microsoft.com/office/2011/relationships/chartColorStyle" Target="colors5.xml"/><Relationship Id="rId1" Type="http://schemas.microsoft.com/office/2011/relationships/chartStyle" Target="style5.xml"/></Relationships>
</file>

<file path=ppt/charts/_rels/chart6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5.xlsx"/><Relationship Id="rId2" Type="http://schemas.microsoft.com/office/2011/relationships/chartColorStyle" Target="colors6.xml"/><Relationship Id="rId1" Type="http://schemas.microsoft.com/office/2011/relationships/chartStyle" Target="style6.xml"/></Relationships>
</file>

<file path=ppt/charts/_rels/chart7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6.xlsx"/><Relationship Id="rId2" Type="http://schemas.microsoft.com/office/2011/relationships/chartColorStyle" Target="colors7.xml"/><Relationship Id="rId1" Type="http://schemas.microsoft.com/office/2011/relationships/chartStyle" Target="style7.xml"/></Relationships>
</file>

<file path=ppt/charts/_rels/chart8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7.xlsx"/><Relationship Id="rId2" Type="http://schemas.microsoft.com/office/2011/relationships/chartColorStyle" Target="colors8.xml"/><Relationship Id="rId1" Type="http://schemas.microsoft.com/office/2011/relationships/chartStyle" Target="style8.xml"/></Relationships>
</file>

<file path=ppt/charts/_rels/chart9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8.xlsx"/><Relationship Id="rId2" Type="http://schemas.microsoft.com/office/2011/relationships/chartColorStyle" Target="colors9.xml"/><Relationship Id="rId1" Type="http://schemas.microsoft.com/office/2011/relationships/chartStyle" Target="style9.xml"/></Relationships>
</file>

<file path=ppt/charts/_rels/chart10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9.xlsx"/><Relationship Id="rId2" Type="http://schemas.microsoft.com/office/2011/relationships/chartColorStyle" Target="colors10.xml"/><Relationship Id="rId1" Type="http://schemas.microsoft.com/office/2011/relationships/chartStyle" Target="style10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radarChart>
        <c:radarStyle val="marker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banco.ciudad (Banco Ciudad)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strRef>
              <c:f>Sheet1!$A$2:$A$8</c:f>
              <c:strCache>
                <c:ptCount val="7"/>
                <c:pt idx="0">
                  <c:v>Followers</c:v>
                </c:pt>
                <c:pt idx="1">
                  <c:v>Images</c:v>
                </c:pt>
                <c:pt idx="2">
                  <c:v>Videos</c:v>
                </c:pt>
                <c:pt idx="3">
                  <c:v>Posts</c:v>
                </c:pt>
                <c:pt idx="4">
                  <c:v>Interactions</c:v>
                </c:pt>
                <c:pt idx="5">
                  <c:v>Interaction Rate</c:v>
                </c:pt>
                <c:pt idx="6">
                  <c:v>Followers Change Rate</c:v>
                </c:pt>
              </c:strCache>
            </c:strRef>
          </c:cat>
          <c:val>
            <c:numRef>
              <c:f>Sheet1!$B$2:$B$8</c:f>
              <c:numCache>
                <c:formatCode>General</c:formatCode>
                <c:ptCount val="7"/>
                <c:pt idx="0">
                  <c:v>100</c:v>
                </c:pt>
                <c:pt idx="1">
                  <c:v>100</c:v>
                </c:pt>
                <c:pt idx="2">
                  <c:v>0</c:v>
                </c:pt>
                <c:pt idx="3">
                  <c:v>100</c:v>
                </c:pt>
                <c:pt idx="4">
                  <c:v>100</c:v>
                </c:pt>
                <c:pt idx="5">
                  <c:v>100</c:v>
                </c:pt>
                <c:pt idx="6">
                  <c:v>100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1337-419D-A881-BEF10890814E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238149344"/>
        <c:axId val="238146392"/>
      </c:radarChart>
      <c:catAx>
        <c:axId val="23814934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38146392"/>
        <c:crosses val="autoZero"/>
        <c:auto val="1"/>
        <c:lblAlgn val="ctr"/>
        <c:lblOffset val="100"/>
        <c:noMultiLvlLbl val="0"/>
      </c:catAx>
      <c:valAx>
        <c:axId val="23814639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3814934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banco.ciudad (Banco Ciudad)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42705</c:v>
                </c:pt>
                <c:pt idx="1">
                  <c:v>42706</c:v>
                </c:pt>
                <c:pt idx="2">
                  <c:v>42707</c:v>
                </c:pt>
                <c:pt idx="3">
                  <c:v>42708</c:v>
                </c:pt>
                <c:pt idx="4">
                  <c:v>42709</c:v>
                </c:pt>
                <c:pt idx="5">
                  <c:v>42710</c:v>
                </c:pt>
                <c:pt idx="6">
                  <c:v>42711</c:v>
                </c:pt>
                <c:pt idx="7">
                  <c:v>42712</c:v>
                </c:pt>
                <c:pt idx="8">
                  <c:v>42713</c:v>
                </c:pt>
                <c:pt idx="9">
                  <c:v>42714</c:v>
                </c:pt>
                <c:pt idx="10">
                  <c:v>42715</c:v>
                </c:pt>
                <c:pt idx="11">
                  <c:v>42716</c:v>
                </c:pt>
                <c:pt idx="12">
                  <c:v>42717</c:v>
                </c:pt>
                <c:pt idx="13">
                  <c:v>42718</c:v>
                </c:pt>
                <c:pt idx="14">
                  <c:v>42719</c:v>
                </c:pt>
                <c:pt idx="15">
                  <c:v>42720</c:v>
                </c:pt>
                <c:pt idx="16">
                  <c:v>42721</c:v>
                </c:pt>
                <c:pt idx="17">
                  <c:v>42722</c:v>
                </c:pt>
                <c:pt idx="18">
                  <c:v>42723</c:v>
                </c:pt>
                <c:pt idx="19">
                  <c:v>42724</c:v>
                </c:pt>
                <c:pt idx="20">
                  <c:v>42725</c:v>
                </c:pt>
                <c:pt idx="21">
                  <c:v>42726</c:v>
                </c:pt>
                <c:pt idx="22">
                  <c:v>42727</c:v>
                </c:pt>
                <c:pt idx="23">
                  <c:v>42728</c:v>
                </c:pt>
                <c:pt idx="24">
                  <c:v>42729</c:v>
                </c:pt>
                <c:pt idx="25">
                  <c:v>42730</c:v>
                </c:pt>
                <c:pt idx="26">
                  <c:v>42731</c:v>
                </c:pt>
                <c:pt idx="27">
                  <c:v>42732</c:v>
                </c:pt>
                <c:pt idx="28">
                  <c:v>42733</c:v>
                </c:pt>
                <c:pt idx="29">
                  <c:v>42734</c:v>
                </c:pt>
                <c:pt idx="30">
                  <c:v>42735</c:v>
                </c:pt>
              </c:numCache>
            </c:numRef>
          </c:cat>
          <c:val>
            <c:numRef>
              <c:f>Sheet1!$B$2:$B$32</c:f>
              <c:numCache>
                <c:formatCode>General</c:formatCode>
                <c:ptCount val="31"/>
                <c:pt idx="0">
                  <c:v>3377</c:v>
                </c:pt>
                <c:pt idx="1">
                  <c:v>3393</c:v>
                </c:pt>
                <c:pt idx="2">
                  <c:v>3402</c:v>
                </c:pt>
                <c:pt idx="3">
                  <c:v>3420</c:v>
                </c:pt>
                <c:pt idx="4">
                  <c:v>3434</c:v>
                </c:pt>
                <c:pt idx="5">
                  <c:v>3440</c:v>
                </c:pt>
                <c:pt idx="6">
                  <c:v>3448</c:v>
                </c:pt>
                <c:pt idx="7">
                  <c:v>3452</c:v>
                </c:pt>
                <c:pt idx="8">
                  <c:v>3456</c:v>
                </c:pt>
                <c:pt idx="9">
                  <c:v>3459</c:v>
                </c:pt>
                <c:pt idx="10">
                  <c:v>3465</c:v>
                </c:pt>
                <c:pt idx="11">
                  <c:v>3471</c:v>
                </c:pt>
                <c:pt idx="12">
                  <c:v>3473</c:v>
                </c:pt>
                <c:pt idx="13">
                  <c:v>3476</c:v>
                </c:pt>
                <c:pt idx="14">
                  <c:v>3479</c:v>
                </c:pt>
                <c:pt idx="15">
                  <c:v>3482</c:v>
                </c:pt>
                <c:pt idx="16">
                  <c:v>3484</c:v>
                </c:pt>
                <c:pt idx="17">
                  <c:v>3486</c:v>
                </c:pt>
                <c:pt idx="18">
                  <c:v>3489</c:v>
                </c:pt>
                <c:pt idx="19">
                  <c:v>3489</c:v>
                </c:pt>
                <c:pt idx="20">
                  <c:v>3494</c:v>
                </c:pt>
                <c:pt idx="21">
                  <c:v>3501</c:v>
                </c:pt>
                <c:pt idx="22">
                  <c:v>3507</c:v>
                </c:pt>
                <c:pt idx="23">
                  <c:v>3513</c:v>
                </c:pt>
                <c:pt idx="24">
                  <c:v>3513</c:v>
                </c:pt>
                <c:pt idx="25">
                  <c:v>3519</c:v>
                </c:pt>
                <c:pt idx="26">
                  <c:v>3523</c:v>
                </c:pt>
                <c:pt idx="27">
                  <c:v>3526</c:v>
                </c:pt>
                <c:pt idx="28">
                  <c:v>3533</c:v>
                </c:pt>
                <c:pt idx="29">
                  <c:v>3537</c:v>
                </c:pt>
                <c:pt idx="30">
                  <c:v>3538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3DA3-4197-B1A8-DB0AB36365E4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33801480"/>
        <c:axId val="265411968"/>
      </c:lineChart>
      <c:dateAx>
        <c:axId val="233801480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65411968"/>
        <c:crosses val="autoZero"/>
        <c:auto val="1"/>
        <c:lblOffset val="100"/>
        <c:baseTimeUnit val="days"/>
      </c:dateAx>
      <c:valAx>
        <c:axId val="26541196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3380148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banco.ciudad (Banco Ciudad)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Sheet1!$B$2:$B$8</c:f>
              <c:numCache>
                <c:formatCode>General</c:formatCode>
                <c:ptCount val="7"/>
                <c:pt idx="0">
                  <c:v>7</c:v>
                </c:pt>
                <c:pt idx="1">
                  <c:v>3</c:v>
                </c:pt>
                <c:pt idx="2">
                  <c:v>5</c:v>
                </c:pt>
                <c:pt idx="3">
                  <c:v>8</c:v>
                </c:pt>
                <c:pt idx="4">
                  <c:v>7</c:v>
                </c:pt>
                <c:pt idx="5">
                  <c:v>4</c:v>
                </c:pt>
                <c:pt idx="6">
                  <c:v>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A7CC-4000-966E-5070F28054AB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270640864"/>
        <c:axId val="270637256"/>
      </c:barChart>
      <c:catAx>
        <c:axId val="27064086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70637256"/>
        <c:crosses val="autoZero"/>
        <c:auto val="1"/>
        <c:lblAlgn val="ctr"/>
        <c:lblOffset val="100"/>
        <c:noMultiLvlLbl val="0"/>
      </c:catAx>
      <c:valAx>
        <c:axId val="27063725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7064086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banco.ciudad (Banco Ciudad)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Sheet1!$A$2:$A$25</c:f>
              <c:numCache>
                <c:formatCode>General</c:formatCode>
                <c:ptCount val="24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  <c:pt idx="5">
                  <c:v>5</c:v>
                </c:pt>
                <c:pt idx="6">
                  <c:v>6</c:v>
                </c:pt>
                <c:pt idx="7">
                  <c:v>7</c:v>
                </c:pt>
                <c:pt idx="8">
                  <c:v>8</c:v>
                </c:pt>
                <c:pt idx="9">
                  <c:v>9</c:v>
                </c:pt>
                <c:pt idx="10">
                  <c:v>10</c:v>
                </c:pt>
                <c:pt idx="11">
                  <c:v>11</c:v>
                </c:pt>
                <c:pt idx="12">
                  <c:v>12</c:v>
                </c:pt>
                <c:pt idx="13">
                  <c:v>13</c:v>
                </c:pt>
                <c:pt idx="14">
                  <c:v>14</c:v>
                </c:pt>
                <c:pt idx="15">
                  <c:v>15</c:v>
                </c:pt>
                <c:pt idx="16">
                  <c:v>16</c:v>
                </c:pt>
                <c:pt idx="17">
                  <c:v>17</c:v>
                </c:pt>
                <c:pt idx="18">
                  <c:v>18</c:v>
                </c:pt>
                <c:pt idx="19">
                  <c:v>19</c:v>
                </c:pt>
                <c:pt idx="20">
                  <c:v>20</c:v>
                </c:pt>
                <c:pt idx="21">
                  <c:v>21</c:v>
                </c:pt>
                <c:pt idx="22">
                  <c:v>22</c:v>
                </c:pt>
                <c:pt idx="23">
                  <c:v>23</c:v>
                </c:pt>
              </c:numCache>
            </c:numRef>
          </c:cat>
          <c:val>
            <c:numRef>
              <c:f>Sheet1!$B$2:$B$25</c:f>
              <c:numCache>
                <c:formatCode>General</c:formatCode>
                <c:ptCount val="24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1</c:v>
                </c:pt>
                <c:pt idx="14">
                  <c:v>0</c:v>
                </c:pt>
                <c:pt idx="15">
                  <c:v>0</c:v>
                </c:pt>
                <c:pt idx="16">
                  <c:v>0</c:v>
                </c:pt>
                <c:pt idx="17">
                  <c:v>1</c:v>
                </c:pt>
                <c:pt idx="18">
                  <c:v>1</c:v>
                </c:pt>
                <c:pt idx="19">
                  <c:v>1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6AFF-425B-AC27-DA1CFBC5EB0E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70640208"/>
        <c:axId val="270640536"/>
      </c:lineChart>
      <c:catAx>
        <c:axId val="27064020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70640536"/>
        <c:crosses val="autoZero"/>
        <c:auto val="1"/>
        <c:lblAlgn val="ctr"/>
        <c:lblOffset val="100"/>
        <c:noMultiLvlLbl val="0"/>
      </c:catAx>
      <c:valAx>
        <c:axId val="27064053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7064020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banco.ciudad (Banco Ciudad)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Sheet1!$A$2:$A$25</c:f>
              <c:numCache>
                <c:formatCode>General</c:formatCode>
                <c:ptCount val="24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  <c:pt idx="5">
                  <c:v>5</c:v>
                </c:pt>
                <c:pt idx="6">
                  <c:v>6</c:v>
                </c:pt>
                <c:pt idx="7">
                  <c:v>7</c:v>
                </c:pt>
                <c:pt idx="8">
                  <c:v>8</c:v>
                </c:pt>
                <c:pt idx="9">
                  <c:v>9</c:v>
                </c:pt>
                <c:pt idx="10">
                  <c:v>10</c:v>
                </c:pt>
                <c:pt idx="11">
                  <c:v>11</c:v>
                </c:pt>
                <c:pt idx="12">
                  <c:v>12</c:v>
                </c:pt>
                <c:pt idx="13">
                  <c:v>13</c:v>
                </c:pt>
                <c:pt idx="14">
                  <c:v>14</c:v>
                </c:pt>
                <c:pt idx="15">
                  <c:v>15</c:v>
                </c:pt>
                <c:pt idx="16">
                  <c:v>16</c:v>
                </c:pt>
                <c:pt idx="17">
                  <c:v>17</c:v>
                </c:pt>
                <c:pt idx="18">
                  <c:v>18</c:v>
                </c:pt>
                <c:pt idx="19">
                  <c:v>19</c:v>
                </c:pt>
                <c:pt idx="20">
                  <c:v>20</c:v>
                </c:pt>
                <c:pt idx="21">
                  <c:v>21</c:v>
                </c:pt>
                <c:pt idx="22">
                  <c:v>22</c:v>
                </c:pt>
                <c:pt idx="23">
                  <c:v>23</c:v>
                </c:pt>
              </c:numCache>
            </c:numRef>
          </c:cat>
          <c:val>
            <c:numRef>
              <c:f>Sheet1!$B$2:$B$25</c:f>
              <c:numCache>
                <c:formatCode>General</c:formatCode>
                <c:ptCount val="24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2.4050999710229002</c:v>
                </c:pt>
                <c:pt idx="14">
                  <c:v>0</c:v>
                </c:pt>
                <c:pt idx="15">
                  <c:v>0</c:v>
                </c:pt>
                <c:pt idx="16">
                  <c:v>0</c:v>
                </c:pt>
                <c:pt idx="17">
                  <c:v>1.3619240799768</c:v>
                </c:pt>
                <c:pt idx="18">
                  <c:v>1.3329469718922</c:v>
                </c:pt>
                <c:pt idx="19">
                  <c:v>1.0431758910461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326B-448B-901D-7EECA1D508E7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70108224"/>
        <c:axId val="270111504"/>
      </c:lineChart>
      <c:catAx>
        <c:axId val="27010822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70111504"/>
        <c:crosses val="autoZero"/>
        <c:auto val="1"/>
        <c:lblAlgn val="ctr"/>
        <c:lblOffset val="100"/>
        <c:noMultiLvlLbl val="0"/>
      </c:catAx>
      <c:valAx>
        <c:axId val="27011150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7010822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banco.ciudad (Banco Ciudad)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Sheet1!$B$2:$B$8</c:f>
              <c:numCache>
                <c:formatCode>General</c:formatCode>
                <c:ptCount val="7"/>
                <c:pt idx="0">
                  <c:v>0</c:v>
                </c:pt>
                <c:pt idx="1">
                  <c:v>0</c:v>
                </c:pt>
                <c:pt idx="2">
                  <c:v>1</c:v>
                </c:pt>
                <c:pt idx="3">
                  <c:v>1</c:v>
                </c:pt>
                <c:pt idx="4">
                  <c:v>2</c:v>
                </c:pt>
                <c:pt idx="5">
                  <c:v>0</c:v>
                </c:pt>
                <c:pt idx="6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7CB5-4B00-BC06-04F42F77F7E1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270643160"/>
        <c:axId val="267911960"/>
      </c:barChart>
      <c:catAx>
        <c:axId val="27064316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67911960"/>
        <c:crosses val="autoZero"/>
        <c:auto val="1"/>
        <c:lblAlgn val="ctr"/>
        <c:lblOffset val="100"/>
        <c:noMultiLvlLbl val="0"/>
      </c:catAx>
      <c:valAx>
        <c:axId val="26791196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7064316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7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percent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Photos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banco.ciudad (Banco Ciudad)</c:v>
                </c:pt>
              </c:strCache>
            </c:strRef>
          </c:cat>
          <c:val>
            <c:numRef>
              <c:f>Sheet1!$B$2</c:f>
              <c:numCache>
                <c:formatCode>General</c:formatCode>
                <c:ptCount val="1"/>
                <c:pt idx="0">
                  <c:v>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0D4B-4AD0-A8AD-DB1F1925E2CA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Videos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banco.ciudad (Banco Ciudad)</c:v>
                </c:pt>
              </c:strCache>
            </c:strRef>
          </c:cat>
          <c:val>
            <c:numRef>
              <c:f>Sheet1!$C$2</c:f>
              <c:numCache>
                <c:formatCode>General</c:formatCode>
                <c:ptCount val="1"/>
                <c:pt idx="0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0D4B-4AD0-A8AD-DB1F1925E2CA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272173520"/>
        <c:axId val="272178112"/>
      </c:barChart>
      <c:catAx>
        <c:axId val="27217352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72178112"/>
        <c:crosses val="autoZero"/>
        <c:auto val="1"/>
        <c:lblAlgn val="ctr"/>
        <c:lblOffset val="100"/>
        <c:noMultiLvlLbl val="0"/>
      </c:catAx>
      <c:valAx>
        <c:axId val="27217811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7217352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8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banco.ciudad (Banco Ciudad)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Sheet1!$B$2:$B$8</c:f>
              <c:numCache>
                <c:formatCode>General</c:formatCode>
                <c:ptCount val="7"/>
                <c:pt idx="2">
                  <c:v>1.330633497252</c:v>
                </c:pt>
                <c:pt idx="3">
                  <c:v>1.0413653456754</c:v>
                </c:pt>
                <c:pt idx="4">
                  <c:v>1.8802429852472999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68E3-4B80-AEB9-3DC38744CBFD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272177128"/>
        <c:axId val="272180408"/>
      </c:barChart>
      <c:catAx>
        <c:axId val="27217712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72180408"/>
        <c:crosses val="autoZero"/>
        <c:auto val="1"/>
        <c:lblAlgn val="ctr"/>
        <c:lblOffset val="100"/>
        <c:noMultiLvlLbl val="0"/>
      </c:catAx>
      <c:valAx>
        <c:axId val="27218040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7217712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9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percent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Likes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banco.ciudad (Banco Ciudad)</c:v>
                </c:pt>
              </c:strCache>
            </c:strRef>
          </c:cat>
          <c:val>
            <c:numRef>
              <c:f>Sheet1!$B$2</c:f>
              <c:numCache>
                <c:formatCode>General</c:formatCode>
                <c:ptCount val="1"/>
                <c:pt idx="0">
                  <c:v>212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E1FF-4B15-A33F-81D70F355E5B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Comments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banco.ciudad (Banco Ciudad)</c:v>
                </c:pt>
              </c:strCache>
            </c:strRef>
          </c:cat>
          <c:val>
            <c:numRef>
              <c:f>Sheet1!$C$2</c:f>
              <c:numCache>
                <c:formatCode>General</c:formatCode>
                <c:ptCount val="1"/>
                <c:pt idx="0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E1FF-4B15-A33F-81D70F355E5B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272183360"/>
        <c:axId val="272186640"/>
      </c:barChart>
      <c:catAx>
        <c:axId val="27218336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72186640"/>
        <c:crosses val="autoZero"/>
        <c:auto val="1"/>
        <c:lblAlgn val="ctr"/>
        <c:lblOffset val="100"/>
        <c:noMultiLvlLbl val="0"/>
      </c:catAx>
      <c:valAx>
        <c:axId val="27218664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7218336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0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banco.ciudad (Banco Ciudad)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Sheet1!$A$2:$A$3</c:f>
              <c:strCache>
                <c:ptCount val="2"/>
                <c:pt idx="0">
                  <c:v>Images</c:v>
                </c:pt>
                <c:pt idx="1">
                  <c:v>Videos</c:v>
                </c:pt>
              </c:strCache>
            </c:strRef>
          </c:cat>
          <c:val>
            <c:numRef>
              <c:f>Sheet1!$B$2:$B$3</c:f>
              <c:numCache>
                <c:formatCode>General</c:formatCode>
                <c:ptCount val="2"/>
                <c:pt idx="0">
                  <c:v>1.5065431925974</c:v>
                </c:pt>
                <c:pt idx="1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75B6-4761-BC99-B9E667AB4A2F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272182704"/>
        <c:axId val="272184672"/>
      </c:barChart>
      <c:catAx>
        <c:axId val="27218270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72184672"/>
        <c:crosses val="autoZero"/>
        <c:auto val="1"/>
        <c:lblAlgn val="ctr"/>
        <c:lblOffset val="100"/>
        <c:noMultiLvlLbl val="0"/>
      </c:catAx>
      <c:valAx>
        <c:axId val="27218467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7218270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6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7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8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9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0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31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4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5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6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7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8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9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0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1/9/2017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1/9/2017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1/9/2017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1/9/2017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1/9/2017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1/9/2017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1/9/2017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1/9/2017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1/9/2017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1/9/2017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chart" Target="../charts/chart3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chart" Target="../charts/chart4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chart" Target="../charts/chart5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chart" Target="../charts/chart6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chart" Target="../charts/chart7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chart" Target="../charts/chart8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9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0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/>
              <a:t>Reporte Instagram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/>
              <a:t>Socialad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744788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Key Metrics Table</a:t>
            </a:r>
            <a:endParaRPr lang="en-US"/>
          </a:p>
        </p:txBody>
      </p:sp>
      <p:graphicFrame>
        <p:nvGraphicFramePr>
          <p:cNvPr id="6" name="Table Placeholder 5"/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289110249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304288">
                  <a:extLst>
                    <a:ext uri="{9D8B030D-6E8A-4147-A177-3AD203B41FA5}">
                      <a16:colId xmlns:a16="http://schemas.microsoft.com/office/drawing/2014/main" val="2041801484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138685507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4004059917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1149826631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3597972106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1783465423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2610921924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3046832416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366611107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Name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Followers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+/-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Images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Posts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Likes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Comments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I-Rate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9175618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banco.ciudad (Banco Ciudad)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3538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180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212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1.5371%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35438660"/>
                  </a:ext>
                </a:extLst>
              </a:tr>
            </a:tbl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12/01/2016 - 12/31/2016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590209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Key Metrics Radar</a:t>
            </a:r>
            <a:endParaRPr lang="en-US"/>
          </a:p>
        </p:txBody>
      </p:sp>
      <p:graphicFrame>
        <p:nvGraphicFramePr>
          <p:cNvPr id="6" name="Chart Placeholder 5"/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667370082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12/01/2016 - 12/31/2016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4408608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Followers Total</a:t>
            </a:r>
            <a:endParaRPr lang="en-US"/>
          </a:p>
        </p:txBody>
      </p:sp>
      <p:graphicFrame>
        <p:nvGraphicFramePr>
          <p:cNvPr id="6" name="Chart Placeholder 5"/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457097473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12/01/2016 - 12/31/2016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4586311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Followers Change Per Weekday</a:t>
            </a:r>
            <a:endParaRPr lang="en-US"/>
          </a:p>
        </p:txBody>
      </p:sp>
      <p:graphicFrame>
        <p:nvGraphicFramePr>
          <p:cNvPr id="6" name="Chart Placeholder 5"/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337647044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12/01/2016 - 12/31/2016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3586714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Posts By Hour</a:t>
            </a:r>
            <a:endParaRPr lang="en-US"/>
          </a:p>
        </p:txBody>
      </p:sp>
      <p:graphicFrame>
        <p:nvGraphicFramePr>
          <p:cNvPr id="6" name="Chart Placeholder 5"/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762660748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12/01/2016 - 12/31/2016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1384085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Interaction Rate By Hour</a:t>
            </a:r>
            <a:endParaRPr lang="en-US"/>
          </a:p>
        </p:txBody>
      </p:sp>
      <p:graphicFrame>
        <p:nvGraphicFramePr>
          <p:cNvPr id="6" name="Chart Placeholder 5"/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472587658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12/01/2016 - 12/31/2016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1606700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Posts By Weekday</a:t>
            </a:r>
            <a:endParaRPr lang="en-US"/>
          </a:p>
        </p:txBody>
      </p:sp>
      <p:graphicFrame>
        <p:nvGraphicFramePr>
          <p:cNvPr id="6" name="Chart Placeholder 5"/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4000664823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12/01/2016 - 12/31/2016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2875209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Posts Type Distribution</a:t>
            </a:r>
            <a:endParaRPr lang="en-US"/>
          </a:p>
        </p:txBody>
      </p:sp>
      <p:graphicFrame>
        <p:nvGraphicFramePr>
          <p:cNvPr id="6" name="Chart Placeholder 5"/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937442303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12/01/2016 - 12/31/2016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0839372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Interaction Rate By Weekday</a:t>
            </a:r>
            <a:endParaRPr lang="en-US"/>
          </a:p>
        </p:txBody>
      </p:sp>
      <p:graphicFrame>
        <p:nvGraphicFramePr>
          <p:cNvPr id="6" name="Chart Placeholder 5"/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178513902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12/01/2016 - 12/31/2016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3626101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Interactions Distribution</a:t>
            </a:r>
            <a:endParaRPr lang="en-US"/>
          </a:p>
        </p:txBody>
      </p:sp>
      <p:graphicFrame>
        <p:nvGraphicFramePr>
          <p:cNvPr id="6" name="Chart Placeholder 5"/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075890645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12/01/2016 - 12/31/2016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34844963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Interaction Rate By Post Type</a:t>
            </a:r>
            <a:endParaRPr lang="en-US"/>
          </a:p>
        </p:txBody>
      </p:sp>
      <p:graphicFrame>
        <p:nvGraphicFramePr>
          <p:cNvPr id="6" name="Chart Placeholder 5"/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153230121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12/01/2016 - 12/31/2016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99903802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Posts Table</a:t>
            </a:r>
            <a:endParaRPr lang="en-US"/>
          </a:p>
        </p:txBody>
      </p:sp>
      <p:graphicFrame>
        <p:nvGraphicFramePr>
          <p:cNvPr id="6" name="Table Placeholder 5"/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474260016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279392">
                  <a:extLst>
                    <a:ext uri="{9D8B030D-6E8A-4147-A177-3AD203B41FA5}">
                      <a16:colId xmlns:a16="http://schemas.microsoft.com/office/drawing/2014/main" val="1923546869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1820768954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821993812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314939889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32098312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Post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Likes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Comments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I-Rate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Type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6688203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s-ES" sz="1000" b="1"/>
                        <a:t>banco.ciudad (Banco Ciudad) - 2016-12-30 13:14:25</a:t>
                      </a:r>
                      <a:r>
                        <a:rPr lang="es-ES" sz="1000"/>
                        <a:t>
El #AñoNuevo llega con nuevas luces y colores, y ustedes nos siguen acompañando. #Gracias por elegirnos y muy #Feliz2017!  #Chau2016 :)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83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2.3466%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Image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368173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s-ES" sz="1000" b="1"/>
                        <a:t>banco.ciudad (Banco Ciudad) - 2016-12-23 17:21:48</a:t>
                      </a:r>
                      <a:r>
                        <a:rPr lang="es-ES" sz="1000"/>
                        <a:t>
🎄Entre vitel toné, pedacitos de pan dulce, turrones y brindis, queremos desearte muchos abrazos, sonrisas, nuevos proyectos y nuevas historias 💞 Que pases una #FelizNavidad y que la disfrutes como un niño es el deseo de todos los que hacemos Banco Ciudad 🎅=)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47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1.3402%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Image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2348501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s-ES" sz="1000" b="1"/>
                        <a:t>banco.ciudad (Banco Ciudad) - 2016-12-28 18:26:50</a:t>
                      </a:r>
                      <a:r>
                        <a:rPr lang="es-ES" sz="1000"/>
                        <a:t>
#ConcursoFotográfico 2016, #TrabajosSeleccionados , "Lluvia de colores" por Daniel López.
#lluvia #paraguas #buenosaires #fotografía #arte  #sendapeatonal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46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1.3046%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Image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2516330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s-ES" sz="1000" b="1"/>
                        <a:t>banco.ciudad (Banco Ciudad) - 2016-12-15 19:18:37</a:t>
                      </a:r>
                      <a:r>
                        <a:rPr lang="es-ES" sz="1000"/>
                        <a:t>
#ConcursoFotográfico 2016, #TrabajosSeleccionados , "El pueblo las abraza", por Facundo Jalil.
#buenosaires #historia #mirada #madres #abuelas  #memoria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36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1.0348%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Image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96854687"/>
                  </a:ext>
                </a:extLst>
              </a:tr>
            </a:tbl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12/01/2016 - 12/31/2016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64318831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203</Words>
  <Application>Microsoft Office PowerPoint</Application>
  <PresentationFormat>On-screen Show (4:3)</PresentationFormat>
  <Paragraphs>81</Paragraphs>
  <Slides>13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13</vt:i4>
      </vt:variant>
    </vt:vector>
  </HeadingPairs>
  <TitlesOfParts>
    <vt:vector size="16" baseType="lpstr">
      <vt:lpstr>Arial</vt:lpstr>
      <vt:lpstr>Calibri</vt:lpstr>
      <vt:lpstr>quintly_template</vt:lpstr>
      <vt:lpstr>Reporte Instagram</vt:lpstr>
      <vt:lpstr>Key Metrics Table</vt:lpstr>
      <vt:lpstr>Key Metrics Radar</vt:lpstr>
      <vt:lpstr>Followers Total</vt:lpstr>
      <vt:lpstr>Followers Change Per Weekday</vt:lpstr>
      <vt:lpstr>Posts By Hour</vt:lpstr>
      <vt:lpstr>Interaction Rate By Hour</vt:lpstr>
      <vt:lpstr>Posts By Weekday</vt:lpstr>
      <vt:lpstr>Posts Type Distribution</vt:lpstr>
      <vt:lpstr>Interaction Rate By Weekday</vt:lpstr>
      <vt:lpstr>Interactions Distribution</vt:lpstr>
      <vt:lpstr>Interaction Rate By Post Type</vt:lpstr>
      <vt:lpstr>Posts Table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Reporte Instagram</dc:title>
  <dc:creator>Administrator</dc:creator>
  <cp:lastModifiedBy>Administrator</cp:lastModifiedBy>
  <cp:revision>1</cp:revision>
  <dcterms:created xsi:type="dcterms:W3CDTF">2017-01-09T20:10:26Z</dcterms:created>
  <dcterms:modified xsi:type="dcterms:W3CDTF">2017-01-09T20:10:45Z</dcterms:modified>
</cp:coreProperties>
</file>