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443372</c:v>
                </c:pt>
                <c:pt idx="1">
                  <c:v>443697</c:v>
                </c:pt>
                <c:pt idx="2">
                  <c:v>444045</c:v>
                </c:pt>
                <c:pt idx="3">
                  <c:v>444397</c:v>
                </c:pt>
                <c:pt idx="4">
                  <c:v>444749</c:v>
                </c:pt>
                <c:pt idx="5">
                  <c:v>445016</c:v>
                </c:pt>
                <c:pt idx="6">
                  <c:v>445242</c:v>
                </c:pt>
                <c:pt idx="7">
                  <c:v>445455</c:v>
                </c:pt>
                <c:pt idx="8">
                  <c:v>445674</c:v>
                </c:pt>
                <c:pt idx="9">
                  <c:v>445893</c:v>
                </c:pt>
                <c:pt idx="10">
                  <c:v>446192</c:v>
                </c:pt>
                <c:pt idx="11">
                  <c:v>446506</c:v>
                </c:pt>
                <c:pt idx="12">
                  <c:v>446752</c:v>
                </c:pt>
                <c:pt idx="13">
                  <c:v>446914</c:v>
                </c:pt>
                <c:pt idx="14">
                  <c:v>446888</c:v>
                </c:pt>
                <c:pt idx="15">
                  <c:v>446873</c:v>
                </c:pt>
                <c:pt idx="16">
                  <c:v>446864</c:v>
                </c:pt>
                <c:pt idx="17">
                  <c:v>446832</c:v>
                </c:pt>
                <c:pt idx="18">
                  <c:v>446836</c:v>
                </c:pt>
                <c:pt idx="19">
                  <c:v>446855</c:v>
                </c:pt>
                <c:pt idx="20">
                  <c:v>446937</c:v>
                </c:pt>
                <c:pt idx="21">
                  <c:v>447003</c:v>
                </c:pt>
                <c:pt idx="22">
                  <c:v>447098</c:v>
                </c:pt>
                <c:pt idx="23">
                  <c:v>447178</c:v>
                </c:pt>
                <c:pt idx="24">
                  <c:v>447277</c:v>
                </c:pt>
                <c:pt idx="25">
                  <c:v>447393</c:v>
                </c:pt>
                <c:pt idx="26">
                  <c:v>447461</c:v>
                </c:pt>
                <c:pt idx="27">
                  <c:v>447515</c:v>
                </c:pt>
                <c:pt idx="28">
                  <c:v>447533</c:v>
                </c:pt>
                <c:pt idx="29">
                  <c:v>447585</c:v>
                </c:pt>
                <c:pt idx="30">
                  <c:v>447614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D2-40B0-9B25-446481D44C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080944"/>
        <c:axId val="260082912"/>
      </c:lineChart>
      <c:dateAx>
        <c:axId val="260080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082912"/>
        <c:crosses val="autoZero"/>
        <c:auto val="1"/>
        <c:lblOffset val="100"/>
        <c:baseTimeUnit val="days"/>
      </c:dateAx>
      <c:valAx>
        <c:axId val="26008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08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DF-4508-9AB8-AD57A8AB81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9346256"/>
        <c:axId val="229346584"/>
      </c:radarChart>
      <c:catAx>
        <c:axId val="22934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346584"/>
        <c:crosses val="autoZero"/>
        <c:auto val="1"/>
        <c:lblAlgn val="ctr"/>
        <c:lblOffset val="100"/>
        <c:noMultiLvlLbl val="0"/>
      </c:catAx>
      <c:valAx>
        <c:axId val="22934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34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203</c:v>
                </c:pt>
                <c:pt idx="1">
                  <c:v>325</c:v>
                </c:pt>
                <c:pt idx="2">
                  <c:v>348</c:v>
                </c:pt>
                <c:pt idx="3">
                  <c:v>352</c:v>
                </c:pt>
                <c:pt idx="4">
                  <c:v>352</c:v>
                </c:pt>
                <c:pt idx="5">
                  <c:v>267</c:v>
                </c:pt>
                <c:pt idx="6">
                  <c:v>226</c:v>
                </c:pt>
                <c:pt idx="7">
                  <c:v>213</c:v>
                </c:pt>
                <c:pt idx="8">
                  <c:v>219</c:v>
                </c:pt>
                <c:pt idx="9">
                  <c:v>219</c:v>
                </c:pt>
                <c:pt idx="10">
                  <c:v>299</c:v>
                </c:pt>
                <c:pt idx="11">
                  <c:v>314</c:v>
                </c:pt>
                <c:pt idx="12">
                  <c:v>246</c:v>
                </c:pt>
                <c:pt idx="13">
                  <c:v>162</c:v>
                </c:pt>
                <c:pt idx="14">
                  <c:v>-26</c:v>
                </c:pt>
                <c:pt idx="15">
                  <c:v>-15</c:v>
                </c:pt>
                <c:pt idx="16">
                  <c:v>-9</c:v>
                </c:pt>
                <c:pt idx="17">
                  <c:v>-32</c:v>
                </c:pt>
                <c:pt idx="18">
                  <c:v>4</c:v>
                </c:pt>
                <c:pt idx="19">
                  <c:v>19</c:v>
                </c:pt>
                <c:pt idx="20">
                  <c:v>82</c:v>
                </c:pt>
                <c:pt idx="21">
                  <c:v>66</c:v>
                </c:pt>
                <c:pt idx="22">
                  <c:v>95</c:v>
                </c:pt>
                <c:pt idx="23">
                  <c:v>80</c:v>
                </c:pt>
                <c:pt idx="24">
                  <c:v>99</c:v>
                </c:pt>
                <c:pt idx="25">
                  <c:v>116</c:v>
                </c:pt>
                <c:pt idx="26">
                  <c:v>68</c:v>
                </c:pt>
                <c:pt idx="27">
                  <c:v>54</c:v>
                </c:pt>
                <c:pt idx="28">
                  <c:v>18</c:v>
                </c:pt>
                <c:pt idx="29">
                  <c:v>52</c:v>
                </c:pt>
                <c:pt idx="30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6F-4562-B2A9-79C8DA79E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080616"/>
        <c:axId val="260081600"/>
      </c:lineChart>
      <c:dateAx>
        <c:axId val="260080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081600"/>
        <c:crosses val="autoZero"/>
        <c:auto val="1"/>
        <c:lblOffset val="100"/>
        <c:baseTimeUnit val="days"/>
      </c:dateAx>
      <c:valAx>
        <c:axId val="26008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08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197</c:v>
                </c:pt>
                <c:pt idx="1">
                  <c:v>150</c:v>
                </c:pt>
                <c:pt idx="2">
                  <c:v>131</c:v>
                </c:pt>
                <c:pt idx="3">
                  <c:v>95</c:v>
                </c:pt>
                <c:pt idx="4">
                  <c:v>135</c:v>
                </c:pt>
                <c:pt idx="5">
                  <c:v>133</c:v>
                </c:pt>
                <c:pt idx="6">
                  <c:v>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8D-48EA-82B5-3067AAC648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0078648"/>
        <c:axId val="228432416"/>
      </c:barChart>
      <c:catAx>
        <c:axId val="260078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432416"/>
        <c:crosses val="autoZero"/>
        <c:auto val="1"/>
        <c:lblAlgn val="ctr"/>
        <c:lblOffset val="100"/>
        <c:noMultiLvlLbl val="0"/>
      </c:catAx>
      <c:valAx>
        <c:axId val="22843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078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4</c:v>
                </c:pt>
                <c:pt idx="13">
                  <c:v>4</c:v>
                </c:pt>
                <c:pt idx="14">
                  <c:v>3</c:v>
                </c:pt>
                <c:pt idx="15">
                  <c:v>3</c:v>
                </c:pt>
                <c:pt idx="16">
                  <c:v>2</c:v>
                </c:pt>
                <c:pt idx="17">
                  <c:v>0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2D-4601-BF01-777EA0BA14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556536"/>
        <c:axId val="263555552"/>
      </c:lineChart>
      <c:dateAx>
        <c:axId val="263556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555552"/>
        <c:crosses val="autoZero"/>
        <c:auto val="1"/>
        <c:lblOffset val="100"/>
        <c:baseTimeUnit val="days"/>
      </c:dateAx>
      <c:valAx>
        <c:axId val="263555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55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9</c:v>
                </c:pt>
                <c:pt idx="2">
                  <c:v>9</c:v>
                </c:pt>
                <c:pt idx="3">
                  <c:v>8</c:v>
                </c:pt>
                <c:pt idx="4">
                  <c:v>9</c:v>
                </c:pt>
                <c:pt idx="5">
                  <c:v>6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1F-4D57-A50C-2DA00EB10F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3559816"/>
        <c:axId val="263560144"/>
      </c:barChart>
      <c:catAx>
        <c:axId val="26355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560144"/>
        <c:crosses val="autoZero"/>
        <c:auto val="1"/>
        <c:lblAlgn val="ctr"/>
        <c:lblOffset val="100"/>
        <c:noMultiLvlLbl val="0"/>
      </c:catAx>
      <c:valAx>
        <c:axId val="26356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55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1.8791380720748999E-2</c:v>
                </c:pt>
                <c:pt idx="1">
                  <c:v>9.9016395568754002E-3</c:v>
                </c:pt>
                <c:pt idx="2">
                  <c:v>7.6569353752159999E-3</c:v>
                </c:pt>
                <c:pt idx="3">
                  <c:v>1.0157286422009E-2</c:v>
                </c:pt>
                <c:pt idx="4">
                  <c:v>1.7558574932090999E-2</c:v>
                </c:pt>
                <c:pt idx="5">
                  <c:v>1.3355989880873999E-2</c:v>
                </c:pt>
                <c:pt idx="6">
                  <c:v>1.4253871553537001E-2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C8-441E-8034-3D06559026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9382648"/>
        <c:axId val="259384944"/>
      </c:barChart>
      <c:catAx>
        <c:axId val="259382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384944"/>
        <c:crosses val="autoZero"/>
        <c:auto val="1"/>
        <c:lblAlgn val="ctr"/>
        <c:lblOffset val="100"/>
        <c:noMultiLvlLbl val="0"/>
      </c:catAx>
      <c:valAx>
        <c:axId val="25938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382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8</c:v>
                </c:pt>
                <c:pt idx="12">
                  <c:v>7</c:v>
                </c:pt>
                <c:pt idx="13">
                  <c:v>12</c:v>
                </c:pt>
                <c:pt idx="14">
                  <c:v>6</c:v>
                </c:pt>
                <c:pt idx="15">
                  <c:v>1</c:v>
                </c:pt>
                <c:pt idx="16">
                  <c:v>3</c:v>
                </c:pt>
                <c:pt idx="17">
                  <c:v>3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E4-4E0C-9EA0-642859857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385928"/>
        <c:axId val="263555224"/>
      </c:lineChart>
      <c:catAx>
        <c:axId val="259385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555224"/>
        <c:crosses val="autoZero"/>
        <c:auto val="1"/>
        <c:lblAlgn val="ctr"/>
        <c:lblOffset val="100"/>
        <c:noMultiLvlLbl val="0"/>
      </c:catAx>
      <c:valAx>
        <c:axId val="26355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385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4.7149265594057998E-3</c:v>
                </c:pt>
                <c:pt idx="10">
                  <c:v>6.5110890582270996E-3</c:v>
                </c:pt>
                <c:pt idx="11">
                  <c:v>1.1899576554691E-2</c:v>
                </c:pt>
                <c:pt idx="12">
                  <c:v>1.8025773648885E-2</c:v>
                </c:pt>
                <c:pt idx="13">
                  <c:v>1.5809971994833E-2</c:v>
                </c:pt>
                <c:pt idx="14">
                  <c:v>1.2086676814985001E-2</c:v>
                </c:pt>
                <c:pt idx="15">
                  <c:v>3.5923249976424999E-3</c:v>
                </c:pt>
                <c:pt idx="16">
                  <c:v>1.4893180719393001E-2</c:v>
                </c:pt>
                <c:pt idx="17">
                  <c:v>1.1076335409398E-2</c:v>
                </c:pt>
                <c:pt idx="18">
                  <c:v>6.1967606209334001E-3</c:v>
                </c:pt>
                <c:pt idx="19">
                  <c:v>0</c:v>
                </c:pt>
                <c:pt idx="20">
                  <c:v>0</c:v>
                </c:pt>
                <c:pt idx="21">
                  <c:v>1.1899576554691E-2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5F-409C-9707-A81809AFF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050800"/>
        <c:axId val="261052440"/>
      </c:lineChart>
      <c:catAx>
        <c:axId val="26105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52440"/>
        <c:crosses val="autoZero"/>
        <c:auto val="1"/>
        <c:lblAlgn val="ctr"/>
        <c:lblOffset val="100"/>
        <c:noMultiLvlLbl val="0"/>
      </c:catAx>
      <c:valAx>
        <c:axId val="26105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5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97-443D-B345-BE24295466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97-443D-B345-BE24295466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97-443D-B345-BE24295466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97-443D-B345-BE24295466D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97-443D-B345-BE24295466D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797-443D-B345-BE24295466D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797-443D-B345-BE24295466D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797-443D-B345-BE24295466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1048504"/>
        <c:axId val="261049816"/>
      </c:barChart>
      <c:catAx>
        <c:axId val="26104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49816"/>
        <c:crosses val="autoZero"/>
        <c:auto val="1"/>
        <c:lblAlgn val="ctr"/>
        <c:lblOffset val="100"/>
        <c:noMultiLvlLbl val="0"/>
      </c:catAx>
      <c:valAx>
        <c:axId val="26104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48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7F-4818-86DB-BFB3463A0D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9383304"/>
        <c:axId val="259381008"/>
      </c:barChart>
      <c:catAx>
        <c:axId val="259383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381008"/>
        <c:crosses val="autoZero"/>
        <c:auto val="1"/>
        <c:lblAlgn val="ctr"/>
        <c:lblOffset val="100"/>
        <c:noMultiLvlLbl val="0"/>
      </c:catAx>
      <c:valAx>
        <c:axId val="25938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38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6E-4E5F-B011-368D4B1F8C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6E-4E5F-B011-368D4B1F8C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6E-4E5F-B011-368D4B1F8C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6E-4E5F-B011-368D4B1F8C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8522064"/>
        <c:axId val="258522720"/>
      </c:barChart>
      <c:catAx>
        <c:axId val="25852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522720"/>
        <c:crosses val="autoZero"/>
        <c:auto val="1"/>
        <c:lblAlgn val="ctr"/>
        <c:lblOffset val="100"/>
        <c:noMultiLvlLbl val="0"/>
      </c:catAx>
      <c:valAx>
        <c:axId val="25852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52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2.5996034668930999E-2</c:v>
                </c:pt>
                <c:pt idx="1">
                  <c:v>5.6177755406547E-3</c:v>
                </c:pt>
                <c:pt idx="2">
                  <c:v>1.2878554566758999E-2</c:v>
                </c:pt>
                <c:pt idx="3">
                  <c:v>0</c:v>
                </c:pt>
                <c:pt idx="4">
                  <c:v>5.0188008605735997E-3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04-4F52-80B5-0206AA5740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8522392"/>
        <c:axId val="258526328"/>
      </c:barChart>
      <c:catAx>
        <c:axId val="258522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526328"/>
        <c:crosses val="autoZero"/>
        <c:auto val="1"/>
        <c:lblAlgn val="ctr"/>
        <c:lblOffset val="100"/>
        <c:noMultiLvlLbl val="0"/>
      </c:catAx>
      <c:valAx>
        <c:axId val="258526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52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377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6749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316765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61453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20146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959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57803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86196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7254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541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5252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4182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913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447614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5267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753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55822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321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33436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952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8454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968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6273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403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9324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996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7556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231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195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076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3835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826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1625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887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4491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86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843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034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6834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46259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3151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6087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0345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0756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6111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4670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2455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476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- 2016-12-05 13:56:39</a:t>
                      </a:r>
                      <a:r>
                        <a:rPr lang="es-ES" sz="1000"/>
                        <a:t>
Estimados usuarios: por un inconveniente de la Red Link, las plataformas de Home Banking y Banca Móvil se encuentran funcionando de manera irregular. Red Link nos informa que está trabajando para normalizar el servicio a la mayor brevedad posible.Les pedimos disculpas por las molestias ocasionadas.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812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- 2016-12-30 13:08:11</a:t>
                      </a:r>
                      <a:r>
                        <a:rPr lang="es-ES" sz="1000"/>
                        <a:t>
El año nuevo llega con nuevas luces y colores, y ustedes nos siguen acompañando. Gracias por elegirnos y muy #Feliz2017 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964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- 2016-12-17 12:00:24</a:t>
                      </a:r>
                      <a:r>
                        <a:rPr lang="es-ES" sz="1000"/>
                        <a:t>
La semana de promos termina con todo 🎄 Vestite de Navidad! 👗
#InvertíEnRegalar https://goo.gl/jJpXxi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048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- 2016-12-01 12:20:26</a:t>
                      </a:r>
                      <a:r>
                        <a:rPr lang="es-ES" sz="1000"/>
                        <a:t>
Vos, que siempre mirás los contenedores pensando "qué habrá adentro...?", venite a nuestra próxima #Subasta de Bienes de #Aduana y descubrí un poco de eso 🚢🚢
¿Cuándo, cómo y dónde? Acá: https://goo.gl/IDa1vQ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951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- 2016-12-02 11:56:22</a:t>
                      </a:r>
                      <a:r>
                        <a:rPr lang="es-ES" sz="1000"/>
                        <a:t>
Se viene una importante Subasta de Inmuebles. Conocé todos los detalles y el catálogo acá ➡ https://goo.gl/PDTf61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862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- 2016-12-23 16:38:30</a:t>
                      </a:r>
                      <a:r>
                        <a:rPr lang="es-ES" sz="1000"/>
                        <a:t>
🎄 Entre vitel toné, pedacitos de pan dulce, turrones y brindis, queremos desearte muchos abrazos, sonrisas, nuevos proyectos y nuevas historias 💞 Que pases una #FelizNavidad y que la disfrutes como un niño es el deseo de todos los que hacemos Banco Ciudad 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556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- 2016-12-31 21:13:51</a:t>
                      </a:r>
                      <a:r>
                        <a:rPr lang="es-ES" sz="1000"/>
                        <a:t>
Si ya pusiste la mesa, el pionono está listo y vinieron los tíos, poné música y empezá a pensar los deseos para el 2017! 🎇
😊 #FelizAñoNuevo #Feliz2017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628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- 2016-12-27 11:01:56</a:t>
                      </a:r>
                      <a:r>
                        <a:rPr lang="es-ES" sz="1000"/>
                        <a:t>
¿Alguna vez pensaste en ponerle nombre a tu CBU? ➡➡➡ https://goo.gl/bLXKeC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389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- 2016-12-28 14:04:27</a:t>
                      </a:r>
                      <a:r>
                        <a:rPr lang="es-ES" sz="1000"/>
                        <a:t>
La guitarra autografiada de Aerosmith subastada a beneficio del Hospital Alta Córdoba. ¡Sumate vos también ➡ https://goo.gl/6dZ7zj! 🎸🎼👍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152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- 2016-12-11 14:00:27</a:t>
                      </a:r>
                      <a:r>
                        <a:rPr lang="es-ES" sz="1000"/>
                        <a:t>
🎄Se viene una semana especial de shoppings! ¿Ya pensaste a cuál ir?
#InvertíEnRegalar ➡ https://goo.gl/lgfftW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76503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133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025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62798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3583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9127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1080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5300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2196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0950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705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23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- 2016-12-13 13:13:19</a:t>
                      </a:r>
                      <a:r>
                        <a:rPr lang="es-ES" sz="1000"/>
                        <a:t>
Acordate que a vos tampoco te gustaba que te regalen ropa y comprales algo divertido  ^_^ 
🎄Hoy y mañana no te pierdas la promo exclusiva en jugueterías adheridas ➡ https://goo.gl/ncsPkL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376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- 2016-12-26 12:25:30</a:t>
                      </a:r>
                      <a:r>
                        <a:rPr lang="es-ES" sz="1000"/>
                        <a:t>
🎆 El 31 ponete algo flojito y sacate las fotos sin meter panza 👗😁🍴goo.gl/lpvWZn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27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- 2016-12-13 17:30:04</a:t>
                      </a:r>
                      <a:r>
                        <a:rPr lang="es-ES" sz="1000"/>
                        <a:t>
Y sí, como en diciembre pasa de todo, también pasan dos Subastas de Bienes de Aduana más! Conocé todos los detalles aquí ➡ https://goo.gl/Y4cB7A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21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- 2016-12-21 12:08:44</a:t>
                      </a:r>
                      <a:r>
                        <a:rPr lang="es-ES" sz="1000"/>
                        <a:t>
Te invitamos a nuestra próxima Subasta de Automotores de #AltaGama 🚗 Querés saber más? Mirá ➡ https://goo.gl/g3jTL1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72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- 2016-12-09 14:00:07</a:t>
                      </a:r>
                      <a:r>
                        <a:rPr lang="es-ES" sz="1000"/>
                        <a:t>
Hablá con tus amigos y adelantá la despedida de año 🍴 ¿Salimos a comer?
#FinDeAño #FindeLargo goo.gl/QumjNn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367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- 2016-12-06 18:19:05</a:t>
                      </a:r>
                      <a:r>
                        <a:rPr lang="es-ES" sz="1000"/>
                        <a:t>
Miércoles 21 ➡ #SubastaExtraordinaria 🎨
Exhibición ➡ 13 al 20 de diciembre, lunes a domingo, 10 a 18 hs.
Mirá el catálogo completo y conocé más ➡ https://goo.gl/bjAhiY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760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- 2016-12-04 13:30:01</a:t>
                      </a:r>
                      <a:r>
                        <a:rPr lang="es-ES" sz="1000"/>
                        <a:t>
¡Atención hincha de Club Atlético Independiente! Hoy si vas a la cancha te esperamos en nuestro stand del Rojo Fan Fest :)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602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- 2016-12-16 12:28:12</a:t>
                      </a:r>
                      <a:r>
                        <a:rPr lang="es-ES" sz="1000"/>
                        <a:t>
La Campaña de Home Banking sigue dando vueltas por la ciudad!
Si todavía no tenés tu usuario o no sabés cómo obtenerlo, pasa por nuestras sucursales de Matriz, Balvanera, Las Heras, Caballito, Congreso o Pompeya. Te esperamos :)
Ahorrá tiempo, usá #HomeBanking 💻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121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- 2016-12-12 11:51:54</a:t>
                      </a:r>
                      <a:r>
                        <a:rPr lang="es-ES" sz="1000"/>
                        <a:t>
Después de armar el 🎄, buscá tus 🎁🎁 con descuentito  B|  https://goo.gl/q9N2sd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498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- 2016-12-12 16:30:00</a:t>
                      </a:r>
                      <a:r>
                        <a:rPr lang="es-ES" sz="1000"/>
                        <a:t>
🎨 Llega "Multifacética", muestra de la artista Silvia Goytia a nuestro #EspacioDeArte.
Inauguración 16 de diciembre - 18 hs. Visitala hasta el 20 de enero, de lunes a domingo de 10 a 18 hs. en Esmeralda 660, CABA. Te esperamos!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550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20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3272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65781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7186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4116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5087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3983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0366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7796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0805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799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- 2016-12-01 17:16:43</a:t>
                      </a:r>
                      <a:r>
                        <a:rPr lang="es-ES" sz="1000"/>
                        <a:t>
📝 Armá la listita, el finde los #InversoresDeLaVida nos vamos a COTO ;) http://goo.gl/nW4Wmz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661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- 2016-12-05 12:37:09</a:t>
                      </a:r>
                      <a:r>
                        <a:rPr lang="es-ES" sz="1000"/>
                        <a:t>
Te invitamos a nuestras próximas Subastas, que vienen con chapa, pintura, fierros y ruedas 🔧🔨🔩🚗
Agendá el próximo 13/12 y conocé todos los detalles ingresando acá 👉 https://goo.gl/eTvlXL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250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- 2016-12-02 14:14:36</a:t>
                      </a:r>
                      <a:r>
                        <a:rPr lang="es-ES" sz="1000"/>
                        <a:t>
¿Querés conocer más? Dejanos tu mail y te mandamos la mega agenda de Fiestas 🎄➡ http://goo.gl/10kgD3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689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- 2016-12-10 14:00:36</a:t>
                      </a:r>
                      <a:r>
                        <a:rPr lang="es-ES" sz="1000"/>
                        <a:t>
Enterate de tooooodas las promos antes que nadie :) 
✉ 🎄 http://goo.gl/10kgD3
https://goo.gl/hm9vOa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19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 Ciudad - 2016-12-16 13:36:45</a:t>
                      </a:r>
                      <a:r>
                        <a:rPr lang="en-US" sz="1000"/>
                        <a:t>
Hoy tenemos promo en 13 shoppings distintos, la podés creer? 😱🎁 Buscá tus regalos! #EspecialShoppings 🎅 #InvertíEnRegalar
Todos los shoppings adheridos ➡ https://goo.gl/4TTdlB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3430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7085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2084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115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629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6024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838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110309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66313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917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9989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7291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329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Ceci Catalina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259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Norma Veron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010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Yamil Matias Gautie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115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Mariana Dicaro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94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Daniela Sanchez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03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Pablo Tejeiro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80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Mabel Martinez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523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Sandra Rodriguez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58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Graciela M. Galán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491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Luciano Morello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7306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263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4694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395857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5778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9754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750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6652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515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Silvia Arteaga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3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Maxi Cai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630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Flor Wicle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846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Barbara Peisajovich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726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Dario Sebastian Trejo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9365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4088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740</Words>
  <Application>Microsoft Office PowerPoint</Application>
  <PresentationFormat>On-screen Show (4:3)</PresentationFormat>
  <Paragraphs>388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Reporte Facebook</vt:lpstr>
      <vt:lpstr>Key Metrics Table</vt:lpstr>
      <vt:lpstr>Fans Total</vt:lpstr>
      <vt:lpstr>Key Metrics Radar</vt:lpstr>
      <vt:lpstr>Fans Change</vt:lpstr>
      <vt:lpstr>Fans Change Per Weekday</vt:lpstr>
      <vt:lpstr>Own Posts</vt:lpstr>
      <vt:lpstr>Own Posts By Weekday</vt:lpstr>
      <vt:lpstr>Interaction Rate By Weekday</vt:lpstr>
      <vt:lpstr>Own Posts By Hour</vt:lpstr>
      <vt:lpstr>Interaction Rate By Hour</vt:lpstr>
      <vt:lpstr>Interactions Distribution</vt:lpstr>
      <vt:lpstr>Response Times</vt:lpstr>
      <vt:lpstr>Own Posts Table - 1 of 3</vt:lpstr>
      <vt:lpstr>Own Posts Table - 2 of 3</vt:lpstr>
      <vt:lpstr>Own Posts Table - 3 of 3</vt:lpstr>
      <vt:lpstr>Post Type Distribution</vt:lpstr>
      <vt:lpstr>Interaction Rate By Post Type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2017-01-09T20:05:29Z</dcterms:created>
  <dcterms:modified xsi:type="dcterms:W3CDTF">2017-01-09T20:06:35Z</dcterms:modified>
</cp:coreProperties>
</file>