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7F-42D4-99A9-984F6940DC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9306048"/>
        <c:axId val="259298832"/>
      </c:radarChart>
      <c:catAx>
        <c:axId val="25930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298832"/>
        <c:crosses val="autoZero"/>
        <c:auto val="1"/>
        <c:lblAlgn val="ctr"/>
        <c:lblOffset val="100"/>
        <c:noMultiLvlLbl val="0"/>
      </c:catAx>
      <c:valAx>
        <c:axId val="25929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30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58517</c:v>
                </c:pt>
                <c:pt idx="1">
                  <c:v>58541</c:v>
                </c:pt>
                <c:pt idx="2">
                  <c:v>58544</c:v>
                </c:pt>
                <c:pt idx="3">
                  <c:v>58555</c:v>
                </c:pt>
                <c:pt idx="4">
                  <c:v>58558</c:v>
                </c:pt>
                <c:pt idx="5">
                  <c:v>58557</c:v>
                </c:pt>
                <c:pt idx="6">
                  <c:v>58564</c:v>
                </c:pt>
                <c:pt idx="7">
                  <c:v>58570</c:v>
                </c:pt>
                <c:pt idx="8">
                  <c:v>58582</c:v>
                </c:pt>
                <c:pt idx="9">
                  <c:v>58584</c:v>
                </c:pt>
                <c:pt idx="10">
                  <c:v>58589</c:v>
                </c:pt>
                <c:pt idx="11">
                  <c:v>58597</c:v>
                </c:pt>
                <c:pt idx="12">
                  <c:v>58616</c:v>
                </c:pt>
                <c:pt idx="13">
                  <c:v>58638</c:v>
                </c:pt>
                <c:pt idx="14">
                  <c:v>58655</c:v>
                </c:pt>
                <c:pt idx="15">
                  <c:v>58662</c:v>
                </c:pt>
                <c:pt idx="16">
                  <c:v>58676</c:v>
                </c:pt>
                <c:pt idx="17">
                  <c:v>58678</c:v>
                </c:pt>
                <c:pt idx="18">
                  <c:v>58688</c:v>
                </c:pt>
                <c:pt idx="19">
                  <c:v>58693</c:v>
                </c:pt>
                <c:pt idx="20">
                  <c:v>58709</c:v>
                </c:pt>
                <c:pt idx="21">
                  <c:v>58719</c:v>
                </c:pt>
                <c:pt idx="22">
                  <c:v>58727</c:v>
                </c:pt>
                <c:pt idx="23">
                  <c:v>58728</c:v>
                </c:pt>
                <c:pt idx="24">
                  <c:v>58728</c:v>
                </c:pt>
                <c:pt idx="25">
                  <c:v>58734</c:v>
                </c:pt>
                <c:pt idx="26">
                  <c:v>58757</c:v>
                </c:pt>
                <c:pt idx="27">
                  <c:v>58790</c:v>
                </c:pt>
                <c:pt idx="28">
                  <c:v>58798</c:v>
                </c:pt>
                <c:pt idx="29">
                  <c:v>58804</c:v>
                </c:pt>
                <c:pt idx="30">
                  <c:v>58813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70-487B-9EDF-39092DBC76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941880"/>
        <c:axId val="261941552"/>
      </c:lineChart>
      <c:dateAx>
        <c:axId val="261941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41552"/>
        <c:crosses val="autoZero"/>
        <c:auto val="1"/>
        <c:lblOffset val="100"/>
        <c:baseTimeUnit val="days"/>
      </c:dateAx>
      <c:valAx>
        <c:axId val="26194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41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</c:v>
                </c:pt>
                <c:pt idx="1">
                  <c:v>24</c:v>
                </c:pt>
                <c:pt idx="2">
                  <c:v>3</c:v>
                </c:pt>
                <c:pt idx="3">
                  <c:v>11</c:v>
                </c:pt>
                <c:pt idx="4">
                  <c:v>3</c:v>
                </c:pt>
                <c:pt idx="5">
                  <c:v>-1</c:v>
                </c:pt>
                <c:pt idx="6">
                  <c:v>7</c:v>
                </c:pt>
                <c:pt idx="7">
                  <c:v>6</c:v>
                </c:pt>
                <c:pt idx="8">
                  <c:v>12</c:v>
                </c:pt>
                <c:pt idx="9">
                  <c:v>2</c:v>
                </c:pt>
                <c:pt idx="10">
                  <c:v>5</c:v>
                </c:pt>
                <c:pt idx="11">
                  <c:v>8</c:v>
                </c:pt>
                <c:pt idx="12">
                  <c:v>19</c:v>
                </c:pt>
                <c:pt idx="13">
                  <c:v>22</c:v>
                </c:pt>
                <c:pt idx="14">
                  <c:v>17</c:v>
                </c:pt>
                <c:pt idx="15">
                  <c:v>7</c:v>
                </c:pt>
                <c:pt idx="16">
                  <c:v>14</c:v>
                </c:pt>
                <c:pt idx="17">
                  <c:v>2</c:v>
                </c:pt>
                <c:pt idx="18">
                  <c:v>10</c:v>
                </c:pt>
                <c:pt idx="19">
                  <c:v>5</c:v>
                </c:pt>
                <c:pt idx="20">
                  <c:v>16</c:v>
                </c:pt>
                <c:pt idx="21">
                  <c:v>10</c:v>
                </c:pt>
                <c:pt idx="22">
                  <c:v>8</c:v>
                </c:pt>
                <c:pt idx="23">
                  <c:v>1</c:v>
                </c:pt>
                <c:pt idx="24">
                  <c:v>0</c:v>
                </c:pt>
                <c:pt idx="25">
                  <c:v>6</c:v>
                </c:pt>
                <c:pt idx="26">
                  <c:v>23</c:v>
                </c:pt>
                <c:pt idx="27">
                  <c:v>33</c:v>
                </c:pt>
                <c:pt idx="28">
                  <c:v>8</c:v>
                </c:pt>
                <c:pt idx="29">
                  <c:v>6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CE-4D7F-808C-344000467B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976200"/>
        <c:axId val="261972264"/>
      </c:lineChart>
      <c:dateAx>
        <c:axId val="261976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72264"/>
        <c:crosses val="autoZero"/>
        <c:auto val="1"/>
        <c:lblOffset val="100"/>
        <c:baseTimeUnit val="days"/>
      </c:dateAx>
      <c:valAx>
        <c:axId val="261972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7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12</c:v>
                </c:pt>
                <c:pt idx="2">
                  <c:v>20</c:v>
                </c:pt>
                <c:pt idx="3">
                  <c:v>10</c:v>
                </c:pt>
                <c:pt idx="4">
                  <c:v>11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EE-47CD-BA03-B39F62315C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1977512"/>
        <c:axId val="261971608"/>
      </c:barChart>
      <c:catAx>
        <c:axId val="261977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71608"/>
        <c:crosses val="autoZero"/>
        <c:auto val="1"/>
        <c:lblAlgn val="ctr"/>
        <c:lblOffset val="100"/>
        <c:noMultiLvlLbl val="0"/>
      </c:catAx>
      <c:valAx>
        <c:axId val="26197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7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3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  <c:pt idx="12">
                  <c:v>4</c:v>
                </c:pt>
                <c:pt idx="13">
                  <c:v>5</c:v>
                </c:pt>
                <c:pt idx="14">
                  <c:v>3</c:v>
                </c:pt>
                <c:pt idx="15">
                  <c:v>3</c:v>
                </c:pt>
                <c:pt idx="16">
                  <c:v>2</c:v>
                </c:pt>
                <c:pt idx="17">
                  <c:v>1</c:v>
                </c:pt>
                <c:pt idx="18">
                  <c:v>3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0C-4E22-9CD6-CE33B1AE2B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579288"/>
        <c:axId val="266574040"/>
      </c:lineChart>
      <c:dateAx>
        <c:axId val="266579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574040"/>
        <c:crosses val="autoZero"/>
        <c:auto val="1"/>
        <c:lblOffset val="100"/>
        <c:baseTimeUnit val="days"/>
      </c:dateAx>
      <c:valAx>
        <c:axId val="26657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579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D2-467E-A002-4DCEF6F1C4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D2-467E-A002-4DCEF6F1C4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036144"/>
        <c:axId val="237030240"/>
      </c:barChart>
      <c:catAx>
        <c:axId val="23703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30240"/>
        <c:crosses val="autoZero"/>
        <c:auto val="1"/>
        <c:lblAlgn val="ctr"/>
        <c:lblOffset val="100"/>
        <c:noMultiLvlLbl val="0"/>
      </c:catAx>
      <c:valAx>
        <c:axId val="23703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3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10</c:v>
                </c:pt>
                <c:pt idx="2">
                  <c:v>10</c:v>
                </c:pt>
                <c:pt idx="3">
                  <c:v>8</c:v>
                </c:pt>
                <c:pt idx="4">
                  <c:v>9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E8-4A97-9FA5-670F5336C6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040736"/>
        <c:axId val="237042376"/>
      </c:barChart>
      <c:catAx>
        <c:axId val="237040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42376"/>
        <c:crosses val="autoZero"/>
        <c:auto val="1"/>
        <c:lblAlgn val="ctr"/>
        <c:lblOffset val="100"/>
        <c:noMultiLvlLbl val="0"/>
      </c:catAx>
      <c:valAx>
        <c:axId val="23704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4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1.0537489443139999E-2</c:v>
                </c:pt>
                <c:pt idx="1">
                  <c:v>9.5457257308445998E-3</c:v>
                </c:pt>
                <c:pt idx="2">
                  <c:v>8.8638881786414006E-3</c:v>
                </c:pt>
                <c:pt idx="3">
                  <c:v>6.6053012869683996E-3</c:v>
                </c:pt>
                <c:pt idx="4">
                  <c:v>1.1932157163556001E-2</c:v>
                </c:pt>
                <c:pt idx="5">
                  <c:v>8.5229694025398001E-3</c:v>
                </c:pt>
                <c:pt idx="6">
                  <c:v>1.7045938805079999E-2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34-4E90-9025-4B2800A192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031880"/>
        <c:axId val="237031224"/>
      </c:barChart>
      <c:catAx>
        <c:axId val="237031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31224"/>
        <c:crosses val="autoZero"/>
        <c:auto val="1"/>
        <c:lblAlgn val="ctr"/>
        <c:lblOffset val="100"/>
        <c:noMultiLvlLbl val="0"/>
      </c:catAx>
      <c:valAx>
        <c:axId val="23703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31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8</c:v>
                </c:pt>
                <c:pt idx="12">
                  <c:v>9</c:v>
                </c:pt>
                <c:pt idx="13">
                  <c:v>13</c:v>
                </c:pt>
                <c:pt idx="14">
                  <c:v>8</c:v>
                </c:pt>
                <c:pt idx="15">
                  <c:v>2</c:v>
                </c:pt>
                <c:pt idx="16">
                  <c:v>2</c:v>
                </c:pt>
                <c:pt idx="17">
                  <c:v>5</c:v>
                </c:pt>
                <c:pt idx="18">
                  <c:v>6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55-4126-B202-C73E45ECF2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032864"/>
        <c:axId val="237027944"/>
      </c:lineChart>
      <c:catAx>
        <c:axId val="23703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27944"/>
        <c:crosses val="autoZero"/>
        <c:auto val="1"/>
        <c:lblAlgn val="ctr"/>
        <c:lblOffset val="100"/>
        <c:noMultiLvlLbl val="0"/>
      </c:catAx>
      <c:valAx>
        <c:axId val="23702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3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3.4094202280902002E-3</c:v>
                </c:pt>
                <c:pt idx="10">
                  <c:v>3.4094202280902002E-3</c:v>
                </c:pt>
                <c:pt idx="11">
                  <c:v>5.3272191063910004E-3</c:v>
                </c:pt>
                <c:pt idx="12">
                  <c:v>5.1141303421352998E-3</c:v>
                </c:pt>
                <c:pt idx="13">
                  <c:v>1.2850891628955001E-2</c:v>
                </c:pt>
                <c:pt idx="14">
                  <c:v>1.1719882034060001E-2</c:v>
                </c:pt>
                <c:pt idx="15">
                  <c:v>1.1080615741292999E-2</c:v>
                </c:pt>
                <c:pt idx="16">
                  <c:v>1.1932970798315999E-2</c:v>
                </c:pt>
                <c:pt idx="17">
                  <c:v>1.4319564957979E-2</c:v>
                </c:pt>
                <c:pt idx="18">
                  <c:v>1.1932970798315999E-2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54-4DA2-A06F-CD4B0416B8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569448"/>
        <c:axId val="266571744"/>
      </c:lineChart>
      <c:catAx>
        <c:axId val="266569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571744"/>
        <c:crosses val="autoZero"/>
        <c:auto val="1"/>
        <c:lblAlgn val="ctr"/>
        <c:lblOffset val="100"/>
        <c:noMultiLvlLbl val="0"/>
      </c:catAx>
      <c:valAx>
        <c:axId val="266571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569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</c:v>
                </c:pt>
                <c:pt idx="1">
                  <c:v>43</c:v>
                </c:pt>
                <c:pt idx="2">
                  <c:v>25</c:v>
                </c:pt>
                <c:pt idx="3">
                  <c:v>14</c:v>
                </c:pt>
                <c:pt idx="4">
                  <c:v>47</c:v>
                </c:pt>
                <c:pt idx="5">
                  <c:v>19</c:v>
                </c:pt>
                <c:pt idx="6">
                  <c:v>13</c:v>
                </c:pt>
                <c:pt idx="7">
                  <c:v>18</c:v>
                </c:pt>
                <c:pt idx="8">
                  <c:v>4</c:v>
                </c:pt>
                <c:pt idx="9">
                  <c:v>9</c:v>
                </c:pt>
                <c:pt idx="10">
                  <c:v>7</c:v>
                </c:pt>
                <c:pt idx="11">
                  <c:v>28</c:v>
                </c:pt>
                <c:pt idx="12">
                  <c:v>35</c:v>
                </c:pt>
                <c:pt idx="13">
                  <c:v>28</c:v>
                </c:pt>
                <c:pt idx="14">
                  <c:v>23</c:v>
                </c:pt>
                <c:pt idx="15">
                  <c:v>16</c:v>
                </c:pt>
                <c:pt idx="16">
                  <c:v>8</c:v>
                </c:pt>
                <c:pt idx="17">
                  <c:v>11</c:v>
                </c:pt>
                <c:pt idx="18">
                  <c:v>24</c:v>
                </c:pt>
                <c:pt idx="19">
                  <c:v>30</c:v>
                </c:pt>
                <c:pt idx="20">
                  <c:v>12</c:v>
                </c:pt>
                <c:pt idx="21">
                  <c:v>7</c:v>
                </c:pt>
                <c:pt idx="22">
                  <c:v>19</c:v>
                </c:pt>
                <c:pt idx="23">
                  <c:v>7</c:v>
                </c:pt>
                <c:pt idx="24">
                  <c:v>3</c:v>
                </c:pt>
                <c:pt idx="25">
                  <c:v>19</c:v>
                </c:pt>
                <c:pt idx="26">
                  <c:v>27</c:v>
                </c:pt>
                <c:pt idx="27">
                  <c:v>8</c:v>
                </c:pt>
                <c:pt idx="28">
                  <c:v>17</c:v>
                </c:pt>
                <c:pt idx="29">
                  <c:v>8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6A-4F03-A943-0BD5C07CDF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563872"/>
        <c:axId val="266570432"/>
      </c:lineChart>
      <c:dateAx>
        <c:axId val="266563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570432"/>
        <c:crosses val="autoZero"/>
        <c:auto val="1"/>
        <c:lblOffset val="100"/>
        <c:baseTimeUnit val="days"/>
      </c:dateAx>
      <c:valAx>
        <c:axId val="26657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56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01-42D1-9B72-F71CFB0267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6566496"/>
        <c:axId val="266565184"/>
      </c:barChart>
      <c:catAx>
        <c:axId val="26656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565184"/>
        <c:crosses val="autoZero"/>
        <c:auto val="1"/>
        <c:lblAlgn val="ctr"/>
        <c:lblOffset val="100"/>
        <c:noMultiLvlLbl val="0"/>
      </c:catAx>
      <c:valAx>
        <c:axId val="26656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56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499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0562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237274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6986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6595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9740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1083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5390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7157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9807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9012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94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7021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5714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6564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0395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251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5287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944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50270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085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292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507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3607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411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2119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01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1833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118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85142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12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9917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255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64795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802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3783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8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1241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434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103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662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1694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211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9043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68944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7812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114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2720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6705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3561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90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@BancoCiudad - 2016-12-28 13:07:10</a:t>
                      </a:r>
                      <a:r>
                        <a:rPr lang="en-US" sz="1000"/>
                        <a:t>
La guitarra autografiada de @Aerosmith subastada a beneficio del Hospital Alta Córdoba. ¡Sumate ➡… https://t.co/M7cRSkGgvK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172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- 2016-12-30 12:08:42</a:t>
                      </a:r>
                      <a:r>
                        <a:rPr lang="es-ES" sz="1000"/>
                        <a:t>
El año nuevo llega con nuevas luces y colores, y ustedes nos siguen acompañando. Gracias x elegirnos! #Feliz2017 🎇 https://t.co/uJ4Ckc9is5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39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- 2016-12-19 16:47:37</a:t>
                      </a:r>
                      <a:r>
                        <a:rPr lang="es-ES" sz="1000"/>
                        <a:t>
Seguimos acompañando a uno de los clubes más grandes de nuestro futbol, #Lacadé. https://t.co/8gawk9pDzA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19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- 2016-12-13 17:12:29</a:t>
                      </a:r>
                      <a:r>
                        <a:rPr lang="es-ES" sz="1000"/>
                        <a:t>
Y sí, como en diciembre pasa de todo, también pasan dos Subastas de Bienes de #Aduana! Conocé los detalles aquí ➡… https://t.co/RLH6vOLOBr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056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- 2016-12-06 17:41:02</a:t>
                      </a:r>
                      <a:r>
                        <a:rPr lang="es-ES" sz="1000"/>
                        <a:t>
Aquí los afortunados hinchas de @SanLorenzo que van a jugar en el Nuevo Gasómetro! https://t.co/CqGEUK6cEs
Gracias… https://t.co/D70mqkZMH6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375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- 2016-12-17 12:30:23</a:t>
                      </a:r>
                      <a:r>
                        <a:rPr lang="es-ES" sz="1000"/>
                        <a:t>
Hincha del Rojo, se viene el último partido del año! No te pierdas nuestro espacio en el Rojo Fan Fest! ⚽ https://t.co/DRlmyQV3zY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797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- 2016-12-05 12:57:20</a:t>
                      </a:r>
                      <a:r>
                        <a:rPr lang="es-ES" sz="1000"/>
                        <a:t>
Estimados usuarios: por un inconveniente de la Red Link, las plataformas de Home Banking y Banca Móvil se encuentran funcionando... (sigue)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148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- 2016-12-19 16:11:47</a:t>
                      </a:r>
                      <a:r>
                        <a:rPr lang="es-ES" sz="1000"/>
                        <a:t>
Seguimos acompañando al gran @RacingClub! #Lacadé #SponsorBancoCiudad https://t.co/vMSHIZ5Mk8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886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- 2016-12-04 12:30:23</a:t>
                      </a:r>
                      <a:r>
                        <a:rPr lang="es-ES" sz="1000"/>
                        <a:t>
¡Atención hincha de @Independiente! Hoy si vas a la cancha te esperamos en nuestro stand del Rojo Fan Fest :) https://t.co/MghdyPaN2U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502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- 2016-12-13 12:14:36</a:t>
                      </a:r>
                      <a:r>
                        <a:rPr lang="es-ES" sz="1000"/>
                        <a:t>
Acordate, a vos tampoco te gustaba que te regalen ropa... ^_^ 
🎄Hoy y mañana, promo exclusiva en jugueterías➡… https://t.co/J7YSATETEN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2197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832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0456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56054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5347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0539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3797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5563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0538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347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- 2016-12-23 15:43:41</a:t>
                      </a:r>
                      <a:r>
                        <a:rPr lang="es-ES" sz="1000"/>
                        <a:t>
Entre pedacitos de pan dulce y brindis, queremos decirte que esperamos que pases una #feliznavidad y que la disfrut… https://t.co/ekfeyIgrs9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118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- 2016-12-02 11:02:33</a:t>
                      </a:r>
                      <a:r>
                        <a:rPr lang="es-ES" sz="1000"/>
                        <a:t>
Se viene una importante #Subasta de #Inmuebles. Conocé todos los detalles y mirá el catálogo acá ➡… https://t.co/vf9Cibnvh6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19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- 2016-12-05 12:57:51</a:t>
                      </a:r>
                      <a:r>
                        <a:rPr lang="es-ES" sz="1000"/>
                        <a:t>
... Les pedimos disculpas por las molestias ocasionadas.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577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- 2016-12-05 12:57:43</a:t>
                      </a:r>
                      <a:r>
                        <a:rPr lang="es-ES" sz="1000"/>
                        <a:t>
... de manera irregular. Red Link nos informa que está trabajando para normalizar el servicio a la mayor brevedad posible.(sigue)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989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- 2016-12-12 14:12:55</a:t>
                      </a:r>
                      <a:r>
                        <a:rPr lang="es-ES" sz="1000"/>
                        <a:t>
Así vivieron el clásico de Avellaneda los ganadores de #JugáEnElCilindro!
@RacingClub Todas las fotos acá:… https://t.co/P6UCZU5aPo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393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- 2016-12-16 17:10:23</a:t>
                      </a:r>
                      <a:r>
                        <a:rPr lang="es-ES" sz="1000"/>
                        <a:t>
Los hinchas de @SanLorenzo que participaron del sorteo pasaron una tarde muy azulgrana, que fue mas o menos así: https://t.co/UYVKPNubKe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- 2016-12-13 10:20:01</a:t>
                      </a:r>
                      <a:r>
                        <a:rPr lang="es-ES" sz="1000"/>
                        <a:t>
Sigue la semana de promos! Hoy, igual que ayer, en #LosAltos! No te cuelgues y buscá tu regalo 🎅… https://t.co/ZrmezYXLZP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335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- 2016-12-14 16:41:20</a:t>
                      </a:r>
                      <a:r>
                        <a:rPr lang="es-ES" sz="1000"/>
                        <a:t>
Continúa la Conferencia Internacional Nuevos Desarrollos Económicos y Financieros. Seguila en vivo:… https://t.co/W8tTfnwdcR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692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- 2016-12-13 14:44:43</a:t>
                      </a:r>
                      <a:r>
                        <a:rPr lang="es-ES" sz="1000"/>
                        <a:t>
Así disfrutaron de una tarde tremenda los ganadores del sorteo #JugáEnElCilindro, en el estadio de @RacingClub ⚽ 
https://t.co/qW6CwG2UaQ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775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- 2016-12-18 13:00:32</a:t>
                      </a:r>
                      <a:r>
                        <a:rPr lang="es-ES" sz="1000"/>
                        <a:t>
La semana de promos termina con todo 🎄 Vestite de Navidad! 👗
#InvertíEnRegalar https://t.co/HRmTC7xqDZ https://t.co/KLpG63Ea2j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9584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549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129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57237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9411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0877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6731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2091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3979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19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- 2016-12-01 11:50:18</a:t>
                      </a:r>
                      <a:r>
                        <a:rPr lang="es-ES" sz="1000"/>
                        <a:t>
Para vos, que siempre mirás los contenedores pensando "qué habrá adentro...?"
🚢 https://t.co/8ox4LTgNis https://t.co/Yvk6fllBDF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38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- 2016-12-11 13:00:30</a:t>
                      </a:r>
                      <a:r>
                        <a:rPr lang="es-ES" sz="1000"/>
                        <a:t>
🎄Se viene una semana especial de shoppings! ¿Ya pensaste a cuál ir?
#InvertíEnRegalar ➡ https://t.co/CAl1dXeV7S https://t.co/MyRDklNhpu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893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- 2016-12-14 12:46:37</a:t>
                      </a:r>
                      <a:r>
                        <a:rPr lang="es-ES" sz="1000"/>
                        <a:t>
Seguí la Conferencia Internacional Nuevos Desarrollos Económicos y Financieros: https://t.co/odi6GmHgPb con… https://t.co/QiU9iEIuCo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41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- 2016-12-10 13:00:12</a:t>
                      </a:r>
                      <a:r>
                        <a:rPr lang="es-ES" sz="1000"/>
                        <a:t>
Enterate de tooooodas las promos antes que nadie :) 
✉ 🎄 https://t.co/erSBQREnYK
https://t.co/n9Js9ftzVf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983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- 2016-12-16 11:39:36</a:t>
                      </a:r>
                      <a:r>
                        <a:rPr lang="es-ES" sz="1000"/>
                        <a:t>
Usá #HomeBanking💻Si todavía no tenés usuario, pasa x nuestras suc Matriz, Balvanera, Las Heras, Caballito, Congreso… https://t.co/yoMdmtgASi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3093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683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0026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796856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737961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090171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4188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53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@NicolasMarzullo - 2016-12-30 15:58:26</a:t>
                      </a:r>
                      <a:r>
                        <a:rPr lang="es-ES" sz="1000"/>
                        <a:t>
@BancoCiudad muchachos que está pasando que no puedo cargar el celular? Can you help me?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335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@iJosenavarro - 2016-12-30 12:32:06</a:t>
                      </a:r>
                      <a:r>
                        <a:rPr lang="es-ES" sz="1000"/>
                        <a:t>
@BancoCiudad hola que tal, con este banco podria apertura cuenta con precaria ? tengo 7 meses en el pais.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690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@Natalia_Paez - 2016-12-29 16:44:09</a:t>
                      </a:r>
                      <a:r>
                        <a:rPr lang="es-ES" sz="1000"/>
                        <a:t>
@BancoCiudad Hola, en visahome me dice que tengo la tarjeta para habilitar pero no recibi el plastico. ¿Adonde tengo que ir a buscarla?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086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@cecimilano04 - 2016-12-29 12:42:06</a:t>
                      </a:r>
                      <a:r>
                        <a:rPr lang="es-ES" sz="1000"/>
                        <a:t>
Qué vergüenza @BancoCiudad horas llamando y no atienden. Me se de memoria las publicidades. Pueden atender? Y encima no es número gratuito.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610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@menace314 - 2016-12-28 20:30:45</a:t>
                      </a:r>
                      <a:r>
                        <a:rPr lang="es-ES" sz="1000"/>
                        <a:t>
@BancoCiudad Consulta: ¿Cuánto me sale certificar una firma de mi contrato de alquiler? Gracias.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92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@gastonghiara - 2016-12-28 13:37:19</a:t>
                      </a:r>
                      <a:r>
                        <a:rPr lang="es-ES" sz="1000"/>
                        <a:t>
@BancoCiudad Como hago para extender el limite de la tarjeta de credito?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86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@vir_ruiz - 2016-12-28 11:31:35</a:t>
                      </a:r>
                      <a:r>
                        <a:rPr lang="es-ES" sz="1000"/>
                        <a:t>
@BancoCiudad hoy de paro 👏👏👏 piensan trabajar antes del 2017? O se caga*** en todos sus clientes?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988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@Mercematem - 2016-12-28 07:38:13</a:t>
                      </a:r>
                      <a:r>
                        <a:rPr lang="es-ES" sz="1000"/>
                        <a:t>
@BancoCiudad Se pude tramitar vía telefónica al cambio de tarjeta por deterioro o es necesario ir a la sucursal?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47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@BancoCiudad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@_Vivianita_ - 2016-12-27 14:23:24</a:t>
                      </a:r>
                      <a:r>
                        <a:rPr lang="en-US" sz="1000"/>
                        <a:t>
@BancoCiudad me contestan por aca algo??? no me atienden por telefono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301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@PampaTomich - 2016-12-27 13:38:53</a:t>
                      </a:r>
                      <a:r>
                        <a:rPr lang="es-ES" sz="1000"/>
                        <a:t>
@BancoCiudad ¿buen dia, por qué canal puedo realizar consultas online? Ni en el chat ni telefónicamente me atienden, y hace más de 1h espero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621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376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134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19548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9662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06968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96207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639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@RacingClub - 2016-12-19 16:36:56</a:t>
                      </a:r>
                      <a:r>
                        <a:rPr lang="es-ES" sz="1000"/>
                        <a:t>
Víctor Blanco y Javier Ortiz Batalla firmaron la renovación por un año del contrato del @BancoCiudad como sponsor d… https://t.co/2kWbDcoNz4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269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@IPradio - 2016-12-26 23:50:50</a:t>
                      </a:r>
                      <a:r>
                        <a:rPr lang="es-ES" sz="1000"/>
                        <a:t>
Ojo Changoooo la camiseta tiene publicidad del @BancoCiudad seguro son barras de @horaciorlarreta https://t.co/5nDdChOlll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16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@aduanaarg - 2016-12-07 11:04:02</a:t>
                      </a:r>
                      <a:r>
                        <a:rPr lang="es-ES" sz="1000"/>
                        <a:t>
#BuenMiercoles Se viene la subasta del 16 de diciembre en el @BancoCiudad https://t.co/ouTscNKWg8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570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@BancoCiudad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@SANLORENZOAM630 - 2016-12-12 11:47:47</a:t>
                      </a:r>
                      <a:r>
                        <a:rPr lang="en-US" sz="1000"/>
                        <a:t>
[SEMANA SANTA]
14/12 Firma boleto 🖋
14/12 Final @CASLAVoley 
17/12 Elecciones 📩
18/12 #Lanús-#SanLorenzo ⚽️
Presentó @BancoCiudad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690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@ansesgob - 2016-12-19 19:01:33</a:t>
                      </a:r>
                      <a:r>
                        <a:rPr lang="es-ES" sz="1000"/>
                        <a:t>
#ANSES y el @BancoCiudad realizaron una capacitación en medios electrónicos para adultos mayores https://t.co/VJoVKQMABu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64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@marianoheller - 2016-12-01 23:11:35</a:t>
                      </a:r>
                      <a:r>
                        <a:rPr lang="es-ES" sz="1000"/>
                        <a:t>
Hola @BancoCiudad 
De los intereses por no poder pagar cosas porque no funciona el homebanking se hacen cargo ustedes?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769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@DataRacingOK - 2016-12-19 20:09:36</a:t>
                      </a:r>
                      <a:r>
                        <a:rPr lang="es-ES" sz="1000"/>
                        <a:t>
#RACING - Víctor Blanco firmó la renovación por un año del contrato del @BancoCiudad como sponsor de La Academia. https://t.co/FxmetHK6rz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783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@MarianPasionAKD - 2016-12-19 18:07:44</a:t>
                      </a:r>
                      <a:r>
                        <a:rPr lang="es-ES" sz="1000"/>
                        <a:t>
#Racing
Víctor Blanco y Javier Ortiz Batalla firmaron la renovación por un año del contrato del @BancoCiudad como s… https://t.co/500evWl9PI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944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@produccioneszyg - 2016-12-08 10:31:53</a:t>
                      </a:r>
                      <a:r>
                        <a:rPr lang="es-ES" sz="1000"/>
                        <a:t>
Ahora Alejo Espora, economista jefe del @BancoCiudad, en #CaminandoBA por @Cultura979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337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@Hachita - 2016-12-19 17:00:39</a:t>
                      </a:r>
                      <a:r>
                        <a:rPr lang="es-ES" sz="1000"/>
                        <a:t>
Se renovó la alianza comercial de @BancoCiudad con #Racing
Pasará de las mangas al pecho el logo? https://t.co/iMcZJSEYhk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1300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1162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5752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4543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46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68311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53024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042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@EFEConoSur - 2016-12-10 13:41:36</a:t>
                      </a:r>
                      <a:r>
                        <a:rPr lang="es-ES" sz="1000"/>
                        <a:t>
#informóEfe: Un seminario @BancoCiudad  analizará el papel de Argentina en el nuevo escenario mundial https://t.co/6BLs5T1N6l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646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@CARLOSATOLOSA - 2016-12-29 10:19:55</a:t>
                      </a:r>
                      <a:r>
                        <a:rPr lang="es-ES" sz="1000"/>
                        <a:t>
@DrJorgeRizzo @BancoCiudad @CarlosMelconian Sarmiento la fila llega a Paraná gracias @horaciorlarreta https://t.co/Ifmapbwoxk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583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@LarenSandy - 2016-12-28 17:43:12</a:t>
                      </a:r>
                      <a:r>
                        <a:rPr lang="es-ES" sz="1000"/>
                        <a:t>
@BancoCiudad EL REINTEGRO POR MEDICAMENTOS A JUBILADOS ES $150- POR MES .UNA VERGÜENZA !!!!!!Con el costo que tienen los remedios!!!!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645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@produccioneszyg - 2016-12-23 10:34:26</a:t>
                      </a:r>
                      <a:r>
                        <a:rPr lang="es-ES" sz="1000"/>
                        <a:t>
Carlos Leiza, Gerente de Banca Social del @BancoCiudad, en #PuntoDeEncuentro por @Cultura979 https://t.co/kGt12C66fp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570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@ansesgob - 2016-12-20 18:18:56</a:t>
                      </a:r>
                      <a:r>
                        <a:rPr lang="es-ES" sz="1000"/>
                        <a:t>
Cierre del ciclo de capacitaciones sobre medios electrónicos a jubilados y pensionados en el @BancoCiudad #ANSES https://t.co/RH1I4OhJ1J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960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@aduanaarg - 2016-12-26 11:16:56</a:t>
                      </a:r>
                      <a:r>
                        <a:rPr lang="es-ES" sz="1000"/>
                        <a:t>
El miércoles sale la última subasta del año en el @BancoCiudad https://t.co/eLGydEDjwa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329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@BancoCiudad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@CARLOSATOLOSA - 2016-12-29 10:18:23</a:t>
                      </a:r>
                      <a:r>
                        <a:rPr lang="en-US" sz="1000"/>
                        <a:t>
@DrJorgeRizzo @BancoCiudad @CarlosMelconian vergüenza https://t.co/lGdF9EgUhb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430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@produccioneszyg - 2016-12-23 10:27:11</a:t>
                      </a:r>
                      <a:r>
                        <a:rPr lang="es-ES" sz="1000"/>
                        <a:t>
"@BancoCiudad complementó la llegada de Aerosmith con un acto social para niños de Córdoba" Carlos Leiza en #PuntoDeEncuentro @Cultura979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972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@InstPyME - 2016-12-01 13:50:07</a:t>
                      </a:r>
                      <a:r>
                        <a:rPr lang="es-ES" sz="1000"/>
                        <a:t>
Felicitaciones a los ganadores del Concurso StartUp Night Buenos Aires Fintech @Olpays_Ok y Smarcities @grupoesfera @BancoCiudad @clarincom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449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@AntiBrancatelli - 2016-12-23 21:17:02</a:t>
                      </a:r>
                      <a:r>
                        <a:rPr lang="es-ES" sz="1000"/>
                        <a:t>
Muy difícil encuesta: Que banco tiene los empleados mas lentos e ineptos en caja?
@ICBCArgentina @SantanderRio @BBVAFrancesArg @BancoCiudad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5229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29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3339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832707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039455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59848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576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@produccioneszyg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(14)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231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@EFEConoSur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(13)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393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@napoferrari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17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@marieclopez77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922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@Flor_LM1989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911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@InstPyME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85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@jlzorzi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285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@SeccionCiudad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277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@dra_aliciadorin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852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@alejocastro67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4734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390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7395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882706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917905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6452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107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@pedrodamiandieg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812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@vir_ruiz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564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@ElDonEmprende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241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@EFEUruguay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856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@crispycoroo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330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@_ThomasPadilla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067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@alfonso_bust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57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@cayatenow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350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@pinceladascult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658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@eduarc67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3374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584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1211</Words>
  <Application>Microsoft Office PowerPoint</Application>
  <PresentationFormat>On-screen Show (4:3)</PresentationFormat>
  <Paragraphs>459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Key Metrics Table</vt:lpstr>
      <vt:lpstr>Key Metrics Radar</vt:lpstr>
      <vt:lpstr>Followers Total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Mentions</vt:lpstr>
      <vt:lpstr>Response Times</vt:lpstr>
      <vt:lpstr>Own and Retweeted Tweets Table - 1 of 3</vt:lpstr>
      <vt:lpstr>Own and Retweeted Tweets Table - 2 of 3</vt:lpstr>
      <vt:lpstr>Own and Retweeted Tweets Table - 3 of 3</vt:lpstr>
      <vt:lpstr>Questions Table</vt:lpstr>
      <vt:lpstr>Mentions Table - 1 of 2</vt:lpstr>
      <vt:lpstr>Mentions Table - 2 of 2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2017-01-09T20:03:39Z</dcterms:created>
  <dcterms:modified xsi:type="dcterms:W3CDTF">2017-01-09T20:04:45Z</dcterms:modified>
</cp:coreProperties>
</file>