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31-4B53-9FE9-A5153E457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7543512"/>
        <c:axId val="267543840"/>
      </c:radarChart>
      <c:catAx>
        <c:axId val="26754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43840"/>
        <c:crosses val="autoZero"/>
        <c:auto val="1"/>
        <c:lblAlgn val="ctr"/>
        <c:lblOffset val="100"/>
        <c:noMultiLvlLbl val="0"/>
      </c:catAx>
      <c:valAx>
        <c:axId val="26754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4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42712</c:v>
                </c:pt>
                <c:pt idx="1">
                  <c:v>42713</c:v>
                </c:pt>
                <c:pt idx="2">
                  <c:v>42714</c:v>
                </c:pt>
                <c:pt idx="3">
                  <c:v>42715</c:v>
                </c:pt>
                <c:pt idx="4">
                  <c:v>42716</c:v>
                </c:pt>
                <c:pt idx="5">
                  <c:v>42717</c:v>
                </c:pt>
                <c:pt idx="6">
                  <c:v>42718</c:v>
                </c:pt>
                <c:pt idx="7">
                  <c:v>42719</c:v>
                </c:pt>
                <c:pt idx="8">
                  <c:v>42720</c:v>
                </c:pt>
                <c:pt idx="9">
                  <c:v>42721</c:v>
                </c:pt>
                <c:pt idx="10">
                  <c:v>42722</c:v>
                </c:pt>
                <c:pt idx="11">
                  <c:v>42723</c:v>
                </c:pt>
                <c:pt idx="12">
                  <c:v>42724</c:v>
                </c:pt>
                <c:pt idx="13">
                  <c:v>42725</c:v>
                </c:pt>
                <c:pt idx="14">
                  <c:v>42726</c:v>
                </c:pt>
                <c:pt idx="15">
                  <c:v>42727</c:v>
                </c:pt>
                <c:pt idx="16">
                  <c:v>42728</c:v>
                </c:pt>
                <c:pt idx="17">
                  <c:v>42729</c:v>
                </c:pt>
                <c:pt idx="18">
                  <c:v>42730</c:v>
                </c:pt>
                <c:pt idx="19">
                  <c:v>42731</c:v>
                </c:pt>
                <c:pt idx="20">
                  <c:v>42732</c:v>
                </c:pt>
                <c:pt idx="21">
                  <c:v>42733</c:v>
                </c:pt>
                <c:pt idx="22">
                  <c:v>42734</c:v>
                </c:pt>
                <c:pt idx="23">
                  <c:v>42735</c:v>
                </c:pt>
                <c:pt idx="24">
                  <c:v>42736</c:v>
                </c:pt>
                <c:pt idx="25">
                  <c:v>42737</c:v>
                </c:pt>
                <c:pt idx="26">
                  <c:v>42738</c:v>
                </c:pt>
                <c:pt idx="27">
                  <c:v>42739</c:v>
                </c:pt>
                <c:pt idx="28">
                  <c:v>42740</c:v>
                </c:pt>
                <c:pt idx="29">
                  <c:v>42741</c:v>
                </c:pt>
                <c:pt idx="30">
                  <c:v>42742</c:v>
                </c:pt>
                <c:pt idx="31">
                  <c:v>42743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58570</c:v>
                </c:pt>
                <c:pt idx="1">
                  <c:v>58582</c:v>
                </c:pt>
                <c:pt idx="2">
                  <c:v>58584</c:v>
                </c:pt>
                <c:pt idx="3">
                  <c:v>58589</c:v>
                </c:pt>
                <c:pt idx="4">
                  <c:v>58597</c:v>
                </c:pt>
                <c:pt idx="5">
                  <c:v>58616</c:v>
                </c:pt>
                <c:pt idx="6">
                  <c:v>58638</c:v>
                </c:pt>
                <c:pt idx="7">
                  <c:v>58655</c:v>
                </c:pt>
                <c:pt idx="8">
                  <c:v>58662</c:v>
                </c:pt>
                <c:pt idx="9">
                  <c:v>58676</c:v>
                </c:pt>
                <c:pt idx="10">
                  <c:v>58678</c:v>
                </c:pt>
                <c:pt idx="11">
                  <c:v>58688</c:v>
                </c:pt>
                <c:pt idx="12">
                  <c:v>58693</c:v>
                </c:pt>
                <c:pt idx="13">
                  <c:v>58709</c:v>
                </c:pt>
                <c:pt idx="14">
                  <c:v>58719</c:v>
                </c:pt>
                <c:pt idx="15">
                  <c:v>58727</c:v>
                </c:pt>
                <c:pt idx="16">
                  <c:v>58728</c:v>
                </c:pt>
                <c:pt idx="17">
                  <c:v>58728</c:v>
                </c:pt>
                <c:pt idx="18">
                  <c:v>58734</c:v>
                </c:pt>
                <c:pt idx="19">
                  <c:v>58757</c:v>
                </c:pt>
                <c:pt idx="20">
                  <c:v>58790</c:v>
                </c:pt>
                <c:pt idx="21">
                  <c:v>58798</c:v>
                </c:pt>
                <c:pt idx="22">
                  <c:v>58804</c:v>
                </c:pt>
                <c:pt idx="23">
                  <c:v>58813</c:v>
                </c:pt>
                <c:pt idx="24">
                  <c:v>58805</c:v>
                </c:pt>
                <c:pt idx="25">
                  <c:v>58810</c:v>
                </c:pt>
                <c:pt idx="26">
                  <c:v>58811</c:v>
                </c:pt>
                <c:pt idx="27">
                  <c:v>58802</c:v>
                </c:pt>
                <c:pt idx="28">
                  <c:v>58803</c:v>
                </c:pt>
                <c:pt idx="29">
                  <c:v>58812</c:v>
                </c:pt>
                <c:pt idx="30">
                  <c:v>58808</c:v>
                </c:pt>
                <c:pt idx="31">
                  <c:v>58805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4C-4078-AC83-3F94F69A4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732080"/>
        <c:axId val="272734376"/>
      </c:lineChart>
      <c:dateAx>
        <c:axId val="27273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34376"/>
        <c:crosses val="autoZero"/>
        <c:auto val="1"/>
        <c:lblOffset val="100"/>
        <c:baseTimeUnit val="days"/>
      </c:dateAx>
      <c:valAx>
        <c:axId val="27273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3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42712</c:v>
                </c:pt>
                <c:pt idx="1">
                  <c:v>42713</c:v>
                </c:pt>
                <c:pt idx="2">
                  <c:v>42714</c:v>
                </c:pt>
                <c:pt idx="3">
                  <c:v>42715</c:v>
                </c:pt>
                <c:pt idx="4">
                  <c:v>42716</c:v>
                </c:pt>
                <c:pt idx="5">
                  <c:v>42717</c:v>
                </c:pt>
                <c:pt idx="6">
                  <c:v>42718</c:v>
                </c:pt>
                <c:pt idx="7">
                  <c:v>42719</c:v>
                </c:pt>
                <c:pt idx="8">
                  <c:v>42720</c:v>
                </c:pt>
                <c:pt idx="9">
                  <c:v>42721</c:v>
                </c:pt>
                <c:pt idx="10">
                  <c:v>42722</c:v>
                </c:pt>
                <c:pt idx="11">
                  <c:v>42723</c:v>
                </c:pt>
                <c:pt idx="12">
                  <c:v>42724</c:v>
                </c:pt>
                <c:pt idx="13">
                  <c:v>42725</c:v>
                </c:pt>
                <c:pt idx="14">
                  <c:v>42726</c:v>
                </c:pt>
                <c:pt idx="15">
                  <c:v>42727</c:v>
                </c:pt>
                <c:pt idx="16">
                  <c:v>42728</c:v>
                </c:pt>
                <c:pt idx="17">
                  <c:v>42729</c:v>
                </c:pt>
                <c:pt idx="18">
                  <c:v>42730</c:v>
                </c:pt>
                <c:pt idx="19">
                  <c:v>42731</c:v>
                </c:pt>
                <c:pt idx="20">
                  <c:v>42732</c:v>
                </c:pt>
                <c:pt idx="21">
                  <c:v>42733</c:v>
                </c:pt>
                <c:pt idx="22">
                  <c:v>42734</c:v>
                </c:pt>
                <c:pt idx="23">
                  <c:v>42735</c:v>
                </c:pt>
                <c:pt idx="24">
                  <c:v>42736</c:v>
                </c:pt>
                <c:pt idx="25">
                  <c:v>42737</c:v>
                </c:pt>
                <c:pt idx="26">
                  <c:v>42738</c:v>
                </c:pt>
                <c:pt idx="27">
                  <c:v>42739</c:v>
                </c:pt>
                <c:pt idx="28">
                  <c:v>42740</c:v>
                </c:pt>
                <c:pt idx="29">
                  <c:v>42741</c:v>
                </c:pt>
                <c:pt idx="30">
                  <c:v>42742</c:v>
                </c:pt>
                <c:pt idx="31">
                  <c:v>42743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</c:v>
                </c:pt>
                <c:pt idx="1">
                  <c:v>12</c:v>
                </c:pt>
                <c:pt idx="2">
                  <c:v>2</c:v>
                </c:pt>
                <c:pt idx="3">
                  <c:v>5</c:v>
                </c:pt>
                <c:pt idx="4">
                  <c:v>8</c:v>
                </c:pt>
                <c:pt idx="5">
                  <c:v>19</c:v>
                </c:pt>
                <c:pt idx="6">
                  <c:v>22</c:v>
                </c:pt>
                <c:pt idx="7">
                  <c:v>17</c:v>
                </c:pt>
                <c:pt idx="8">
                  <c:v>7</c:v>
                </c:pt>
                <c:pt idx="9">
                  <c:v>14</c:v>
                </c:pt>
                <c:pt idx="10">
                  <c:v>2</c:v>
                </c:pt>
                <c:pt idx="11">
                  <c:v>10</c:v>
                </c:pt>
                <c:pt idx="12">
                  <c:v>5</c:v>
                </c:pt>
                <c:pt idx="13">
                  <c:v>16</c:v>
                </c:pt>
                <c:pt idx="14">
                  <c:v>10</c:v>
                </c:pt>
                <c:pt idx="15">
                  <c:v>8</c:v>
                </c:pt>
                <c:pt idx="16">
                  <c:v>1</c:v>
                </c:pt>
                <c:pt idx="17">
                  <c:v>0</c:v>
                </c:pt>
                <c:pt idx="18">
                  <c:v>6</c:v>
                </c:pt>
                <c:pt idx="19">
                  <c:v>23</c:v>
                </c:pt>
                <c:pt idx="20">
                  <c:v>33</c:v>
                </c:pt>
                <c:pt idx="21">
                  <c:v>8</c:v>
                </c:pt>
                <c:pt idx="22">
                  <c:v>6</c:v>
                </c:pt>
                <c:pt idx="23">
                  <c:v>9</c:v>
                </c:pt>
                <c:pt idx="24">
                  <c:v>-8</c:v>
                </c:pt>
                <c:pt idx="25">
                  <c:v>5</c:v>
                </c:pt>
                <c:pt idx="26">
                  <c:v>1</c:v>
                </c:pt>
                <c:pt idx="27">
                  <c:v>-9</c:v>
                </c:pt>
                <c:pt idx="28">
                  <c:v>1</c:v>
                </c:pt>
                <c:pt idx="29">
                  <c:v>9</c:v>
                </c:pt>
                <c:pt idx="30">
                  <c:v>-4</c:v>
                </c:pt>
                <c:pt idx="31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A2-4EBE-84B2-9E4CC1114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092400"/>
        <c:axId val="241095352"/>
      </c:lineChart>
      <c:dateAx>
        <c:axId val="241092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95352"/>
        <c:crosses val="autoZero"/>
        <c:auto val="1"/>
        <c:lblOffset val="100"/>
        <c:baseTimeUnit val="days"/>
      </c:dateAx>
      <c:valAx>
        <c:axId val="24109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9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16</c:v>
                </c:pt>
                <c:pt idx="3">
                  <c:v>8</c:v>
                </c:pt>
                <c:pt idx="4">
                  <c:v>8</c:v>
                </c:pt>
                <c:pt idx="5">
                  <c:v>4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2-4621-A174-EF2D38F8F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733064"/>
        <c:axId val="272730768"/>
      </c:barChart>
      <c:catAx>
        <c:axId val="27273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30768"/>
        <c:crosses val="autoZero"/>
        <c:auto val="1"/>
        <c:lblAlgn val="ctr"/>
        <c:lblOffset val="100"/>
        <c:noMultiLvlLbl val="0"/>
      </c:catAx>
      <c:valAx>
        <c:axId val="27273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3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42712</c:v>
                </c:pt>
                <c:pt idx="1">
                  <c:v>42713</c:v>
                </c:pt>
                <c:pt idx="2">
                  <c:v>42714</c:v>
                </c:pt>
                <c:pt idx="3">
                  <c:v>42715</c:v>
                </c:pt>
                <c:pt idx="4">
                  <c:v>42716</c:v>
                </c:pt>
                <c:pt idx="5">
                  <c:v>42717</c:v>
                </c:pt>
                <c:pt idx="6">
                  <c:v>42718</c:v>
                </c:pt>
                <c:pt idx="7">
                  <c:v>42719</c:v>
                </c:pt>
                <c:pt idx="8">
                  <c:v>42720</c:v>
                </c:pt>
                <c:pt idx="9">
                  <c:v>42721</c:v>
                </c:pt>
                <c:pt idx="10">
                  <c:v>42722</c:v>
                </c:pt>
                <c:pt idx="11">
                  <c:v>42723</c:v>
                </c:pt>
                <c:pt idx="12">
                  <c:v>42724</c:v>
                </c:pt>
                <c:pt idx="13">
                  <c:v>42725</c:v>
                </c:pt>
                <c:pt idx="14">
                  <c:v>42726</c:v>
                </c:pt>
                <c:pt idx="15">
                  <c:v>42727</c:v>
                </c:pt>
                <c:pt idx="16">
                  <c:v>42728</c:v>
                </c:pt>
                <c:pt idx="17">
                  <c:v>42729</c:v>
                </c:pt>
                <c:pt idx="18">
                  <c:v>42730</c:v>
                </c:pt>
                <c:pt idx="19">
                  <c:v>42731</c:v>
                </c:pt>
                <c:pt idx="20">
                  <c:v>42732</c:v>
                </c:pt>
                <c:pt idx="21">
                  <c:v>42733</c:v>
                </c:pt>
                <c:pt idx="22">
                  <c:v>42734</c:v>
                </c:pt>
                <c:pt idx="23">
                  <c:v>42735</c:v>
                </c:pt>
                <c:pt idx="24">
                  <c:v>42736</c:v>
                </c:pt>
                <c:pt idx="25">
                  <c:v>42737</c:v>
                </c:pt>
                <c:pt idx="26">
                  <c:v>42738</c:v>
                </c:pt>
                <c:pt idx="27">
                  <c:v>42739</c:v>
                </c:pt>
                <c:pt idx="28">
                  <c:v>42740</c:v>
                </c:pt>
                <c:pt idx="29">
                  <c:v>42741</c:v>
                </c:pt>
                <c:pt idx="30">
                  <c:v>42742</c:v>
                </c:pt>
                <c:pt idx="31">
                  <c:v>42743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8C-427C-B3E7-ED719FD25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79336"/>
        <c:axId val="239785568"/>
      </c:lineChart>
      <c:dateAx>
        <c:axId val="23977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85568"/>
        <c:crosses val="autoZero"/>
        <c:auto val="1"/>
        <c:lblOffset val="100"/>
        <c:baseTimeUnit val="days"/>
      </c:dateAx>
      <c:valAx>
        <c:axId val="23978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7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2-460B-BDE2-41DA09375A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C2-460B-BDE2-41DA09375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779008"/>
        <c:axId val="239784912"/>
      </c:barChart>
      <c:catAx>
        <c:axId val="23977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84912"/>
        <c:crosses val="autoZero"/>
        <c:auto val="1"/>
        <c:lblAlgn val="ctr"/>
        <c:lblOffset val="100"/>
        <c:noMultiLvlLbl val="0"/>
      </c:catAx>
      <c:valAx>
        <c:axId val="23978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7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11</c:v>
                </c:pt>
                <c:pt idx="3">
                  <c:v>7</c:v>
                </c:pt>
                <c:pt idx="4">
                  <c:v>7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4F-4B98-832E-470451B8E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193984"/>
        <c:axId val="266195952"/>
      </c:barChart>
      <c:catAx>
        <c:axId val="26619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95952"/>
        <c:crosses val="autoZero"/>
        <c:auto val="1"/>
        <c:lblAlgn val="ctr"/>
        <c:lblOffset val="100"/>
        <c:noMultiLvlLbl val="0"/>
      </c:catAx>
      <c:valAx>
        <c:axId val="26619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9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1.0010734915739001E-2</c:v>
                </c:pt>
                <c:pt idx="1">
                  <c:v>9.1587574761019998E-3</c:v>
                </c:pt>
                <c:pt idx="2">
                  <c:v>9.1393943524738994E-3</c:v>
                </c:pt>
                <c:pt idx="3">
                  <c:v>7.7895080195418999E-3</c:v>
                </c:pt>
                <c:pt idx="4">
                  <c:v>1.3631639034198E-2</c:v>
                </c:pt>
                <c:pt idx="5">
                  <c:v>9.3717518360114001E-3</c:v>
                </c:pt>
                <c:pt idx="6">
                  <c:v>2.6411300628758998E-2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07-48B0-B84F-0122F2EA8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196608"/>
        <c:axId val="266196936"/>
      </c:barChart>
      <c:catAx>
        <c:axId val="26619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96936"/>
        <c:crosses val="autoZero"/>
        <c:auto val="1"/>
        <c:lblAlgn val="ctr"/>
        <c:lblOffset val="100"/>
        <c:noMultiLvlLbl val="0"/>
      </c:catAx>
      <c:valAx>
        <c:axId val="26619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9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8</c:v>
                </c:pt>
                <c:pt idx="12">
                  <c:v>9</c:v>
                </c:pt>
                <c:pt idx="13">
                  <c:v>8</c:v>
                </c:pt>
                <c:pt idx="14">
                  <c:v>7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E8-40C8-9EC9-F2E0C9C5F3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185128"/>
        <c:axId val="266185456"/>
      </c:lineChart>
      <c:catAx>
        <c:axId val="26618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85456"/>
        <c:crosses val="autoZero"/>
        <c:auto val="1"/>
        <c:lblAlgn val="ctr"/>
        <c:lblOffset val="100"/>
        <c:noMultiLvlLbl val="0"/>
      </c:catAx>
      <c:valAx>
        <c:axId val="26618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8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5.1119517431755003E-3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4.2599597859795998E-3</c:v>
                </c:pt>
                <c:pt idx="10">
                  <c:v>5.9639437003714997E-3</c:v>
                </c:pt>
                <c:pt idx="11">
                  <c:v>5.9639437003714997E-3</c:v>
                </c:pt>
                <c:pt idx="12">
                  <c:v>1.3442539769091001E-2</c:v>
                </c:pt>
                <c:pt idx="13">
                  <c:v>1.1927887400742999E-2</c:v>
                </c:pt>
                <c:pt idx="14">
                  <c:v>1.2658166221197E-2</c:v>
                </c:pt>
                <c:pt idx="15">
                  <c:v>1.6471844505788001E-2</c:v>
                </c:pt>
                <c:pt idx="16">
                  <c:v>1.1927887400742999E-2</c:v>
                </c:pt>
                <c:pt idx="17">
                  <c:v>1.5335855229527001E-2</c:v>
                </c:pt>
                <c:pt idx="18">
                  <c:v>1.1359892762611999E-2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C9-4C7D-BDE5-73CE52FBC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186112"/>
        <c:axId val="266186440"/>
      </c:lineChart>
      <c:catAx>
        <c:axId val="26618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86440"/>
        <c:crosses val="autoZero"/>
        <c:auto val="1"/>
        <c:lblAlgn val="ctr"/>
        <c:lblOffset val="100"/>
        <c:noMultiLvlLbl val="0"/>
      </c:catAx>
      <c:valAx>
        <c:axId val="26618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8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42712</c:v>
                </c:pt>
                <c:pt idx="1">
                  <c:v>42713</c:v>
                </c:pt>
                <c:pt idx="2">
                  <c:v>42714</c:v>
                </c:pt>
                <c:pt idx="3">
                  <c:v>42715</c:v>
                </c:pt>
                <c:pt idx="4">
                  <c:v>42716</c:v>
                </c:pt>
                <c:pt idx="5">
                  <c:v>42717</c:v>
                </c:pt>
                <c:pt idx="6">
                  <c:v>42718</c:v>
                </c:pt>
                <c:pt idx="7">
                  <c:v>42719</c:v>
                </c:pt>
                <c:pt idx="8">
                  <c:v>42720</c:v>
                </c:pt>
                <c:pt idx="9">
                  <c:v>42721</c:v>
                </c:pt>
                <c:pt idx="10">
                  <c:v>42722</c:v>
                </c:pt>
                <c:pt idx="11">
                  <c:v>42723</c:v>
                </c:pt>
                <c:pt idx="12">
                  <c:v>42724</c:v>
                </c:pt>
                <c:pt idx="13">
                  <c:v>42725</c:v>
                </c:pt>
                <c:pt idx="14">
                  <c:v>42726</c:v>
                </c:pt>
                <c:pt idx="15">
                  <c:v>42727</c:v>
                </c:pt>
                <c:pt idx="16">
                  <c:v>42728</c:v>
                </c:pt>
                <c:pt idx="17">
                  <c:v>42729</c:v>
                </c:pt>
                <c:pt idx="18">
                  <c:v>42730</c:v>
                </c:pt>
                <c:pt idx="19">
                  <c:v>42731</c:v>
                </c:pt>
                <c:pt idx="20">
                  <c:v>42732</c:v>
                </c:pt>
                <c:pt idx="21">
                  <c:v>42733</c:v>
                </c:pt>
                <c:pt idx="22">
                  <c:v>42734</c:v>
                </c:pt>
                <c:pt idx="23">
                  <c:v>42735</c:v>
                </c:pt>
                <c:pt idx="24">
                  <c:v>42736</c:v>
                </c:pt>
                <c:pt idx="25">
                  <c:v>42737</c:v>
                </c:pt>
                <c:pt idx="26">
                  <c:v>42738</c:v>
                </c:pt>
                <c:pt idx="27">
                  <c:v>42739</c:v>
                </c:pt>
                <c:pt idx="28">
                  <c:v>42740</c:v>
                </c:pt>
                <c:pt idx="29">
                  <c:v>42741</c:v>
                </c:pt>
                <c:pt idx="30">
                  <c:v>42742</c:v>
                </c:pt>
                <c:pt idx="31">
                  <c:v>42743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18</c:v>
                </c:pt>
                <c:pt idx="1">
                  <c:v>4</c:v>
                </c:pt>
                <c:pt idx="2">
                  <c:v>9</c:v>
                </c:pt>
                <c:pt idx="3">
                  <c:v>7</c:v>
                </c:pt>
                <c:pt idx="4">
                  <c:v>28</c:v>
                </c:pt>
                <c:pt idx="5">
                  <c:v>35</c:v>
                </c:pt>
                <c:pt idx="6">
                  <c:v>28</c:v>
                </c:pt>
                <c:pt idx="7">
                  <c:v>23</c:v>
                </c:pt>
                <c:pt idx="8">
                  <c:v>16</c:v>
                </c:pt>
                <c:pt idx="9">
                  <c:v>8</c:v>
                </c:pt>
                <c:pt idx="10">
                  <c:v>11</c:v>
                </c:pt>
                <c:pt idx="11">
                  <c:v>24</c:v>
                </c:pt>
                <c:pt idx="12">
                  <c:v>30</c:v>
                </c:pt>
                <c:pt idx="13">
                  <c:v>12</c:v>
                </c:pt>
                <c:pt idx="14">
                  <c:v>7</c:v>
                </c:pt>
                <c:pt idx="15">
                  <c:v>19</c:v>
                </c:pt>
                <c:pt idx="16">
                  <c:v>7</c:v>
                </c:pt>
                <c:pt idx="17">
                  <c:v>3</c:v>
                </c:pt>
                <c:pt idx="18">
                  <c:v>19</c:v>
                </c:pt>
                <c:pt idx="19">
                  <c:v>27</c:v>
                </c:pt>
                <c:pt idx="20">
                  <c:v>8</c:v>
                </c:pt>
                <c:pt idx="21">
                  <c:v>17</c:v>
                </c:pt>
                <c:pt idx="22">
                  <c:v>8</c:v>
                </c:pt>
                <c:pt idx="23">
                  <c:v>5</c:v>
                </c:pt>
                <c:pt idx="24">
                  <c:v>1</c:v>
                </c:pt>
                <c:pt idx="25">
                  <c:v>25</c:v>
                </c:pt>
                <c:pt idx="26">
                  <c:v>20</c:v>
                </c:pt>
                <c:pt idx="27">
                  <c:v>22</c:v>
                </c:pt>
                <c:pt idx="28">
                  <c:v>15</c:v>
                </c:pt>
                <c:pt idx="29">
                  <c:v>27</c:v>
                </c:pt>
                <c:pt idx="30">
                  <c:v>7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91-47CC-B185-ED816FA27D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182832"/>
        <c:axId val="275675000"/>
      </c:lineChart>
      <c:dateAx>
        <c:axId val="26618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75000"/>
        <c:crosses val="autoZero"/>
        <c:auto val="1"/>
        <c:lblOffset val="100"/>
        <c:baseTimeUnit val="days"/>
      </c:dateAx>
      <c:valAx>
        <c:axId val="27567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8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4-4EBE-8F32-630576158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72704"/>
        <c:axId val="275680576"/>
      </c:barChart>
      <c:catAx>
        <c:axId val="27567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80576"/>
        <c:crosses val="autoZero"/>
        <c:auto val="1"/>
        <c:lblAlgn val="ctr"/>
        <c:lblOffset val="100"/>
        <c:noMultiLvlLbl val="0"/>
      </c:catAx>
      <c:valAx>
        <c:axId val="27568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7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41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752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43643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946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5045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045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087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242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402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786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7348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471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155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35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28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801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35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672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14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412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5792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399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62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04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3495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84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309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371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4831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778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2551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230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3206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87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6277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605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3763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512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6914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824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7519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56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291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3355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858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332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629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402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8808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4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 - 2016-12-28 13:07:10</a:t>
                      </a:r>
                      <a:r>
                        <a:rPr lang="en-US" sz="1000"/>
                        <a:t>
La guitarra autografiada de @Aerosmith subastada a beneficio del Hospital Alta Córdoba. ¡Sumate ➡… https://t.co/M7cRSkGgvK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01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- 2017-01-01 11:30:34</a:t>
                      </a:r>
                      <a:r>
                        <a:rPr lang="es-ES" sz="1000"/>
                        <a:t>
Esperamos que tu comienzo sea así de brillante 🌞
Bienvenidos proyectos, bienvenidas aventuras, #Bienvenido2017! https://t.co/ZdCEu05eVM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6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- 2016-12-30 12:08:42</a:t>
                      </a:r>
                      <a:r>
                        <a:rPr lang="es-ES" sz="1000"/>
                        <a:t>
El año nuevo llega con nuevas luces y colores, y ustedes nos siguen acompañando. Gracias x elegirnos! #Feliz2017 🎇 https://t.co/uJ4Ckc9is5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74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- 2016-12-19 16:47:37</a:t>
                      </a:r>
                      <a:r>
                        <a:rPr lang="es-ES" sz="1000"/>
                        <a:t>
Seguimos acompañando a uno de los clubes más grandes de nuestro futbol, #Lacadé. https://t.co/8gawk9pDzA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8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- 2017-01-05 14:22:23</a:t>
                      </a:r>
                      <a:r>
                        <a:rPr lang="es-ES" sz="1000"/>
                        <a:t>
🌿💦🐫🐫🐫 Acordate que hoy ponemos el pastito y el agua para los camellos y buscá tu regalito 😄🎁▶… https://t.co/DxXTdYfdQE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1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17:12:29</a:t>
                      </a:r>
                      <a:r>
                        <a:rPr lang="es-ES" sz="1000"/>
                        <a:t>
Y sí, como en diciembre pasa de todo, también pasan dos Subastas de Bienes de #Aduana! Conocé los detalles aquí ➡… https://t.co/RLH6vOLOBr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91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- 2016-12-17 12:30:23</a:t>
                      </a:r>
                      <a:r>
                        <a:rPr lang="es-ES" sz="1000"/>
                        <a:t>
Hincha del Rojo, se viene el último partido del año! No te pierdas nuestro espacio en el Rojo Fan Fest! ⚽ https://t.co/DRlmyQV3zY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92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- 2016-12-19 16:11:47</a:t>
                      </a:r>
                      <a:r>
                        <a:rPr lang="es-ES" sz="1000"/>
                        <a:t>
Seguimos acompañando al gran @RacingClub! #Lacadé #SponsorBancoCiudad https://t.co/vMSHIZ5Mk8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68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- 2017-01-07 00:00:29</a:t>
                      </a:r>
                      <a:r>
                        <a:rPr lang="es-ES" sz="1000"/>
                        <a:t>
¿Necesitás algo del súper? Date una vuelta por @Coto_Ar! 💡🍎🍇🍉🍞🍰
https://t.co/9omR0o9xbQ #SinTope #Débito https://t.co/Ih3exxievK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21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- 2016-12-23 15:43:41</a:t>
                      </a:r>
                      <a:r>
                        <a:rPr lang="es-ES" sz="1000"/>
                        <a:t>
Entre pedacitos de pan dulce y brindis, queremos decirte que esperamos que pases una #feliznavidad y que la disfrut… https://t.co/ekfeyIgrs9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96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664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915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87143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2214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882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321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701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281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7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12:14:36</a:t>
                      </a:r>
                      <a:r>
                        <a:rPr lang="es-ES" sz="1000"/>
                        <a:t>
Acordate, a vos tampoco te gustaba que te regalen ropa... ^_^ 
🎄Hoy y mañana, promo exclusiva en jugueterías➡… https://t.co/J7YSATETEN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85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- 2016-12-16 17:10:23</a:t>
                      </a:r>
                      <a:r>
                        <a:rPr lang="es-ES" sz="1000"/>
                        <a:t>
Los hinchas de @SanLorenzo que participaron del sorteo pasaron una tarde muy azulgrana, que fue mas o menos así: https://t.co/UYVKPNubKe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89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- 2016-12-18 13:00:32</a:t>
                      </a:r>
                      <a:r>
                        <a:rPr lang="es-ES" sz="1000"/>
                        <a:t>
La semana de promos termina con todo 🎄 Vestite de Navidad! 👗
#InvertíEnRegalar https://t.co/HRmTC7xqDZ https://t.co/KLpG63Ea2j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1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16:41:20</a:t>
                      </a:r>
                      <a:r>
                        <a:rPr lang="es-ES" sz="1000"/>
                        <a:t>
Continúa la Conferencia Internacional Nuevos Desarrollos Económicos y Financieros. Seguila en vivo:… https://t.co/W8tTfnwdcR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30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12:46:37</a:t>
                      </a:r>
                      <a:r>
                        <a:rPr lang="es-ES" sz="1000"/>
                        <a:t>
Seguí la Conferencia Internacional Nuevos Desarrollos Económicos y Financieros: https://t.co/odi6GmHgPb con… https://t.co/QiU9iEIuCo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- 2016-12-11 13:00:30</a:t>
                      </a:r>
                      <a:r>
                        <a:rPr lang="es-ES" sz="1000"/>
                        <a:t>
🎄Se viene una semana especial de shoppings! ¿Ya pensaste a cuál ir?
#InvertíEnRegalar ➡ https://t.co/CAl1dXeV7S https://t.co/MyRDklNhpu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31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- 2016-12-10 13:00:12</a:t>
                      </a:r>
                      <a:r>
                        <a:rPr lang="es-ES" sz="1000"/>
                        <a:t>
Enterate de tooooodas las promos antes que nadie :) 
✉ 🎄 https://t.co/erSBQREnYK
https://t.co/n9Js9ftzVf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80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- 2016-12-12 14:12:55</a:t>
                      </a:r>
                      <a:r>
                        <a:rPr lang="es-ES" sz="1000"/>
                        <a:t>
Así vivieron el clásico de Avellaneda los ganadores de #JugáEnElCilindro!
@RacingClub Todas las fotos acá:… https://t.co/P6UCZU5aPo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43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10:20:01</a:t>
                      </a:r>
                      <a:r>
                        <a:rPr lang="es-ES" sz="1000"/>
                        <a:t>
Sigue la semana de promos! Hoy, igual que ayer, en #LosAltos! No te cuelgues y buscá tu regalo 🎅… https://t.co/ZrmezYXLZP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04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14:44:43</a:t>
                      </a:r>
                      <a:r>
                        <a:rPr lang="es-ES" sz="1000"/>
                        <a:t>
Así disfrutaron de una tarde tremenda los ganadores del sorteo #JugáEnElCilindro, en el estadio de @RacingClub ⚽ 
https://t.co/qW6CwG2UaQ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8561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24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005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6204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215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204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723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08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633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89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- 2016-12-22 12:10:22</a:t>
                      </a:r>
                      <a:r>
                        <a:rPr lang="es-ES" sz="1000"/>
                        <a:t>
A vos que tenés grupo de amigos del curso, del laburo, del barrio y demás ... Juntate con todos antes que llegue 🎅… https://t.co/CFygFV9yNX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20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- 2017-01-06 11:30:36</a:t>
                      </a:r>
                      <a:r>
                        <a:rPr lang="es-ES" sz="1000"/>
                        <a:t>
Te quedó alguna juntada pendiente del 2016? Tené un #felizdiadereyes con amigos y algo rico! 😁🍔🍟… https://t.co/nLXd4oZAeJ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22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- 2016-12-29 10:42:17</a:t>
                      </a:r>
                      <a:r>
                        <a:rPr lang="es-ES" sz="1000"/>
                        <a:t>
Las promos, las novedades de Home Banking, Banca Móvil y todo eso, antes en tu mail 📧 ▶ https://t.co/erSBQRVZnk #AhoraSí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70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- 2017-01-08 11:01:03</a:t>
                      </a:r>
                      <a:r>
                        <a:rPr lang="es-ES" sz="1000"/>
                        <a:t>
🚗 Cargá el tanque y salí a pasear! https://t.co/S1aN2yLXUt #FelizDomingo https://t.co/678zY2OQR0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21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- 2017-01-04 09:40:53</a:t>
                      </a:r>
                      <a:r>
                        <a:rPr lang="es-ES" sz="1000"/>
                        <a:t>
Un #BuenMiércoles se empieza desayunando más o menos así... ☕🍞 https://t.co/I5TEl6DoLZ https://t.co/303me8Z2hX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1611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067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6589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603839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919357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82049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4924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49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@wabianco - 2017-01-06 15:45:30</a:t>
                      </a:r>
                      <a:r>
                        <a:rPr lang="es-ES" sz="1000"/>
                        <a:t>
Si tenes una Visa de @BancoCiudad tene en cuenta que existe una demora importante entre el pago y la acreditación .... Siglo XXI ????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1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@AntezanaElias - 2017-01-06 13:01:01</a:t>
                      </a:r>
                      <a:r>
                        <a:rPr lang="es-ES" sz="1000"/>
                        <a:t>
@BancoCiudad quiero mi tarjeta! O espero sentado 😡?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28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@BancoCiudad</a:t>
                      </a:r>
                      <a:r>
                        <a:rPr lang="pt-BR" sz="1000"/>
                        <a:t> was asked by </a:t>
                      </a:r>
                      <a:r>
                        <a:rPr lang="pt-BR" sz="1000" b="1"/>
                        <a:t>@Guid0z - 2017-01-06 11:36:22</a:t>
                      </a:r>
                      <a:r>
                        <a:rPr lang="pt-BR" sz="1000"/>
                        <a:t>
@BancoCiudad vale para casas de comidas rápidas tipo Mc o BK?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0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@malepadisenos - 2017-01-05 22:41:27</a:t>
                      </a:r>
                      <a:r>
                        <a:rPr lang="es-ES" sz="1000"/>
                        <a:t>
@BancoCiudad Hola quiero realizar una transferencia y no se puede realizar xq dice q tengo activar "SegundoFactor"como hago eso? homebanking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97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@ElGato_Gordo - 2017-01-05 17:55:33</a:t>
                      </a:r>
                      <a:r>
                        <a:rPr lang="es-ES" sz="1000"/>
                        <a:t>
@BancoCiudad Cuando van a implementar descuentos en Jumbo o Disco o Vea? que no sea sólo para jubilados🐱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63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@amparos2015 - 2017-01-05 17:11:42</a:t>
                      </a:r>
                      <a:r>
                        <a:rPr lang="es-ES" sz="1000"/>
                        <a:t>
@BancoCiudad hice un reclamo hace 5 dias. Como debo hacer para q m contesten??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18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@TamyGuady - 2017-01-05 16:35:45</a:t>
                      </a:r>
                      <a:r>
                        <a:rPr lang="es-ES" sz="1000"/>
                        <a:t>
@BancoCiudad Hola, buenas tardes! Cómo tengo que hacer para habilitar mi tarjeta de crédito? 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15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@MagaliNoeliia - 2017-01-05 14:26:02</a:t>
                      </a:r>
                      <a:r>
                        <a:rPr lang="es-ES" sz="1000"/>
                        <a:t>
@BancoCiudad Hola! Donde esta el catalogo para cambiar los puntos de la tarjeta Visa?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2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@scpavi - 2017-01-05 13:16:57</a:t>
                      </a:r>
                      <a:r>
                        <a:rPr lang="es-ES" sz="1000"/>
                        <a:t>
@BancoCiudad  el token vence? sólo se hace x app de celular?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54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@marcevip65 - 2017-01-05 10:44:46</a:t>
                      </a:r>
                      <a:r>
                        <a:rPr lang="en-US" sz="1000"/>
                        <a:t>
@BancoCiudad que debo hacer?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565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85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1755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56635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420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9891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8236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34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@RacingClub - 2016-12-19 16:36:56</a:t>
                      </a:r>
                      <a:r>
                        <a:rPr lang="es-ES" sz="1000"/>
                        <a:t>
Víctor Blanco y Javier Ortiz Batalla firmaron la renovación por un año del contrato del @BancoCiudad como sponsor d… https://t.co/2kWbDcoNz4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96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@dzapatillas - 2017-01-02 13:09:50</a:t>
                      </a:r>
                      <a:r>
                        <a:rPr lang="es-ES" sz="1000"/>
                        <a:t>
Los bancos quieren que nos endeudemos. No quieren que ahorremos ni que invirtamos. Lástima la campaña de @BancoCiudad que es público...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01/02/2017 19:16:15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70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@IPradio - 2016-12-26 23:50:50</a:t>
                      </a:r>
                      <a:r>
                        <a:rPr lang="es-ES" sz="1000"/>
                        <a:t>
Ojo Changoooo la camiseta tiene publicidad del @BancoCiudad seguro son barras de @horaciorlarreta https://t.co/5nDdChOlll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6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@ansesgob - 2016-12-19 19:01:33</a:t>
                      </a:r>
                      <a:r>
                        <a:rPr lang="es-ES" sz="1000"/>
                        <a:t>
#ANSES y el @BancoCiudad realizaron una capacitación en medios electrónicos para adultos mayores https://t.co/VJoVKQMABu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94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@SANLORENZOAM630 - 2016-12-12 11:47:47</a:t>
                      </a:r>
                      <a:r>
                        <a:rPr lang="en-US" sz="1000"/>
                        <a:t>
[SEMANA SANTA]
14/12 Firma boleto 🖋
14/12 Final @CASLAVoley 
17/12 Elecciones 📩
18/12 #Lanús-#SanLorenzo ⚽️
Presentó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42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@jparenaza - 2017-01-06 20:17:50</a:t>
                      </a:r>
                      <a:r>
                        <a:rPr lang="es-ES" sz="1000"/>
                        <a:t>
.@BancoCiudad y COTO te dan hoy y mañana descuento del 20% en toda tu compra. No te lo pierdas! https://t.co/rJxTOCc4Xc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01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@Juli_Vivante - 2017-01-03 11:51:11</a:t>
                      </a:r>
                      <a:r>
                        <a:rPr lang="es-ES" sz="1000"/>
                        <a:t>
@BancoCiudad @ortizbatalla mala la gestión del cred hip en suc20. El 5/10 se firmó carpeta y  todavía esperando salven error en la tasación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33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@EFEConoSur - 2016-12-10 13:41:36</a:t>
                      </a:r>
                      <a:r>
                        <a:rPr lang="es-ES" sz="1000"/>
                        <a:t>
#informóEfe: Un seminario @BancoCiudad  analizará el papel de Argentina en el nuevo escenario mundial https://t.co/6BLs5T1N6l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0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@DataRacingOK - 2016-12-19 20:09:36</a:t>
                      </a:r>
                      <a:r>
                        <a:rPr lang="es-ES" sz="1000"/>
                        <a:t>
#RACING - Víctor Blanco firmó la renovación por un año del contrato del @BancoCiudad como sponsor de La Academia. https://t.co/FxmetHK6rz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57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- 2016-12-08 10:31:53</a:t>
                      </a:r>
                      <a:r>
                        <a:rPr lang="es-ES" sz="1000"/>
                        <a:t>
Ahora Alejo Espora, economista jefe del @BancoCiudad, en #CaminandoBA por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525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245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016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62260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387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2921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4960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003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@MarianPasionAKD - 2016-12-19 18:07:44</a:t>
                      </a:r>
                      <a:r>
                        <a:rPr lang="es-ES" sz="1000"/>
                        <a:t>
#Racing
Víctor Blanco y Javier Ortiz Batalla firmaron la renovación por un año del contrato del @BancoCiudad como s… https://t.co/500evWl9PI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0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@Hachita - 2016-12-19 17:00:39</a:t>
                      </a:r>
                      <a:r>
                        <a:rPr lang="es-ES" sz="1000"/>
                        <a:t>
Se renovó la alianza comercial de @BancoCiudad con #Racing
Pasará de las mangas al pecho el logo? https://t.co/iMcZJSEYhk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00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@CARLOSATOLOSA - 2016-12-29 10:19:55</a:t>
                      </a:r>
                      <a:r>
                        <a:rPr lang="es-ES" sz="1000"/>
                        <a:t>
@DrJorgeRizzo @BancoCiudad @CarlosMelconian Sarmiento la fila llega a Paraná gracias @horaciorlarreta https://t.co/Ifmapbwoxk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22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@LarenSandy - 2016-12-28 17:43:12</a:t>
                      </a:r>
                      <a:r>
                        <a:rPr lang="es-ES" sz="1000"/>
                        <a:t>
@BancoCiudad EL REINTEGRO POR MEDICAMENTOS A JUBILADOS ES $150- POR MES .UNA VERGÜENZA !!!!!!Con el costo que tienen los remedios!!!!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31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@AntiBrancatelli - 2016-12-23 21:17:02</a:t>
                      </a:r>
                      <a:r>
                        <a:rPr lang="es-ES" sz="1000"/>
                        <a:t>
Muy difícil encuesta: Que banco tiene los empleados mas lentos e ineptos en caja?
@ICBCArgentina @SantanderRio @BBVAFrancesArg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- 2016-12-23 10:25:37</a:t>
                      </a:r>
                      <a:r>
                        <a:rPr lang="es-ES" sz="1000"/>
                        <a:t>
Ahora Carlos Leiza, Gerente de Banca Social del @BancoCiudad, en #PuntoDeEncuentro por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53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@ansesgob - 2016-12-20 18:18:56</a:t>
                      </a:r>
                      <a:r>
                        <a:rPr lang="es-ES" sz="1000"/>
                        <a:t>
Cierre del ciclo de capacitaciones sobre medios electrónicos a jubilados y pensionados en el @BancoCiudad #ANSES https://t.co/RH1I4OhJ1J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7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@jlzorzi - 2016-12-25 12:58:57</a:t>
                      </a:r>
                      <a:r>
                        <a:rPr lang="es-ES" sz="1000"/>
                        <a:t>
Una muy buena movida del @BancoCiudad.
Felicitaciones!!! https://t.co/leoINIxA8k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9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@aduanaarg - 2016-12-26 11:16:56</a:t>
                      </a:r>
                      <a:r>
                        <a:rPr lang="es-ES" sz="1000"/>
                        <a:t>
El miércoles sale la última subasta del año en el @BancoCiudad https://t.co/eLGydEDjwa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8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@dianamaffia - 2017-01-04 17:41:50</a:t>
                      </a:r>
                      <a:r>
                        <a:rPr lang="es-ES" sz="1000"/>
                        <a:t>
La garantía para la vivienda social debería darla el @BancoCiudad Había una ley para eso, pero sólo alcanzaba a la… https://t.co/kQQb6WQm4A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5899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965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906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434251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64123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3739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19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@produccioneszyg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21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@marieclopez77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44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@wabianco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21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@EFEConoSur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3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@Flor_LM1989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8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@jlzorzi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91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@SeccionCiudad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@napoferrari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56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@Danorecoleta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11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@vir_ruiz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638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87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527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85846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881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4718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20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@lunalorenav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29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@ElDonEmprende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4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@EFEUruguay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9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@InstPyME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9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@pedrodamiandieg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47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@marodriplaza4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76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@_ThomasPadilla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5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@alfonso_bust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191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@eduarc67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22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@VentanaAbierta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302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41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1207</Words>
  <Application>Microsoft Office PowerPoint</Application>
  <PresentationFormat>On-screen Show (4:3)</PresentationFormat>
  <Paragraphs>459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2017-01-09T18:25:31Z</dcterms:created>
  <dcterms:modified xsi:type="dcterms:W3CDTF">2017-01-09T18:26:36Z</dcterms:modified>
</cp:coreProperties>
</file>