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Lst>
  <p:sldSz cx="9144000" cy="6858000" type="screen4x3"/>
  <p:notesSz cx="6858000" cy="9144000"/>
  <p:embeddedFontLst>
    <p:embeddedFont>
      <p:font typeface="Calibri" panose="020F0502020204030204" pitchFamily="34" charset="0"/>
      <p:regular r:id="rId22"/>
      <p:bold r:id="rId23"/>
      <p:italic r:id="rId24"/>
      <p:boldItalic r:id="rId25"/>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00" autoAdjust="0"/>
    <p:restoredTop sz="94692" autoAdjust="0"/>
  </p:normalViewPr>
  <p:slideViewPr>
    <p:cSldViewPr snapToGrid="0">
      <p:cViewPr varScale="1">
        <p:scale>
          <a:sx n="62" d="100"/>
          <a:sy n="62" d="100"/>
        </p:scale>
        <p:origin x="90" y="36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4.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3.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2.fntdata"/><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1.fntdata"/><Relationship Id="rId27" Type="http://schemas.openxmlformats.org/officeDocument/2006/relationships/viewProps" Target="view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Banco Supervielle</c:v>
                </c:pt>
              </c:strCache>
            </c:strRef>
          </c:tx>
          <c:spPr>
            <a:ln w="28575" cap="rnd">
              <a:solidFill>
                <a:schemeClr val="accent1"/>
              </a:solidFill>
              <a:round/>
            </a:ln>
            <a:effectLst/>
          </c:spPr>
          <c:marker>
            <c:symbol val="none"/>
          </c:marker>
          <c:cat>
            <c:numRef>
              <c:f>Sheet1!$A$2:$A$63</c:f>
              <c:numCache>
                <c:formatCode>m/d/yyyy</c:formatCode>
                <c:ptCount val="62"/>
                <c:pt idx="0">
                  <c:v>42705</c:v>
                </c:pt>
                <c:pt idx="1">
                  <c:v>42706</c:v>
                </c:pt>
                <c:pt idx="2">
                  <c:v>42707</c:v>
                </c:pt>
                <c:pt idx="3">
                  <c:v>42708</c:v>
                </c:pt>
                <c:pt idx="4">
                  <c:v>42709</c:v>
                </c:pt>
                <c:pt idx="5">
                  <c:v>42710</c:v>
                </c:pt>
                <c:pt idx="6">
                  <c:v>42711</c:v>
                </c:pt>
                <c:pt idx="7">
                  <c:v>42712</c:v>
                </c:pt>
                <c:pt idx="8">
                  <c:v>42713</c:v>
                </c:pt>
                <c:pt idx="9">
                  <c:v>42714</c:v>
                </c:pt>
                <c:pt idx="10">
                  <c:v>42715</c:v>
                </c:pt>
                <c:pt idx="11">
                  <c:v>42716</c:v>
                </c:pt>
                <c:pt idx="12">
                  <c:v>42717</c:v>
                </c:pt>
                <c:pt idx="13">
                  <c:v>42718</c:v>
                </c:pt>
                <c:pt idx="14">
                  <c:v>42719</c:v>
                </c:pt>
                <c:pt idx="15">
                  <c:v>42720</c:v>
                </c:pt>
                <c:pt idx="16">
                  <c:v>42721</c:v>
                </c:pt>
                <c:pt idx="17">
                  <c:v>42722</c:v>
                </c:pt>
                <c:pt idx="18">
                  <c:v>42723</c:v>
                </c:pt>
                <c:pt idx="19">
                  <c:v>42724</c:v>
                </c:pt>
                <c:pt idx="20">
                  <c:v>42725</c:v>
                </c:pt>
                <c:pt idx="21">
                  <c:v>42726</c:v>
                </c:pt>
                <c:pt idx="22">
                  <c:v>42727</c:v>
                </c:pt>
                <c:pt idx="23">
                  <c:v>42728</c:v>
                </c:pt>
                <c:pt idx="24">
                  <c:v>42729</c:v>
                </c:pt>
                <c:pt idx="25">
                  <c:v>42730</c:v>
                </c:pt>
                <c:pt idx="26">
                  <c:v>42731</c:v>
                </c:pt>
                <c:pt idx="27">
                  <c:v>42732</c:v>
                </c:pt>
                <c:pt idx="28">
                  <c:v>42733</c:v>
                </c:pt>
                <c:pt idx="29">
                  <c:v>42734</c:v>
                </c:pt>
                <c:pt idx="30">
                  <c:v>42735</c:v>
                </c:pt>
                <c:pt idx="31">
                  <c:v>42736</c:v>
                </c:pt>
                <c:pt idx="32">
                  <c:v>42737</c:v>
                </c:pt>
                <c:pt idx="33">
                  <c:v>42738</c:v>
                </c:pt>
                <c:pt idx="34">
                  <c:v>42739</c:v>
                </c:pt>
                <c:pt idx="35">
                  <c:v>42740</c:v>
                </c:pt>
                <c:pt idx="36">
                  <c:v>42741</c:v>
                </c:pt>
                <c:pt idx="37">
                  <c:v>42742</c:v>
                </c:pt>
                <c:pt idx="38">
                  <c:v>42743</c:v>
                </c:pt>
                <c:pt idx="39">
                  <c:v>42744</c:v>
                </c:pt>
                <c:pt idx="40">
                  <c:v>42745</c:v>
                </c:pt>
                <c:pt idx="41">
                  <c:v>42746</c:v>
                </c:pt>
                <c:pt idx="42">
                  <c:v>42747</c:v>
                </c:pt>
                <c:pt idx="43">
                  <c:v>42748</c:v>
                </c:pt>
                <c:pt idx="44">
                  <c:v>42749</c:v>
                </c:pt>
                <c:pt idx="45">
                  <c:v>42750</c:v>
                </c:pt>
                <c:pt idx="46">
                  <c:v>42751</c:v>
                </c:pt>
                <c:pt idx="47">
                  <c:v>42752</c:v>
                </c:pt>
                <c:pt idx="48">
                  <c:v>42753</c:v>
                </c:pt>
                <c:pt idx="49">
                  <c:v>42754</c:v>
                </c:pt>
                <c:pt idx="50">
                  <c:v>42755</c:v>
                </c:pt>
                <c:pt idx="51">
                  <c:v>42756</c:v>
                </c:pt>
                <c:pt idx="52">
                  <c:v>42757</c:v>
                </c:pt>
                <c:pt idx="53">
                  <c:v>42758</c:v>
                </c:pt>
                <c:pt idx="54">
                  <c:v>42759</c:v>
                </c:pt>
                <c:pt idx="55">
                  <c:v>42760</c:v>
                </c:pt>
                <c:pt idx="56">
                  <c:v>42761</c:v>
                </c:pt>
                <c:pt idx="57">
                  <c:v>42762</c:v>
                </c:pt>
                <c:pt idx="58">
                  <c:v>42763</c:v>
                </c:pt>
                <c:pt idx="59">
                  <c:v>42764</c:v>
                </c:pt>
                <c:pt idx="60">
                  <c:v>42765</c:v>
                </c:pt>
                <c:pt idx="61">
                  <c:v>42766</c:v>
                </c:pt>
              </c:numCache>
            </c:numRef>
          </c:cat>
          <c:val>
            <c:numRef>
              <c:f>Sheet1!$B$2:$B$63</c:f>
              <c:numCache>
                <c:formatCode>General</c:formatCode>
                <c:ptCount val="62"/>
                <c:pt idx="0">
                  <c:v>506997</c:v>
                </c:pt>
                <c:pt idx="1">
                  <c:v>507064</c:v>
                </c:pt>
                <c:pt idx="2">
                  <c:v>507126</c:v>
                </c:pt>
                <c:pt idx="3">
                  <c:v>507134</c:v>
                </c:pt>
                <c:pt idx="4">
                  <c:v>507140</c:v>
                </c:pt>
                <c:pt idx="5">
                  <c:v>507134</c:v>
                </c:pt>
                <c:pt idx="6">
                  <c:v>507191</c:v>
                </c:pt>
                <c:pt idx="7">
                  <c:v>507217</c:v>
                </c:pt>
                <c:pt idx="8">
                  <c:v>507254</c:v>
                </c:pt>
                <c:pt idx="9">
                  <c:v>507300</c:v>
                </c:pt>
                <c:pt idx="10">
                  <c:v>507346</c:v>
                </c:pt>
                <c:pt idx="11">
                  <c:v>507407</c:v>
                </c:pt>
                <c:pt idx="12">
                  <c:v>507499</c:v>
                </c:pt>
                <c:pt idx="13">
                  <c:v>507668</c:v>
                </c:pt>
                <c:pt idx="14">
                  <c:v>507757</c:v>
                </c:pt>
                <c:pt idx="15">
                  <c:v>507853</c:v>
                </c:pt>
                <c:pt idx="16">
                  <c:v>507930</c:v>
                </c:pt>
                <c:pt idx="17">
                  <c:v>507989</c:v>
                </c:pt>
                <c:pt idx="18">
                  <c:v>508097</c:v>
                </c:pt>
                <c:pt idx="19">
                  <c:v>508177</c:v>
                </c:pt>
                <c:pt idx="20">
                  <c:v>508291</c:v>
                </c:pt>
                <c:pt idx="21">
                  <c:v>508374</c:v>
                </c:pt>
                <c:pt idx="22">
                  <c:v>508544</c:v>
                </c:pt>
                <c:pt idx="23">
                  <c:v>508605</c:v>
                </c:pt>
                <c:pt idx="24">
                  <c:v>508679</c:v>
                </c:pt>
                <c:pt idx="25">
                  <c:v>508777</c:v>
                </c:pt>
                <c:pt idx="26">
                  <c:v>508882</c:v>
                </c:pt>
                <c:pt idx="27">
                  <c:v>508950</c:v>
                </c:pt>
                <c:pt idx="28">
                  <c:v>509024</c:v>
                </c:pt>
                <c:pt idx="29">
                  <c:v>509098</c:v>
                </c:pt>
                <c:pt idx="30">
                  <c:v>509161</c:v>
                </c:pt>
                <c:pt idx="31">
                  <c:v>509161</c:v>
                </c:pt>
                <c:pt idx="32">
                  <c:v>509147</c:v>
                </c:pt>
                <c:pt idx="33">
                  <c:v>509122</c:v>
                </c:pt>
                <c:pt idx="34">
                  <c:v>509132</c:v>
                </c:pt>
                <c:pt idx="35">
                  <c:v>509107</c:v>
                </c:pt>
                <c:pt idx="36">
                  <c:v>509111</c:v>
                </c:pt>
                <c:pt idx="37">
                  <c:v>509102</c:v>
                </c:pt>
                <c:pt idx="38">
                  <c:v>509089</c:v>
                </c:pt>
                <c:pt idx="39">
                  <c:v>509089</c:v>
                </c:pt>
              </c:numCache>
            </c:numRef>
          </c:val>
          <c:smooth val="0"/>
          <c:extLst>
            <c:ext xmlns:c16="http://schemas.microsoft.com/office/drawing/2014/chart" uri="{C3380CC4-5D6E-409C-BE32-E72D297353CC}">
              <c16:uniqueId val="{00000000-6BFA-41E7-836E-2C81D9B9450D}"/>
            </c:ext>
          </c:extLst>
        </c:ser>
        <c:ser>
          <c:idx val="1"/>
          <c:order val="1"/>
          <c:tx>
            <c:strRef>
              <c:f>Sheet1!$C$1</c:f>
              <c:strCache>
                <c:ptCount val="1"/>
                <c:pt idx="0">
                  <c:v>Banco Galicia</c:v>
                </c:pt>
              </c:strCache>
            </c:strRef>
          </c:tx>
          <c:spPr>
            <a:ln w="28575" cap="rnd">
              <a:solidFill>
                <a:schemeClr val="accent2"/>
              </a:solidFill>
              <a:round/>
            </a:ln>
            <a:effectLst/>
          </c:spPr>
          <c:marker>
            <c:symbol val="none"/>
          </c:marker>
          <c:cat>
            <c:numRef>
              <c:f>Sheet1!$A$2:$A$63</c:f>
              <c:numCache>
                <c:formatCode>m/d/yyyy</c:formatCode>
                <c:ptCount val="62"/>
                <c:pt idx="0">
                  <c:v>42705</c:v>
                </c:pt>
                <c:pt idx="1">
                  <c:v>42706</c:v>
                </c:pt>
                <c:pt idx="2">
                  <c:v>42707</c:v>
                </c:pt>
                <c:pt idx="3">
                  <c:v>42708</c:v>
                </c:pt>
                <c:pt idx="4">
                  <c:v>42709</c:v>
                </c:pt>
                <c:pt idx="5">
                  <c:v>42710</c:v>
                </c:pt>
                <c:pt idx="6">
                  <c:v>42711</c:v>
                </c:pt>
                <c:pt idx="7">
                  <c:v>42712</c:v>
                </c:pt>
                <c:pt idx="8">
                  <c:v>42713</c:v>
                </c:pt>
                <c:pt idx="9">
                  <c:v>42714</c:v>
                </c:pt>
                <c:pt idx="10">
                  <c:v>42715</c:v>
                </c:pt>
                <c:pt idx="11">
                  <c:v>42716</c:v>
                </c:pt>
                <c:pt idx="12">
                  <c:v>42717</c:v>
                </c:pt>
                <c:pt idx="13">
                  <c:v>42718</c:v>
                </c:pt>
                <c:pt idx="14">
                  <c:v>42719</c:v>
                </c:pt>
                <c:pt idx="15">
                  <c:v>42720</c:v>
                </c:pt>
                <c:pt idx="16">
                  <c:v>42721</c:v>
                </c:pt>
                <c:pt idx="17">
                  <c:v>42722</c:v>
                </c:pt>
                <c:pt idx="18">
                  <c:v>42723</c:v>
                </c:pt>
                <c:pt idx="19">
                  <c:v>42724</c:v>
                </c:pt>
                <c:pt idx="20">
                  <c:v>42725</c:v>
                </c:pt>
                <c:pt idx="21">
                  <c:v>42726</c:v>
                </c:pt>
                <c:pt idx="22">
                  <c:v>42727</c:v>
                </c:pt>
                <c:pt idx="23">
                  <c:v>42728</c:v>
                </c:pt>
                <c:pt idx="24">
                  <c:v>42729</c:v>
                </c:pt>
                <c:pt idx="25">
                  <c:v>42730</c:v>
                </c:pt>
                <c:pt idx="26">
                  <c:v>42731</c:v>
                </c:pt>
                <c:pt idx="27">
                  <c:v>42732</c:v>
                </c:pt>
                <c:pt idx="28">
                  <c:v>42733</c:v>
                </c:pt>
                <c:pt idx="29">
                  <c:v>42734</c:v>
                </c:pt>
                <c:pt idx="30">
                  <c:v>42735</c:v>
                </c:pt>
                <c:pt idx="31">
                  <c:v>42736</c:v>
                </c:pt>
                <c:pt idx="32">
                  <c:v>42737</c:v>
                </c:pt>
                <c:pt idx="33">
                  <c:v>42738</c:v>
                </c:pt>
                <c:pt idx="34">
                  <c:v>42739</c:v>
                </c:pt>
                <c:pt idx="35">
                  <c:v>42740</c:v>
                </c:pt>
                <c:pt idx="36">
                  <c:v>42741</c:v>
                </c:pt>
                <c:pt idx="37">
                  <c:v>42742</c:v>
                </c:pt>
                <c:pt idx="38">
                  <c:v>42743</c:v>
                </c:pt>
                <c:pt idx="39">
                  <c:v>42744</c:v>
                </c:pt>
                <c:pt idx="40">
                  <c:v>42745</c:v>
                </c:pt>
                <c:pt idx="41">
                  <c:v>42746</c:v>
                </c:pt>
                <c:pt idx="42">
                  <c:v>42747</c:v>
                </c:pt>
                <c:pt idx="43">
                  <c:v>42748</c:v>
                </c:pt>
                <c:pt idx="44">
                  <c:v>42749</c:v>
                </c:pt>
                <c:pt idx="45">
                  <c:v>42750</c:v>
                </c:pt>
                <c:pt idx="46">
                  <c:v>42751</c:v>
                </c:pt>
                <c:pt idx="47">
                  <c:v>42752</c:v>
                </c:pt>
                <c:pt idx="48">
                  <c:v>42753</c:v>
                </c:pt>
                <c:pt idx="49">
                  <c:v>42754</c:v>
                </c:pt>
                <c:pt idx="50">
                  <c:v>42755</c:v>
                </c:pt>
                <c:pt idx="51">
                  <c:v>42756</c:v>
                </c:pt>
                <c:pt idx="52">
                  <c:v>42757</c:v>
                </c:pt>
                <c:pt idx="53">
                  <c:v>42758</c:v>
                </c:pt>
                <c:pt idx="54">
                  <c:v>42759</c:v>
                </c:pt>
                <c:pt idx="55">
                  <c:v>42760</c:v>
                </c:pt>
                <c:pt idx="56">
                  <c:v>42761</c:v>
                </c:pt>
                <c:pt idx="57">
                  <c:v>42762</c:v>
                </c:pt>
                <c:pt idx="58">
                  <c:v>42763</c:v>
                </c:pt>
                <c:pt idx="59">
                  <c:v>42764</c:v>
                </c:pt>
                <c:pt idx="60">
                  <c:v>42765</c:v>
                </c:pt>
                <c:pt idx="61">
                  <c:v>42766</c:v>
                </c:pt>
              </c:numCache>
            </c:numRef>
          </c:cat>
          <c:val>
            <c:numRef>
              <c:f>Sheet1!$C$2:$C$63</c:f>
              <c:numCache>
                <c:formatCode>General</c:formatCode>
                <c:ptCount val="62"/>
                <c:pt idx="0">
                  <c:v>1047088</c:v>
                </c:pt>
                <c:pt idx="1">
                  <c:v>1047116</c:v>
                </c:pt>
                <c:pt idx="2">
                  <c:v>1047132</c:v>
                </c:pt>
                <c:pt idx="3">
                  <c:v>1047169</c:v>
                </c:pt>
                <c:pt idx="4">
                  <c:v>1047266</c:v>
                </c:pt>
                <c:pt idx="5">
                  <c:v>1047445</c:v>
                </c:pt>
                <c:pt idx="6">
                  <c:v>1047574</c:v>
                </c:pt>
                <c:pt idx="7">
                  <c:v>1047656</c:v>
                </c:pt>
                <c:pt idx="8">
                  <c:v>1047752</c:v>
                </c:pt>
                <c:pt idx="9">
                  <c:v>1047835</c:v>
                </c:pt>
                <c:pt idx="10">
                  <c:v>1047881</c:v>
                </c:pt>
                <c:pt idx="11">
                  <c:v>1048007</c:v>
                </c:pt>
                <c:pt idx="12">
                  <c:v>1048171</c:v>
                </c:pt>
                <c:pt idx="13">
                  <c:v>1048418</c:v>
                </c:pt>
                <c:pt idx="14">
                  <c:v>1048528</c:v>
                </c:pt>
                <c:pt idx="15">
                  <c:v>1048651</c:v>
                </c:pt>
                <c:pt idx="16">
                  <c:v>1048720</c:v>
                </c:pt>
                <c:pt idx="17">
                  <c:v>1048760</c:v>
                </c:pt>
                <c:pt idx="18">
                  <c:v>1048863</c:v>
                </c:pt>
                <c:pt idx="19">
                  <c:v>1049005</c:v>
                </c:pt>
                <c:pt idx="20">
                  <c:v>1049151</c:v>
                </c:pt>
                <c:pt idx="21">
                  <c:v>1049254</c:v>
                </c:pt>
                <c:pt idx="22">
                  <c:v>1049324</c:v>
                </c:pt>
                <c:pt idx="23">
                  <c:v>1049320</c:v>
                </c:pt>
                <c:pt idx="24">
                  <c:v>1049326</c:v>
                </c:pt>
                <c:pt idx="25">
                  <c:v>1049454</c:v>
                </c:pt>
                <c:pt idx="26">
                  <c:v>1049599</c:v>
                </c:pt>
                <c:pt idx="27">
                  <c:v>1049735</c:v>
                </c:pt>
                <c:pt idx="28">
                  <c:v>1049856</c:v>
                </c:pt>
                <c:pt idx="29">
                  <c:v>1049952</c:v>
                </c:pt>
                <c:pt idx="30">
                  <c:v>1050040</c:v>
                </c:pt>
                <c:pt idx="31">
                  <c:v>1050045</c:v>
                </c:pt>
                <c:pt idx="32">
                  <c:v>1050103</c:v>
                </c:pt>
                <c:pt idx="33">
                  <c:v>1050188</c:v>
                </c:pt>
                <c:pt idx="34">
                  <c:v>1050322</c:v>
                </c:pt>
                <c:pt idx="35">
                  <c:v>1050511</c:v>
                </c:pt>
                <c:pt idx="36">
                  <c:v>1050618</c:v>
                </c:pt>
                <c:pt idx="37">
                  <c:v>1050647</c:v>
                </c:pt>
                <c:pt idx="38">
                  <c:v>1050689</c:v>
                </c:pt>
                <c:pt idx="39">
                  <c:v>1050697</c:v>
                </c:pt>
              </c:numCache>
            </c:numRef>
          </c:val>
          <c:smooth val="0"/>
          <c:extLst>
            <c:ext xmlns:c16="http://schemas.microsoft.com/office/drawing/2014/chart" uri="{C3380CC4-5D6E-409C-BE32-E72D297353CC}">
              <c16:uniqueId val="{00000001-6BFA-41E7-836E-2C81D9B9450D}"/>
            </c:ext>
          </c:extLst>
        </c:ser>
        <c:ser>
          <c:idx val="2"/>
          <c:order val="2"/>
          <c:tx>
            <c:strRef>
              <c:f>Sheet1!$D$1</c:f>
              <c:strCache>
                <c:ptCount val="1"/>
                <c:pt idx="0">
                  <c:v>BBVA Francés</c:v>
                </c:pt>
              </c:strCache>
            </c:strRef>
          </c:tx>
          <c:spPr>
            <a:ln w="28575" cap="rnd">
              <a:solidFill>
                <a:schemeClr val="accent3"/>
              </a:solidFill>
              <a:round/>
            </a:ln>
            <a:effectLst/>
          </c:spPr>
          <c:marker>
            <c:symbol val="none"/>
          </c:marker>
          <c:cat>
            <c:numRef>
              <c:f>Sheet1!$A$2:$A$63</c:f>
              <c:numCache>
                <c:formatCode>m/d/yyyy</c:formatCode>
                <c:ptCount val="62"/>
                <c:pt idx="0">
                  <c:v>42705</c:v>
                </c:pt>
                <c:pt idx="1">
                  <c:v>42706</c:v>
                </c:pt>
                <c:pt idx="2">
                  <c:v>42707</c:v>
                </c:pt>
                <c:pt idx="3">
                  <c:v>42708</c:v>
                </c:pt>
                <c:pt idx="4">
                  <c:v>42709</c:v>
                </c:pt>
                <c:pt idx="5">
                  <c:v>42710</c:v>
                </c:pt>
                <c:pt idx="6">
                  <c:v>42711</c:v>
                </c:pt>
                <c:pt idx="7">
                  <c:v>42712</c:v>
                </c:pt>
                <c:pt idx="8">
                  <c:v>42713</c:v>
                </c:pt>
                <c:pt idx="9">
                  <c:v>42714</c:v>
                </c:pt>
                <c:pt idx="10">
                  <c:v>42715</c:v>
                </c:pt>
                <c:pt idx="11">
                  <c:v>42716</c:v>
                </c:pt>
                <c:pt idx="12">
                  <c:v>42717</c:v>
                </c:pt>
                <c:pt idx="13">
                  <c:v>42718</c:v>
                </c:pt>
                <c:pt idx="14">
                  <c:v>42719</c:v>
                </c:pt>
                <c:pt idx="15">
                  <c:v>42720</c:v>
                </c:pt>
                <c:pt idx="16">
                  <c:v>42721</c:v>
                </c:pt>
                <c:pt idx="17">
                  <c:v>42722</c:v>
                </c:pt>
                <c:pt idx="18">
                  <c:v>42723</c:v>
                </c:pt>
                <c:pt idx="19">
                  <c:v>42724</c:v>
                </c:pt>
                <c:pt idx="20">
                  <c:v>42725</c:v>
                </c:pt>
                <c:pt idx="21">
                  <c:v>42726</c:v>
                </c:pt>
                <c:pt idx="22">
                  <c:v>42727</c:v>
                </c:pt>
                <c:pt idx="23">
                  <c:v>42728</c:v>
                </c:pt>
                <c:pt idx="24">
                  <c:v>42729</c:v>
                </c:pt>
                <c:pt idx="25">
                  <c:v>42730</c:v>
                </c:pt>
                <c:pt idx="26">
                  <c:v>42731</c:v>
                </c:pt>
                <c:pt idx="27">
                  <c:v>42732</c:v>
                </c:pt>
                <c:pt idx="28">
                  <c:v>42733</c:v>
                </c:pt>
                <c:pt idx="29">
                  <c:v>42734</c:v>
                </c:pt>
                <c:pt idx="30">
                  <c:v>42735</c:v>
                </c:pt>
                <c:pt idx="31">
                  <c:v>42736</c:v>
                </c:pt>
                <c:pt idx="32">
                  <c:v>42737</c:v>
                </c:pt>
                <c:pt idx="33">
                  <c:v>42738</c:v>
                </c:pt>
                <c:pt idx="34">
                  <c:v>42739</c:v>
                </c:pt>
                <c:pt idx="35">
                  <c:v>42740</c:v>
                </c:pt>
                <c:pt idx="36">
                  <c:v>42741</c:v>
                </c:pt>
                <c:pt idx="37">
                  <c:v>42742</c:v>
                </c:pt>
                <c:pt idx="38">
                  <c:v>42743</c:v>
                </c:pt>
                <c:pt idx="39">
                  <c:v>42744</c:v>
                </c:pt>
                <c:pt idx="40">
                  <c:v>42745</c:v>
                </c:pt>
                <c:pt idx="41">
                  <c:v>42746</c:v>
                </c:pt>
                <c:pt idx="42">
                  <c:v>42747</c:v>
                </c:pt>
                <c:pt idx="43">
                  <c:v>42748</c:v>
                </c:pt>
                <c:pt idx="44">
                  <c:v>42749</c:v>
                </c:pt>
                <c:pt idx="45">
                  <c:v>42750</c:v>
                </c:pt>
                <c:pt idx="46">
                  <c:v>42751</c:v>
                </c:pt>
                <c:pt idx="47">
                  <c:v>42752</c:v>
                </c:pt>
                <c:pt idx="48">
                  <c:v>42753</c:v>
                </c:pt>
                <c:pt idx="49">
                  <c:v>42754</c:v>
                </c:pt>
                <c:pt idx="50">
                  <c:v>42755</c:v>
                </c:pt>
                <c:pt idx="51">
                  <c:v>42756</c:v>
                </c:pt>
                <c:pt idx="52">
                  <c:v>42757</c:v>
                </c:pt>
                <c:pt idx="53">
                  <c:v>42758</c:v>
                </c:pt>
                <c:pt idx="54">
                  <c:v>42759</c:v>
                </c:pt>
                <c:pt idx="55">
                  <c:v>42760</c:v>
                </c:pt>
                <c:pt idx="56">
                  <c:v>42761</c:v>
                </c:pt>
                <c:pt idx="57">
                  <c:v>42762</c:v>
                </c:pt>
                <c:pt idx="58">
                  <c:v>42763</c:v>
                </c:pt>
                <c:pt idx="59">
                  <c:v>42764</c:v>
                </c:pt>
                <c:pt idx="60">
                  <c:v>42765</c:v>
                </c:pt>
                <c:pt idx="61">
                  <c:v>42766</c:v>
                </c:pt>
              </c:numCache>
            </c:numRef>
          </c:cat>
          <c:val>
            <c:numRef>
              <c:f>Sheet1!$D$2:$D$63</c:f>
              <c:numCache>
                <c:formatCode>General</c:formatCode>
                <c:ptCount val="62"/>
                <c:pt idx="0">
                  <c:v>1217013</c:v>
                </c:pt>
                <c:pt idx="1">
                  <c:v>1217777</c:v>
                </c:pt>
                <c:pt idx="2">
                  <c:v>1218529</c:v>
                </c:pt>
                <c:pt idx="3">
                  <c:v>1219463</c:v>
                </c:pt>
                <c:pt idx="4">
                  <c:v>1220371</c:v>
                </c:pt>
                <c:pt idx="5">
                  <c:v>1221304</c:v>
                </c:pt>
                <c:pt idx="6">
                  <c:v>1222162</c:v>
                </c:pt>
                <c:pt idx="7">
                  <c:v>1223059</c:v>
                </c:pt>
                <c:pt idx="8">
                  <c:v>1224005</c:v>
                </c:pt>
                <c:pt idx="9">
                  <c:v>1225118</c:v>
                </c:pt>
                <c:pt idx="10">
                  <c:v>1226789</c:v>
                </c:pt>
                <c:pt idx="11">
                  <c:v>1228101</c:v>
                </c:pt>
                <c:pt idx="12">
                  <c:v>1229193</c:v>
                </c:pt>
                <c:pt idx="13">
                  <c:v>1230226</c:v>
                </c:pt>
                <c:pt idx="14">
                  <c:v>1231123</c:v>
                </c:pt>
                <c:pt idx="15">
                  <c:v>1232262</c:v>
                </c:pt>
                <c:pt idx="16">
                  <c:v>1233207</c:v>
                </c:pt>
                <c:pt idx="17">
                  <c:v>1234364</c:v>
                </c:pt>
                <c:pt idx="18">
                  <c:v>1235597</c:v>
                </c:pt>
                <c:pt idx="19">
                  <c:v>1236743</c:v>
                </c:pt>
                <c:pt idx="20">
                  <c:v>1237780</c:v>
                </c:pt>
                <c:pt idx="21">
                  <c:v>1238572</c:v>
                </c:pt>
                <c:pt idx="22">
                  <c:v>1239498</c:v>
                </c:pt>
                <c:pt idx="23">
                  <c:v>1240281</c:v>
                </c:pt>
                <c:pt idx="24">
                  <c:v>1241217</c:v>
                </c:pt>
                <c:pt idx="25">
                  <c:v>1242367</c:v>
                </c:pt>
                <c:pt idx="26">
                  <c:v>1243675</c:v>
                </c:pt>
                <c:pt idx="27">
                  <c:v>1244938</c:v>
                </c:pt>
                <c:pt idx="28">
                  <c:v>1246030</c:v>
                </c:pt>
                <c:pt idx="29">
                  <c:v>1246825</c:v>
                </c:pt>
                <c:pt idx="30">
                  <c:v>1247624</c:v>
                </c:pt>
                <c:pt idx="31">
                  <c:v>1247759</c:v>
                </c:pt>
                <c:pt idx="32">
                  <c:v>1247982</c:v>
                </c:pt>
                <c:pt idx="33">
                  <c:v>1248435</c:v>
                </c:pt>
                <c:pt idx="34">
                  <c:v>1248815</c:v>
                </c:pt>
                <c:pt idx="35">
                  <c:v>1249221</c:v>
                </c:pt>
                <c:pt idx="36">
                  <c:v>1249544</c:v>
                </c:pt>
                <c:pt idx="37">
                  <c:v>1249819</c:v>
                </c:pt>
                <c:pt idx="38">
                  <c:v>1250051</c:v>
                </c:pt>
                <c:pt idx="39">
                  <c:v>1250047</c:v>
                </c:pt>
              </c:numCache>
            </c:numRef>
          </c:val>
          <c:smooth val="0"/>
          <c:extLst>
            <c:ext xmlns:c16="http://schemas.microsoft.com/office/drawing/2014/chart" uri="{C3380CC4-5D6E-409C-BE32-E72D297353CC}">
              <c16:uniqueId val="{00000002-6BFA-41E7-836E-2C81D9B9450D}"/>
            </c:ext>
          </c:extLst>
        </c:ser>
        <c:ser>
          <c:idx val="3"/>
          <c:order val="3"/>
          <c:tx>
            <c:strRef>
              <c:f>Sheet1!$E$1</c:f>
              <c:strCache>
                <c:ptCount val="1"/>
                <c:pt idx="0">
                  <c:v>Santander Río</c:v>
                </c:pt>
              </c:strCache>
            </c:strRef>
          </c:tx>
          <c:spPr>
            <a:ln w="28575" cap="rnd">
              <a:solidFill>
                <a:schemeClr val="accent4"/>
              </a:solidFill>
              <a:round/>
            </a:ln>
            <a:effectLst/>
          </c:spPr>
          <c:marker>
            <c:symbol val="none"/>
          </c:marker>
          <c:cat>
            <c:numRef>
              <c:f>Sheet1!$A$2:$A$63</c:f>
              <c:numCache>
                <c:formatCode>m/d/yyyy</c:formatCode>
                <c:ptCount val="62"/>
                <c:pt idx="0">
                  <c:v>42705</c:v>
                </c:pt>
                <c:pt idx="1">
                  <c:v>42706</c:v>
                </c:pt>
                <c:pt idx="2">
                  <c:v>42707</c:v>
                </c:pt>
                <c:pt idx="3">
                  <c:v>42708</c:v>
                </c:pt>
                <c:pt idx="4">
                  <c:v>42709</c:v>
                </c:pt>
                <c:pt idx="5">
                  <c:v>42710</c:v>
                </c:pt>
                <c:pt idx="6">
                  <c:v>42711</c:v>
                </c:pt>
                <c:pt idx="7">
                  <c:v>42712</c:v>
                </c:pt>
                <c:pt idx="8">
                  <c:v>42713</c:v>
                </c:pt>
                <c:pt idx="9">
                  <c:v>42714</c:v>
                </c:pt>
                <c:pt idx="10">
                  <c:v>42715</c:v>
                </c:pt>
                <c:pt idx="11">
                  <c:v>42716</c:v>
                </c:pt>
                <c:pt idx="12">
                  <c:v>42717</c:v>
                </c:pt>
                <c:pt idx="13">
                  <c:v>42718</c:v>
                </c:pt>
                <c:pt idx="14">
                  <c:v>42719</c:v>
                </c:pt>
                <c:pt idx="15">
                  <c:v>42720</c:v>
                </c:pt>
                <c:pt idx="16">
                  <c:v>42721</c:v>
                </c:pt>
                <c:pt idx="17">
                  <c:v>42722</c:v>
                </c:pt>
                <c:pt idx="18">
                  <c:v>42723</c:v>
                </c:pt>
                <c:pt idx="19">
                  <c:v>42724</c:v>
                </c:pt>
                <c:pt idx="20">
                  <c:v>42725</c:v>
                </c:pt>
                <c:pt idx="21">
                  <c:v>42726</c:v>
                </c:pt>
                <c:pt idx="22">
                  <c:v>42727</c:v>
                </c:pt>
                <c:pt idx="23">
                  <c:v>42728</c:v>
                </c:pt>
                <c:pt idx="24">
                  <c:v>42729</c:v>
                </c:pt>
                <c:pt idx="25">
                  <c:v>42730</c:v>
                </c:pt>
                <c:pt idx="26">
                  <c:v>42731</c:v>
                </c:pt>
                <c:pt idx="27">
                  <c:v>42732</c:v>
                </c:pt>
                <c:pt idx="28">
                  <c:v>42733</c:v>
                </c:pt>
                <c:pt idx="29">
                  <c:v>42734</c:v>
                </c:pt>
                <c:pt idx="30">
                  <c:v>42735</c:v>
                </c:pt>
                <c:pt idx="31">
                  <c:v>42736</c:v>
                </c:pt>
                <c:pt idx="32">
                  <c:v>42737</c:v>
                </c:pt>
                <c:pt idx="33">
                  <c:v>42738</c:v>
                </c:pt>
                <c:pt idx="34">
                  <c:v>42739</c:v>
                </c:pt>
                <c:pt idx="35">
                  <c:v>42740</c:v>
                </c:pt>
                <c:pt idx="36">
                  <c:v>42741</c:v>
                </c:pt>
                <c:pt idx="37">
                  <c:v>42742</c:v>
                </c:pt>
                <c:pt idx="38">
                  <c:v>42743</c:v>
                </c:pt>
                <c:pt idx="39">
                  <c:v>42744</c:v>
                </c:pt>
                <c:pt idx="40">
                  <c:v>42745</c:v>
                </c:pt>
                <c:pt idx="41">
                  <c:v>42746</c:v>
                </c:pt>
                <c:pt idx="42">
                  <c:v>42747</c:v>
                </c:pt>
                <c:pt idx="43">
                  <c:v>42748</c:v>
                </c:pt>
                <c:pt idx="44">
                  <c:v>42749</c:v>
                </c:pt>
                <c:pt idx="45">
                  <c:v>42750</c:v>
                </c:pt>
                <c:pt idx="46">
                  <c:v>42751</c:v>
                </c:pt>
                <c:pt idx="47">
                  <c:v>42752</c:v>
                </c:pt>
                <c:pt idx="48">
                  <c:v>42753</c:v>
                </c:pt>
                <c:pt idx="49">
                  <c:v>42754</c:v>
                </c:pt>
                <c:pt idx="50">
                  <c:v>42755</c:v>
                </c:pt>
                <c:pt idx="51">
                  <c:v>42756</c:v>
                </c:pt>
                <c:pt idx="52">
                  <c:v>42757</c:v>
                </c:pt>
                <c:pt idx="53">
                  <c:v>42758</c:v>
                </c:pt>
                <c:pt idx="54">
                  <c:v>42759</c:v>
                </c:pt>
                <c:pt idx="55">
                  <c:v>42760</c:v>
                </c:pt>
                <c:pt idx="56">
                  <c:v>42761</c:v>
                </c:pt>
                <c:pt idx="57">
                  <c:v>42762</c:v>
                </c:pt>
                <c:pt idx="58">
                  <c:v>42763</c:v>
                </c:pt>
                <c:pt idx="59">
                  <c:v>42764</c:v>
                </c:pt>
                <c:pt idx="60">
                  <c:v>42765</c:v>
                </c:pt>
                <c:pt idx="61">
                  <c:v>42766</c:v>
                </c:pt>
              </c:numCache>
            </c:numRef>
          </c:cat>
          <c:val>
            <c:numRef>
              <c:f>Sheet1!$E$2:$E$63</c:f>
              <c:numCache>
                <c:formatCode>General</c:formatCode>
                <c:ptCount val="62"/>
                <c:pt idx="0">
                  <c:v>487603</c:v>
                </c:pt>
                <c:pt idx="1">
                  <c:v>487701</c:v>
                </c:pt>
                <c:pt idx="2">
                  <c:v>487759</c:v>
                </c:pt>
                <c:pt idx="3">
                  <c:v>487794</c:v>
                </c:pt>
                <c:pt idx="4">
                  <c:v>487856</c:v>
                </c:pt>
                <c:pt idx="5">
                  <c:v>487954</c:v>
                </c:pt>
                <c:pt idx="6">
                  <c:v>488077</c:v>
                </c:pt>
                <c:pt idx="7">
                  <c:v>488105</c:v>
                </c:pt>
                <c:pt idx="8">
                  <c:v>488111</c:v>
                </c:pt>
                <c:pt idx="9">
                  <c:v>488122</c:v>
                </c:pt>
                <c:pt idx="10">
                  <c:v>488144</c:v>
                </c:pt>
                <c:pt idx="11">
                  <c:v>488219</c:v>
                </c:pt>
                <c:pt idx="12">
                  <c:v>488330</c:v>
                </c:pt>
                <c:pt idx="13">
                  <c:v>488549</c:v>
                </c:pt>
                <c:pt idx="14">
                  <c:v>488678</c:v>
                </c:pt>
                <c:pt idx="15">
                  <c:v>488777</c:v>
                </c:pt>
                <c:pt idx="16">
                  <c:v>488888</c:v>
                </c:pt>
                <c:pt idx="17">
                  <c:v>489012</c:v>
                </c:pt>
                <c:pt idx="18">
                  <c:v>489245</c:v>
                </c:pt>
                <c:pt idx="19">
                  <c:v>489441</c:v>
                </c:pt>
                <c:pt idx="20">
                  <c:v>489653</c:v>
                </c:pt>
                <c:pt idx="21">
                  <c:v>489775</c:v>
                </c:pt>
                <c:pt idx="22">
                  <c:v>489870</c:v>
                </c:pt>
                <c:pt idx="23">
                  <c:v>489913</c:v>
                </c:pt>
                <c:pt idx="24">
                  <c:v>489950</c:v>
                </c:pt>
                <c:pt idx="25">
                  <c:v>490036</c:v>
                </c:pt>
                <c:pt idx="26">
                  <c:v>490141</c:v>
                </c:pt>
                <c:pt idx="27">
                  <c:v>490254</c:v>
                </c:pt>
                <c:pt idx="28">
                  <c:v>490332</c:v>
                </c:pt>
                <c:pt idx="29">
                  <c:v>490399</c:v>
                </c:pt>
                <c:pt idx="30">
                  <c:v>490419</c:v>
                </c:pt>
                <c:pt idx="31">
                  <c:v>490446</c:v>
                </c:pt>
                <c:pt idx="32">
                  <c:v>490571</c:v>
                </c:pt>
                <c:pt idx="33">
                  <c:v>490698</c:v>
                </c:pt>
                <c:pt idx="34">
                  <c:v>490822</c:v>
                </c:pt>
                <c:pt idx="35">
                  <c:v>490967</c:v>
                </c:pt>
                <c:pt idx="36">
                  <c:v>491084</c:v>
                </c:pt>
                <c:pt idx="37">
                  <c:v>491101</c:v>
                </c:pt>
                <c:pt idx="38">
                  <c:v>491140</c:v>
                </c:pt>
                <c:pt idx="39">
                  <c:v>491142</c:v>
                </c:pt>
              </c:numCache>
            </c:numRef>
          </c:val>
          <c:smooth val="0"/>
          <c:extLst>
            <c:ext xmlns:c16="http://schemas.microsoft.com/office/drawing/2014/chart" uri="{C3380CC4-5D6E-409C-BE32-E72D297353CC}">
              <c16:uniqueId val="{00000003-6BFA-41E7-836E-2C81D9B9450D}"/>
            </c:ext>
          </c:extLst>
        </c:ser>
        <c:ser>
          <c:idx val="4"/>
          <c:order val="4"/>
          <c:tx>
            <c:strRef>
              <c:f>Sheet1!$F$1</c:f>
              <c:strCache>
                <c:ptCount val="1"/>
                <c:pt idx="0">
                  <c:v>ICBC Argentina</c:v>
                </c:pt>
              </c:strCache>
            </c:strRef>
          </c:tx>
          <c:spPr>
            <a:ln w="28575" cap="rnd">
              <a:solidFill>
                <a:schemeClr val="accent5"/>
              </a:solidFill>
              <a:round/>
            </a:ln>
            <a:effectLst/>
          </c:spPr>
          <c:marker>
            <c:symbol val="none"/>
          </c:marker>
          <c:cat>
            <c:numRef>
              <c:f>Sheet1!$A$2:$A$63</c:f>
              <c:numCache>
                <c:formatCode>m/d/yyyy</c:formatCode>
                <c:ptCount val="62"/>
                <c:pt idx="0">
                  <c:v>42705</c:v>
                </c:pt>
                <c:pt idx="1">
                  <c:v>42706</c:v>
                </c:pt>
                <c:pt idx="2">
                  <c:v>42707</c:v>
                </c:pt>
                <c:pt idx="3">
                  <c:v>42708</c:v>
                </c:pt>
                <c:pt idx="4">
                  <c:v>42709</c:v>
                </c:pt>
                <c:pt idx="5">
                  <c:v>42710</c:v>
                </c:pt>
                <c:pt idx="6">
                  <c:v>42711</c:v>
                </c:pt>
                <c:pt idx="7">
                  <c:v>42712</c:v>
                </c:pt>
                <c:pt idx="8">
                  <c:v>42713</c:v>
                </c:pt>
                <c:pt idx="9">
                  <c:v>42714</c:v>
                </c:pt>
                <c:pt idx="10">
                  <c:v>42715</c:v>
                </c:pt>
                <c:pt idx="11">
                  <c:v>42716</c:v>
                </c:pt>
                <c:pt idx="12">
                  <c:v>42717</c:v>
                </c:pt>
                <c:pt idx="13">
                  <c:v>42718</c:v>
                </c:pt>
                <c:pt idx="14">
                  <c:v>42719</c:v>
                </c:pt>
                <c:pt idx="15">
                  <c:v>42720</c:v>
                </c:pt>
                <c:pt idx="16">
                  <c:v>42721</c:v>
                </c:pt>
                <c:pt idx="17">
                  <c:v>42722</c:v>
                </c:pt>
                <c:pt idx="18">
                  <c:v>42723</c:v>
                </c:pt>
                <c:pt idx="19">
                  <c:v>42724</c:v>
                </c:pt>
                <c:pt idx="20">
                  <c:v>42725</c:v>
                </c:pt>
                <c:pt idx="21">
                  <c:v>42726</c:v>
                </c:pt>
                <c:pt idx="22">
                  <c:v>42727</c:v>
                </c:pt>
                <c:pt idx="23">
                  <c:v>42728</c:v>
                </c:pt>
                <c:pt idx="24">
                  <c:v>42729</c:v>
                </c:pt>
                <c:pt idx="25">
                  <c:v>42730</c:v>
                </c:pt>
                <c:pt idx="26">
                  <c:v>42731</c:v>
                </c:pt>
                <c:pt idx="27">
                  <c:v>42732</c:v>
                </c:pt>
                <c:pt idx="28">
                  <c:v>42733</c:v>
                </c:pt>
                <c:pt idx="29">
                  <c:v>42734</c:v>
                </c:pt>
                <c:pt idx="30">
                  <c:v>42735</c:v>
                </c:pt>
                <c:pt idx="31">
                  <c:v>42736</c:v>
                </c:pt>
                <c:pt idx="32">
                  <c:v>42737</c:v>
                </c:pt>
                <c:pt idx="33">
                  <c:v>42738</c:v>
                </c:pt>
                <c:pt idx="34">
                  <c:v>42739</c:v>
                </c:pt>
                <c:pt idx="35">
                  <c:v>42740</c:v>
                </c:pt>
                <c:pt idx="36">
                  <c:v>42741</c:v>
                </c:pt>
                <c:pt idx="37">
                  <c:v>42742</c:v>
                </c:pt>
                <c:pt idx="38">
                  <c:v>42743</c:v>
                </c:pt>
                <c:pt idx="39">
                  <c:v>42744</c:v>
                </c:pt>
                <c:pt idx="40">
                  <c:v>42745</c:v>
                </c:pt>
                <c:pt idx="41">
                  <c:v>42746</c:v>
                </c:pt>
                <c:pt idx="42">
                  <c:v>42747</c:v>
                </c:pt>
                <c:pt idx="43">
                  <c:v>42748</c:v>
                </c:pt>
                <c:pt idx="44">
                  <c:v>42749</c:v>
                </c:pt>
                <c:pt idx="45">
                  <c:v>42750</c:v>
                </c:pt>
                <c:pt idx="46">
                  <c:v>42751</c:v>
                </c:pt>
                <c:pt idx="47">
                  <c:v>42752</c:v>
                </c:pt>
                <c:pt idx="48">
                  <c:v>42753</c:v>
                </c:pt>
                <c:pt idx="49">
                  <c:v>42754</c:v>
                </c:pt>
                <c:pt idx="50">
                  <c:v>42755</c:v>
                </c:pt>
                <c:pt idx="51">
                  <c:v>42756</c:v>
                </c:pt>
                <c:pt idx="52">
                  <c:v>42757</c:v>
                </c:pt>
                <c:pt idx="53">
                  <c:v>42758</c:v>
                </c:pt>
                <c:pt idx="54">
                  <c:v>42759</c:v>
                </c:pt>
                <c:pt idx="55">
                  <c:v>42760</c:v>
                </c:pt>
                <c:pt idx="56">
                  <c:v>42761</c:v>
                </c:pt>
                <c:pt idx="57">
                  <c:v>42762</c:v>
                </c:pt>
                <c:pt idx="58">
                  <c:v>42763</c:v>
                </c:pt>
                <c:pt idx="59">
                  <c:v>42764</c:v>
                </c:pt>
                <c:pt idx="60">
                  <c:v>42765</c:v>
                </c:pt>
                <c:pt idx="61">
                  <c:v>42766</c:v>
                </c:pt>
              </c:numCache>
            </c:numRef>
          </c:cat>
          <c:val>
            <c:numRef>
              <c:f>Sheet1!$F$2:$F$63</c:f>
              <c:numCache>
                <c:formatCode>General</c:formatCode>
                <c:ptCount val="62"/>
                <c:pt idx="0">
                  <c:v>219457</c:v>
                </c:pt>
                <c:pt idx="1">
                  <c:v>219503</c:v>
                </c:pt>
                <c:pt idx="2">
                  <c:v>219512</c:v>
                </c:pt>
                <c:pt idx="3">
                  <c:v>219523</c:v>
                </c:pt>
                <c:pt idx="4">
                  <c:v>219545</c:v>
                </c:pt>
                <c:pt idx="5">
                  <c:v>219583</c:v>
                </c:pt>
                <c:pt idx="6">
                  <c:v>219598</c:v>
                </c:pt>
                <c:pt idx="7">
                  <c:v>219639</c:v>
                </c:pt>
                <c:pt idx="8">
                  <c:v>219643</c:v>
                </c:pt>
                <c:pt idx="9">
                  <c:v>219651</c:v>
                </c:pt>
                <c:pt idx="10">
                  <c:v>219679</c:v>
                </c:pt>
                <c:pt idx="11">
                  <c:v>219719</c:v>
                </c:pt>
                <c:pt idx="12">
                  <c:v>219763</c:v>
                </c:pt>
                <c:pt idx="13">
                  <c:v>219874</c:v>
                </c:pt>
                <c:pt idx="14">
                  <c:v>220124</c:v>
                </c:pt>
                <c:pt idx="15">
                  <c:v>220218</c:v>
                </c:pt>
                <c:pt idx="16">
                  <c:v>220285</c:v>
                </c:pt>
                <c:pt idx="17">
                  <c:v>220390</c:v>
                </c:pt>
                <c:pt idx="18">
                  <c:v>220509</c:v>
                </c:pt>
                <c:pt idx="19">
                  <c:v>220623</c:v>
                </c:pt>
                <c:pt idx="20">
                  <c:v>220857</c:v>
                </c:pt>
                <c:pt idx="21">
                  <c:v>220979</c:v>
                </c:pt>
                <c:pt idx="22">
                  <c:v>221151</c:v>
                </c:pt>
                <c:pt idx="23">
                  <c:v>221295</c:v>
                </c:pt>
                <c:pt idx="24">
                  <c:v>221549</c:v>
                </c:pt>
                <c:pt idx="25">
                  <c:v>221835</c:v>
                </c:pt>
                <c:pt idx="26">
                  <c:v>222109</c:v>
                </c:pt>
                <c:pt idx="27">
                  <c:v>222460</c:v>
                </c:pt>
                <c:pt idx="28">
                  <c:v>222676</c:v>
                </c:pt>
                <c:pt idx="29">
                  <c:v>222825</c:v>
                </c:pt>
                <c:pt idx="30">
                  <c:v>222906</c:v>
                </c:pt>
                <c:pt idx="31">
                  <c:v>222902</c:v>
                </c:pt>
                <c:pt idx="32">
                  <c:v>223140</c:v>
                </c:pt>
                <c:pt idx="33">
                  <c:v>223205</c:v>
                </c:pt>
                <c:pt idx="34">
                  <c:v>223283</c:v>
                </c:pt>
                <c:pt idx="35">
                  <c:v>223372</c:v>
                </c:pt>
                <c:pt idx="36">
                  <c:v>223481</c:v>
                </c:pt>
                <c:pt idx="37">
                  <c:v>223576</c:v>
                </c:pt>
                <c:pt idx="38">
                  <c:v>223699</c:v>
                </c:pt>
                <c:pt idx="39">
                  <c:v>223773</c:v>
                </c:pt>
              </c:numCache>
            </c:numRef>
          </c:val>
          <c:smooth val="0"/>
          <c:extLst>
            <c:ext xmlns:c16="http://schemas.microsoft.com/office/drawing/2014/chart" uri="{C3380CC4-5D6E-409C-BE32-E72D297353CC}">
              <c16:uniqueId val="{00000004-6BFA-41E7-836E-2C81D9B9450D}"/>
            </c:ext>
          </c:extLst>
        </c:ser>
        <c:ser>
          <c:idx val="5"/>
          <c:order val="5"/>
          <c:tx>
            <c:strRef>
              <c:f>Sheet1!$G$1</c:f>
              <c:strCache>
                <c:ptCount val="1"/>
                <c:pt idx="0">
                  <c:v>Banco Hipotecario</c:v>
                </c:pt>
              </c:strCache>
            </c:strRef>
          </c:tx>
          <c:spPr>
            <a:ln w="28575" cap="rnd">
              <a:solidFill>
                <a:schemeClr val="accent6"/>
              </a:solidFill>
              <a:round/>
            </a:ln>
            <a:effectLst/>
          </c:spPr>
          <c:marker>
            <c:symbol val="none"/>
          </c:marker>
          <c:cat>
            <c:numRef>
              <c:f>Sheet1!$A$2:$A$63</c:f>
              <c:numCache>
                <c:formatCode>m/d/yyyy</c:formatCode>
                <c:ptCount val="62"/>
                <c:pt idx="0">
                  <c:v>42705</c:v>
                </c:pt>
                <c:pt idx="1">
                  <c:v>42706</c:v>
                </c:pt>
                <c:pt idx="2">
                  <c:v>42707</c:v>
                </c:pt>
                <c:pt idx="3">
                  <c:v>42708</c:v>
                </c:pt>
                <c:pt idx="4">
                  <c:v>42709</c:v>
                </c:pt>
                <c:pt idx="5">
                  <c:v>42710</c:v>
                </c:pt>
                <c:pt idx="6">
                  <c:v>42711</c:v>
                </c:pt>
                <c:pt idx="7">
                  <c:v>42712</c:v>
                </c:pt>
                <c:pt idx="8">
                  <c:v>42713</c:v>
                </c:pt>
                <c:pt idx="9">
                  <c:v>42714</c:v>
                </c:pt>
                <c:pt idx="10">
                  <c:v>42715</c:v>
                </c:pt>
                <c:pt idx="11">
                  <c:v>42716</c:v>
                </c:pt>
                <c:pt idx="12">
                  <c:v>42717</c:v>
                </c:pt>
                <c:pt idx="13">
                  <c:v>42718</c:v>
                </c:pt>
                <c:pt idx="14">
                  <c:v>42719</c:v>
                </c:pt>
                <c:pt idx="15">
                  <c:v>42720</c:v>
                </c:pt>
                <c:pt idx="16">
                  <c:v>42721</c:v>
                </c:pt>
                <c:pt idx="17">
                  <c:v>42722</c:v>
                </c:pt>
                <c:pt idx="18">
                  <c:v>42723</c:v>
                </c:pt>
                <c:pt idx="19">
                  <c:v>42724</c:v>
                </c:pt>
                <c:pt idx="20">
                  <c:v>42725</c:v>
                </c:pt>
                <c:pt idx="21">
                  <c:v>42726</c:v>
                </c:pt>
                <c:pt idx="22">
                  <c:v>42727</c:v>
                </c:pt>
                <c:pt idx="23">
                  <c:v>42728</c:v>
                </c:pt>
                <c:pt idx="24">
                  <c:v>42729</c:v>
                </c:pt>
                <c:pt idx="25">
                  <c:v>42730</c:v>
                </c:pt>
                <c:pt idx="26">
                  <c:v>42731</c:v>
                </c:pt>
                <c:pt idx="27">
                  <c:v>42732</c:v>
                </c:pt>
                <c:pt idx="28">
                  <c:v>42733</c:v>
                </c:pt>
                <c:pt idx="29">
                  <c:v>42734</c:v>
                </c:pt>
                <c:pt idx="30">
                  <c:v>42735</c:v>
                </c:pt>
                <c:pt idx="31">
                  <c:v>42736</c:v>
                </c:pt>
                <c:pt idx="32">
                  <c:v>42737</c:v>
                </c:pt>
                <c:pt idx="33">
                  <c:v>42738</c:v>
                </c:pt>
                <c:pt idx="34">
                  <c:v>42739</c:v>
                </c:pt>
                <c:pt idx="35">
                  <c:v>42740</c:v>
                </c:pt>
                <c:pt idx="36">
                  <c:v>42741</c:v>
                </c:pt>
                <c:pt idx="37">
                  <c:v>42742</c:v>
                </c:pt>
                <c:pt idx="38">
                  <c:v>42743</c:v>
                </c:pt>
                <c:pt idx="39">
                  <c:v>42744</c:v>
                </c:pt>
                <c:pt idx="40">
                  <c:v>42745</c:v>
                </c:pt>
                <c:pt idx="41">
                  <c:v>42746</c:v>
                </c:pt>
                <c:pt idx="42">
                  <c:v>42747</c:v>
                </c:pt>
                <c:pt idx="43">
                  <c:v>42748</c:v>
                </c:pt>
                <c:pt idx="44">
                  <c:v>42749</c:v>
                </c:pt>
                <c:pt idx="45">
                  <c:v>42750</c:v>
                </c:pt>
                <c:pt idx="46">
                  <c:v>42751</c:v>
                </c:pt>
                <c:pt idx="47">
                  <c:v>42752</c:v>
                </c:pt>
                <c:pt idx="48">
                  <c:v>42753</c:v>
                </c:pt>
                <c:pt idx="49">
                  <c:v>42754</c:v>
                </c:pt>
                <c:pt idx="50">
                  <c:v>42755</c:v>
                </c:pt>
                <c:pt idx="51">
                  <c:v>42756</c:v>
                </c:pt>
                <c:pt idx="52">
                  <c:v>42757</c:v>
                </c:pt>
                <c:pt idx="53">
                  <c:v>42758</c:v>
                </c:pt>
                <c:pt idx="54">
                  <c:v>42759</c:v>
                </c:pt>
                <c:pt idx="55">
                  <c:v>42760</c:v>
                </c:pt>
                <c:pt idx="56">
                  <c:v>42761</c:v>
                </c:pt>
                <c:pt idx="57">
                  <c:v>42762</c:v>
                </c:pt>
                <c:pt idx="58">
                  <c:v>42763</c:v>
                </c:pt>
                <c:pt idx="59">
                  <c:v>42764</c:v>
                </c:pt>
                <c:pt idx="60">
                  <c:v>42765</c:v>
                </c:pt>
                <c:pt idx="61">
                  <c:v>42766</c:v>
                </c:pt>
              </c:numCache>
            </c:numRef>
          </c:cat>
          <c:val>
            <c:numRef>
              <c:f>Sheet1!$G$2:$G$63</c:f>
              <c:numCache>
                <c:formatCode>General</c:formatCode>
                <c:ptCount val="62"/>
                <c:pt idx="0">
                  <c:v>668079</c:v>
                </c:pt>
                <c:pt idx="1">
                  <c:v>668237</c:v>
                </c:pt>
                <c:pt idx="2">
                  <c:v>668367</c:v>
                </c:pt>
                <c:pt idx="3">
                  <c:v>668514</c:v>
                </c:pt>
                <c:pt idx="4">
                  <c:v>668698</c:v>
                </c:pt>
                <c:pt idx="5">
                  <c:v>668864</c:v>
                </c:pt>
                <c:pt idx="6">
                  <c:v>668982</c:v>
                </c:pt>
                <c:pt idx="7">
                  <c:v>669214</c:v>
                </c:pt>
                <c:pt idx="8">
                  <c:v>669196</c:v>
                </c:pt>
                <c:pt idx="9">
                  <c:v>669185</c:v>
                </c:pt>
                <c:pt idx="10">
                  <c:v>669156</c:v>
                </c:pt>
                <c:pt idx="11">
                  <c:v>669209</c:v>
                </c:pt>
                <c:pt idx="12">
                  <c:v>669667</c:v>
                </c:pt>
                <c:pt idx="13">
                  <c:v>670008</c:v>
                </c:pt>
                <c:pt idx="14">
                  <c:v>670316</c:v>
                </c:pt>
                <c:pt idx="15">
                  <c:v>670633</c:v>
                </c:pt>
                <c:pt idx="16">
                  <c:v>670951</c:v>
                </c:pt>
                <c:pt idx="17">
                  <c:v>671310</c:v>
                </c:pt>
                <c:pt idx="18">
                  <c:v>671722</c:v>
                </c:pt>
                <c:pt idx="19">
                  <c:v>672075</c:v>
                </c:pt>
                <c:pt idx="20">
                  <c:v>672428</c:v>
                </c:pt>
                <c:pt idx="21">
                  <c:v>672787</c:v>
                </c:pt>
                <c:pt idx="22">
                  <c:v>672952</c:v>
                </c:pt>
                <c:pt idx="23">
                  <c:v>673029</c:v>
                </c:pt>
                <c:pt idx="24">
                  <c:v>673145</c:v>
                </c:pt>
                <c:pt idx="25">
                  <c:v>673336</c:v>
                </c:pt>
                <c:pt idx="26">
                  <c:v>673355</c:v>
                </c:pt>
                <c:pt idx="27">
                  <c:v>673344</c:v>
                </c:pt>
                <c:pt idx="28">
                  <c:v>673349</c:v>
                </c:pt>
                <c:pt idx="29">
                  <c:v>673325</c:v>
                </c:pt>
                <c:pt idx="30">
                  <c:v>673298</c:v>
                </c:pt>
                <c:pt idx="31">
                  <c:v>673247</c:v>
                </c:pt>
                <c:pt idx="32">
                  <c:v>673249</c:v>
                </c:pt>
                <c:pt idx="33">
                  <c:v>673266</c:v>
                </c:pt>
                <c:pt idx="34">
                  <c:v>673266</c:v>
                </c:pt>
                <c:pt idx="35">
                  <c:v>673264</c:v>
                </c:pt>
                <c:pt idx="36">
                  <c:v>673274</c:v>
                </c:pt>
                <c:pt idx="37">
                  <c:v>673258</c:v>
                </c:pt>
                <c:pt idx="38">
                  <c:v>673251</c:v>
                </c:pt>
                <c:pt idx="39">
                  <c:v>673238</c:v>
                </c:pt>
              </c:numCache>
            </c:numRef>
          </c:val>
          <c:smooth val="0"/>
          <c:extLst>
            <c:ext xmlns:c16="http://schemas.microsoft.com/office/drawing/2014/chart" uri="{C3380CC4-5D6E-409C-BE32-E72D297353CC}">
              <c16:uniqueId val="{00000005-6BFA-41E7-836E-2C81D9B9450D}"/>
            </c:ext>
          </c:extLst>
        </c:ser>
        <c:ser>
          <c:idx val="6"/>
          <c:order val="6"/>
          <c:tx>
            <c:strRef>
              <c:f>Sheet1!$H$1</c:f>
              <c:strCache>
                <c:ptCount val="1"/>
                <c:pt idx="0">
                  <c:v>Banco Ciudad</c:v>
                </c:pt>
              </c:strCache>
            </c:strRef>
          </c:tx>
          <c:spPr>
            <a:ln w="28575" cap="rnd">
              <a:solidFill>
                <a:schemeClr val="accent1">
                  <a:lumMod val="60000"/>
                </a:schemeClr>
              </a:solidFill>
              <a:round/>
            </a:ln>
            <a:effectLst/>
          </c:spPr>
          <c:marker>
            <c:symbol val="none"/>
          </c:marker>
          <c:cat>
            <c:numRef>
              <c:f>Sheet1!$A$2:$A$63</c:f>
              <c:numCache>
                <c:formatCode>m/d/yyyy</c:formatCode>
                <c:ptCount val="62"/>
                <c:pt idx="0">
                  <c:v>42705</c:v>
                </c:pt>
                <c:pt idx="1">
                  <c:v>42706</c:v>
                </c:pt>
                <c:pt idx="2">
                  <c:v>42707</c:v>
                </c:pt>
                <c:pt idx="3">
                  <c:v>42708</c:v>
                </c:pt>
                <c:pt idx="4">
                  <c:v>42709</c:v>
                </c:pt>
                <c:pt idx="5">
                  <c:v>42710</c:v>
                </c:pt>
                <c:pt idx="6">
                  <c:v>42711</c:v>
                </c:pt>
                <c:pt idx="7">
                  <c:v>42712</c:v>
                </c:pt>
                <c:pt idx="8">
                  <c:v>42713</c:v>
                </c:pt>
                <c:pt idx="9">
                  <c:v>42714</c:v>
                </c:pt>
                <c:pt idx="10">
                  <c:v>42715</c:v>
                </c:pt>
                <c:pt idx="11">
                  <c:v>42716</c:v>
                </c:pt>
                <c:pt idx="12">
                  <c:v>42717</c:v>
                </c:pt>
                <c:pt idx="13">
                  <c:v>42718</c:v>
                </c:pt>
                <c:pt idx="14">
                  <c:v>42719</c:v>
                </c:pt>
                <c:pt idx="15">
                  <c:v>42720</c:v>
                </c:pt>
                <c:pt idx="16">
                  <c:v>42721</c:v>
                </c:pt>
                <c:pt idx="17">
                  <c:v>42722</c:v>
                </c:pt>
                <c:pt idx="18">
                  <c:v>42723</c:v>
                </c:pt>
                <c:pt idx="19">
                  <c:v>42724</c:v>
                </c:pt>
                <c:pt idx="20">
                  <c:v>42725</c:v>
                </c:pt>
                <c:pt idx="21">
                  <c:v>42726</c:v>
                </c:pt>
                <c:pt idx="22">
                  <c:v>42727</c:v>
                </c:pt>
                <c:pt idx="23">
                  <c:v>42728</c:v>
                </c:pt>
                <c:pt idx="24">
                  <c:v>42729</c:v>
                </c:pt>
                <c:pt idx="25">
                  <c:v>42730</c:v>
                </c:pt>
                <c:pt idx="26">
                  <c:v>42731</c:v>
                </c:pt>
                <c:pt idx="27">
                  <c:v>42732</c:v>
                </c:pt>
                <c:pt idx="28">
                  <c:v>42733</c:v>
                </c:pt>
                <c:pt idx="29">
                  <c:v>42734</c:v>
                </c:pt>
                <c:pt idx="30">
                  <c:v>42735</c:v>
                </c:pt>
                <c:pt idx="31">
                  <c:v>42736</c:v>
                </c:pt>
                <c:pt idx="32">
                  <c:v>42737</c:v>
                </c:pt>
                <c:pt idx="33">
                  <c:v>42738</c:v>
                </c:pt>
                <c:pt idx="34">
                  <c:v>42739</c:v>
                </c:pt>
                <c:pt idx="35">
                  <c:v>42740</c:v>
                </c:pt>
                <c:pt idx="36">
                  <c:v>42741</c:v>
                </c:pt>
                <c:pt idx="37">
                  <c:v>42742</c:v>
                </c:pt>
                <c:pt idx="38">
                  <c:v>42743</c:v>
                </c:pt>
                <c:pt idx="39">
                  <c:v>42744</c:v>
                </c:pt>
                <c:pt idx="40">
                  <c:v>42745</c:v>
                </c:pt>
                <c:pt idx="41">
                  <c:v>42746</c:v>
                </c:pt>
                <c:pt idx="42">
                  <c:v>42747</c:v>
                </c:pt>
                <c:pt idx="43">
                  <c:v>42748</c:v>
                </c:pt>
                <c:pt idx="44">
                  <c:v>42749</c:v>
                </c:pt>
                <c:pt idx="45">
                  <c:v>42750</c:v>
                </c:pt>
                <c:pt idx="46">
                  <c:v>42751</c:v>
                </c:pt>
                <c:pt idx="47">
                  <c:v>42752</c:v>
                </c:pt>
                <c:pt idx="48">
                  <c:v>42753</c:v>
                </c:pt>
                <c:pt idx="49">
                  <c:v>42754</c:v>
                </c:pt>
                <c:pt idx="50">
                  <c:v>42755</c:v>
                </c:pt>
                <c:pt idx="51">
                  <c:v>42756</c:v>
                </c:pt>
                <c:pt idx="52">
                  <c:v>42757</c:v>
                </c:pt>
                <c:pt idx="53">
                  <c:v>42758</c:v>
                </c:pt>
                <c:pt idx="54">
                  <c:v>42759</c:v>
                </c:pt>
                <c:pt idx="55">
                  <c:v>42760</c:v>
                </c:pt>
                <c:pt idx="56">
                  <c:v>42761</c:v>
                </c:pt>
                <c:pt idx="57">
                  <c:v>42762</c:v>
                </c:pt>
                <c:pt idx="58">
                  <c:v>42763</c:v>
                </c:pt>
                <c:pt idx="59">
                  <c:v>42764</c:v>
                </c:pt>
                <c:pt idx="60">
                  <c:v>42765</c:v>
                </c:pt>
                <c:pt idx="61">
                  <c:v>42766</c:v>
                </c:pt>
              </c:numCache>
            </c:numRef>
          </c:cat>
          <c:val>
            <c:numRef>
              <c:f>Sheet1!$H$2:$H$63</c:f>
              <c:numCache>
                <c:formatCode>General</c:formatCode>
                <c:ptCount val="62"/>
                <c:pt idx="0">
                  <c:v>443372</c:v>
                </c:pt>
                <c:pt idx="1">
                  <c:v>443697</c:v>
                </c:pt>
                <c:pt idx="2">
                  <c:v>444045</c:v>
                </c:pt>
                <c:pt idx="3">
                  <c:v>444397</c:v>
                </c:pt>
                <c:pt idx="4">
                  <c:v>444749</c:v>
                </c:pt>
                <c:pt idx="5">
                  <c:v>445016</c:v>
                </c:pt>
                <c:pt idx="6">
                  <c:v>445242</c:v>
                </c:pt>
                <c:pt idx="7">
                  <c:v>445455</c:v>
                </c:pt>
                <c:pt idx="8">
                  <c:v>445674</c:v>
                </c:pt>
                <c:pt idx="9">
                  <c:v>445893</c:v>
                </c:pt>
                <c:pt idx="10">
                  <c:v>446192</c:v>
                </c:pt>
                <c:pt idx="11">
                  <c:v>446506</c:v>
                </c:pt>
                <c:pt idx="12">
                  <c:v>446752</c:v>
                </c:pt>
                <c:pt idx="13">
                  <c:v>446914</c:v>
                </c:pt>
                <c:pt idx="14">
                  <c:v>446888</c:v>
                </c:pt>
                <c:pt idx="15">
                  <c:v>446873</c:v>
                </c:pt>
                <c:pt idx="16">
                  <c:v>446864</c:v>
                </c:pt>
                <c:pt idx="17">
                  <c:v>446832</c:v>
                </c:pt>
                <c:pt idx="18">
                  <c:v>446836</c:v>
                </c:pt>
                <c:pt idx="19">
                  <c:v>446855</c:v>
                </c:pt>
                <c:pt idx="20">
                  <c:v>446937</c:v>
                </c:pt>
                <c:pt idx="21">
                  <c:v>447003</c:v>
                </c:pt>
                <c:pt idx="22">
                  <c:v>447098</c:v>
                </c:pt>
                <c:pt idx="23">
                  <c:v>447178</c:v>
                </c:pt>
                <c:pt idx="24">
                  <c:v>447277</c:v>
                </c:pt>
                <c:pt idx="25">
                  <c:v>447393</c:v>
                </c:pt>
                <c:pt idx="26">
                  <c:v>447461</c:v>
                </c:pt>
                <c:pt idx="27">
                  <c:v>447515</c:v>
                </c:pt>
                <c:pt idx="28">
                  <c:v>447533</c:v>
                </c:pt>
                <c:pt idx="29">
                  <c:v>447585</c:v>
                </c:pt>
                <c:pt idx="30">
                  <c:v>447614</c:v>
                </c:pt>
                <c:pt idx="31">
                  <c:v>447606</c:v>
                </c:pt>
                <c:pt idx="32">
                  <c:v>447599</c:v>
                </c:pt>
                <c:pt idx="33">
                  <c:v>447608</c:v>
                </c:pt>
                <c:pt idx="34">
                  <c:v>447596</c:v>
                </c:pt>
                <c:pt idx="35">
                  <c:v>447593</c:v>
                </c:pt>
                <c:pt idx="36">
                  <c:v>447587</c:v>
                </c:pt>
                <c:pt idx="37">
                  <c:v>447571</c:v>
                </c:pt>
                <c:pt idx="38">
                  <c:v>447552</c:v>
                </c:pt>
                <c:pt idx="39">
                  <c:v>447537</c:v>
                </c:pt>
              </c:numCache>
            </c:numRef>
          </c:val>
          <c:smooth val="0"/>
          <c:extLst>
            <c:ext xmlns:c16="http://schemas.microsoft.com/office/drawing/2014/chart" uri="{C3380CC4-5D6E-409C-BE32-E72D297353CC}">
              <c16:uniqueId val="{00000006-6BFA-41E7-836E-2C81D9B9450D}"/>
            </c:ext>
          </c:extLst>
        </c:ser>
        <c:ser>
          <c:idx val="7"/>
          <c:order val="7"/>
          <c:tx>
            <c:strRef>
              <c:f>Sheet1!$I$1</c:f>
              <c:strCache>
                <c:ptCount val="1"/>
                <c:pt idx="0">
                  <c:v>Banco Provincia</c:v>
                </c:pt>
              </c:strCache>
            </c:strRef>
          </c:tx>
          <c:spPr>
            <a:ln w="28575" cap="rnd">
              <a:solidFill>
                <a:schemeClr val="accent2">
                  <a:lumMod val="60000"/>
                </a:schemeClr>
              </a:solidFill>
              <a:round/>
            </a:ln>
            <a:effectLst/>
          </c:spPr>
          <c:marker>
            <c:symbol val="none"/>
          </c:marker>
          <c:cat>
            <c:numRef>
              <c:f>Sheet1!$A$2:$A$63</c:f>
              <c:numCache>
                <c:formatCode>m/d/yyyy</c:formatCode>
                <c:ptCount val="62"/>
                <c:pt idx="0">
                  <c:v>42705</c:v>
                </c:pt>
                <c:pt idx="1">
                  <c:v>42706</c:v>
                </c:pt>
                <c:pt idx="2">
                  <c:v>42707</c:v>
                </c:pt>
                <c:pt idx="3">
                  <c:v>42708</c:v>
                </c:pt>
                <c:pt idx="4">
                  <c:v>42709</c:v>
                </c:pt>
                <c:pt idx="5">
                  <c:v>42710</c:v>
                </c:pt>
                <c:pt idx="6">
                  <c:v>42711</c:v>
                </c:pt>
                <c:pt idx="7">
                  <c:v>42712</c:v>
                </c:pt>
                <c:pt idx="8">
                  <c:v>42713</c:v>
                </c:pt>
                <c:pt idx="9">
                  <c:v>42714</c:v>
                </c:pt>
                <c:pt idx="10">
                  <c:v>42715</c:v>
                </c:pt>
                <c:pt idx="11">
                  <c:v>42716</c:v>
                </c:pt>
                <c:pt idx="12">
                  <c:v>42717</c:v>
                </c:pt>
                <c:pt idx="13">
                  <c:v>42718</c:v>
                </c:pt>
                <c:pt idx="14">
                  <c:v>42719</c:v>
                </c:pt>
                <c:pt idx="15">
                  <c:v>42720</c:v>
                </c:pt>
                <c:pt idx="16">
                  <c:v>42721</c:v>
                </c:pt>
                <c:pt idx="17">
                  <c:v>42722</c:v>
                </c:pt>
                <c:pt idx="18">
                  <c:v>42723</c:v>
                </c:pt>
                <c:pt idx="19">
                  <c:v>42724</c:v>
                </c:pt>
                <c:pt idx="20">
                  <c:v>42725</c:v>
                </c:pt>
                <c:pt idx="21">
                  <c:v>42726</c:v>
                </c:pt>
                <c:pt idx="22">
                  <c:v>42727</c:v>
                </c:pt>
                <c:pt idx="23">
                  <c:v>42728</c:v>
                </c:pt>
                <c:pt idx="24">
                  <c:v>42729</c:v>
                </c:pt>
                <c:pt idx="25">
                  <c:v>42730</c:v>
                </c:pt>
                <c:pt idx="26">
                  <c:v>42731</c:v>
                </c:pt>
                <c:pt idx="27">
                  <c:v>42732</c:v>
                </c:pt>
                <c:pt idx="28">
                  <c:v>42733</c:v>
                </c:pt>
                <c:pt idx="29">
                  <c:v>42734</c:v>
                </c:pt>
                <c:pt idx="30">
                  <c:v>42735</c:v>
                </c:pt>
                <c:pt idx="31">
                  <c:v>42736</c:v>
                </c:pt>
                <c:pt idx="32">
                  <c:v>42737</c:v>
                </c:pt>
                <c:pt idx="33">
                  <c:v>42738</c:v>
                </c:pt>
                <c:pt idx="34">
                  <c:v>42739</c:v>
                </c:pt>
                <c:pt idx="35">
                  <c:v>42740</c:v>
                </c:pt>
                <c:pt idx="36">
                  <c:v>42741</c:v>
                </c:pt>
                <c:pt idx="37">
                  <c:v>42742</c:v>
                </c:pt>
                <c:pt idx="38">
                  <c:v>42743</c:v>
                </c:pt>
                <c:pt idx="39">
                  <c:v>42744</c:v>
                </c:pt>
                <c:pt idx="40">
                  <c:v>42745</c:v>
                </c:pt>
                <c:pt idx="41">
                  <c:v>42746</c:v>
                </c:pt>
                <c:pt idx="42">
                  <c:v>42747</c:v>
                </c:pt>
                <c:pt idx="43">
                  <c:v>42748</c:v>
                </c:pt>
                <c:pt idx="44">
                  <c:v>42749</c:v>
                </c:pt>
                <c:pt idx="45">
                  <c:v>42750</c:v>
                </c:pt>
                <c:pt idx="46">
                  <c:v>42751</c:v>
                </c:pt>
                <c:pt idx="47">
                  <c:v>42752</c:v>
                </c:pt>
                <c:pt idx="48">
                  <c:v>42753</c:v>
                </c:pt>
                <c:pt idx="49">
                  <c:v>42754</c:v>
                </c:pt>
                <c:pt idx="50">
                  <c:v>42755</c:v>
                </c:pt>
                <c:pt idx="51">
                  <c:v>42756</c:v>
                </c:pt>
                <c:pt idx="52">
                  <c:v>42757</c:v>
                </c:pt>
                <c:pt idx="53">
                  <c:v>42758</c:v>
                </c:pt>
                <c:pt idx="54">
                  <c:v>42759</c:v>
                </c:pt>
                <c:pt idx="55">
                  <c:v>42760</c:v>
                </c:pt>
                <c:pt idx="56">
                  <c:v>42761</c:v>
                </c:pt>
                <c:pt idx="57">
                  <c:v>42762</c:v>
                </c:pt>
                <c:pt idx="58">
                  <c:v>42763</c:v>
                </c:pt>
                <c:pt idx="59">
                  <c:v>42764</c:v>
                </c:pt>
                <c:pt idx="60">
                  <c:v>42765</c:v>
                </c:pt>
                <c:pt idx="61">
                  <c:v>42766</c:v>
                </c:pt>
              </c:numCache>
            </c:numRef>
          </c:cat>
          <c:val>
            <c:numRef>
              <c:f>Sheet1!$I$2:$I$63</c:f>
              <c:numCache>
                <c:formatCode>General</c:formatCode>
                <c:ptCount val="62"/>
                <c:pt idx="0">
                  <c:v>86370</c:v>
                </c:pt>
                <c:pt idx="1">
                  <c:v>86410</c:v>
                </c:pt>
                <c:pt idx="2">
                  <c:v>86431</c:v>
                </c:pt>
                <c:pt idx="3">
                  <c:v>86452</c:v>
                </c:pt>
                <c:pt idx="4">
                  <c:v>86512</c:v>
                </c:pt>
                <c:pt idx="5">
                  <c:v>86556</c:v>
                </c:pt>
                <c:pt idx="6">
                  <c:v>86595</c:v>
                </c:pt>
                <c:pt idx="7">
                  <c:v>86625</c:v>
                </c:pt>
                <c:pt idx="8">
                  <c:v>86678</c:v>
                </c:pt>
                <c:pt idx="9">
                  <c:v>86744</c:v>
                </c:pt>
                <c:pt idx="10">
                  <c:v>86766</c:v>
                </c:pt>
                <c:pt idx="11">
                  <c:v>86817</c:v>
                </c:pt>
                <c:pt idx="12">
                  <c:v>87200</c:v>
                </c:pt>
                <c:pt idx="13">
                  <c:v>87593</c:v>
                </c:pt>
                <c:pt idx="14">
                  <c:v>87761</c:v>
                </c:pt>
                <c:pt idx="15">
                  <c:v>88355</c:v>
                </c:pt>
                <c:pt idx="16">
                  <c:v>88889</c:v>
                </c:pt>
                <c:pt idx="17">
                  <c:v>88987</c:v>
                </c:pt>
                <c:pt idx="18">
                  <c:v>89394</c:v>
                </c:pt>
                <c:pt idx="19">
                  <c:v>90153</c:v>
                </c:pt>
                <c:pt idx="20">
                  <c:v>90957</c:v>
                </c:pt>
                <c:pt idx="21">
                  <c:v>91883</c:v>
                </c:pt>
                <c:pt idx="22">
                  <c:v>92705</c:v>
                </c:pt>
                <c:pt idx="23">
                  <c:v>92852</c:v>
                </c:pt>
                <c:pt idx="24">
                  <c:v>92865</c:v>
                </c:pt>
                <c:pt idx="25">
                  <c:v>93041</c:v>
                </c:pt>
                <c:pt idx="26">
                  <c:v>93108</c:v>
                </c:pt>
                <c:pt idx="27">
                  <c:v>93168</c:v>
                </c:pt>
                <c:pt idx="28">
                  <c:v>93226</c:v>
                </c:pt>
                <c:pt idx="29">
                  <c:v>93309</c:v>
                </c:pt>
                <c:pt idx="30">
                  <c:v>93440</c:v>
                </c:pt>
                <c:pt idx="31">
                  <c:v>93538</c:v>
                </c:pt>
                <c:pt idx="32">
                  <c:v>93691</c:v>
                </c:pt>
                <c:pt idx="33">
                  <c:v>93878</c:v>
                </c:pt>
                <c:pt idx="34">
                  <c:v>94054</c:v>
                </c:pt>
                <c:pt idx="35">
                  <c:v>94457</c:v>
                </c:pt>
                <c:pt idx="36">
                  <c:v>94495</c:v>
                </c:pt>
                <c:pt idx="37">
                  <c:v>94518</c:v>
                </c:pt>
                <c:pt idx="38">
                  <c:v>94537</c:v>
                </c:pt>
                <c:pt idx="39">
                  <c:v>94550</c:v>
                </c:pt>
              </c:numCache>
            </c:numRef>
          </c:val>
          <c:smooth val="0"/>
          <c:extLst>
            <c:ext xmlns:c16="http://schemas.microsoft.com/office/drawing/2014/chart" uri="{C3380CC4-5D6E-409C-BE32-E72D297353CC}">
              <c16:uniqueId val="{00000007-6BFA-41E7-836E-2C81D9B9450D}"/>
            </c:ext>
          </c:extLst>
        </c:ser>
        <c:ser>
          <c:idx val="8"/>
          <c:order val="8"/>
          <c:tx>
            <c:strRef>
              <c:f>Sheet1!$J$1</c:f>
              <c:strCache>
                <c:ptCount val="1"/>
                <c:pt idx="0">
                  <c:v>Banco Macro</c:v>
                </c:pt>
              </c:strCache>
            </c:strRef>
          </c:tx>
          <c:spPr>
            <a:ln w="28575" cap="rnd">
              <a:solidFill>
                <a:schemeClr val="accent3">
                  <a:lumMod val="60000"/>
                </a:schemeClr>
              </a:solidFill>
              <a:round/>
            </a:ln>
            <a:effectLst/>
          </c:spPr>
          <c:marker>
            <c:symbol val="none"/>
          </c:marker>
          <c:cat>
            <c:numRef>
              <c:f>Sheet1!$A$2:$A$63</c:f>
              <c:numCache>
                <c:formatCode>m/d/yyyy</c:formatCode>
                <c:ptCount val="62"/>
                <c:pt idx="0">
                  <c:v>42705</c:v>
                </c:pt>
                <c:pt idx="1">
                  <c:v>42706</c:v>
                </c:pt>
                <c:pt idx="2">
                  <c:v>42707</c:v>
                </c:pt>
                <c:pt idx="3">
                  <c:v>42708</c:v>
                </c:pt>
                <c:pt idx="4">
                  <c:v>42709</c:v>
                </c:pt>
                <c:pt idx="5">
                  <c:v>42710</c:v>
                </c:pt>
                <c:pt idx="6">
                  <c:v>42711</c:v>
                </c:pt>
                <c:pt idx="7">
                  <c:v>42712</c:v>
                </c:pt>
                <c:pt idx="8">
                  <c:v>42713</c:v>
                </c:pt>
                <c:pt idx="9">
                  <c:v>42714</c:v>
                </c:pt>
                <c:pt idx="10">
                  <c:v>42715</c:v>
                </c:pt>
                <c:pt idx="11">
                  <c:v>42716</c:v>
                </c:pt>
                <c:pt idx="12">
                  <c:v>42717</c:v>
                </c:pt>
                <c:pt idx="13">
                  <c:v>42718</c:v>
                </c:pt>
                <c:pt idx="14">
                  <c:v>42719</c:v>
                </c:pt>
                <c:pt idx="15">
                  <c:v>42720</c:v>
                </c:pt>
                <c:pt idx="16">
                  <c:v>42721</c:v>
                </c:pt>
                <c:pt idx="17">
                  <c:v>42722</c:v>
                </c:pt>
                <c:pt idx="18">
                  <c:v>42723</c:v>
                </c:pt>
                <c:pt idx="19">
                  <c:v>42724</c:v>
                </c:pt>
                <c:pt idx="20">
                  <c:v>42725</c:v>
                </c:pt>
                <c:pt idx="21">
                  <c:v>42726</c:v>
                </c:pt>
                <c:pt idx="22">
                  <c:v>42727</c:v>
                </c:pt>
                <c:pt idx="23">
                  <c:v>42728</c:v>
                </c:pt>
                <c:pt idx="24">
                  <c:v>42729</c:v>
                </c:pt>
                <c:pt idx="25">
                  <c:v>42730</c:v>
                </c:pt>
                <c:pt idx="26">
                  <c:v>42731</c:v>
                </c:pt>
                <c:pt idx="27">
                  <c:v>42732</c:v>
                </c:pt>
                <c:pt idx="28">
                  <c:v>42733</c:v>
                </c:pt>
                <c:pt idx="29">
                  <c:v>42734</c:v>
                </c:pt>
                <c:pt idx="30">
                  <c:v>42735</c:v>
                </c:pt>
                <c:pt idx="31">
                  <c:v>42736</c:v>
                </c:pt>
                <c:pt idx="32">
                  <c:v>42737</c:v>
                </c:pt>
                <c:pt idx="33">
                  <c:v>42738</c:v>
                </c:pt>
                <c:pt idx="34">
                  <c:v>42739</c:v>
                </c:pt>
                <c:pt idx="35">
                  <c:v>42740</c:v>
                </c:pt>
                <c:pt idx="36">
                  <c:v>42741</c:v>
                </c:pt>
                <c:pt idx="37">
                  <c:v>42742</c:v>
                </c:pt>
                <c:pt idx="38">
                  <c:v>42743</c:v>
                </c:pt>
                <c:pt idx="39">
                  <c:v>42744</c:v>
                </c:pt>
                <c:pt idx="40">
                  <c:v>42745</c:v>
                </c:pt>
                <c:pt idx="41">
                  <c:v>42746</c:v>
                </c:pt>
                <c:pt idx="42">
                  <c:v>42747</c:v>
                </c:pt>
                <c:pt idx="43">
                  <c:v>42748</c:v>
                </c:pt>
                <c:pt idx="44">
                  <c:v>42749</c:v>
                </c:pt>
                <c:pt idx="45">
                  <c:v>42750</c:v>
                </c:pt>
                <c:pt idx="46">
                  <c:v>42751</c:v>
                </c:pt>
                <c:pt idx="47">
                  <c:v>42752</c:v>
                </c:pt>
                <c:pt idx="48">
                  <c:v>42753</c:v>
                </c:pt>
                <c:pt idx="49">
                  <c:v>42754</c:v>
                </c:pt>
                <c:pt idx="50">
                  <c:v>42755</c:v>
                </c:pt>
                <c:pt idx="51">
                  <c:v>42756</c:v>
                </c:pt>
                <c:pt idx="52">
                  <c:v>42757</c:v>
                </c:pt>
                <c:pt idx="53">
                  <c:v>42758</c:v>
                </c:pt>
                <c:pt idx="54">
                  <c:v>42759</c:v>
                </c:pt>
                <c:pt idx="55">
                  <c:v>42760</c:v>
                </c:pt>
                <c:pt idx="56">
                  <c:v>42761</c:v>
                </c:pt>
                <c:pt idx="57">
                  <c:v>42762</c:v>
                </c:pt>
                <c:pt idx="58">
                  <c:v>42763</c:v>
                </c:pt>
                <c:pt idx="59">
                  <c:v>42764</c:v>
                </c:pt>
                <c:pt idx="60">
                  <c:v>42765</c:v>
                </c:pt>
                <c:pt idx="61">
                  <c:v>42766</c:v>
                </c:pt>
              </c:numCache>
            </c:numRef>
          </c:cat>
          <c:val>
            <c:numRef>
              <c:f>Sheet1!$J$2:$J$63</c:f>
              <c:numCache>
                <c:formatCode>General</c:formatCode>
                <c:ptCount val="62"/>
                <c:pt idx="0">
                  <c:v>420189</c:v>
                </c:pt>
                <c:pt idx="1">
                  <c:v>420275</c:v>
                </c:pt>
                <c:pt idx="2">
                  <c:v>420363</c:v>
                </c:pt>
                <c:pt idx="3">
                  <c:v>420423</c:v>
                </c:pt>
                <c:pt idx="4">
                  <c:v>420493</c:v>
                </c:pt>
                <c:pt idx="5">
                  <c:v>420572</c:v>
                </c:pt>
                <c:pt idx="6">
                  <c:v>420646</c:v>
                </c:pt>
                <c:pt idx="7">
                  <c:v>420714</c:v>
                </c:pt>
                <c:pt idx="8">
                  <c:v>420772</c:v>
                </c:pt>
                <c:pt idx="9">
                  <c:v>420798</c:v>
                </c:pt>
                <c:pt idx="10">
                  <c:v>420820</c:v>
                </c:pt>
                <c:pt idx="11">
                  <c:v>420913</c:v>
                </c:pt>
                <c:pt idx="12">
                  <c:v>421044</c:v>
                </c:pt>
                <c:pt idx="13">
                  <c:v>421148</c:v>
                </c:pt>
                <c:pt idx="14">
                  <c:v>421312</c:v>
                </c:pt>
                <c:pt idx="15">
                  <c:v>421369</c:v>
                </c:pt>
                <c:pt idx="16">
                  <c:v>421414</c:v>
                </c:pt>
                <c:pt idx="17">
                  <c:v>421445</c:v>
                </c:pt>
                <c:pt idx="18">
                  <c:v>421510</c:v>
                </c:pt>
                <c:pt idx="19">
                  <c:v>421621</c:v>
                </c:pt>
                <c:pt idx="20">
                  <c:v>421714</c:v>
                </c:pt>
                <c:pt idx="21">
                  <c:v>421807</c:v>
                </c:pt>
                <c:pt idx="22">
                  <c:v>421898</c:v>
                </c:pt>
                <c:pt idx="23">
                  <c:v>422017</c:v>
                </c:pt>
                <c:pt idx="24">
                  <c:v>422157</c:v>
                </c:pt>
                <c:pt idx="25">
                  <c:v>422237</c:v>
                </c:pt>
                <c:pt idx="26">
                  <c:v>422318</c:v>
                </c:pt>
                <c:pt idx="27">
                  <c:v>422496</c:v>
                </c:pt>
                <c:pt idx="28">
                  <c:v>422728</c:v>
                </c:pt>
                <c:pt idx="29">
                  <c:v>422821</c:v>
                </c:pt>
                <c:pt idx="30">
                  <c:v>422954</c:v>
                </c:pt>
                <c:pt idx="31">
                  <c:v>422987</c:v>
                </c:pt>
                <c:pt idx="32">
                  <c:v>423154</c:v>
                </c:pt>
                <c:pt idx="33">
                  <c:v>423232</c:v>
                </c:pt>
                <c:pt idx="34">
                  <c:v>423293</c:v>
                </c:pt>
                <c:pt idx="35">
                  <c:v>423332</c:v>
                </c:pt>
                <c:pt idx="36">
                  <c:v>423381</c:v>
                </c:pt>
                <c:pt idx="37">
                  <c:v>423410</c:v>
                </c:pt>
                <c:pt idx="38">
                  <c:v>423445</c:v>
                </c:pt>
                <c:pt idx="39">
                  <c:v>423448</c:v>
                </c:pt>
              </c:numCache>
            </c:numRef>
          </c:val>
          <c:smooth val="0"/>
          <c:extLst>
            <c:ext xmlns:c16="http://schemas.microsoft.com/office/drawing/2014/chart" uri="{C3380CC4-5D6E-409C-BE32-E72D297353CC}">
              <c16:uniqueId val="{00000008-6BFA-41E7-836E-2C81D9B9450D}"/>
            </c:ext>
          </c:extLst>
        </c:ser>
        <c:ser>
          <c:idx val="9"/>
          <c:order val="9"/>
          <c:tx>
            <c:strRef>
              <c:f>Sheet1!$K$1</c:f>
              <c:strCache>
                <c:ptCount val="1"/>
                <c:pt idx="0">
                  <c:v>HSBC Argentina</c:v>
                </c:pt>
              </c:strCache>
            </c:strRef>
          </c:tx>
          <c:spPr>
            <a:ln w="28575" cap="rnd">
              <a:solidFill>
                <a:schemeClr val="accent4">
                  <a:lumMod val="60000"/>
                </a:schemeClr>
              </a:solidFill>
              <a:round/>
            </a:ln>
            <a:effectLst/>
          </c:spPr>
          <c:marker>
            <c:symbol val="none"/>
          </c:marker>
          <c:cat>
            <c:numRef>
              <c:f>Sheet1!$A$2:$A$63</c:f>
              <c:numCache>
                <c:formatCode>m/d/yyyy</c:formatCode>
                <c:ptCount val="62"/>
                <c:pt idx="0">
                  <c:v>42705</c:v>
                </c:pt>
                <c:pt idx="1">
                  <c:v>42706</c:v>
                </c:pt>
                <c:pt idx="2">
                  <c:v>42707</c:v>
                </c:pt>
                <c:pt idx="3">
                  <c:v>42708</c:v>
                </c:pt>
                <c:pt idx="4">
                  <c:v>42709</c:v>
                </c:pt>
                <c:pt idx="5">
                  <c:v>42710</c:v>
                </c:pt>
                <c:pt idx="6">
                  <c:v>42711</c:v>
                </c:pt>
                <c:pt idx="7">
                  <c:v>42712</c:v>
                </c:pt>
                <c:pt idx="8">
                  <c:v>42713</c:v>
                </c:pt>
                <c:pt idx="9">
                  <c:v>42714</c:v>
                </c:pt>
                <c:pt idx="10">
                  <c:v>42715</c:v>
                </c:pt>
                <c:pt idx="11">
                  <c:v>42716</c:v>
                </c:pt>
                <c:pt idx="12">
                  <c:v>42717</c:v>
                </c:pt>
                <c:pt idx="13">
                  <c:v>42718</c:v>
                </c:pt>
                <c:pt idx="14">
                  <c:v>42719</c:v>
                </c:pt>
                <c:pt idx="15">
                  <c:v>42720</c:v>
                </c:pt>
                <c:pt idx="16">
                  <c:v>42721</c:v>
                </c:pt>
                <c:pt idx="17">
                  <c:v>42722</c:v>
                </c:pt>
                <c:pt idx="18">
                  <c:v>42723</c:v>
                </c:pt>
                <c:pt idx="19">
                  <c:v>42724</c:v>
                </c:pt>
                <c:pt idx="20">
                  <c:v>42725</c:v>
                </c:pt>
                <c:pt idx="21">
                  <c:v>42726</c:v>
                </c:pt>
                <c:pt idx="22">
                  <c:v>42727</c:v>
                </c:pt>
                <c:pt idx="23">
                  <c:v>42728</c:v>
                </c:pt>
                <c:pt idx="24">
                  <c:v>42729</c:v>
                </c:pt>
                <c:pt idx="25">
                  <c:v>42730</c:v>
                </c:pt>
                <c:pt idx="26">
                  <c:v>42731</c:v>
                </c:pt>
                <c:pt idx="27">
                  <c:v>42732</c:v>
                </c:pt>
                <c:pt idx="28">
                  <c:v>42733</c:v>
                </c:pt>
                <c:pt idx="29">
                  <c:v>42734</c:v>
                </c:pt>
                <c:pt idx="30">
                  <c:v>42735</c:v>
                </c:pt>
                <c:pt idx="31">
                  <c:v>42736</c:v>
                </c:pt>
                <c:pt idx="32">
                  <c:v>42737</c:v>
                </c:pt>
                <c:pt idx="33">
                  <c:v>42738</c:v>
                </c:pt>
                <c:pt idx="34">
                  <c:v>42739</c:v>
                </c:pt>
                <c:pt idx="35">
                  <c:v>42740</c:v>
                </c:pt>
                <c:pt idx="36">
                  <c:v>42741</c:v>
                </c:pt>
                <c:pt idx="37">
                  <c:v>42742</c:v>
                </c:pt>
                <c:pt idx="38">
                  <c:v>42743</c:v>
                </c:pt>
                <c:pt idx="39">
                  <c:v>42744</c:v>
                </c:pt>
                <c:pt idx="40">
                  <c:v>42745</c:v>
                </c:pt>
                <c:pt idx="41">
                  <c:v>42746</c:v>
                </c:pt>
                <c:pt idx="42">
                  <c:v>42747</c:v>
                </c:pt>
                <c:pt idx="43">
                  <c:v>42748</c:v>
                </c:pt>
                <c:pt idx="44">
                  <c:v>42749</c:v>
                </c:pt>
                <c:pt idx="45">
                  <c:v>42750</c:v>
                </c:pt>
                <c:pt idx="46">
                  <c:v>42751</c:v>
                </c:pt>
                <c:pt idx="47">
                  <c:v>42752</c:v>
                </c:pt>
                <c:pt idx="48">
                  <c:v>42753</c:v>
                </c:pt>
                <c:pt idx="49">
                  <c:v>42754</c:v>
                </c:pt>
                <c:pt idx="50">
                  <c:v>42755</c:v>
                </c:pt>
                <c:pt idx="51">
                  <c:v>42756</c:v>
                </c:pt>
                <c:pt idx="52">
                  <c:v>42757</c:v>
                </c:pt>
                <c:pt idx="53">
                  <c:v>42758</c:v>
                </c:pt>
                <c:pt idx="54">
                  <c:v>42759</c:v>
                </c:pt>
                <c:pt idx="55">
                  <c:v>42760</c:v>
                </c:pt>
                <c:pt idx="56">
                  <c:v>42761</c:v>
                </c:pt>
                <c:pt idx="57">
                  <c:v>42762</c:v>
                </c:pt>
                <c:pt idx="58">
                  <c:v>42763</c:v>
                </c:pt>
                <c:pt idx="59">
                  <c:v>42764</c:v>
                </c:pt>
                <c:pt idx="60">
                  <c:v>42765</c:v>
                </c:pt>
                <c:pt idx="61">
                  <c:v>42766</c:v>
                </c:pt>
              </c:numCache>
            </c:numRef>
          </c:cat>
          <c:val>
            <c:numRef>
              <c:f>Sheet1!$K$2:$K$63</c:f>
              <c:numCache>
                <c:formatCode>General</c:formatCode>
                <c:ptCount val="62"/>
                <c:pt idx="0">
                  <c:v>142182</c:v>
                </c:pt>
                <c:pt idx="1">
                  <c:v>142246</c:v>
                </c:pt>
                <c:pt idx="2">
                  <c:v>142344</c:v>
                </c:pt>
                <c:pt idx="3">
                  <c:v>142428</c:v>
                </c:pt>
                <c:pt idx="4">
                  <c:v>142525</c:v>
                </c:pt>
                <c:pt idx="5">
                  <c:v>142629</c:v>
                </c:pt>
                <c:pt idx="6">
                  <c:v>142731</c:v>
                </c:pt>
                <c:pt idx="7">
                  <c:v>142796</c:v>
                </c:pt>
                <c:pt idx="8">
                  <c:v>142856</c:v>
                </c:pt>
                <c:pt idx="9">
                  <c:v>142934</c:v>
                </c:pt>
                <c:pt idx="10">
                  <c:v>142999</c:v>
                </c:pt>
                <c:pt idx="11">
                  <c:v>143104</c:v>
                </c:pt>
                <c:pt idx="12">
                  <c:v>143189</c:v>
                </c:pt>
                <c:pt idx="13">
                  <c:v>143293</c:v>
                </c:pt>
                <c:pt idx="14">
                  <c:v>143338</c:v>
                </c:pt>
                <c:pt idx="15">
                  <c:v>143359</c:v>
                </c:pt>
                <c:pt idx="16">
                  <c:v>143395</c:v>
                </c:pt>
                <c:pt idx="17">
                  <c:v>143419</c:v>
                </c:pt>
                <c:pt idx="18">
                  <c:v>143575</c:v>
                </c:pt>
                <c:pt idx="19">
                  <c:v>143845</c:v>
                </c:pt>
                <c:pt idx="20">
                  <c:v>143928</c:v>
                </c:pt>
                <c:pt idx="21">
                  <c:v>143957</c:v>
                </c:pt>
                <c:pt idx="22">
                  <c:v>143977</c:v>
                </c:pt>
                <c:pt idx="23">
                  <c:v>143977</c:v>
                </c:pt>
                <c:pt idx="24">
                  <c:v>143977</c:v>
                </c:pt>
                <c:pt idx="25">
                  <c:v>144008</c:v>
                </c:pt>
                <c:pt idx="26">
                  <c:v>144042</c:v>
                </c:pt>
                <c:pt idx="27">
                  <c:v>144062</c:v>
                </c:pt>
                <c:pt idx="28">
                  <c:v>144094</c:v>
                </c:pt>
                <c:pt idx="29">
                  <c:v>144107</c:v>
                </c:pt>
                <c:pt idx="30">
                  <c:v>144118</c:v>
                </c:pt>
                <c:pt idx="31">
                  <c:v>144121</c:v>
                </c:pt>
                <c:pt idx="32">
                  <c:v>144150</c:v>
                </c:pt>
                <c:pt idx="33">
                  <c:v>144184</c:v>
                </c:pt>
                <c:pt idx="34">
                  <c:v>144256</c:v>
                </c:pt>
                <c:pt idx="35">
                  <c:v>144350</c:v>
                </c:pt>
                <c:pt idx="36">
                  <c:v>144425</c:v>
                </c:pt>
                <c:pt idx="37">
                  <c:v>144487</c:v>
                </c:pt>
                <c:pt idx="38">
                  <c:v>144555</c:v>
                </c:pt>
                <c:pt idx="39">
                  <c:v>144577</c:v>
                </c:pt>
              </c:numCache>
            </c:numRef>
          </c:val>
          <c:smooth val="0"/>
          <c:extLst>
            <c:ext xmlns:c16="http://schemas.microsoft.com/office/drawing/2014/chart" uri="{C3380CC4-5D6E-409C-BE32-E72D297353CC}">
              <c16:uniqueId val="{00000009-6BFA-41E7-836E-2C81D9B9450D}"/>
            </c:ext>
          </c:extLst>
        </c:ser>
        <c:ser>
          <c:idx val="10"/>
          <c:order val="10"/>
          <c:tx>
            <c:strRef>
              <c:f>Sheet1!$L$1</c:f>
              <c:strCache>
                <c:ptCount val="1"/>
                <c:pt idx="0">
                  <c:v>Banco Nación</c:v>
                </c:pt>
              </c:strCache>
            </c:strRef>
          </c:tx>
          <c:spPr>
            <a:ln w="28575" cap="rnd">
              <a:solidFill>
                <a:schemeClr val="accent5">
                  <a:lumMod val="60000"/>
                </a:schemeClr>
              </a:solidFill>
              <a:round/>
            </a:ln>
            <a:effectLst/>
          </c:spPr>
          <c:marker>
            <c:symbol val="none"/>
          </c:marker>
          <c:cat>
            <c:numRef>
              <c:f>Sheet1!$A$2:$A$63</c:f>
              <c:numCache>
                <c:formatCode>m/d/yyyy</c:formatCode>
                <c:ptCount val="62"/>
                <c:pt idx="0">
                  <c:v>42705</c:v>
                </c:pt>
                <c:pt idx="1">
                  <c:v>42706</c:v>
                </c:pt>
                <c:pt idx="2">
                  <c:v>42707</c:v>
                </c:pt>
                <c:pt idx="3">
                  <c:v>42708</c:v>
                </c:pt>
                <c:pt idx="4">
                  <c:v>42709</c:v>
                </c:pt>
                <c:pt idx="5">
                  <c:v>42710</c:v>
                </c:pt>
                <c:pt idx="6">
                  <c:v>42711</c:v>
                </c:pt>
                <c:pt idx="7">
                  <c:v>42712</c:v>
                </c:pt>
                <c:pt idx="8">
                  <c:v>42713</c:v>
                </c:pt>
                <c:pt idx="9">
                  <c:v>42714</c:v>
                </c:pt>
                <c:pt idx="10">
                  <c:v>42715</c:v>
                </c:pt>
                <c:pt idx="11">
                  <c:v>42716</c:v>
                </c:pt>
                <c:pt idx="12">
                  <c:v>42717</c:v>
                </c:pt>
                <c:pt idx="13">
                  <c:v>42718</c:v>
                </c:pt>
                <c:pt idx="14">
                  <c:v>42719</c:v>
                </c:pt>
                <c:pt idx="15">
                  <c:v>42720</c:v>
                </c:pt>
                <c:pt idx="16">
                  <c:v>42721</c:v>
                </c:pt>
                <c:pt idx="17">
                  <c:v>42722</c:v>
                </c:pt>
                <c:pt idx="18">
                  <c:v>42723</c:v>
                </c:pt>
                <c:pt idx="19">
                  <c:v>42724</c:v>
                </c:pt>
                <c:pt idx="20">
                  <c:v>42725</c:v>
                </c:pt>
                <c:pt idx="21">
                  <c:v>42726</c:v>
                </c:pt>
                <c:pt idx="22">
                  <c:v>42727</c:v>
                </c:pt>
                <c:pt idx="23">
                  <c:v>42728</c:v>
                </c:pt>
                <c:pt idx="24">
                  <c:v>42729</c:v>
                </c:pt>
                <c:pt idx="25">
                  <c:v>42730</c:v>
                </c:pt>
                <c:pt idx="26">
                  <c:v>42731</c:v>
                </c:pt>
                <c:pt idx="27">
                  <c:v>42732</c:v>
                </c:pt>
                <c:pt idx="28">
                  <c:v>42733</c:v>
                </c:pt>
                <c:pt idx="29">
                  <c:v>42734</c:v>
                </c:pt>
                <c:pt idx="30">
                  <c:v>42735</c:v>
                </c:pt>
                <c:pt idx="31">
                  <c:v>42736</c:v>
                </c:pt>
                <c:pt idx="32">
                  <c:v>42737</c:v>
                </c:pt>
                <c:pt idx="33">
                  <c:v>42738</c:v>
                </c:pt>
                <c:pt idx="34">
                  <c:v>42739</c:v>
                </c:pt>
                <c:pt idx="35">
                  <c:v>42740</c:v>
                </c:pt>
                <c:pt idx="36">
                  <c:v>42741</c:v>
                </c:pt>
                <c:pt idx="37">
                  <c:v>42742</c:v>
                </c:pt>
                <c:pt idx="38">
                  <c:v>42743</c:v>
                </c:pt>
                <c:pt idx="39">
                  <c:v>42744</c:v>
                </c:pt>
                <c:pt idx="40">
                  <c:v>42745</c:v>
                </c:pt>
                <c:pt idx="41">
                  <c:v>42746</c:v>
                </c:pt>
                <c:pt idx="42">
                  <c:v>42747</c:v>
                </c:pt>
                <c:pt idx="43">
                  <c:v>42748</c:v>
                </c:pt>
                <c:pt idx="44">
                  <c:v>42749</c:v>
                </c:pt>
                <c:pt idx="45">
                  <c:v>42750</c:v>
                </c:pt>
                <c:pt idx="46">
                  <c:v>42751</c:v>
                </c:pt>
                <c:pt idx="47">
                  <c:v>42752</c:v>
                </c:pt>
                <c:pt idx="48">
                  <c:v>42753</c:v>
                </c:pt>
                <c:pt idx="49">
                  <c:v>42754</c:v>
                </c:pt>
                <c:pt idx="50">
                  <c:v>42755</c:v>
                </c:pt>
                <c:pt idx="51">
                  <c:v>42756</c:v>
                </c:pt>
                <c:pt idx="52">
                  <c:v>42757</c:v>
                </c:pt>
                <c:pt idx="53">
                  <c:v>42758</c:v>
                </c:pt>
                <c:pt idx="54">
                  <c:v>42759</c:v>
                </c:pt>
                <c:pt idx="55">
                  <c:v>42760</c:v>
                </c:pt>
                <c:pt idx="56">
                  <c:v>42761</c:v>
                </c:pt>
                <c:pt idx="57">
                  <c:v>42762</c:v>
                </c:pt>
                <c:pt idx="58">
                  <c:v>42763</c:v>
                </c:pt>
                <c:pt idx="59">
                  <c:v>42764</c:v>
                </c:pt>
                <c:pt idx="60">
                  <c:v>42765</c:v>
                </c:pt>
                <c:pt idx="61">
                  <c:v>42766</c:v>
                </c:pt>
              </c:numCache>
            </c:numRef>
          </c:cat>
          <c:val>
            <c:numRef>
              <c:f>Sheet1!$L$2:$L$63</c:f>
              <c:numCache>
                <c:formatCode>General</c:formatCode>
                <c:ptCount val="62"/>
                <c:pt idx="0">
                  <c:v>33901</c:v>
                </c:pt>
                <c:pt idx="1">
                  <c:v>33954</c:v>
                </c:pt>
                <c:pt idx="2">
                  <c:v>33984</c:v>
                </c:pt>
                <c:pt idx="3">
                  <c:v>34014</c:v>
                </c:pt>
                <c:pt idx="4">
                  <c:v>34072</c:v>
                </c:pt>
                <c:pt idx="5">
                  <c:v>34134</c:v>
                </c:pt>
                <c:pt idx="6">
                  <c:v>34168</c:v>
                </c:pt>
                <c:pt idx="7">
                  <c:v>34201</c:v>
                </c:pt>
                <c:pt idx="8">
                  <c:v>34238</c:v>
                </c:pt>
                <c:pt idx="9">
                  <c:v>34257</c:v>
                </c:pt>
                <c:pt idx="10">
                  <c:v>34279</c:v>
                </c:pt>
                <c:pt idx="11">
                  <c:v>34338</c:v>
                </c:pt>
                <c:pt idx="12">
                  <c:v>34403</c:v>
                </c:pt>
                <c:pt idx="13">
                  <c:v>34485</c:v>
                </c:pt>
                <c:pt idx="14">
                  <c:v>34546</c:v>
                </c:pt>
                <c:pt idx="15">
                  <c:v>34603</c:v>
                </c:pt>
                <c:pt idx="16">
                  <c:v>34636</c:v>
                </c:pt>
                <c:pt idx="17">
                  <c:v>34675</c:v>
                </c:pt>
                <c:pt idx="18">
                  <c:v>35161</c:v>
                </c:pt>
                <c:pt idx="19">
                  <c:v>35731</c:v>
                </c:pt>
                <c:pt idx="20">
                  <c:v>36102</c:v>
                </c:pt>
                <c:pt idx="21">
                  <c:v>36372</c:v>
                </c:pt>
                <c:pt idx="22">
                  <c:v>36551</c:v>
                </c:pt>
                <c:pt idx="23">
                  <c:v>36655</c:v>
                </c:pt>
                <c:pt idx="24">
                  <c:v>36778</c:v>
                </c:pt>
                <c:pt idx="25">
                  <c:v>36968</c:v>
                </c:pt>
                <c:pt idx="26">
                  <c:v>37229</c:v>
                </c:pt>
                <c:pt idx="27">
                  <c:v>37384</c:v>
                </c:pt>
                <c:pt idx="28">
                  <c:v>37507</c:v>
                </c:pt>
                <c:pt idx="29">
                  <c:v>37627</c:v>
                </c:pt>
                <c:pt idx="30">
                  <c:v>37714</c:v>
                </c:pt>
                <c:pt idx="31">
                  <c:v>37735</c:v>
                </c:pt>
                <c:pt idx="32">
                  <c:v>37772</c:v>
                </c:pt>
                <c:pt idx="33">
                  <c:v>37822</c:v>
                </c:pt>
                <c:pt idx="34">
                  <c:v>37863</c:v>
                </c:pt>
                <c:pt idx="35">
                  <c:v>37915</c:v>
                </c:pt>
                <c:pt idx="36">
                  <c:v>37946</c:v>
                </c:pt>
                <c:pt idx="37">
                  <c:v>37969</c:v>
                </c:pt>
                <c:pt idx="38">
                  <c:v>37983</c:v>
                </c:pt>
                <c:pt idx="39">
                  <c:v>37994</c:v>
                </c:pt>
              </c:numCache>
            </c:numRef>
          </c:val>
          <c:smooth val="0"/>
          <c:extLst>
            <c:ext xmlns:c16="http://schemas.microsoft.com/office/drawing/2014/chart" uri="{C3380CC4-5D6E-409C-BE32-E72D297353CC}">
              <c16:uniqueId val="{0000000A-6BFA-41E7-836E-2C81D9B9450D}"/>
            </c:ext>
          </c:extLst>
        </c:ser>
        <c:dLbls>
          <c:showLegendKey val="0"/>
          <c:showVal val="0"/>
          <c:showCatName val="0"/>
          <c:showSerName val="0"/>
          <c:showPercent val="0"/>
          <c:showBubbleSize val="0"/>
        </c:dLbls>
        <c:smooth val="0"/>
        <c:axId val="266558184"/>
        <c:axId val="266558840"/>
      </c:lineChart>
      <c:dateAx>
        <c:axId val="26655818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66558840"/>
        <c:crosses val="autoZero"/>
        <c:auto val="1"/>
        <c:lblOffset val="100"/>
        <c:baseTimeUnit val="days"/>
      </c:dateAx>
      <c:valAx>
        <c:axId val="26655884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665581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radarChart>
        <c:radarStyle val="marker"/>
        <c:varyColors val="0"/>
        <c:ser>
          <c:idx val="0"/>
          <c:order val="0"/>
          <c:tx>
            <c:strRef>
              <c:f>Sheet1!$B$1</c:f>
              <c:strCache>
                <c:ptCount val="1"/>
                <c:pt idx="0">
                  <c:v>Banco Supervielle</c:v>
                </c:pt>
              </c:strCache>
            </c:strRef>
          </c:tx>
          <c:spPr>
            <a:ln w="28575" cap="rnd">
              <a:solidFill>
                <a:schemeClr val="accent1"/>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Sheet1!$B$2:$B$7</c:f>
              <c:numCache>
                <c:formatCode>General</c:formatCode>
                <c:ptCount val="6"/>
                <c:pt idx="0">
                  <c:v>40.7256</c:v>
                </c:pt>
                <c:pt idx="1">
                  <c:v>43.421100000000003</c:v>
                </c:pt>
                <c:pt idx="2">
                  <c:v>14.1759</c:v>
                </c:pt>
                <c:pt idx="3">
                  <c:v>0</c:v>
                </c:pt>
                <c:pt idx="4">
                  <c:v>17.357800000000001</c:v>
                </c:pt>
                <c:pt idx="5">
                  <c:v>3.4319999999999999</c:v>
                </c:pt>
              </c:numCache>
            </c:numRef>
          </c:val>
          <c:extLst>
            <c:ext xmlns:c16="http://schemas.microsoft.com/office/drawing/2014/chart" uri="{C3380CC4-5D6E-409C-BE32-E72D297353CC}">
              <c16:uniqueId val="{00000000-D13A-4C06-94BE-D718D59FD851}"/>
            </c:ext>
          </c:extLst>
        </c:ser>
        <c:ser>
          <c:idx val="1"/>
          <c:order val="1"/>
          <c:tx>
            <c:strRef>
              <c:f>Sheet1!$C$1</c:f>
              <c:strCache>
                <c:ptCount val="1"/>
                <c:pt idx="0">
                  <c:v>Banco Galicia</c:v>
                </c:pt>
              </c:strCache>
            </c:strRef>
          </c:tx>
          <c:spPr>
            <a:ln w="28575" cap="rnd">
              <a:solidFill>
                <a:schemeClr val="accent2"/>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Sheet1!$C$2:$C$7</c:f>
              <c:numCache>
                <c:formatCode>General</c:formatCode>
                <c:ptCount val="6"/>
                <c:pt idx="0">
                  <c:v>84.052599999999998</c:v>
                </c:pt>
                <c:pt idx="1">
                  <c:v>75</c:v>
                </c:pt>
                <c:pt idx="2">
                  <c:v>74.753600000000006</c:v>
                </c:pt>
                <c:pt idx="3">
                  <c:v>0</c:v>
                </c:pt>
                <c:pt idx="4">
                  <c:v>25.667200000000001</c:v>
                </c:pt>
                <c:pt idx="5">
                  <c:v>2.8553999999999999</c:v>
                </c:pt>
              </c:numCache>
            </c:numRef>
          </c:val>
          <c:extLst>
            <c:ext xmlns:c16="http://schemas.microsoft.com/office/drawing/2014/chart" uri="{C3380CC4-5D6E-409C-BE32-E72D297353CC}">
              <c16:uniqueId val="{00000001-D13A-4C06-94BE-D718D59FD851}"/>
            </c:ext>
          </c:extLst>
        </c:ser>
        <c:ser>
          <c:idx val="2"/>
          <c:order val="2"/>
          <c:tx>
            <c:strRef>
              <c:f>Sheet1!$D$1</c:f>
              <c:strCache>
                <c:ptCount val="1"/>
                <c:pt idx="0">
                  <c:v>BBVA Francés</c:v>
                </c:pt>
              </c:strCache>
            </c:strRef>
          </c:tx>
          <c:spPr>
            <a:ln w="28575" cap="rnd">
              <a:solidFill>
                <a:schemeClr val="accent3"/>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Sheet1!$D$2:$D$7</c:f>
              <c:numCache>
                <c:formatCode>General</c:formatCode>
                <c:ptCount val="6"/>
                <c:pt idx="0">
                  <c:v>100</c:v>
                </c:pt>
                <c:pt idx="1">
                  <c:v>53.947400000000002</c:v>
                </c:pt>
                <c:pt idx="2">
                  <c:v>100</c:v>
                </c:pt>
                <c:pt idx="3">
                  <c:v>0</c:v>
                </c:pt>
                <c:pt idx="4">
                  <c:v>40.600999999999999</c:v>
                </c:pt>
                <c:pt idx="5">
                  <c:v>22.639500000000002</c:v>
                </c:pt>
              </c:numCache>
            </c:numRef>
          </c:val>
          <c:extLst>
            <c:ext xmlns:c16="http://schemas.microsoft.com/office/drawing/2014/chart" uri="{C3380CC4-5D6E-409C-BE32-E72D297353CC}">
              <c16:uniqueId val="{00000002-D13A-4C06-94BE-D718D59FD851}"/>
            </c:ext>
          </c:extLst>
        </c:ser>
        <c:ser>
          <c:idx val="3"/>
          <c:order val="3"/>
          <c:tx>
            <c:strRef>
              <c:f>Sheet1!$E$1</c:f>
              <c:strCache>
                <c:ptCount val="1"/>
                <c:pt idx="0">
                  <c:v>Santander Río</c:v>
                </c:pt>
              </c:strCache>
            </c:strRef>
          </c:tx>
          <c:spPr>
            <a:ln w="28575" cap="rnd">
              <a:solidFill>
                <a:schemeClr val="accent4"/>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Sheet1!$E$2:$E$7</c:f>
              <c:numCache>
                <c:formatCode>General</c:formatCode>
                <c:ptCount val="6"/>
                <c:pt idx="0">
                  <c:v>39.289900000000003</c:v>
                </c:pt>
                <c:pt idx="1">
                  <c:v>59.210500000000003</c:v>
                </c:pt>
                <c:pt idx="2">
                  <c:v>13.281700000000001</c:v>
                </c:pt>
                <c:pt idx="3">
                  <c:v>96.815299999999993</c:v>
                </c:pt>
                <c:pt idx="4">
                  <c:v>12.3941</c:v>
                </c:pt>
                <c:pt idx="5">
                  <c:v>7.7115999999999998</c:v>
                </c:pt>
              </c:numCache>
            </c:numRef>
          </c:val>
          <c:extLst>
            <c:ext xmlns:c16="http://schemas.microsoft.com/office/drawing/2014/chart" uri="{C3380CC4-5D6E-409C-BE32-E72D297353CC}">
              <c16:uniqueId val="{00000003-D13A-4C06-94BE-D718D59FD851}"/>
            </c:ext>
          </c:extLst>
        </c:ser>
        <c:ser>
          <c:idx val="4"/>
          <c:order val="4"/>
          <c:tx>
            <c:strRef>
              <c:f>Sheet1!$F$1</c:f>
              <c:strCache>
                <c:ptCount val="1"/>
                <c:pt idx="0">
                  <c:v>ICBC Argentina</c:v>
                </c:pt>
              </c:strCache>
            </c:strRef>
          </c:tx>
          <c:spPr>
            <a:ln w="28575" cap="rnd">
              <a:solidFill>
                <a:schemeClr val="accent5"/>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Sheet1!$F$2:$F$7</c:f>
              <c:numCache>
                <c:formatCode>General</c:formatCode>
                <c:ptCount val="6"/>
                <c:pt idx="0">
                  <c:v>17.901199999999999</c:v>
                </c:pt>
                <c:pt idx="1">
                  <c:v>65.789500000000004</c:v>
                </c:pt>
                <c:pt idx="2">
                  <c:v>19.1479</c:v>
                </c:pt>
                <c:pt idx="3">
                  <c:v>76.25</c:v>
                </c:pt>
                <c:pt idx="4">
                  <c:v>35.479799999999997</c:v>
                </c:pt>
                <c:pt idx="5">
                  <c:v>16.371500000000001</c:v>
                </c:pt>
              </c:numCache>
            </c:numRef>
          </c:val>
          <c:extLst>
            <c:ext xmlns:c16="http://schemas.microsoft.com/office/drawing/2014/chart" uri="{C3380CC4-5D6E-409C-BE32-E72D297353CC}">
              <c16:uniqueId val="{00000004-D13A-4C06-94BE-D718D59FD851}"/>
            </c:ext>
          </c:extLst>
        </c:ser>
        <c:ser>
          <c:idx val="5"/>
          <c:order val="5"/>
          <c:tx>
            <c:strRef>
              <c:f>Sheet1!$G$1</c:f>
              <c:strCache>
                <c:ptCount val="1"/>
                <c:pt idx="0">
                  <c:v>Banco Hipotecario</c:v>
                </c:pt>
              </c:strCache>
            </c:strRef>
          </c:tx>
          <c:spPr>
            <a:ln w="28575" cap="rnd">
              <a:solidFill>
                <a:schemeClr val="accent6"/>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Sheet1!$G$2:$G$7</c:f>
              <c:numCache>
                <c:formatCode>General</c:formatCode>
                <c:ptCount val="6"/>
                <c:pt idx="0">
                  <c:v>53.856999999999999</c:v>
                </c:pt>
                <c:pt idx="1">
                  <c:v>44.736800000000002</c:v>
                </c:pt>
                <c:pt idx="2">
                  <c:v>4.4057000000000004</c:v>
                </c:pt>
                <c:pt idx="3">
                  <c:v>100</c:v>
                </c:pt>
                <c:pt idx="4">
                  <c:v>3.9664000000000001</c:v>
                </c:pt>
                <c:pt idx="5">
                  <c:v>6.3856000000000002</c:v>
                </c:pt>
              </c:numCache>
            </c:numRef>
          </c:val>
          <c:extLst>
            <c:ext xmlns:c16="http://schemas.microsoft.com/office/drawing/2014/chart" uri="{C3380CC4-5D6E-409C-BE32-E72D297353CC}">
              <c16:uniqueId val="{00000005-D13A-4C06-94BE-D718D59FD851}"/>
            </c:ext>
          </c:extLst>
        </c:ser>
        <c:ser>
          <c:idx val="6"/>
          <c:order val="6"/>
          <c:tx>
            <c:strRef>
              <c:f>Sheet1!$H$1</c:f>
              <c:strCache>
                <c:ptCount val="1"/>
                <c:pt idx="0">
                  <c:v>Banco Ciudad</c:v>
                </c:pt>
              </c:strCache>
            </c:strRef>
          </c:tx>
          <c:spPr>
            <a:ln w="28575" cap="rnd">
              <a:solidFill>
                <a:schemeClr val="accent1">
                  <a:lumMod val="60000"/>
                </a:schemeClr>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Sheet1!$H$2:$H$7</c:f>
              <c:numCache>
                <c:formatCode>General</c:formatCode>
                <c:ptCount val="6"/>
                <c:pt idx="0">
                  <c:v>35.801600000000001</c:v>
                </c:pt>
                <c:pt idx="1">
                  <c:v>78.947400000000002</c:v>
                </c:pt>
                <c:pt idx="2">
                  <c:v>3.3022999999999998</c:v>
                </c:pt>
                <c:pt idx="3">
                  <c:v>0</c:v>
                </c:pt>
                <c:pt idx="4">
                  <c:v>2.5369000000000002</c:v>
                </c:pt>
                <c:pt idx="5">
                  <c:v>8.0358000000000001</c:v>
                </c:pt>
              </c:numCache>
            </c:numRef>
          </c:val>
          <c:extLst>
            <c:ext xmlns:c16="http://schemas.microsoft.com/office/drawing/2014/chart" uri="{C3380CC4-5D6E-409C-BE32-E72D297353CC}">
              <c16:uniqueId val="{00000006-D13A-4C06-94BE-D718D59FD851}"/>
            </c:ext>
          </c:extLst>
        </c:ser>
        <c:ser>
          <c:idx val="7"/>
          <c:order val="7"/>
          <c:tx>
            <c:strRef>
              <c:f>Sheet1!$I$1</c:f>
              <c:strCache>
                <c:ptCount val="1"/>
                <c:pt idx="0">
                  <c:v>Banco Provincia</c:v>
                </c:pt>
              </c:strCache>
            </c:strRef>
          </c:tx>
          <c:spPr>
            <a:ln w="28575" cap="rnd">
              <a:solidFill>
                <a:schemeClr val="accent2">
                  <a:lumMod val="60000"/>
                </a:schemeClr>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Sheet1!$I$2:$I$7</c:f>
              <c:numCache>
                <c:formatCode>General</c:formatCode>
                <c:ptCount val="6"/>
                <c:pt idx="0">
                  <c:v>7.5636999999999999</c:v>
                </c:pt>
                <c:pt idx="1">
                  <c:v>88.157899999999998</c:v>
                </c:pt>
                <c:pt idx="2">
                  <c:v>28.183499999999999</c:v>
                </c:pt>
                <c:pt idx="3">
                  <c:v>61.538499999999999</c:v>
                </c:pt>
                <c:pt idx="4">
                  <c:v>95.478300000000004</c:v>
                </c:pt>
                <c:pt idx="5">
                  <c:v>77.639700000000005</c:v>
                </c:pt>
              </c:numCache>
            </c:numRef>
          </c:val>
          <c:extLst>
            <c:ext xmlns:c16="http://schemas.microsoft.com/office/drawing/2014/chart" uri="{C3380CC4-5D6E-409C-BE32-E72D297353CC}">
              <c16:uniqueId val="{00000007-D13A-4C06-94BE-D718D59FD851}"/>
            </c:ext>
          </c:extLst>
        </c:ser>
        <c:ser>
          <c:idx val="8"/>
          <c:order val="8"/>
          <c:tx>
            <c:strRef>
              <c:f>Sheet1!$J$1</c:f>
              <c:strCache>
                <c:ptCount val="1"/>
                <c:pt idx="0">
                  <c:v>Banco Macro</c:v>
                </c:pt>
              </c:strCache>
            </c:strRef>
          </c:tx>
          <c:spPr>
            <a:ln w="28575" cap="rnd">
              <a:solidFill>
                <a:schemeClr val="accent3">
                  <a:lumMod val="60000"/>
                </a:schemeClr>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Sheet1!$J$2:$J$7</c:f>
              <c:numCache>
                <c:formatCode>General</c:formatCode>
                <c:ptCount val="6"/>
                <c:pt idx="0">
                  <c:v>33.874600000000001</c:v>
                </c:pt>
                <c:pt idx="1">
                  <c:v>52.631599999999999</c:v>
                </c:pt>
                <c:pt idx="2">
                  <c:v>45.122</c:v>
                </c:pt>
                <c:pt idx="3">
                  <c:v>0</c:v>
                </c:pt>
                <c:pt idx="4">
                  <c:v>54.902500000000003</c:v>
                </c:pt>
                <c:pt idx="5">
                  <c:v>6.5132000000000003</c:v>
                </c:pt>
              </c:numCache>
            </c:numRef>
          </c:val>
          <c:extLst>
            <c:ext xmlns:c16="http://schemas.microsoft.com/office/drawing/2014/chart" uri="{C3380CC4-5D6E-409C-BE32-E72D297353CC}">
              <c16:uniqueId val="{00000008-D13A-4C06-94BE-D718D59FD851}"/>
            </c:ext>
          </c:extLst>
        </c:ser>
        <c:ser>
          <c:idx val="9"/>
          <c:order val="9"/>
          <c:tx>
            <c:strRef>
              <c:f>Sheet1!$K$1</c:f>
              <c:strCache>
                <c:ptCount val="1"/>
                <c:pt idx="0">
                  <c:v>HSBC Argentina</c:v>
                </c:pt>
              </c:strCache>
            </c:strRef>
          </c:tx>
          <c:spPr>
            <a:ln w="28575" cap="rnd">
              <a:solidFill>
                <a:schemeClr val="accent4">
                  <a:lumMod val="60000"/>
                </a:schemeClr>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Sheet1!$K$2:$K$7</c:f>
              <c:numCache>
                <c:formatCode>General</c:formatCode>
                <c:ptCount val="6"/>
                <c:pt idx="0">
                  <c:v>11.5657</c:v>
                </c:pt>
                <c:pt idx="1">
                  <c:v>100</c:v>
                </c:pt>
                <c:pt idx="2">
                  <c:v>3.6318999999999999</c:v>
                </c:pt>
                <c:pt idx="3">
                  <c:v>0</c:v>
                </c:pt>
                <c:pt idx="4">
                  <c:v>6.8433000000000002</c:v>
                </c:pt>
                <c:pt idx="5">
                  <c:v>14.0542</c:v>
                </c:pt>
              </c:numCache>
            </c:numRef>
          </c:val>
          <c:extLst>
            <c:ext xmlns:c16="http://schemas.microsoft.com/office/drawing/2014/chart" uri="{C3380CC4-5D6E-409C-BE32-E72D297353CC}">
              <c16:uniqueId val="{00000009-D13A-4C06-94BE-D718D59FD851}"/>
            </c:ext>
          </c:extLst>
        </c:ser>
        <c:ser>
          <c:idx val="10"/>
          <c:order val="10"/>
          <c:tx>
            <c:strRef>
              <c:f>Sheet1!$L$1</c:f>
              <c:strCache>
                <c:ptCount val="1"/>
                <c:pt idx="0">
                  <c:v>Banco Nación</c:v>
                </c:pt>
              </c:strCache>
            </c:strRef>
          </c:tx>
          <c:spPr>
            <a:ln w="28575" cap="rnd">
              <a:solidFill>
                <a:schemeClr val="accent5">
                  <a:lumMod val="60000"/>
                </a:schemeClr>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Sheet1!$L$2:$L$7</c:f>
              <c:numCache>
                <c:formatCode>General</c:formatCode>
                <c:ptCount val="6"/>
                <c:pt idx="0">
                  <c:v>3.0394000000000001</c:v>
                </c:pt>
                <c:pt idx="1">
                  <c:v>71.052599999999998</c:v>
                </c:pt>
                <c:pt idx="2">
                  <c:v>9.4486000000000008</c:v>
                </c:pt>
                <c:pt idx="3">
                  <c:v>0</c:v>
                </c:pt>
                <c:pt idx="4">
                  <c:v>100</c:v>
                </c:pt>
                <c:pt idx="5">
                  <c:v>100</c:v>
                </c:pt>
              </c:numCache>
            </c:numRef>
          </c:val>
          <c:extLst>
            <c:ext xmlns:c16="http://schemas.microsoft.com/office/drawing/2014/chart" uri="{C3380CC4-5D6E-409C-BE32-E72D297353CC}">
              <c16:uniqueId val="{0000000A-D13A-4C06-94BE-D718D59FD851}"/>
            </c:ext>
          </c:extLst>
        </c:ser>
        <c:dLbls>
          <c:showLegendKey val="0"/>
          <c:showVal val="0"/>
          <c:showCatName val="0"/>
          <c:showSerName val="0"/>
          <c:showPercent val="0"/>
          <c:showBubbleSize val="0"/>
        </c:dLbls>
        <c:axId val="268309512"/>
        <c:axId val="268308528"/>
      </c:radarChart>
      <c:catAx>
        <c:axId val="2683095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68308528"/>
        <c:crosses val="autoZero"/>
        <c:auto val="1"/>
        <c:lblAlgn val="ctr"/>
        <c:lblOffset val="100"/>
        <c:noMultiLvlLbl val="0"/>
      </c:catAx>
      <c:valAx>
        <c:axId val="26830852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683095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Banco Supervielle</c:v>
                </c:pt>
              </c:strCache>
            </c:strRef>
          </c:tx>
          <c:spPr>
            <a:ln w="28575" cap="rnd">
              <a:solidFill>
                <a:schemeClr val="accent1"/>
              </a:solidFill>
              <a:round/>
            </a:ln>
            <a:effectLst/>
          </c:spPr>
          <c:marker>
            <c:symbol val="none"/>
          </c:marker>
          <c:cat>
            <c:numRef>
              <c:f>Sheet1!$A$2:$A$63</c:f>
              <c:numCache>
                <c:formatCode>m/d/yyyy</c:formatCode>
                <c:ptCount val="62"/>
                <c:pt idx="0">
                  <c:v>42705</c:v>
                </c:pt>
                <c:pt idx="1">
                  <c:v>42706</c:v>
                </c:pt>
                <c:pt idx="2">
                  <c:v>42707</c:v>
                </c:pt>
                <c:pt idx="3">
                  <c:v>42708</c:v>
                </c:pt>
                <c:pt idx="4">
                  <c:v>42709</c:v>
                </c:pt>
                <c:pt idx="5">
                  <c:v>42710</c:v>
                </c:pt>
                <c:pt idx="6">
                  <c:v>42711</c:v>
                </c:pt>
                <c:pt idx="7">
                  <c:v>42712</c:v>
                </c:pt>
                <c:pt idx="8">
                  <c:v>42713</c:v>
                </c:pt>
                <c:pt idx="9">
                  <c:v>42714</c:v>
                </c:pt>
                <c:pt idx="10">
                  <c:v>42715</c:v>
                </c:pt>
                <c:pt idx="11">
                  <c:v>42716</c:v>
                </c:pt>
                <c:pt idx="12">
                  <c:v>42717</c:v>
                </c:pt>
                <c:pt idx="13">
                  <c:v>42718</c:v>
                </c:pt>
                <c:pt idx="14">
                  <c:v>42719</c:v>
                </c:pt>
                <c:pt idx="15">
                  <c:v>42720</c:v>
                </c:pt>
                <c:pt idx="16">
                  <c:v>42721</c:v>
                </c:pt>
                <c:pt idx="17">
                  <c:v>42722</c:v>
                </c:pt>
                <c:pt idx="18">
                  <c:v>42723</c:v>
                </c:pt>
                <c:pt idx="19">
                  <c:v>42724</c:v>
                </c:pt>
                <c:pt idx="20">
                  <c:v>42725</c:v>
                </c:pt>
                <c:pt idx="21">
                  <c:v>42726</c:v>
                </c:pt>
                <c:pt idx="22">
                  <c:v>42727</c:v>
                </c:pt>
                <c:pt idx="23">
                  <c:v>42728</c:v>
                </c:pt>
                <c:pt idx="24">
                  <c:v>42729</c:v>
                </c:pt>
                <c:pt idx="25">
                  <c:v>42730</c:v>
                </c:pt>
                <c:pt idx="26">
                  <c:v>42731</c:v>
                </c:pt>
                <c:pt idx="27">
                  <c:v>42732</c:v>
                </c:pt>
                <c:pt idx="28">
                  <c:v>42733</c:v>
                </c:pt>
                <c:pt idx="29">
                  <c:v>42734</c:v>
                </c:pt>
                <c:pt idx="30">
                  <c:v>42735</c:v>
                </c:pt>
                <c:pt idx="31">
                  <c:v>42736</c:v>
                </c:pt>
                <c:pt idx="32">
                  <c:v>42737</c:v>
                </c:pt>
                <c:pt idx="33">
                  <c:v>42738</c:v>
                </c:pt>
                <c:pt idx="34">
                  <c:v>42739</c:v>
                </c:pt>
                <c:pt idx="35">
                  <c:v>42740</c:v>
                </c:pt>
                <c:pt idx="36">
                  <c:v>42741</c:v>
                </c:pt>
                <c:pt idx="37">
                  <c:v>42742</c:v>
                </c:pt>
                <c:pt idx="38">
                  <c:v>42743</c:v>
                </c:pt>
                <c:pt idx="39">
                  <c:v>42744</c:v>
                </c:pt>
                <c:pt idx="40">
                  <c:v>42745</c:v>
                </c:pt>
                <c:pt idx="41">
                  <c:v>42746</c:v>
                </c:pt>
                <c:pt idx="42">
                  <c:v>42747</c:v>
                </c:pt>
                <c:pt idx="43">
                  <c:v>42748</c:v>
                </c:pt>
                <c:pt idx="44">
                  <c:v>42749</c:v>
                </c:pt>
                <c:pt idx="45">
                  <c:v>42750</c:v>
                </c:pt>
                <c:pt idx="46">
                  <c:v>42751</c:v>
                </c:pt>
                <c:pt idx="47">
                  <c:v>42752</c:v>
                </c:pt>
                <c:pt idx="48">
                  <c:v>42753</c:v>
                </c:pt>
                <c:pt idx="49">
                  <c:v>42754</c:v>
                </c:pt>
                <c:pt idx="50">
                  <c:v>42755</c:v>
                </c:pt>
                <c:pt idx="51">
                  <c:v>42756</c:v>
                </c:pt>
                <c:pt idx="52">
                  <c:v>42757</c:v>
                </c:pt>
                <c:pt idx="53">
                  <c:v>42758</c:v>
                </c:pt>
                <c:pt idx="54">
                  <c:v>42759</c:v>
                </c:pt>
                <c:pt idx="55">
                  <c:v>42760</c:v>
                </c:pt>
                <c:pt idx="56">
                  <c:v>42761</c:v>
                </c:pt>
                <c:pt idx="57">
                  <c:v>42762</c:v>
                </c:pt>
                <c:pt idx="58">
                  <c:v>42763</c:v>
                </c:pt>
                <c:pt idx="59">
                  <c:v>42764</c:v>
                </c:pt>
                <c:pt idx="60">
                  <c:v>42765</c:v>
                </c:pt>
                <c:pt idx="61">
                  <c:v>42766</c:v>
                </c:pt>
              </c:numCache>
            </c:numRef>
          </c:cat>
          <c:val>
            <c:numRef>
              <c:f>Sheet1!$B$2:$B$63</c:f>
              <c:numCache>
                <c:formatCode>General</c:formatCode>
                <c:ptCount val="62"/>
                <c:pt idx="0">
                  <c:v>42</c:v>
                </c:pt>
                <c:pt idx="1">
                  <c:v>67</c:v>
                </c:pt>
                <c:pt idx="2">
                  <c:v>62</c:v>
                </c:pt>
                <c:pt idx="3">
                  <c:v>8</c:v>
                </c:pt>
                <c:pt idx="4">
                  <c:v>6</c:v>
                </c:pt>
                <c:pt idx="5">
                  <c:v>-6</c:v>
                </c:pt>
                <c:pt idx="6">
                  <c:v>57</c:v>
                </c:pt>
                <c:pt idx="7">
                  <c:v>26</c:v>
                </c:pt>
                <c:pt idx="8">
                  <c:v>37</c:v>
                </c:pt>
                <c:pt idx="9">
                  <c:v>46</c:v>
                </c:pt>
                <c:pt idx="10">
                  <c:v>46</c:v>
                </c:pt>
                <c:pt idx="11">
                  <c:v>61</c:v>
                </c:pt>
                <c:pt idx="12">
                  <c:v>92</c:v>
                </c:pt>
                <c:pt idx="13">
                  <c:v>169</c:v>
                </c:pt>
                <c:pt idx="14">
                  <c:v>89</c:v>
                </c:pt>
                <c:pt idx="15">
                  <c:v>96</c:v>
                </c:pt>
                <c:pt idx="16">
                  <c:v>77</c:v>
                </c:pt>
                <c:pt idx="17">
                  <c:v>59</c:v>
                </c:pt>
                <c:pt idx="18">
                  <c:v>108</c:v>
                </c:pt>
                <c:pt idx="19">
                  <c:v>80</c:v>
                </c:pt>
                <c:pt idx="20">
                  <c:v>114</c:v>
                </c:pt>
                <c:pt idx="21">
                  <c:v>83</c:v>
                </c:pt>
                <c:pt idx="22">
                  <c:v>170</c:v>
                </c:pt>
                <c:pt idx="23">
                  <c:v>61</c:v>
                </c:pt>
                <c:pt idx="24">
                  <c:v>74</c:v>
                </c:pt>
                <c:pt idx="25">
                  <c:v>98</c:v>
                </c:pt>
                <c:pt idx="26">
                  <c:v>105</c:v>
                </c:pt>
                <c:pt idx="27">
                  <c:v>68</c:v>
                </c:pt>
                <c:pt idx="28">
                  <c:v>74</c:v>
                </c:pt>
                <c:pt idx="29">
                  <c:v>74</c:v>
                </c:pt>
                <c:pt idx="30">
                  <c:v>63</c:v>
                </c:pt>
                <c:pt idx="31">
                  <c:v>0</c:v>
                </c:pt>
                <c:pt idx="32">
                  <c:v>-14</c:v>
                </c:pt>
                <c:pt idx="33">
                  <c:v>-25</c:v>
                </c:pt>
                <c:pt idx="34">
                  <c:v>10</c:v>
                </c:pt>
                <c:pt idx="35">
                  <c:v>-25</c:v>
                </c:pt>
                <c:pt idx="36">
                  <c:v>4</c:v>
                </c:pt>
                <c:pt idx="37">
                  <c:v>-9</c:v>
                </c:pt>
                <c:pt idx="38">
                  <c:v>-13</c:v>
                </c:pt>
                <c:pt idx="39">
                  <c:v>0</c:v>
                </c:pt>
              </c:numCache>
            </c:numRef>
          </c:val>
          <c:smooth val="0"/>
          <c:extLst>
            <c:ext xmlns:c16="http://schemas.microsoft.com/office/drawing/2014/chart" uri="{C3380CC4-5D6E-409C-BE32-E72D297353CC}">
              <c16:uniqueId val="{00000000-9A2B-4EAD-8D3A-E357A589336E}"/>
            </c:ext>
          </c:extLst>
        </c:ser>
        <c:ser>
          <c:idx val="1"/>
          <c:order val="1"/>
          <c:tx>
            <c:strRef>
              <c:f>Sheet1!$C$1</c:f>
              <c:strCache>
                <c:ptCount val="1"/>
                <c:pt idx="0">
                  <c:v>Banco Galicia</c:v>
                </c:pt>
              </c:strCache>
            </c:strRef>
          </c:tx>
          <c:spPr>
            <a:ln w="28575" cap="rnd">
              <a:solidFill>
                <a:schemeClr val="accent2"/>
              </a:solidFill>
              <a:round/>
            </a:ln>
            <a:effectLst/>
          </c:spPr>
          <c:marker>
            <c:symbol val="none"/>
          </c:marker>
          <c:cat>
            <c:numRef>
              <c:f>Sheet1!$A$2:$A$63</c:f>
              <c:numCache>
                <c:formatCode>m/d/yyyy</c:formatCode>
                <c:ptCount val="62"/>
                <c:pt idx="0">
                  <c:v>42705</c:v>
                </c:pt>
                <c:pt idx="1">
                  <c:v>42706</c:v>
                </c:pt>
                <c:pt idx="2">
                  <c:v>42707</c:v>
                </c:pt>
                <c:pt idx="3">
                  <c:v>42708</c:v>
                </c:pt>
                <c:pt idx="4">
                  <c:v>42709</c:v>
                </c:pt>
                <c:pt idx="5">
                  <c:v>42710</c:v>
                </c:pt>
                <c:pt idx="6">
                  <c:v>42711</c:v>
                </c:pt>
                <c:pt idx="7">
                  <c:v>42712</c:v>
                </c:pt>
                <c:pt idx="8">
                  <c:v>42713</c:v>
                </c:pt>
                <c:pt idx="9">
                  <c:v>42714</c:v>
                </c:pt>
                <c:pt idx="10">
                  <c:v>42715</c:v>
                </c:pt>
                <c:pt idx="11">
                  <c:v>42716</c:v>
                </c:pt>
                <c:pt idx="12">
                  <c:v>42717</c:v>
                </c:pt>
                <c:pt idx="13">
                  <c:v>42718</c:v>
                </c:pt>
                <c:pt idx="14">
                  <c:v>42719</c:v>
                </c:pt>
                <c:pt idx="15">
                  <c:v>42720</c:v>
                </c:pt>
                <c:pt idx="16">
                  <c:v>42721</c:v>
                </c:pt>
                <c:pt idx="17">
                  <c:v>42722</c:v>
                </c:pt>
                <c:pt idx="18">
                  <c:v>42723</c:v>
                </c:pt>
                <c:pt idx="19">
                  <c:v>42724</c:v>
                </c:pt>
                <c:pt idx="20">
                  <c:v>42725</c:v>
                </c:pt>
                <c:pt idx="21">
                  <c:v>42726</c:v>
                </c:pt>
                <c:pt idx="22">
                  <c:v>42727</c:v>
                </c:pt>
                <c:pt idx="23">
                  <c:v>42728</c:v>
                </c:pt>
                <c:pt idx="24">
                  <c:v>42729</c:v>
                </c:pt>
                <c:pt idx="25">
                  <c:v>42730</c:v>
                </c:pt>
                <c:pt idx="26">
                  <c:v>42731</c:v>
                </c:pt>
                <c:pt idx="27">
                  <c:v>42732</c:v>
                </c:pt>
                <c:pt idx="28">
                  <c:v>42733</c:v>
                </c:pt>
                <c:pt idx="29">
                  <c:v>42734</c:v>
                </c:pt>
                <c:pt idx="30">
                  <c:v>42735</c:v>
                </c:pt>
                <c:pt idx="31">
                  <c:v>42736</c:v>
                </c:pt>
                <c:pt idx="32">
                  <c:v>42737</c:v>
                </c:pt>
                <c:pt idx="33">
                  <c:v>42738</c:v>
                </c:pt>
                <c:pt idx="34">
                  <c:v>42739</c:v>
                </c:pt>
                <c:pt idx="35">
                  <c:v>42740</c:v>
                </c:pt>
                <c:pt idx="36">
                  <c:v>42741</c:v>
                </c:pt>
                <c:pt idx="37">
                  <c:v>42742</c:v>
                </c:pt>
                <c:pt idx="38">
                  <c:v>42743</c:v>
                </c:pt>
                <c:pt idx="39">
                  <c:v>42744</c:v>
                </c:pt>
                <c:pt idx="40">
                  <c:v>42745</c:v>
                </c:pt>
                <c:pt idx="41">
                  <c:v>42746</c:v>
                </c:pt>
                <c:pt idx="42">
                  <c:v>42747</c:v>
                </c:pt>
                <c:pt idx="43">
                  <c:v>42748</c:v>
                </c:pt>
                <c:pt idx="44">
                  <c:v>42749</c:v>
                </c:pt>
                <c:pt idx="45">
                  <c:v>42750</c:v>
                </c:pt>
                <c:pt idx="46">
                  <c:v>42751</c:v>
                </c:pt>
                <c:pt idx="47">
                  <c:v>42752</c:v>
                </c:pt>
                <c:pt idx="48">
                  <c:v>42753</c:v>
                </c:pt>
                <c:pt idx="49">
                  <c:v>42754</c:v>
                </c:pt>
                <c:pt idx="50">
                  <c:v>42755</c:v>
                </c:pt>
                <c:pt idx="51">
                  <c:v>42756</c:v>
                </c:pt>
                <c:pt idx="52">
                  <c:v>42757</c:v>
                </c:pt>
                <c:pt idx="53">
                  <c:v>42758</c:v>
                </c:pt>
                <c:pt idx="54">
                  <c:v>42759</c:v>
                </c:pt>
                <c:pt idx="55">
                  <c:v>42760</c:v>
                </c:pt>
                <c:pt idx="56">
                  <c:v>42761</c:v>
                </c:pt>
                <c:pt idx="57">
                  <c:v>42762</c:v>
                </c:pt>
                <c:pt idx="58">
                  <c:v>42763</c:v>
                </c:pt>
                <c:pt idx="59">
                  <c:v>42764</c:v>
                </c:pt>
                <c:pt idx="60">
                  <c:v>42765</c:v>
                </c:pt>
                <c:pt idx="61">
                  <c:v>42766</c:v>
                </c:pt>
              </c:numCache>
            </c:numRef>
          </c:cat>
          <c:val>
            <c:numRef>
              <c:f>Sheet1!$C$2:$C$63</c:f>
              <c:numCache>
                <c:formatCode>General</c:formatCode>
                <c:ptCount val="62"/>
                <c:pt idx="0">
                  <c:v>58</c:v>
                </c:pt>
                <c:pt idx="1">
                  <c:v>28</c:v>
                </c:pt>
                <c:pt idx="2">
                  <c:v>16</c:v>
                </c:pt>
                <c:pt idx="3">
                  <c:v>37</c:v>
                </c:pt>
                <c:pt idx="4">
                  <c:v>97</c:v>
                </c:pt>
                <c:pt idx="5">
                  <c:v>179</c:v>
                </c:pt>
                <c:pt idx="6">
                  <c:v>129</c:v>
                </c:pt>
                <c:pt idx="7">
                  <c:v>82</c:v>
                </c:pt>
                <c:pt idx="8">
                  <c:v>96</c:v>
                </c:pt>
                <c:pt idx="9">
                  <c:v>83</c:v>
                </c:pt>
                <c:pt idx="10">
                  <c:v>46</c:v>
                </c:pt>
                <c:pt idx="11">
                  <c:v>126</c:v>
                </c:pt>
                <c:pt idx="12">
                  <c:v>164</c:v>
                </c:pt>
                <c:pt idx="13">
                  <c:v>247</c:v>
                </c:pt>
                <c:pt idx="14">
                  <c:v>110</c:v>
                </c:pt>
                <c:pt idx="15">
                  <c:v>123</c:v>
                </c:pt>
                <c:pt idx="16">
                  <c:v>69</c:v>
                </c:pt>
                <c:pt idx="17">
                  <c:v>40</c:v>
                </c:pt>
                <c:pt idx="18">
                  <c:v>103</c:v>
                </c:pt>
                <c:pt idx="19">
                  <c:v>142</c:v>
                </c:pt>
                <c:pt idx="20">
                  <c:v>146</c:v>
                </c:pt>
                <c:pt idx="21">
                  <c:v>103</c:v>
                </c:pt>
                <c:pt idx="22">
                  <c:v>70</c:v>
                </c:pt>
                <c:pt idx="23">
                  <c:v>-4</c:v>
                </c:pt>
                <c:pt idx="24">
                  <c:v>6</c:v>
                </c:pt>
                <c:pt idx="25">
                  <c:v>128</c:v>
                </c:pt>
                <c:pt idx="26">
                  <c:v>145</c:v>
                </c:pt>
                <c:pt idx="27">
                  <c:v>136</c:v>
                </c:pt>
                <c:pt idx="28">
                  <c:v>121</c:v>
                </c:pt>
                <c:pt idx="29">
                  <c:v>96</c:v>
                </c:pt>
                <c:pt idx="30">
                  <c:v>88</c:v>
                </c:pt>
                <c:pt idx="31">
                  <c:v>5</c:v>
                </c:pt>
                <c:pt idx="32">
                  <c:v>58</c:v>
                </c:pt>
                <c:pt idx="33">
                  <c:v>85</c:v>
                </c:pt>
                <c:pt idx="34">
                  <c:v>134</c:v>
                </c:pt>
                <c:pt idx="35">
                  <c:v>189</c:v>
                </c:pt>
                <c:pt idx="36">
                  <c:v>107</c:v>
                </c:pt>
                <c:pt idx="37">
                  <c:v>29</c:v>
                </c:pt>
                <c:pt idx="38">
                  <c:v>42</c:v>
                </c:pt>
                <c:pt idx="39">
                  <c:v>8</c:v>
                </c:pt>
              </c:numCache>
            </c:numRef>
          </c:val>
          <c:smooth val="0"/>
          <c:extLst>
            <c:ext xmlns:c16="http://schemas.microsoft.com/office/drawing/2014/chart" uri="{C3380CC4-5D6E-409C-BE32-E72D297353CC}">
              <c16:uniqueId val="{00000001-9A2B-4EAD-8D3A-E357A589336E}"/>
            </c:ext>
          </c:extLst>
        </c:ser>
        <c:ser>
          <c:idx val="2"/>
          <c:order val="2"/>
          <c:tx>
            <c:strRef>
              <c:f>Sheet1!$D$1</c:f>
              <c:strCache>
                <c:ptCount val="1"/>
                <c:pt idx="0">
                  <c:v>BBVA Francés</c:v>
                </c:pt>
              </c:strCache>
            </c:strRef>
          </c:tx>
          <c:spPr>
            <a:ln w="28575" cap="rnd">
              <a:solidFill>
                <a:schemeClr val="accent3"/>
              </a:solidFill>
              <a:round/>
            </a:ln>
            <a:effectLst/>
          </c:spPr>
          <c:marker>
            <c:symbol val="none"/>
          </c:marker>
          <c:cat>
            <c:numRef>
              <c:f>Sheet1!$A$2:$A$63</c:f>
              <c:numCache>
                <c:formatCode>m/d/yyyy</c:formatCode>
                <c:ptCount val="62"/>
                <c:pt idx="0">
                  <c:v>42705</c:v>
                </c:pt>
                <c:pt idx="1">
                  <c:v>42706</c:v>
                </c:pt>
                <c:pt idx="2">
                  <c:v>42707</c:v>
                </c:pt>
                <c:pt idx="3">
                  <c:v>42708</c:v>
                </c:pt>
                <c:pt idx="4">
                  <c:v>42709</c:v>
                </c:pt>
                <c:pt idx="5">
                  <c:v>42710</c:v>
                </c:pt>
                <c:pt idx="6">
                  <c:v>42711</c:v>
                </c:pt>
                <c:pt idx="7">
                  <c:v>42712</c:v>
                </c:pt>
                <c:pt idx="8">
                  <c:v>42713</c:v>
                </c:pt>
                <c:pt idx="9">
                  <c:v>42714</c:v>
                </c:pt>
                <c:pt idx="10">
                  <c:v>42715</c:v>
                </c:pt>
                <c:pt idx="11">
                  <c:v>42716</c:v>
                </c:pt>
                <c:pt idx="12">
                  <c:v>42717</c:v>
                </c:pt>
                <c:pt idx="13">
                  <c:v>42718</c:v>
                </c:pt>
                <c:pt idx="14">
                  <c:v>42719</c:v>
                </c:pt>
                <c:pt idx="15">
                  <c:v>42720</c:v>
                </c:pt>
                <c:pt idx="16">
                  <c:v>42721</c:v>
                </c:pt>
                <c:pt idx="17">
                  <c:v>42722</c:v>
                </c:pt>
                <c:pt idx="18">
                  <c:v>42723</c:v>
                </c:pt>
                <c:pt idx="19">
                  <c:v>42724</c:v>
                </c:pt>
                <c:pt idx="20">
                  <c:v>42725</c:v>
                </c:pt>
                <c:pt idx="21">
                  <c:v>42726</c:v>
                </c:pt>
                <c:pt idx="22">
                  <c:v>42727</c:v>
                </c:pt>
                <c:pt idx="23">
                  <c:v>42728</c:v>
                </c:pt>
                <c:pt idx="24">
                  <c:v>42729</c:v>
                </c:pt>
                <c:pt idx="25">
                  <c:v>42730</c:v>
                </c:pt>
                <c:pt idx="26">
                  <c:v>42731</c:v>
                </c:pt>
                <c:pt idx="27">
                  <c:v>42732</c:v>
                </c:pt>
                <c:pt idx="28">
                  <c:v>42733</c:v>
                </c:pt>
                <c:pt idx="29">
                  <c:v>42734</c:v>
                </c:pt>
                <c:pt idx="30">
                  <c:v>42735</c:v>
                </c:pt>
                <c:pt idx="31">
                  <c:v>42736</c:v>
                </c:pt>
                <c:pt idx="32">
                  <c:v>42737</c:v>
                </c:pt>
                <c:pt idx="33">
                  <c:v>42738</c:v>
                </c:pt>
                <c:pt idx="34">
                  <c:v>42739</c:v>
                </c:pt>
                <c:pt idx="35">
                  <c:v>42740</c:v>
                </c:pt>
                <c:pt idx="36">
                  <c:v>42741</c:v>
                </c:pt>
                <c:pt idx="37">
                  <c:v>42742</c:v>
                </c:pt>
                <c:pt idx="38">
                  <c:v>42743</c:v>
                </c:pt>
                <c:pt idx="39">
                  <c:v>42744</c:v>
                </c:pt>
                <c:pt idx="40">
                  <c:v>42745</c:v>
                </c:pt>
                <c:pt idx="41">
                  <c:v>42746</c:v>
                </c:pt>
                <c:pt idx="42">
                  <c:v>42747</c:v>
                </c:pt>
                <c:pt idx="43">
                  <c:v>42748</c:v>
                </c:pt>
                <c:pt idx="44">
                  <c:v>42749</c:v>
                </c:pt>
                <c:pt idx="45">
                  <c:v>42750</c:v>
                </c:pt>
                <c:pt idx="46">
                  <c:v>42751</c:v>
                </c:pt>
                <c:pt idx="47">
                  <c:v>42752</c:v>
                </c:pt>
                <c:pt idx="48">
                  <c:v>42753</c:v>
                </c:pt>
                <c:pt idx="49">
                  <c:v>42754</c:v>
                </c:pt>
                <c:pt idx="50">
                  <c:v>42755</c:v>
                </c:pt>
                <c:pt idx="51">
                  <c:v>42756</c:v>
                </c:pt>
                <c:pt idx="52">
                  <c:v>42757</c:v>
                </c:pt>
                <c:pt idx="53">
                  <c:v>42758</c:v>
                </c:pt>
                <c:pt idx="54">
                  <c:v>42759</c:v>
                </c:pt>
                <c:pt idx="55">
                  <c:v>42760</c:v>
                </c:pt>
                <c:pt idx="56">
                  <c:v>42761</c:v>
                </c:pt>
                <c:pt idx="57">
                  <c:v>42762</c:v>
                </c:pt>
                <c:pt idx="58">
                  <c:v>42763</c:v>
                </c:pt>
                <c:pt idx="59">
                  <c:v>42764</c:v>
                </c:pt>
                <c:pt idx="60">
                  <c:v>42765</c:v>
                </c:pt>
                <c:pt idx="61">
                  <c:v>42766</c:v>
                </c:pt>
              </c:numCache>
            </c:numRef>
          </c:cat>
          <c:val>
            <c:numRef>
              <c:f>Sheet1!$D$2:$D$63</c:f>
              <c:numCache>
                <c:formatCode>General</c:formatCode>
                <c:ptCount val="62"/>
                <c:pt idx="0">
                  <c:v>740</c:v>
                </c:pt>
                <c:pt idx="1">
                  <c:v>764</c:v>
                </c:pt>
                <c:pt idx="2">
                  <c:v>752</c:v>
                </c:pt>
                <c:pt idx="3">
                  <c:v>934</c:v>
                </c:pt>
                <c:pt idx="4">
                  <c:v>908</c:v>
                </c:pt>
                <c:pt idx="5">
                  <c:v>933</c:v>
                </c:pt>
                <c:pt idx="6">
                  <c:v>858</c:v>
                </c:pt>
                <c:pt idx="7">
                  <c:v>897</c:v>
                </c:pt>
                <c:pt idx="8">
                  <c:v>946</c:v>
                </c:pt>
                <c:pt idx="9">
                  <c:v>1113</c:v>
                </c:pt>
                <c:pt idx="10">
                  <c:v>1671</c:v>
                </c:pt>
                <c:pt idx="11">
                  <c:v>1312</c:v>
                </c:pt>
                <c:pt idx="12">
                  <c:v>1092</c:v>
                </c:pt>
                <c:pt idx="13">
                  <c:v>1033</c:v>
                </c:pt>
                <c:pt idx="14">
                  <c:v>897</c:v>
                </c:pt>
                <c:pt idx="15">
                  <c:v>1139</c:v>
                </c:pt>
                <c:pt idx="16">
                  <c:v>945</c:v>
                </c:pt>
                <c:pt idx="17">
                  <c:v>1157</c:v>
                </c:pt>
                <c:pt idx="18">
                  <c:v>1233</c:v>
                </c:pt>
                <c:pt idx="19">
                  <c:v>1146</c:v>
                </c:pt>
                <c:pt idx="20">
                  <c:v>1037</c:v>
                </c:pt>
                <c:pt idx="21">
                  <c:v>792</c:v>
                </c:pt>
                <c:pt idx="22">
                  <c:v>926</c:v>
                </c:pt>
                <c:pt idx="23">
                  <c:v>783</c:v>
                </c:pt>
                <c:pt idx="24">
                  <c:v>936</c:v>
                </c:pt>
                <c:pt idx="25">
                  <c:v>1150</c:v>
                </c:pt>
                <c:pt idx="26">
                  <c:v>1308</c:v>
                </c:pt>
                <c:pt idx="27">
                  <c:v>1263</c:v>
                </c:pt>
                <c:pt idx="28">
                  <c:v>1092</c:v>
                </c:pt>
                <c:pt idx="29">
                  <c:v>795</c:v>
                </c:pt>
                <c:pt idx="30">
                  <c:v>799</c:v>
                </c:pt>
                <c:pt idx="31">
                  <c:v>135</c:v>
                </c:pt>
                <c:pt idx="32">
                  <c:v>223</c:v>
                </c:pt>
                <c:pt idx="33">
                  <c:v>453</c:v>
                </c:pt>
                <c:pt idx="34">
                  <c:v>380</c:v>
                </c:pt>
                <c:pt idx="35">
                  <c:v>406</c:v>
                </c:pt>
                <c:pt idx="36">
                  <c:v>323</c:v>
                </c:pt>
                <c:pt idx="37">
                  <c:v>275</c:v>
                </c:pt>
                <c:pt idx="38">
                  <c:v>232</c:v>
                </c:pt>
                <c:pt idx="39">
                  <c:v>-4</c:v>
                </c:pt>
              </c:numCache>
            </c:numRef>
          </c:val>
          <c:smooth val="0"/>
          <c:extLst>
            <c:ext xmlns:c16="http://schemas.microsoft.com/office/drawing/2014/chart" uri="{C3380CC4-5D6E-409C-BE32-E72D297353CC}">
              <c16:uniqueId val="{00000002-9A2B-4EAD-8D3A-E357A589336E}"/>
            </c:ext>
          </c:extLst>
        </c:ser>
        <c:ser>
          <c:idx val="3"/>
          <c:order val="3"/>
          <c:tx>
            <c:strRef>
              <c:f>Sheet1!$E$1</c:f>
              <c:strCache>
                <c:ptCount val="1"/>
                <c:pt idx="0">
                  <c:v>Santander Río</c:v>
                </c:pt>
              </c:strCache>
            </c:strRef>
          </c:tx>
          <c:spPr>
            <a:ln w="28575" cap="rnd">
              <a:solidFill>
                <a:schemeClr val="accent4"/>
              </a:solidFill>
              <a:round/>
            </a:ln>
            <a:effectLst/>
          </c:spPr>
          <c:marker>
            <c:symbol val="none"/>
          </c:marker>
          <c:cat>
            <c:numRef>
              <c:f>Sheet1!$A$2:$A$63</c:f>
              <c:numCache>
                <c:formatCode>m/d/yyyy</c:formatCode>
                <c:ptCount val="62"/>
                <c:pt idx="0">
                  <c:v>42705</c:v>
                </c:pt>
                <c:pt idx="1">
                  <c:v>42706</c:v>
                </c:pt>
                <c:pt idx="2">
                  <c:v>42707</c:v>
                </c:pt>
                <c:pt idx="3">
                  <c:v>42708</c:v>
                </c:pt>
                <c:pt idx="4">
                  <c:v>42709</c:v>
                </c:pt>
                <c:pt idx="5">
                  <c:v>42710</c:v>
                </c:pt>
                <c:pt idx="6">
                  <c:v>42711</c:v>
                </c:pt>
                <c:pt idx="7">
                  <c:v>42712</c:v>
                </c:pt>
                <c:pt idx="8">
                  <c:v>42713</c:v>
                </c:pt>
                <c:pt idx="9">
                  <c:v>42714</c:v>
                </c:pt>
                <c:pt idx="10">
                  <c:v>42715</c:v>
                </c:pt>
                <c:pt idx="11">
                  <c:v>42716</c:v>
                </c:pt>
                <c:pt idx="12">
                  <c:v>42717</c:v>
                </c:pt>
                <c:pt idx="13">
                  <c:v>42718</c:v>
                </c:pt>
                <c:pt idx="14">
                  <c:v>42719</c:v>
                </c:pt>
                <c:pt idx="15">
                  <c:v>42720</c:v>
                </c:pt>
                <c:pt idx="16">
                  <c:v>42721</c:v>
                </c:pt>
                <c:pt idx="17">
                  <c:v>42722</c:v>
                </c:pt>
                <c:pt idx="18">
                  <c:v>42723</c:v>
                </c:pt>
                <c:pt idx="19">
                  <c:v>42724</c:v>
                </c:pt>
                <c:pt idx="20">
                  <c:v>42725</c:v>
                </c:pt>
                <c:pt idx="21">
                  <c:v>42726</c:v>
                </c:pt>
                <c:pt idx="22">
                  <c:v>42727</c:v>
                </c:pt>
                <c:pt idx="23">
                  <c:v>42728</c:v>
                </c:pt>
                <c:pt idx="24">
                  <c:v>42729</c:v>
                </c:pt>
                <c:pt idx="25">
                  <c:v>42730</c:v>
                </c:pt>
                <c:pt idx="26">
                  <c:v>42731</c:v>
                </c:pt>
                <c:pt idx="27">
                  <c:v>42732</c:v>
                </c:pt>
                <c:pt idx="28">
                  <c:v>42733</c:v>
                </c:pt>
                <c:pt idx="29">
                  <c:v>42734</c:v>
                </c:pt>
                <c:pt idx="30">
                  <c:v>42735</c:v>
                </c:pt>
                <c:pt idx="31">
                  <c:v>42736</c:v>
                </c:pt>
                <c:pt idx="32">
                  <c:v>42737</c:v>
                </c:pt>
                <c:pt idx="33">
                  <c:v>42738</c:v>
                </c:pt>
                <c:pt idx="34">
                  <c:v>42739</c:v>
                </c:pt>
                <c:pt idx="35">
                  <c:v>42740</c:v>
                </c:pt>
                <c:pt idx="36">
                  <c:v>42741</c:v>
                </c:pt>
                <c:pt idx="37">
                  <c:v>42742</c:v>
                </c:pt>
                <c:pt idx="38">
                  <c:v>42743</c:v>
                </c:pt>
                <c:pt idx="39">
                  <c:v>42744</c:v>
                </c:pt>
                <c:pt idx="40">
                  <c:v>42745</c:v>
                </c:pt>
                <c:pt idx="41">
                  <c:v>42746</c:v>
                </c:pt>
                <c:pt idx="42">
                  <c:v>42747</c:v>
                </c:pt>
                <c:pt idx="43">
                  <c:v>42748</c:v>
                </c:pt>
                <c:pt idx="44">
                  <c:v>42749</c:v>
                </c:pt>
                <c:pt idx="45">
                  <c:v>42750</c:v>
                </c:pt>
                <c:pt idx="46">
                  <c:v>42751</c:v>
                </c:pt>
                <c:pt idx="47">
                  <c:v>42752</c:v>
                </c:pt>
                <c:pt idx="48">
                  <c:v>42753</c:v>
                </c:pt>
                <c:pt idx="49">
                  <c:v>42754</c:v>
                </c:pt>
                <c:pt idx="50">
                  <c:v>42755</c:v>
                </c:pt>
                <c:pt idx="51">
                  <c:v>42756</c:v>
                </c:pt>
                <c:pt idx="52">
                  <c:v>42757</c:v>
                </c:pt>
                <c:pt idx="53">
                  <c:v>42758</c:v>
                </c:pt>
                <c:pt idx="54">
                  <c:v>42759</c:v>
                </c:pt>
                <c:pt idx="55">
                  <c:v>42760</c:v>
                </c:pt>
                <c:pt idx="56">
                  <c:v>42761</c:v>
                </c:pt>
                <c:pt idx="57">
                  <c:v>42762</c:v>
                </c:pt>
                <c:pt idx="58">
                  <c:v>42763</c:v>
                </c:pt>
                <c:pt idx="59">
                  <c:v>42764</c:v>
                </c:pt>
                <c:pt idx="60">
                  <c:v>42765</c:v>
                </c:pt>
                <c:pt idx="61">
                  <c:v>42766</c:v>
                </c:pt>
              </c:numCache>
            </c:numRef>
          </c:cat>
          <c:val>
            <c:numRef>
              <c:f>Sheet1!$E$2:$E$63</c:f>
              <c:numCache>
                <c:formatCode>General</c:formatCode>
                <c:ptCount val="62"/>
                <c:pt idx="0">
                  <c:v>1063</c:v>
                </c:pt>
                <c:pt idx="1">
                  <c:v>98</c:v>
                </c:pt>
                <c:pt idx="2">
                  <c:v>58</c:v>
                </c:pt>
                <c:pt idx="3">
                  <c:v>35</c:v>
                </c:pt>
                <c:pt idx="4">
                  <c:v>62</c:v>
                </c:pt>
                <c:pt idx="5">
                  <c:v>98</c:v>
                </c:pt>
                <c:pt idx="6">
                  <c:v>123</c:v>
                </c:pt>
                <c:pt idx="7">
                  <c:v>28</c:v>
                </c:pt>
                <c:pt idx="8">
                  <c:v>6</c:v>
                </c:pt>
                <c:pt idx="9">
                  <c:v>11</c:v>
                </c:pt>
                <c:pt idx="10">
                  <c:v>22</c:v>
                </c:pt>
                <c:pt idx="11">
                  <c:v>75</c:v>
                </c:pt>
                <c:pt idx="12">
                  <c:v>111</c:v>
                </c:pt>
                <c:pt idx="13">
                  <c:v>219</c:v>
                </c:pt>
                <c:pt idx="14">
                  <c:v>129</c:v>
                </c:pt>
                <c:pt idx="15">
                  <c:v>99</c:v>
                </c:pt>
                <c:pt idx="16">
                  <c:v>111</c:v>
                </c:pt>
                <c:pt idx="17">
                  <c:v>124</c:v>
                </c:pt>
                <c:pt idx="18">
                  <c:v>233</c:v>
                </c:pt>
                <c:pt idx="19">
                  <c:v>196</c:v>
                </c:pt>
                <c:pt idx="20">
                  <c:v>212</c:v>
                </c:pt>
                <c:pt idx="21">
                  <c:v>122</c:v>
                </c:pt>
                <c:pt idx="22">
                  <c:v>95</c:v>
                </c:pt>
                <c:pt idx="23">
                  <c:v>43</c:v>
                </c:pt>
                <c:pt idx="24">
                  <c:v>37</c:v>
                </c:pt>
                <c:pt idx="25">
                  <c:v>86</c:v>
                </c:pt>
                <c:pt idx="26">
                  <c:v>105</c:v>
                </c:pt>
                <c:pt idx="27">
                  <c:v>113</c:v>
                </c:pt>
                <c:pt idx="28">
                  <c:v>78</c:v>
                </c:pt>
                <c:pt idx="29">
                  <c:v>67</c:v>
                </c:pt>
                <c:pt idx="30">
                  <c:v>20</c:v>
                </c:pt>
                <c:pt idx="31">
                  <c:v>27</c:v>
                </c:pt>
                <c:pt idx="32">
                  <c:v>125</c:v>
                </c:pt>
                <c:pt idx="33">
                  <c:v>127</c:v>
                </c:pt>
                <c:pt idx="34">
                  <c:v>124</c:v>
                </c:pt>
                <c:pt idx="35">
                  <c:v>145</c:v>
                </c:pt>
                <c:pt idx="36">
                  <c:v>117</c:v>
                </c:pt>
                <c:pt idx="37">
                  <c:v>17</c:v>
                </c:pt>
                <c:pt idx="38">
                  <c:v>39</c:v>
                </c:pt>
                <c:pt idx="39">
                  <c:v>2</c:v>
                </c:pt>
              </c:numCache>
            </c:numRef>
          </c:val>
          <c:smooth val="0"/>
          <c:extLst>
            <c:ext xmlns:c16="http://schemas.microsoft.com/office/drawing/2014/chart" uri="{C3380CC4-5D6E-409C-BE32-E72D297353CC}">
              <c16:uniqueId val="{00000003-9A2B-4EAD-8D3A-E357A589336E}"/>
            </c:ext>
          </c:extLst>
        </c:ser>
        <c:ser>
          <c:idx val="4"/>
          <c:order val="4"/>
          <c:tx>
            <c:strRef>
              <c:f>Sheet1!$F$1</c:f>
              <c:strCache>
                <c:ptCount val="1"/>
                <c:pt idx="0">
                  <c:v>ICBC Argentina</c:v>
                </c:pt>
              </c:strCache>
            </c:strRef>
          </c:tx>
          <c:spPr>
            <a:ln w="28575" cap="rnd">
              <a:solidFill>
                <a:schemeClr val="accent5"/>
              </a:solidFill>
              <a:round/>
            </a:ln>
            <a:effectLst/>
          </c:spPr>
          <c:marker>
            <c:symbol val="none"/>
          </c:marker>
          <c:cat>
            <c:numRef>
              <c:f>Sheet1!$A$2:$A$63</c:f>
              <c:numCache>
                <c:formatCode>m/d/yyyy</c:formatCode>
                <c:ptCount val="62"/>
                <c:pt idx="0">
                  <c:v>42705</c:v>
                </c:pt>
                <c:pt idx="1">
                  <c:v>42706</c:v>
                </c:pt>
                <c:pt idx="2">
                  <c:v>42707</c:v>
                </c:pt>
                <c:pt idx="3">
                  <c:v>42708</c:v>
                </c:pt>
                <c:pt idx="4">
                  <c:v>42709</c:v>
                </c:pt>
                <c:pt idx="5">
                  <c:v>42710</c:v>
                </c:pt>
                <c:pt idx="6">
                  <c:v>42711</c:v>
                </c:pt>
                <c:pt idx="7">
                  <c:v>42712</c:v>
                </c:pt>
                <c:pt idx="8">
                  <c:v>42713</c:v>
                </c:pt>
                <c:pt idx="9">
                  <c:v>42714</c:v>
                </c:pt>
                <c:pt idx="10">
                  <c:v>42715</c:v>
                </c:pt>
                <c:pt idx="11">
                  <c:v>42716</c:v>
                </c:pt>
                <c:pt idx="12">
                  <c:v>42717</c:v>
                </c:pt>
                <c:pt idx="13">
                  <c:v>42718</c:v>
                </c:pt>
                <c:pt idx="14">
                  <c:v>42719</c:v>
                </c:pt>
                <c:pt idx="15">
                  <c:v>42720</c:v>
                </c:pt>
                <c:pt idx="16">
                  <c:v>42721</c:v>
                </c:pt>
                <c:pt idx="17">
                  <c:v>42722</c:v>
                </c:pt>
                <c:pt idx="18">
                  <c:v>42723</c:v>
                </c:pt>
                <c:pt idx="19">
                  <c:v>42724</c:v>
                </c:pt>
                <c:pt idx="20">
                  <c:v>42725</c:v>
                </c:pt>
                <c:pt idx="21">
                  <c:v>42726</c:v>
                </c:pt>
                <c:pt idx="22">
                  <c:v>42727</c:v>
                </c:pt>
                <c:pt idx="23">
                  <c:v>42728</c:v>
                </c:pt>
                <c:pt idx="24">
                  <c:v>42729</c:v>
                </c:pt>
                <c:pt idx="25">
                  <c:v>42730</c:v>
                </c:pt>
                <c:pt idx="26">
                  <c:v>42731</c:v>
                </c:pt>
                <c:pt idx="27">
                  <c:v>42732</c:v>
                </c:pt>
                <c:pt idx="28">
                  <c:v>42733</c:v>
                </c:pt>
                <c:pt idx="29">
                  <c:v>42734</c:v>
                </c:pt>
                <c:pt idx="30">
                  <c:v>42735</c:v>
                </c:pt>
                <c:pt idx="31">
                  <c:v>42736</c:v>
                </c:pt>
                <c:pt idx="32">
                  <c:v>42737</c:v>
                </c:pt>
                <c:pt idx="33">
                  <c:v>42738</c:v>
                </c:pt>
                <c:pt idx="34">
                  <c:v>42739</c:v>
                </c:pt>
                <c:pt idx="35">
                  <c:v>42740</c:v>
                </c:pt>
                <c:pt idx="36">
                  <c:v>42741</c:v>
                </c:pt>
                <c:pt idx="37">
                  <c:v>42742</c:v>
                </c:pt>
                <c:pt idx="38">
                  <c:v>42743</c:v>
                </c:pt>
                <c:pt idx="39">
                  <c:v>42744</c:v>
                </c:pt>
                <c:pt idx="40">
                  <c:v>42745</c:v>
                </c:pt>
                <c:pt idx="41">
                  <c:v>42746</c:v>
                </c:pt>
                <c:pt idx="42">
                  <c:v>42747</c:v>
                </c:pt>
                <c:pt idx="43">
                  <c:v>42748</c:v>
                </c:pt>
                <c:pt idx="44">
                  <c:v>42749</c:v>
                </c:pt>
                <c:pt idx="45">
                  <c:v>42750</c:v>
                </c:pt>
                <c:pt idx="46">
                  <c:v>42751</c:v>
                </c:pt>
                <c:pt idx="47">
                  <c:v>42752</c:v>
                </c:pt>
                <c:pt idx="48">
                  <c:v>42753</c:v>
                </c:pt>
                <c:pt idx="49">
                  <c:v>42754</c:v>
                </c:pt>
                <c:pt idx="50">
                  <c:v>42755</c:v>
                </c:pt>
                <c:pt idx="51">
                  <c:v>42756</c:v>
                </c:pt>
                <c:pt idx="52">
                  <c:v>42757</c:v>
                </c:pt>
                <c:pt idx="53">
                  <c:v>42758</c:v>
                </c:pt>
                <c:pt idx="54">
                  <c:v>42759</c:v>
                </c:pt>
                <c:pt idx="55">
                  <c:v>42760</c:v>
                </c:pt>
                <c:pt idx="56">
                  <c:v>42761</c:v>
                </c:pt>
                <c:pt idx="57">
                  <c:v>42762</c:v>
                </c:pt>
                <c:pt idx="58">
                  <c:v>42763</c:v>
                </c:pt>
                <c:pt idx="59">
                  <c:v>42764</c:v>
                </c:pt>
                <c:pt idx="60">
                  <c:v>42765</c:v>
                </c:pt>
                <c:pt idx="61">
                  <c:v>42766</c:v>
                </c:pt>
              </c:numCache>
            </c:numRef>
          </c:cat>
          <c:val>
            <c:numRef>
              <c:f>Sheet1!$F$2:$F$63</c:f>
              <c:numCache>
                <c:formatCode>General</c:formatCode>
                <c:ptCount val="62"/>
                <c:pt idx="0">
                  <c:v>89</c:v>
                </c:pt>
                <c:pt idx="1">
                  <c:v>46</c:v>
                </c:pt>
                <c:pt idx="2">
                  <c:v>9</c:v>
                </c:pt>
                <c:pt idx="3">
                  <c:v>11</c:v>
                </c:pt>
                <c:pt idx="4">
                  <c:v>22</c:v>
                </c:pt>
                <c:pt idx="5">
                  <c:v>38</c:v>
                </c:pt>
                <c:pt idx="6">
                  <c:v>15</c:v>
                </c:pt>
                <c:pt idx="7">
                  <c:v>41</c:v>
                </c:pt>
                <c:pt idx="8">
                  <c:v>4</c:v>
                </c:pt>
                <c:pt idx="9">
                  <c:v>8</c:v>
                </c:pt>
                <c:pt idx="10">
                  <c:v>28</c:v>
                </c:pt>
                <c:pt idx="11">
                  <c:v>40</c:v>
                </c:pt>
                <c:pt idx="12">
                  <c:v>44</c:v>
                </c:pt>
                <c:pt idx="13">
                  <c:v>111</c:v>
                </c:pt>
                <c:pt idx="14">
                  <c:v>250</c:v>
                </c:pt>
                <c:pt idx="15">
                  <c:v>94</c:v>
                </c:pt>
                <c:pt idx="16">
                  <c:v>67</c:v>
                </c:pt>
                <c:pt idx="17">
                  <c:v>105</c:v>
                </c:pt>
                <c:pt idx="18">
                  <c:v>119</c:v>
                </c:pt>
                <c:pt idx="19">
                  <c:v>114</c:v>
                </c:pt>
                <c:pt idx="20">
                  <c:v>234</c:v>
                </c:pt>
                <c:pt idx="21">
                  <c:v>122</c:v>
                </c:pt>
                <c:pt idx="22">
                  <c:v>172</c:v>
                </c:pt>
                <c:pt idx="23">
                  <c:v>144</c:v>
                </c:pt>
                <c:pt idx="24">
                  <c:v>254</c:v>
                </c:pt>
                <c:pt idx="25">
                  <c:v>286</c:v>
                </c:pt>
                <c:pt idx="26">
                  <c:v>274</c:v>
                </c:pt>
                <c:pt idx="27">
                  <c:v>351</c:v>
                </c:pt>
                <c:pt idx="28">
                  <c:v>216</c:v>
                </c:pt>
                <c:pt idx="29">
                  <c:v>149</c:v>
                </c:pt>
                <c:pt idx="30">
                  <c:v>81</c:v>
                </c:pt>
                <c:pt idx="31">
                  <c:v>-4</c:v>
                </c:pt>
                <c:pt idx="32">
                  <c:v>238</c:v>
                </c:pt>
                <c:pt idx="33">
                  <c:v>65</c:v>
                </c:pt>
                <c:pt idx="34">
                  <c:v>78</c:v>
                </c:pt>
                <c:pt idx="35">
                  <c:v>89</c:v>
                </c:pt>
                <c:pt idx="36">
                  <c:v>109</c:v>
                </c:pt>
                <c:pt idx="37">
                  <c:v>95</c:v>
                </c:pt>
                <c:pt idx="38">
                  <c:v>123</c:v>
                </c:pt>
                <c:pt idx="39">
                  <c:v>74</c:v>
                </c:pt>
              </c:numCache>
            </c:numRef>
          </c:val>
          <c:smooth val="0"/>
          <c:extLst>
            <c:ext xmlns:c16="http://schemas.microsoft.com/office/drawing/2014/chart" uri="{C3380CC4-5D6E-409C-BE32-E72D297353CC}">
              <c16:uniqueId val="{00000004-9A2B-4EAD-8D3A-E357A589336E}"/>
            </c:ext>
          </c:extLst>
        </c:ser>
        <c:ser>
          <c:idx val="5"/>
          <c:order val="5"/>
          <c:tx>
            <c:strRef>
              <c:f>Sheet1!$G$1</c:f>
              <c:strCache>
                <c:ptCount val="1"/>
                <c:pt idx="0">
                  <c:v>Banco Hipotecario</c:v>
                </c:pt>
              </c:strCache>
            </c:strRef>
          </c:tx>
          <c:spPr>
            <a:ln w="28575" cap="rnd">
              <a:solidFill>
                <a:schemeClr val="accent6"/>
              </a:solidFill>
              <a:round/>
            </a:ln>
            <a:effectLst/>
          </c:spPr>
          <c:marker>
            <c:symbol val="none"/>
          </c:marker>
          <c:cat>
            <c:numRef>
              <c:f>Sheet1!$A$2:$A$63</c:f>
              <c:numCache>
                <c:formatCode>m/d/yyyy</c:formatCode>
                <c:ptCount val="62"/>
                <c:pt idx="0">
                  <c:v>42705</c:v>
                </c:pt>
                <c:pt idx="1">
                  <c:v>42706</c:v>
                </c:pt>
                <c:pt idx="2">
                  <c:v>42707</c:v>
                </c:pt>
                <c:pt idx="3">
                  <c:v>42708</c:v>
                </c:pt>
                <c:pt idx="4">
                  <c:v>42709</c:v>
                </c:pt>
                <c:pt idx="5">
                  <c:v>42710</c:v>
                </c:pt>
                <c:pt idx="6">
                  <c:v>42711</c:v>
                </c:pt>
                <c:pt idx="7">
                  <c:v>42712</c:v>
                </c:pt>
                <c:pt idx="8">
                  <c:v>42713</c:v>
                </c:pt>
                <c:pt idx="9">
                  <c:v>42714</c:v>
                </c:pt>
                <c:pt idx="10">
                  <c:v>42715</c:v>
                </c:pt>
                <c:pt idx="11">
                  <c:v>42716</c:v>
                </c:pt>
                <c:pt idx="12">
                  <c:v>42717</c:v>
                </c:pt>
                <c:pt idx="13">
                  <c:v>42718</c:v>
                </c:pt>
                <c:pt idx="14">
                  <c:v>42719</c:v>
                </c:pt>
                <c:pt idx="15">
                  <c:v>42720</c:v>
                </c:pt>
                <c:pt idx="16">
                  <c:v>42721</c:v>
                </c:pt>
                <c:pt idx="17">
                  <c:v>42722</c:v>
                </c:pt>
                <c:pt idx="18">
                  <c:v>42723</c:v>
                </c:pt>
                <c:pt idx="19">
                  <c:v>42724</c:v>
                </c:pt>
                <c:pt idx="20">
                  <c:v>42725</c:v>
                </c:pt>
                <c:pt idx="21">
                  <c:v>42726</c:v>
                </c:pt>
                <c:pt idx="22">
                  <c:v>42727</c:v>
                </c:pt>
                <c:pt idx="23">
                  <c:v>42728</c:v>
                </c:pt>
                <c:pt idx="24">
                  <c:v>42729</c:v>
                </c:pt>
                <c:pt idx="25">
                  <c:v>42730</c:v>
                </c:pt>
                <c:pt idx="26">
                  <c:v>42731</c:v>
                </c:pt>
                <c:pt idx="27">
                  <c:v>42732</c:v>
                </c:pt>
                <c:pt idx="28">
                  <c:v>42733</c:v>
                </c:pt>
                <c:pt idx="29">
                  <c:v>42734</c:v>
                </c:pt>
                <c:pt idx="30">
                  <c:v>42735</c:v>
                </c:pt>
                <c:pt idx="31">
                  <c:v>42736</c:v>
                </c:pt>
                <c:pt idx="32">
                  <c:v>42737</c:v>
                </c:pt>
                <c:pt idx="33">
                  <c:v>42738</c:v>
                </c:pt>
                <c:pt idx="34">
                  <c:v>42739</c:v>
                </c:pt>
                <c:pt idx="35">
                  <c:v>42740</c:v>
                </c:pt>
                <c:pt idx="36">
                  <c:v>42741</c:v>
                </c:pt>
                <c:pt idx="37">
                  <c:v>42742</c:v>
                </c:pt>
                <c:pt idx="38">
                  <c:v>42743</c:v>
                </c:pt>
                <c:pt idx="39">
                  <c:v>42744</c:v>
                </c:pt>
                <c:pt idx="40">
                  <c:v>42745</c:v>
                </c:pt>
                <c:pt idx="41">
                  <c:v>42746</c:v>
                </c:pt>
                <c:pt idx="42">
                  <c:v>42747</c:v>
                </c:pt>
                <c:pt idx="43">
                  <c:v>42748</c:v>
                </c:pt>
                <c:pt idx="44">
                  <c:v>42749</c:v>
                </c:pt>
                <c:pt idx="45">
                  <c:v>42750</c:v>
                </c:pt>
                <c:pt idx="46">
                  <c:v>42751</c:v>
                </c:pt>
                <c:pt idx="47">
                  <c:v>42752</c:v>
                </c:pt>
                <c:pt idx="48">
                  <c:v>42753</c:v>
                </c:pt>
                <c:pt idx="49">
                  <c:v>42754</c:v>
                </c:pt>
                <c:pt idx="50">
                  <c:v>42755</c:v>
                </c:pt>
                <c:pt idx="51">
                  <c:v>42756</c:v>
                </c:pt>
                <c:pt idx="52">
                  <c:v>42757</c:v>
                </c:pt>
                <c:pt idx="53">
                  <c:v>42758</c:v>
                </c:pt>
                <c:pt idx="54">
                  <c:v>42759</c:v>
                </c:pt>
                <c:pt idx="55">
                  <c:v>42760</c:v>
                </c:pt>
                <c:pt idx="56">
                  <c:v>42761</c:v>
                </c:pt>
                <c:pt idx="57">
                  <c:v>42762</c:v>
                </c:pt>
                <c:pt idx="58">
                  <c:v>42763</c:v>
                </c:pt>
                <c:pt idx="59">
                  <c:v>42764</c:v>
                </c:pt>
                <c:pt idx="60">
                  <c:v>42765</c:v>
                </c:pt>
                <c:pt idx="61">
                  <c:v>42766</c:v>
                </c:pt>
              </c:numCache>
            </c:numRef>
          </c:cat>
          <c:val>
            <c:numRef>
              <c:f>Sheet1!$G$2:$G$63</c:f>
              <c:numCache>
                <c:formatCode>General</c:formatCode>
                <c:ptCount val="62"/>
                <c:pt idx="0">
                  <c:v>73</c:v>
                </c:pt>
                <c:pt idx="1">
                  <c:v>158</c:v>
                </c:pt>
                <c:pt idx="2">
                  <c:v>130</c:v>
                </c:pt>
                <c:pt idx="3">
                  <c:v>147</c:v>
                </c:pt>
                <c:pt idx="4">
                  <c:v>184</c:v>
                </c:pt>
                <c:pt idx="5">
                  <c:v>166</c:v>
                </c:pt>
                <c:pt idx="6">
                  <c:v>118</c:v>
                </c:pt>
                <c:pt idx="7">
                  <c:v>232</c:v>
                </c:pt>
                <c:pt idx="8">
                  <c:v>-18</c:v>
                </c:pt>
                <c:pt idx="9">
                  <c:v>-11</c:v>
                </c:pt>
                <c:pt idx="10">
                  <c:v>-29</c:v>
                </c:pt>
                <c:pt idx="11">
                  <c:v>53</c:v>
                </c:pt>
                <c:pt idx="12">
                  <c:v>458</c:v>
                </c:pt>
                <c:pt idx="13">
                  <c:v>341</c:v>
                </c:pt>
                <c:pt idx="14">
                  <c:v>308</c:v>
                </c:pt>
                <c:pt idx="15">
                  <c:v>317</c:v>
                </c:pt>
                <c:pt idx="16">
                  <c:v>318</c:v>
                </c:pt>
                <c:pt idx="17">
                  <c:v>359</c:v>
                </c:pt>
                <c:pt idx="18">
                  <c:v>412</c:v>
                </c:pt>
                <c:pt idx="19">
                  <c:v>353</c:v>
                </c:pt>
                <c:pt idx="20">
                  <c:v>353</c:v>
                </c:pt>
                <c:pt idx="21">
                  <c:v>359</c:v>
                </c:pt>
                <c:pt idx="22">
                  <c:v>165</c:v>
                </c:pt>
                <c:pt idx="23">
                  <c:v>77</c:v>
                </c:pt>
                <c:pt idx="24">
                  <c:v>116</c:v>
                </c:pt>
                <c:pt idx="25">
                  <c:v>191</c:v>
                </c:pt>
                <c:pt idx="26">
                  <c:v>19</c:v>
                </c:pt>
                <c:pt idx="27">
                  <c:v>-11</c:v>
                </c:pt>
                <c:pt idx="28">
                  <c:v>5</c:v>
                </c:pt>
                <c:pt idx="29">
                  <c:v>-24</c:v>
                </c:pt>
                <c:pt idx="30">
                  <c:v>-27</c:v>
                </c:pt>
                <c:pt idx="31">
                  <c:v>-51</c:v>
                </c:pt>
                <c:pt idx="32">
                  <c:v>2</c:v>
                </c:pt>
                <c:pt idx="33">
                  <c:v>17</c:v>
                </c:pt>
                <c:pt idx="34">
                  <c:v>0</c:v>
                </c:pt>
                <c:pt idx="35">
                  <c:v>-2</c:v>
                </c:pt>
                <c:pt idx="36">
                  <c:v>10</c:v>
                </c:pt>
                <c:pt idx="37">
                  <c:v>-16</c:v>
                </c:pt>
                <c:pt idx="38">
                  <c:v>-7</c:v>
                </c:pt>
                <c:pt idx="39">
                  <c:v>-13</c:v>
                </c:pt>
              </c:numCache>
            </c:numRef>
          </c:val>
          <c:smooth val="0"/>
          <c:extLst>
            <c:ext xmlns:c16="http://schemas.microsoft.com/office/drawing/2014/chart" uri="{C3380CC4-5D6E-409C-BE32-E72D297353CC}">
              <c16:uniqueId val="{00000005-9A2B-4EAD-8D3A-E357A589336E}"/>
            </c:ext>
          </c:extLst>
        </c:ser>
        <c:ser>
          <c:idx val="6"/>
          <c:order val="6"/>
          <c:tx>
            <c:strRef>
              <c:f>Sheet1!$H$1</c:f>
              <c:strCache>
                <c:ptCount val="1"/>
                <c:pt idx="0">
                  <c:v>Banco Ciudad</c:v>
                </c:pt>
              </c:strCache>
            </c:strRef>
          </c:tx>
          <c:spPr>
            <a:ln w="28575" cap="rnd">
              <a:solidFill>
                <a:schemeClr val="accent1">
                  <a:lumMod val="60000"/>
                </a:schemeClr>
              </a:solidFill>
              <a:round/>
            </a:ln>
            <a:effectLst/>
          </c:spPr>
          <c:marker>
            <c:symbol val="none"/>
          </c:marker>
          <c:cat>
            <c:numRef>
              <c:f>Sheet1!$A$2:$A$63</c:f>
              <c:numCache>
                <c:formatCode>m/d/yyyy</c:formatCode>
                <c:ptCount val="62"/>
                <c:pt idx="0">
                  <c:v>42705</c:v>
                </c:pt>
                <c:pt idx="1">
                  <c:v>42706</c:v>
                </c:pt>
                <c:pt idx="2">
                  <c:v>42707</c:v>
                </c:pt>
                <c:pt idx="3">
                  <c:v>42708</c:v>
                </c:pt>
                <c:pt idx="4">
                  <c:v>42709</c:v>
                </c:pt>
                <c:pt idx="5">
                  <c:v>42710</c:v>
                </c:pt>
                <c:pt idx="6">
                  <c:v>42711</c:v>
                </c:pt>
                <c:pt idx="7">
                  <c:v>42712</c:v>
                </c:pt>
                <c:pt idx="8">
                  <c:v>42713</c:v>
                </c:pt>
                <c:pt idx="9">
                  <c:v>42714</c:v>
                </c:pt>
                <c:pt idx="10">
                  <c:v>42715</c:v>
                </c:pt>
                <c:pt idx="11">
                  <c:v>42716</c:v>
                </c:pt>
                <c:pt idx="12">
                  <c:v>42717</c:v>
                </c:pt>
                <c:pt idx="13">
                  <c:v>42718</c:v>
                </c:pt>
                <c:pt idx="14">
                  <c:v>42719</c:v>
                </c:pt>
                <c:pt idx="15">
                  <c:v>42720</c:v>
                </c:pt>
                <c:pt idx="16">
                  <c:v>42721</c:v>
                </c:pt>
                <c:pt idx="17">
                  <c:v>42722</c:v>
                </c:pt>
                <c:pt idx="18">
                  <c:v>42723</c:v>
                </c:pt>
                <c:pt idx="19">
                  <c:v>42724</c:v>
                </c:pt>
                <c:pt idx="20">
                  <c:v>42725</c:v>
                </c:pt>
                <c:pt idx="21">
                  <c:v>42726</c:v>
                </c:pt>
                <c:pt idx="22">
                  <c:v>42727</c:v>
                </c:pt>
                <c:pt idx="23">
                  <c:v>42728</c:v>
                </c:pt>
                <c:pt idx="24">
                  <c:v>42729</c:v>
                </c:pt>
                <c:pt idx="25">
                  <c:v>42730</c:v>
                </c:pt>
                <c:pt idx="26">
                  <c:v>42731</c:v>
                </c:pt>
                <c:pt idx="27">
                  <c:v>42732</c:v>
                </c:pt>
                <c:pt idx="28">
                  <c:v>42733</c:v>
                </c:pt>
                <c:pt idx="29">
                  <c:v>42734</c:v>
                </c:pt>
                <c:pt idx="30">
                  <c:v>42735</c:v>
                </c:pt>
                <c:pt idx="31">
                  <c:v>42736</c:v>
                </c:pt>
                <c:pt idx="32">
                  <c:v>42737</c:v>
                </c:pt>
                <c:pt idx="33">
                  <c:v>42738</c:v>
                </c:pt>
                <c:pt idx="34">
                  <c:v>42739</c:v>
                </c:pt>
                <c:pt idx="35">
                  <c:v>42740</c:v>
                </c:pt>
                <c:pt idx="36">
                  <c:v>42741</c:v>
                </c:pt>
                <c:pt idx="37">
                  <c:v>42742</c:v>
                </c:pt>
                <c:pt idx="38">
                  <c:v>42743</c:v>
                </c:pt>
                <c:pt idx="39">
                  <c:v>42744</c:v>
                </c:pt>
                <c:pt idx="40">
                  <c:v>42745</c:v>
                </c:pt>
                <c:pt idx="41">
                  <c:v>42746</c:v>
                </c:pt>
                <c:pt idx="42">
                  <c:v>42747</c:v>
                </c:pt>
                <c:pt idx="43">
                  <c:v>42748</c:v>
                </c:pt>
                <c:pt idx="44">
                  <c:v>42749</c:v>
                </c:pt>
                <c:pt idx="45">
                  <c:v>42750</c:v>
                </c:pt>
                <c:pt idx="46">
                  <c:v>42751</c:v>
                </c:pt>
                <c:pt idx="47">
                  <c:v>42752</c:v>
                </c:pt>
                <c:pt idx="48">
                  <c:v>42753</c:v>
                </c:pt>
                <c:pt idx="49">
                  <c:v>42754</c:v>
                </c:pt>
                <c:pt idx="50">
                  <c:v>42755</c:v>
                </c:pt>
                <c:pt idx="51">
                  <c:v>42756</c:v>
                </c:pt>
                <c:pt idx="52">
                  <c:v>42757</c:v>
                </c:pt>
                <c:pt idx="53">
                  <c:v>42758</c:v>
                </c:pt>
                <c:pt idx="54">
                  <c:v>42759</c:v>
                </c:pt>
                <c:pt idx="55">
                  <c:v>42760</c:v>
                </c:pt>
                <c:pt idx="56">
                  <c:v>42761</c:v>
                </c:pt>
                <c:pt idx="57">
                  <c:v>42762</c:v>
                </c:pt>
                <c:pt idx="58">
                  <c:v>42763</c:v>
                </c:pt>
                <c:pt idx="59">
                  <c:v>42764</c:v>
                </c:pt>
                <c:pt idx="60">
                  <c:v>42765</c:v>
                </c:pt>
                <c:pt idx="61">
                  <c:v>42766</c:v>
                </c:pt>
              </c:numCache>
            </c:numRef>
          </c:cat>
          <c:val>
            <c:numRef>
              <c:f>Sheet1!$H$2:$H$63</c:f>
              <c:numCache>
                <c:formatCode>General</c:formatCode>
                <c:ptCount val="62"/>
                <c:pt idx="0">
                  <c:v>203</c:v>
                </c:pt>
                <c:pt idx="1">
                  <c:v>325</c:v>
                </c:pt>
                <c:pt idx="2">
                  <c:v>348</c:v>
                </c:pt>
                <c:pt idx="3">
                  <c:v>352</c:v>
                </c:pt>
                <c:pt idx="4">
                  <c:v>352</c:v>
                </c:pt>
                <c:pt idx="5">
                  <c:v>267</c:v>
                </c:pt>
                <c:pt idx="6">
                  <c:v>226</c:v>
                </c:pt>
                <c:pt idx="7">
                  <c:v>213</c:v>
                </c:pt>
                <c:pt idx="8">
                  <c:v>219</c:v>
                </c:pt>
                <c:pt idx="9">
                  <c:v>219</c:v>
                </c:pt>
                <c:pt idx="10">
                  <c:v>299</c:v>
                </c:pt>
                <c:pt idx="11">
                  <c:v>314</c:v>
                </c:pt>
                <c:pt idx="12">
                  <c:v>246</c:v>
                </c:pt>
                <c:pt idx="13">
                  <c:v>162</c:v>
                </c:pt>
                <c:pt idx="14">
                  <c:v>-26</c:v>
                </c:pt>
                <c:pt idx="15">
                  <c:v>-15</c:v>
                </c:pt>
                <c:pt idx="16">
                  <c:v>-9</c:v>
                </c:pt>
                <c:pt idx="17">
                  <c:v>-32</c:v>
                </c:pt>
                <c:pt idx="18">
                  <c:v>4</c:v>
                </c:pt>
                <c:pt idx="19">
                  <c:v>19</c:v>
                </c:pt>
                <c:pt idx="20">
                  <c:v>82</c:v>
                </c:pt>
                <c:pt idx="21">
                  <c:v>66</c:v>
                </c:pt>
                <c:pt idx="22">
                  <c:v>95</c:v>
                </c:pt>
                <c:pt idx="23">
                  <c:v>80</c:v>
                </c:pt>
                <c:pt idx="24">
                  <c:v>99</c:v>
                </c:pt>
                <c:pt idx="25">
                  <c:v>116</c:v>
                </c:pt>
                <c:pt idx="26">
                  <c:v>68</c:v>
                </c:pt>
                <c:pt idx="27">
                  <c:v>54</c:v>
                </c:pt>
                <c:pt idx="28">
                  <c:v>18</c:v>
                </c:pt>
                <c:pt idx="29">
                  <c:v>52</c:v>
                </c:pt>
                <c:pt idx="30">
                  <c:v>29</c:v>
                </c:pt>
                <c:pt idx="31">
                  <c:v>-8</c:v>
                </c:pt>
                <c:pt idx="32">
                  <c:v>-7</c:v>
                </c:pt>
                <c:pt idx="33">
                  <c:v>9</c:v>
                </c:pt>
                <c:pt idx="34">
                  <c:v>-12</c:v>
                </c:pt>
                <c:pt idx="35">
                  <c:v>-3</c:v>
                </c:pt>
                <c:pt idx="36">
                  <c:v>-6</c:v>
                </c:pt>
                <c:pt idx="37">
                  <c:v>-16</c:v>
                </c:pt>
                <c:pt idx="38">
                  <c:v>-19</c:v>
                </c:pt>
                <c:pt idx="39">
                  <c:v>-15</c:v>
                </c:pt>
              </c:numCache>
            </c:numRef>
          </c:val>
          <c:smooth val="0"/>
          <c:extLst>
            <c:ext xmlns:c16="http://schemas.microsoft.com/office/drawing/2014/chart" uri="{C3380CC4-5D6E-409C-BE32-E72D297353CC}">
              <c16:uniqueId val="{00000006-9A2B-4EAD-8D3A-E357A589336E}"/>
            </c:ext>
          </c:extLst>
        </c:ser>
        <c:ser>
          <c:idx val="7"/>
          <c:order val="7"/>
          <c:tx>
            <c:strRef>
              <c:f>Sheet1!$I$1</c:f>
              <c:strCache>
                <c:ptCount val="1"/>
                <c:pt idx="0">
                  <c:v>Banco Provincia</c:v>
                </c:pt>
              </c:strCache>
            </c:strRef>
          </c:tx>
          <c:spPr>
            <a:ln w="28575" cap="rnd">
              <a:solidFill>
                <a:schemeClr val="accent2">
                  <a:lumMod val="60000"/>
                </a:schemeClr>
              </a:solidFill>
              <a:round/>
            </a:ln>
            <a:effectLst/>
          </c:spPr>
          <c:marker>
            <c:symbol val="none"/>
          </c:marker>
          <c:cat>
            <c:numRef>
              <c:f>Sheet1!$A$2:$A$63</c:f>
              <c:numCache>
                <c:formatCode>m/d/yyyy</c:formatCode>
                <c:ptCount val="62"/>
                <c:pt idx="0">
                  <c:v>42705</c:v>
                </c:pt>
                <c:pt idx="1">
                  <c:v>42706</c:v>
                </c:pt>
                <c:pt idx="2">
                  <c:v>42707</c:v>
                </c:pt>
                <c:pt idx="3">
                  <c:v>42708</c:v>
                </c:pt>
                <c:pt idx="4">
                  <c:v>42709</c:v>
                </c:pt>
                <c:pt idx="5">
                  <c:v>42710</c:v>
                </c:pt>
                <c:pt idx="6">
                  <c:v>42711</c:v>
                </c:pt>
                <c:pt idx="7">
                  <c:v>42712</c:v>
                </c:pt>
                <c:pt idx="8">
                  <c:v>42713</c:v>
                </c:pt>
                <c:pt idx="9">
                  <c:v>42714</c:v>
                </c:pt>
                <c:pt idx="10">
                  <c:v>42715</c:v>
                </c:pt>
                <c:pt idx="11">
                  <c:v>42716</c:v>
                </c:pt>
                <c:pt idx="12">
                  <c:v>42717</c:v>
                </c:pt>
                <c:pt idx="13">
                  <c:v>42718</c:v>
                </c:pt>
                <c:pt idx="14">
                  <c:v>42719</c:v>
                </c:pt>
                <c:pt idx="15">
                  <c:v>42720</c:v>
                </c:pt>
                <c:pt idx="16">
                  <c:v>42721</c:v>
                </c:pt>
                <c:pt idx="17">
                  <c:v>42722</c:v>
                </c:pt>
                <c:pt idx="18">
                  <c:v>42723</c:v>
                </c:pt>
                <c:pt idx="19">
                  <c:v>42724</c:v>
                </c:pt>
                <c:pt idx="20">
                  <c:v>42725</c:v>
                </c:pt>
                <c:pt idx="21">
                  <c:v>42726</c:v>
                </c:pt>
                <c:pt idx="22">
                  <c:v>42727</c:v>
                </c:pt>
                <c:pt idx="23">
                  <c:v>42728</c:v>
                </c:pt>
                <c:pt idx="24">
                  <c:v>42729</c:v>
                </c:pt>
                <c:pt idx="25">
                  <c:v>42730</c:v>
                </c:pt>
                <c:pt idx="26">
                  <c:v>42731</c:v>
                </c:pt>
                <c:pt idx="27">
                  <c:v>42732</c:v>
                </c:pt>
                <c:pt idx="28">
                  <c:v>42733</c:v>
                </c:pt>
                <c:pt idx="29">
                  <c:v>42734</c:v>
                </c:pt>
                <c:pt idx="30">
                  <c:v>42735</c:v>
                </c:pt>
                <c:pt idx="31">
                  <c:v>42736</c:v>
                </c:pt>
                <c:pt idx="32">
                  <c:v>42737</c:v>
                </c:pt>
                <c:pt idx="33">
                  <c:v>42738</c:v>
                </c:pt>
                <c:pt idx="34">
                  <c:v>42739</c:v>
                </c:pt>
                <c:pt idx="35">
                  <c:v>42740</c:v>
                </c:pt>
                <c:pt idx="36">
                  <c:v>42741</c:v>
                </c:pt>
                <c:pt idx="37">
                  <c:v>42742</c:v>
                </c:pt>
                <c:pt idx="38">
                  <c:v>42743</c:v>
                </c:pt>
                <c:pt idx="39">
                  <c:v>42744</c:v>
                </c:pt>
                <c:pt idx="40">
                  <c:v>42745</c:v>
                </c:pt>
                <c:pt idx="41">
                  <c:v>42746</c:v>
                </c:pt>
                <c:pt idx="42">
                  <c:v>42747</c:v>
                </c:pt>
                <c:pt idx="43">
                  <c:v>42748</c:v>
                </c:pt>
                <c:pt idx="44">
                  <c:v>42749</c:v>
                </c:pt>
                <c:pt idx="45">
                  <c:v>42750</c:v>
                </c:pt>
                <c:pt idx="46">
                  <c:v>42751</c:v>
                </c:pt>
                <c:pt idx="47">
                  <c:v>42752</c:v>
                </c:pt>
                <c:pt idx="48">
                  <c:v>42753</c:v>
                </c:pt>
                <c:pt idx="49">
                  <c:v>42754</c:v>
                </c:pt>
                <c:pt idx="50">
                  <c:v>42755</c:v>
                </c:pt>
                <c:pt idx="51">
                  <c:v>42756</c:v>
                </c:pt>
                <c:pt idx="52">
                  <c:v>42757</c:v>
                </c:pt>
                <c:pt idx="53">
                  <c:v>42758</c:v>
                </c:pt>
                <c:pt idx="54">
                  <c:v>42759</c:v>
                </c:pt>
                <c:pt idx="55">
                  <c:v>42760</c:v>
                </c:pt>
                <c:pt idx="56">
                  <c:v>42761</c:v>
                </c:pt>
                <c:pt idx="57">
                  <c:v>42762</c:v>
                </c:pt>
                <c:pt idx="58">
                  <c:v>42763</c:v>
                </c:pt>
                <c:pt idx="59">
                  <c:v>42764</c:v>
                </c:pt>
                <c:pt idx="60">
                  <c:v>42765</c:v>
                </c:pt>
                <c:pt idx="61">
                  <c:v>42766</c:v>
                </c:pt>
              </c:numCache>
            </c:numRef>
          </c:cat>
          <c:val>
            <c:numRef>
              <c:f>Sheet1!$I$2:$I$63</c:f>
              <c:numCache>
                <c:formatCode>General</c:formatCode>
                <c:ptCount val="62"/>
                <c:pt idx="0">
                  <c:v>41</c:v>
                </c:pt>
                <c:pt idx="1">
                  <c:v>40</c:v>
                </c:pt>
                <c:pt idx="2">
                  <c:v>21</c:v>
                </c:pt>
                <c:pt idx="3">
                  <c:v>21</c:v>
                </c:pt>
                <c:pt idx="4">
                  <c:v>60</c:v>
                </c:pt>
                <c:pt idx="5">
                  <c:v>44</c:v>
                </c:pt>
                <c:pt idx="6">
                  <c:v>39</c:v>
                </c:pt>
                <c:pt idx="7">
                  <c:v>30</c:v>
                </c:pt>
                <c:pt idx="8">
                  <c:v>53</c:v>
                </c:pt>
                <c:pt idx="9">
                  <c:v>66</c:v>
                </c:pt>
                <c:pt idx="10">
                  <c:v>22</c:v>
                </c:pt>
                <c:pt idx="11">
                  <c:v>51</c:v>
                </c:pt>
                <c:pt idx="12">
                  <c:v>383</c:v>
                </c:pt>
                <c:pt idx="13">
                  <c:v>393</c:v>
                </c:pt>
                <c:pt idx="14">
                  <c:v>168</c:v>
                </c:pt>
                <c:pt idx="15">
                  <c:v>594</c:v>
                </c:pt>
                <c:pt idx="16">
                  <c:v>534</c:v>
                </c:pt>
                <c:pt idx="17">
                  <c:v>98</c:v>
                </c:pt>
                <c:pt idx="18">
                  <c:v>407</c:v>
                </c:pt>
                <c:pt idx="19">
                  <c:v>759</c:v>
                </c:pt>
                <c:pt idx="20">
                  <c:v>804</c:v>
                </c:pt>
                <c:pt idx="21">
                  <c:v>926</c:v>
                </c:pt>
                <c:pt idx="22">
                  <c:v>822</c:v>
                </c:pt>
                <c:pt idx="23">
                  <c:v>147</c:v>
                </c:pt>
                <c:pt idx="24">
                  <c:v>13</c:v>
                </c:pt>
                <c:pt idx="25">
                  <c:v>176</c:v>
                </c:pt>
                <c:pt idx="26">
                  <c:v>67</c:v>
                </c:pt>
                <c:pt idx="27">
                  <c:v>60</c:v>
                </c:pt>
                <c:pt idx="28">
                  <c:v>58</c:v>
                </c:pt>
                <c:pt idx="29">
                  <c:v>83</c:v>
                </c:pt>
                <c:pt idx="30">
                  <c:v>131</c:v>
                </c:pt>
                <c:pt idx="31">
                  <c:v>98</c:v>
                </c:pt>
                <c:pt idx="32">
                  <c:v>153</c:v>
                </c:pt>
                <c:pt idx="33">
                  <c:v>187</c:v>
                </c:pt>
                <c:pt idx="34">
                  <c:v>176</c:v>
                </c:pt>
                <c:pt idx="35">
                  <c:v>403</c:v>
                </c:pt>
                <c:pt idx="36">
                  <c:v>38</c:v>
                </c:pt>
                <c:pt idx="37">
                  <c:v>23</c:v>
                </c:pt>
                <c:pt idx="38">
                  <c:v>19</c:v>
                </c:pt>
                <c:pt idx="39">
                  <c:v>13</c:v>
                </c:pt>
              </c:numCache>
            </c:numRef>
          </c:val>
          <c:smooth val="0"/>
          <c:extLst>
            <c:ext xmlns:c16="http://schemas.microsoft.com/office/drawing/2014/chart" uri="{C3380CC4-5D6E-409C-BE32-E72D297353CC}">
              <c16:uniqueId val="{00000007-9A2B-4EAD-8D3A-E357A589336E}"/>
            </c:ext>
          </c:extLst>
        </c:ser>
        <c:ser>
          <c:idx val="8"/>
          <c:order val="8"/>
          <c:tx>
            <c:strRef>
              <c:f>Sheet1!$J$1</c:f>
              <c:strCache>
                <c:ptCount val="1"/>
                <c:pt idx="0">
                  <c:v>Banco Macro</c:v>
                </c:pt>
              </c:strCache>
            </c:strRef>
          </c:tx>
          <c:spPr>
            <a:ln w="28575" cap="rnd">
              <a:solidFill>
                <a:schemeClr val="accent3">
                  <a:lumMod val="60000"/>
                </a:schemeClr>
              </a:solidFill>
              <a:round/>
            </a:ln>
            <a:effectLst/>
          </c:spPr>
          <c:marker>
            <c:symbol val="none"/>
          </c:marker>
          <c:cat>
            <c:numRef>
              <c:f>Sheet1!$A$2:$A$63</c:f>
              <c:numCache>
                <c:formatCode>m/d/yyyy</c:formatCode>
                <c:ptCount val="62"/>
                <c:pt idx="0">
                  <c:v>42705</c:v>
                </c:pt>
                <c:pt idx="1">
                  <c:v>42706</c:v>
                </c:pt>
                <c:pt idx="2">
                  <c:v>42707</c:v>
                </c:pt>
                <c:pt idx="3">
                  <c:v>42708</c:v>
                </c:pt>
                <c:pt idx="4">
                  <c:v>42709</c:v>
                </c:pt>
                <c:pt idx="5">
                  <c:v>42710</c:v>
                </c:pt>
                <c:pt idx="6">
                  <c:v>42711</c:v>
                </c:pt>
                <c:pt idx="7">
                  <c:v>42712</c:v>
                </c:pt>
                <c:pt idx="8">
                  <c:v>42713</c:v>
                </c:pt>
                <c:pt idx="9">
                  <c:v>42714</c:v>
                </c:pt>
                <c:pt idx="10">
                  <c:v>42715</c:v>
                </c:pt>
                <c:pt idx="11">
                  <c:v>42716</c:v>
                </c:pt>
                <c:pt idx="12">
                  <c:v>42717</c:v>
                </c:pt>
                <c:pt idx="13">
                  <c:v>42718</c:v>
                </c:pt>
                <c:pt idx="14">
                  <c:v>42719</c:v>
                </c:pt>
                <c:pt idx="15">
                  <c:v>42720</c:v>
                </c:pt>
                <c:pt idx="16">
                  <c:v>42721</c:v>
                </c:pt>
                <c:pt idx="17">
                  <c:v>42722</c:v>
                </c:pt>
                <c:pt idx="18">
                  <c:v>42723</c:v>
                </c:pt>
                <c:pt idx="19">
                  <c:v>42724</c:v>
                </c:pt>
                <c:pt idx="20">
                  <c:v>42725</c:v>
                </c:pt>
                <c:pt idx="21">
                  <c:v>42726</c:v>
                </c:pt>
                <c:pt idx="22">
                  <c:v>42727</c:v>
                </c:pt>
                <c:pt idx="23">
                  <c:v>42728</c:v>
                </c:pt>
                <c:pt idx="24">
                  <c:v>42729</c:v>
                </c:pt>
                <c:pt idx="25">
                  <c:v>42730</c:v>
                </c:pt>
                <c:pt idx="26">
                  <c:v>42731</c:v>
                </c:pt>
                <c:pt idx="27">
                  <c:v>42732</c:v>
                </c:pt>
                <c:pt idx="28">
                  <c:v>42733</c:v>
                </c:pt>
                <c:pt idx="29">
                  <c:v>42734</c:v>
                </c:pt>
                <c:pt idx="30">
                  <c:v>42735</c:v>
                </c:pt>
                <c:pt idx="31">
                  <c:v>42736</c:v>
                </c:pt>
                <c:pt idx="32">
                  <c:v>42737</c:v>
                </c:pt>
                <c:pt idx="33">
                  <c:v>42738</c:v>
                </c:pt>
                <c:pt idx="34">
                  <c:v>42739</c:v>
                </c:pt>
                <c:pt idx="35">
                  <c:v>42740</c:v>
                </c:pt>
                <c:pt idx="36">
                  <c:v>42741</c:v>
                </c:pt>
                <c:pt idx="37">
                  <c:v>42742</c:v>
                </c:pt>
                <c:pt idx="38">
                  <c:v>42743</c:v>
                </c:pt>
                <c:pt idx="39">
                  <c:v>42744</c:v>
                </c:pt>
                <c:pt idx="40">
                  <c:v>42745</c:v>
                </c:pt>
                <c:pt idx="41">
                  <c:v>42746</c:v>
                </c:pt>
                <c:pt idx="42">
                  <c:v>42747</c:v>
                </c:pt>
                <c:pt idx="43">
                  <c:v>42748</c:v>
                </c:pt>
                <c:pt idx="44">
                  <c:v>42749</c:v>
                </c:pt>
                <c:pt idx="45">
                  <c:v>42750</c:v>
                </c:pt>
                <c:pt idx="46">
                  <c:v>42751</c:v>
                </c:pt>
                <c:pt idx="47">
                  <c:v>42752</c:v>
                </c:pt>
                <c:pt idx="48">
                  <c:v>42753</c:v>
                </c:pt>
                <c:pt idx="49">
                  <c:v>42754</c:v>
                </c:pt>
                <c:pt idx="50">
                  <c:v>42755</c:v>
                </c:pt>
                <c:pt idx="51">
                  <c:v>42756</c:v>
                </c:pt>
                <c:pt idx="52">
                  <c:v>42757</c:v>
                </c:pt>
                <c:pt idx="53">
                  <c:v>42758</c:v>
                </c:pt>
                <c:pt idx="54">
                  <c:v>42759</c:v>
                </c:pt>
                <c:pt idx="55">
                  <c:v>42760</c:v>
                </c:pt>
                <c:pt idx="56">
                  <c:v>42761</c:v>
                </c:pt>
                <c:pt idx="57">
                  <c:v>42762</c:v>
                </c:pt>
                <c:pt idx="58">
                  <c:v>42763</c:v>
                </c:pt>
                <c:pt idx="59">
                  <c:v>42764</c:v>
                </c:pt>
                <c:pt idx="60">
                  <c:v>42765</c:v>
                </c:pt>
                <c:pt idx="61">
                  <c:v>42766</c:v>
                </c:pt>
              </c:numCache>
            </c:numRef>
          </c:cat>
          <c:val>
            <c:numRef>
              <c:f>Sheet1!$J$2:$J$63</c:f>
              <c:numCache>
                <c:formatCode>General</c:formatCode>
                <c:ptCount val="62"/>
                <c:pt idx="0">
                  <c:v>97</c:v>
                </c:pt>
                <c:pt idx="1">
                  <c:v>86</c:v>
                </c:pt>
                <c:pt idx="2">
                  <c:v>88</c:v>
                </c:pt>
                <c:pt idx="3">
                  <c:v>60</c:v>
                </c:pt>
                <c:pt idx="4">
                  <c:v>70</c:v>
                </c:pt>
                <c:pt idx="5">
                  <c:v>79</c:v>
                </c:pt>
                <c:pt idx="6">
                  <c:v>74</c:v>
                </c:pt>
                <c:pt idx="7">
                  <c:v>68</c:v>
                </c:pt>
                <c:pt idx="8">
                  <c:v>58</c:v>
                </c:pt>
                <c:pt idx="9">
                  <c:v>26</c:v>
                </c:pt>
                <c:pt idx="10">
                  <c:v>22</c:v>
                </c:pt>
                <c:pt idx="11">
                  <c:v>93</c:v>
                </c:pt>
                <c:pt idx="12">
                  <c:v>131</c:v>
                </c:pt>
                <c:pt idx="13">
                  <c:v>104</c:v>
                </c:pt>
                <c:pt idx="14">
                  <c:v>164</c:v>
                </c:pt>
                <c:pt idx="15">
                  <c:v>57</c:v>
                </c:pt>
                <c:pt idx="16">
                  <c:v>45</c:v>
                </c:pt>
                <c:pt idx="17">
                  <c:v>31</c:v>
                </c:pt>
                <c:pt idx="18">
                  <c:v>65</c:v>
                </c:pt>
                <c:pt idx="19">
                  <c:v>111</c:v>
                </c:pt>
                <c:pt idx="20">
                  <c:v>93</c:v>
                </c:pt>
                <c:pt idx="21">
                  <c:v>93</c:v>
                </c:pt>
                <c:pt idx="22">
                  <c:v>91</c:v>
                </c:pt>
                <c:pt idx="23">
                  <c:v>119</c:v>
                </c:pt>
                <c:pt idx="24">
                  <c:v>140</c:v>
                </c:pt>
                <c:pt idx="25">
                  <c:v>80</c:v>
                </c:pt>
                <c:pt idx="26">
                  <c:v>81</c:v>
                </c:pt>
                <c:pt idx="27">
                  <c:v>178</c:v>
                </c:pt>
                <c:pt idx="28">
                  <c:v>232</c:v>
                </c:pt>
                <c:pt idx="29">
                  <c:v>93</c:v>
                </c:pt>
                <c:pt idx="30">
                  <c:v>133</c:v>
                </c:pt>
                <c:pt idx="31">
                  <c:v>33</c:v>
                </c:pt>
                <c:pt idx="32">
                  <c:v>167</c:v>
                </c:pt>
                <c:pt idx="33">
                  <c:v>78</c:v>
                </c:pt>
                <c:pt idx="34">
                  <c:v>61</c:v>
                </c:pt>
                <c:pt idx="35">
                  <c:v>39</c:v>
                </c:pt>
                <c:pt idx="36">
                  <c:v>49</c:v>
                </c:pt>
                <c:pt idx="37">
                  <c:v>29</c:v>
                </c:pt>
                <c:pt idx="38">
                  <c:v>35</c:v>
                </c:pt>
                <c:pt idx="39">
                  <c:v>3</c:v>
                </c:pt>
              </c:numCache>
            </c:numRef>
          </c:val>
          <c:smooth val="0"/>
          <c:extLst>
            <c:ext xmlns:c16="http://schemas.microsoft.com/office/drawing/2014/chart" uri="{C3380CC4-5D6E-409C-BE32-E72D297353CC}">
              <c16:uniqueId val="{00000008-9A2B-4EAD-8D3A-E357A589336E}"/>
            </c:ext>
          </c:extLst>
        </c:ser>
        <c:ser>
          <c:idx val="9"/>
          <c:order val="9"/>
          <c:tx>
            <c:strRef>
              <c:f>Sheet1!$K$1</c:f>
              <c:strCache>
                <c:ptCount val="1"/>
                <c:pt idx="0">
                  <c:v>HSBC Argentina</c:v>
                </c:pt>
              </c:strCache>
            </c:strRef>
          </c:tx>
          <c:spPr>
            <a:ln w="28575" cap="rnd">
              <a:solidFill>
                <a:schemeClr val="accent4">
                  <a:lumMod val="60000"/>
                </a:schemeClr>
              </a:solidFill>
              <a:round/>
            </a:ln>
            <a:effectLst/>
          </c:spPr>
          <c:marker>
            <c:symbol val="none"/>
          </c:marker>
          <c:cat>
            <c:numRef>
              <c:f>Sheet1!$A$2:$A$63</c:f>
              <c:numCache>
                <c:formatCode>m/d/yyyy</c:formatCode>
                <c:ptCount val="62"/>
                <c:pt idx="0">
                  <c:v>42705</c:v>
                </c:pt>
                <c:pt idx="1">
                  <c:v>42706</c:v>
                </c:pt>
                <c:pt idx="2">
                  <c:v>42707</c:v>
                </c:pt>
                <c:pt idx="3">
                  <c:v>42708</c:v>
                </c:pt>
                <c:pt idx="4">
                  <c:v>42709</c:v>
                </c:pt>
                <c:pt idx="5">
                  <c:v>42710</c:v>
                </c:pt>
                <c:pt idx="6">
                  <c:v>42711</c:v>
                </c:pt>
                <c:pt idx="7">
                  <c:v>42712</c:v>
                </c:pt>
                <c:pt idx="8">
                  <c:v>42713</c:v>
                </c:pt>
                <c:pt idx="9">
                  <c:v>42714</c:v>
                </c:pt>
                <c:pt idx="10">
                  <c:v>42715</c:v>
                </c:pt>
                <c:pt idx="11">
                  <c:v>42716</c:v>
                </c:pt>
                <c:pt idx="12">
                  <c:v>42717</c:v>
                </c:pt>
                <c:pt idx="13">
                  <c:v>42718</c:v>
                </c:pt>
                <c:pt idx="14">
                  <c:v>42719</c:v>
                </c:pt>
                <c:pt idx="15">
                  <c:v>42720</c:v>
                </c:pt>
                <c:pt idx="16">
                  <c:v>42721</c:v>
                </c:pt>
                <c:pt idx="17">
                  <c:v>42722</c:v>
                </c:pt>
                <c:pt idx="18">
                  <c:v>42723</c:v>
                </c:pt>
                <c:pt idx="19">
                  <c:v>42724</c:v>
                </c:pt>
                <c:pt idx="20">
                  <c:v>42725</c:v>
                </c:pt>
                <c:pt idx="21">
                  <c:v>42726</c:v>
                </c:pt>
                <c:pt idx="22">
                  <c:v>42727</c:v>
                </c:pt>
                <c:pt idx="23">
                  <c:v>42728</c:v>
                </c:pt>
                <c:pt idx="24">
                  <c:v>42729</c:v>
                </c:pt>
                <c:pt idx="25">
                  <c:v>42730</c:v>
                </c:pt>
                <c:pt idx="26">
                  <c:v>42731</c:v>
                </c:pt>
                <c:pt idx="27">
                  <c:v>42732</c:v>
                </c:pt>
                <c:pt idx="28">
                  <c:v>42733</c:v>
                </c:pt>
                <c:pt idx="29">
                  <c:v>42734</c:v>
                </c:pt>
                <c:pt idx="30">
                  <c:v>42735</c:v>
                </c:pt>
                <c:pt idx="31">
                  <c:v>42736</c:v>
                </c:pt>
                <c:pt idx="32">
                  <c:v>42737</c:v>
                </c:pt>
                <c:pt idx="33">
                  <c:v>42738</c:v>
                </c:pt>
                <c:pt idx="34">
                  <c:v>42739</c:v>
                </c:pt>
                <c:pt idx="35">
                  <c:v>42740</c:v>
                </c:pt>
                <c:pt idx="36">
                  <c:v>42741</c:v>
                </c:pt>
                <c:pt idx="37">
                  <c:v>42742</c:v>
                </c:pt>
                <c:pt idx="38">
                  <c:v>42743</c:v>
                </c:pt>
                <c:pt idx="39">
                  <c:v>42744</c:v>
                </c:pt>
                <c:pt idx="40">
                  <c:v>42745</c:v>
                </c:pt>
                <c:pt idx="41">
                  <c:v>42746</c:v>
                </c:pt>
                <c:pt idx="42">
                  <c:v>42747</c:v>
                </c:pt>
                <c:pt idx="43">
                  <c:v>42748</c:v>
                </c:pt>
                <c:pt idx="44">
                  <c:v>42749</c:v>
                </c:pt>
                <c:pt idx="45">
                  <c:v>42750</c:v>
                </c:pt>
                <c:pt idx="46">
                  <c:v>42751</c:v>
                </c:pt>
                <c:pt idx="47">
                  <c:v>42752</c:v>
                </c:pt>
                <c:pt idx="48">
                  <c:v>42753</c:v>
                </c:pt>
                <c:pt idx="49">
                  <c:v>42754</c:v>
                </c:pt>
                <c:pt idx="50">
                  <c:v>42755</c:v>
                </c:pt>
                <c:pt idx="51">
                  <c:v>42756</c:v>
                </c:pt>
                <c:pt idx="52">
                  <c:v>42757</c:v>
                </c:pt>
                <c:pt idx="53">
                  <c:v>42758</c:v>
                </c:pt>
                <c:pt idx="54">
                  <c:v>42759</c:v>
                </c:pt>
                <c:pt idx="55">
                  <c:v>42760</c:v>
                </c:pt>
                <c:pt idx="56">
                  <c:v>42761</c:v>
                </c:pt>
                <c:pt idx="57">
                  <c:v>42762</c:v>
                </c:pt>
                <c:pt idx="58">
                  <c:v>42763</c:v>
                </c:pt>
                <c:pt idx="59">
                  <c:v>42764</c:v>
                </c:pt>
                <c:pt idx="60">
                  <c:v>42765</c:v>
                </c:pt>
                <c:pt idx="61">
                  <c:v>42766</c:v>
                </c:pt>
              </c:numCache>
            </c:numRef>
          </c:cat>
          <c:val>
            <c:numRef>
              <c:f>Sheet1!$K$2:$K$63</c:f>
              <c:numCache>
                <c:formatCode>General</c:formatCode>
                <c:ptCount val="62"/>
                <c:pt idx="0">
                  <c:v>55</c:v>
                </c:pt>
                <c:pt idx="1">
                  <c:v>64</c:v>
                </c:pt>
                <c:pt idx="2">
                  <c:v>98</c:v>
                </c:pt>
                <c:pt idx="3">
                  <c:v>84</c:v>
                </c:pt>
                <c:pt idx="4">
                  <c:v>97</c:v>
                </c:pt>
                <c:pt idx="5">
                  <c:v>104</c:v>
                </c:pt>
                <c:pt idx="6">
                  <c:v>102</c:v>
                </c:pt>
                <c:pt idx="7">
                  <c:v>65</c:v>
                </c:pt>
                <c:pt idx="8">
                  <c:v>60</c:v>
                </c:pt>
                <c:pt idx="9">
                  <c:v>78</c:v>
                </c:pt>
                <c:pt idx="10">
                  <c:v>65</c:v>
                </c:pt>
                <c:pt idx="11">
                  <c:v>105</c:v>
                </c:pt>
                <c:pt idx="12">
                  <c:v>85</c:v>
                </c:pt>
                <c:pt idx="13">
                  <c:v>104</c:v>
                </c:pt>
                <c:pt idx="14">
                  <c:v>45</c:v>
                </c:pt>
                <c:pt idx="15">
                  <c:v>21</c:v>
                </c:pt>
                <c:pt idx="16">
                  <c:v>36</c:v>
                </c:pt>
                <c:pt idx="17">
                  <c:v>24</c:v>
                </c:pt>
                <c:pt idx="18">
                  <c:v>156</c:v>
                </c:pt>
                <c:pt idx="19">
                  <c:v>270</c:v>
                </c:pt>
                <c:pt idx="20">
                  <c:v>83</c:v>
                </c:pt>
                <c:pt idx="21">
                  <c:v>29</c:v>
                </c:pt>
                <c:pt idx="22">
                  <c:v>20</c:v>
                </c:pt>
                <c:pt idx="23">
                  <c:v>0</c:v>
                </c:pt>
                <c:pt idx="24">
                  <c:v>0</c:v>
                </c:pt>
                <c:pt idx="25">
                  <c:v>31</c:v>
                </c:pt>
                <c:pt idx="26">
                  <c:v>34</c:v>
                </c:pt>
                <c:pt idx="27">
                  <c:v>20</c:v>
                </c:pt>
                <c:pt idx="28">
                  <c:v>32</c:v>
                </c:pt>
                <c:pt idx="29">
                  <c:v>13</c:v>
                </c:pt>
                <c:pt idx="30">
                  <c:v>11</c:v>
                </c:pt>
                <c:pt idx="31">
                  <c:v>3</c:v>
                </c:pt>
                <c:pt idx="32">
                  <c:v>29</c:v>
                </c:pt>
                <c:pt idx="33">
                  <c:v>34</c:v>
                </c:pt>
                <c:pt idx="34">
                  <c:v>72</c:v>
                </c:pt>
                <c:pt idx="35">
                  <c:v>94</c:v>
                </c:pt>
                <c:pt idx="36">
                  <c:v>75</c:v>
                </c:pt>
                <c:pt idx="37">
                  <c:v>62</c:v>
                </c:pt>
                <c:pt idx="38">
                  <c:v>68</c:v>
                </c:pt>
                <c:pt idx="39">
                  <c:v>22</c:v>
                </c:pt>
              </c:numCache>
            </c:numRef>
          </c:val>
          <c:smooth val="0"/>
          <c:extLst>
            <c:ext xmlns:c16="http://schemas.microsoft.com/office/drawing/2014/chart" uri="{C3380CC4-5D6E-409C-BE32-E72D297353CC}">
              <c16:uniqueId val="{00000009-9A2B-4EAD-8D3A-E357A589336E}"/>
            </c:ext>
          </c:extLst>
        </c:ser>
        <c:ser>
          <c:idx val="10"/>
          <c:order val="10"/>
          <c:tx>
            <c:strRef>
              <c:f>Sheet1!$L$1</c:f>
              <c:strCache>
                <c:ptCount val="1"/>
                <c:pt idx="0">
                  <c:v>Banco Nación</c:v>
                </c:pt>
              </c:strCache>
            </c:strRef>
          </c:tx>
          <c:spPr>
            <a:ln w="28575" cap="rnd">
              <a:solidFill>
                <a:schemeClr val="accent5">
                  <a:lumMod val="60000"/>
                </a:schemeClr>
              </a:solidFill>
              <a:round/>
            </a:ln>
            <a:effectLst/>
          </c:spPr>
          <c:marker>
            <c:symbol val="none"/>
          </c:marker>
          <c:cat>
            <c:numRef>
              <c:f>Sheet1!$A$2:$A$63</c:f>
              <c:numCache>
                <c:formatCode>m/d/yyyy</c:formatCode>
                <c:ptCount val="62"/>
                <c:pt idx="0">
                  <c:v>42705</c:v>
                </c:pt>
                <c:pt idx="1">
                  <c:v>42706</c:v>
                </c:pt>
                <c:pt idx="2">
                  <c:v>42707</c:v>
                </c:pt>
                <c:pt idx="3">
                  <c:v>42708</c:v>
                </c:pt>
                <c:pt idx="4">
                  <c:v>42709</c:v>
                </c:pt>
                <c:pt idx="5">
                  <c:v>42710</c:v>
                </c:pt>
                <c:pt idx="6">
                  <c:v>42711</c:v>
                </c:pt>
                <c:pt idx="7">
                  <c:v>42712</c:v>
                </c:pt>
                <c:pt idx="8">
                  <c:v>42713</c:v>
                </c:pt>
                <c:pt idx="9">
                  <c:v>42714</c:v>
                </c:pt>
                <c:pt idx="10">
                  <c:v>42715</c:v>
                </c:pt>
                <c:pt idx="11">
                  <c:v>42716</c:v>
                </c:pt>
                <c:pt idx="12">
                  <c:v>42717</c:v>
                </c:pt>
                <c:pt idx="13">
                  <c:v>42718</c:v>
                </c:pt>
                <c:pt idx="14">
                  <c:v>42719</c:v>
                </c:pt>
                <c:pt idx="15">
                  <c:v>42720</c:v>
                </c:pt>
                <c:pt idx="16">
                  <c:v>42721</c:v>
                </c:pt>
                <c:pt idx="17">
                  <c:v>42722</c:v>
                </c:pt>
                <c:pt idx="18">
                  <c:v>42723</c:v>
                </c:pt>
                <c:pt idx="19">
                  <c:v>42724</c:v>
                </c:pt>
                <c:pt idx="20">
                  <c:v>42725</c:v>
                </c:pt>
                <c:pt idx="21">
                  <c:v>42726</c:v>
                </c:pt>
                <c:pt idx="22">
                  <c:v>42727</c:v>
                </c:pt>
                <c:pt idx="23">
                  <c:v>42728</c:v>
                </c:pt>
                <c:pt idx="24">
                  <c:v>42729</c:v>
                </c:pt>
                <c:pt idx="25">
                  <c:v>42730</c:v>
                </c:pt>
                <c:pt idx="26">
                  <c:v>42731</c:v>
                </c:pt>
                <c:pt idx="27">
                  <c:v>42732</c:v>
                </c:pt>
                <c:pt idx="28">
                  <c:v>42733</c:v>
                </c:pt>
                <c:pt idx="29">
                  <c:v>42734</c:v>
                </c:pt>
                <c:pt idx="30">
                  <c:v>42735</c:v>
                </c:pt>
                <c:pt idx="31">
                  <c:v>42736</c:v>
                </c:pt>
                <c:pt idx="32">
                  <c:v>42737</c:v>
                </c:pt>
                <c:pt idx="33">
                  <c:v>42738</c:v>
                </c:pt>
                <c:pt idx="34">
                  <c:v>42739</c:v>
                </c:pt>
                <c:pt idx="35">
                  <c:v>42740</c:v>
                </c:pt>
                <c:pt idx="36">
                  <c:v>42741</c:v>
                </c:pt>
                <c:pt idx="37">
                  <c:v>42742</c:v>
                </c:pt>
                <c:pt idx="38">
                  <c:v>42743</c:v>
                </c:pt>
                <c:pt idx="39">
                  <c:v>42744</c:v>
                </c:pt>
                <c:pt idx="40">
                  <c:v>42745</c:v>
                </c:pt>
                <c:pt idx="41">
                  <c:v>42746</c:v>
                </c:pt>
                <c:pt idx="42">
                  <c:v>42747</c:v>
                </c:pt>
                <c:pt idx="43">
                  <c:v>42748</c:v>
                </c:pt>
                <c:pt idx="44">
                  <c:v>42749</c:v>
                </c:pt>
                <c:pt idx="45">
                  <c:v>42750</c:v>
                </c:pt>
                <c:pt idx="46">
                  <c:v>42751</c:v>
                </c:pt>
                <c:pt idx="47">
                  <c:v>42752</c:v>
                </c:pt>
                <c:pt idx="48">
                  <c:v>42753</c:v>
                </c:pt>
                <c:pt idx="49">
                  <c:v>42754</c:v>
                </c:pt>
                <c:pt idx="50">
                  <c:v>42755</c:v>
                </c:pt>
                <c:pt idx="51">
                  <c:v>42756</c:v>
                </c:pt>
                <c:pt idx="52">
                  <c:v>42757</c:v>
                </c:pt>
                <c:pt idx="53">
                  <c:v>42758</c:v>
                </c:pt>
                <c:pt idx="54">
                  <c:v>42759</c:v>
                </c:pt>
                <c:pt idx="55">
                  <c:v>42760</c:v>
                </c:pt>
                <c:pt idx="56">
                  <c:v>42761</c:v>
                </c:pt>
                <c:pt idx="57">
                  <c:v>42762</c:v>
                </c:pt>
                <c:pt idx="58">
                  <c:v>42763</c:v>
                </c:pt>
                <c:pt idx="59">
                  <c:v>42764</c:v>
                </c:pt>
                <c:pt idx="60">
                  <c:v>42765</c:v>
                </c:pt>
                <c:pt idx="61">
                  <c:v>42766</c:v>
                </c:pt>
              </c:numCache>
            </c:numRef>
          </c:cat>
          <c:val>
            <c:numRef>
              <c:f>Sheet1!$L$2:$L$63</c:f>
              <c:numCache>
                <c:formatCode>General</c:formatCode>
                <c:ptCount val="62"/>
                <c:pt idx="0">
                  <c:v>58</c:v>
                </c:pt>
                <c:pt idx="1">
                  <c:v>53</c:v>
                </c:pt>
                <c:pt idx="2">
                  <c:v>30</c:v>
                </c:pt>
                <c:pt idx="3">
                  <c:v>30</c:v>
                </c:pt>
                <c:pt idx="4">
                  <c:v>58</c:v>
                </c:pt>
                <c:pt idx="5">
                  <c:v>62</c:v>
                </c:pt>
                <c:pt idx="6">
                  <c:v>34</c:v>
                </c:pt>
                <c:pt idx="7">
                  <c:v>33</c:v>
                </c:pt>
                <c:pt idx="8">
                  <c:v>37</c:v>
                </c:pt>
                <c:pt idx="9">
                  <c:v>19</c:v>
                </c:pt>
                <c:pt idx="10">
                  <c:v>22</c:v>
                </c:pt>
                <c:pt idx="11">
                  <c:v>59</c:v>
                </c:pt>
                <c:pt idx="12">
                  <c:v>65</c:v>
                </c:pt>
                <c:pt idx="13">
                  <c:v>82</c:v>
                </c:pt>
                <c:pt idx="14">
                  <c:v>61</c:v>
                </c:pt>
                <c:pt idx="15">
                  <c:v>57</c:v>
                </c:pt>
                <c:pt idx="16">
                  <c:v>33</c:v>
                </c:pt>
                <c:pt idx="17">
                  <c:v>39</c:v>
                </c:pt>
                <c:pt idx="18">
                  <c:v>486</c:v>
                </c:pt>
                <c:pt idx="19">
                  <c:v>570</c:v>
                </c:pt>
                <c:pt idx="20">
                  <c:v>371</c:v>
                </c:pt>
                <c:pt idx="21">
                  <c:v>270</c:v>
                </c:pt>
                <c:pt idx="22">
                  <c:v>179</c:v>
                </c:pt>
                <c:pt idx="23">
                  <c:v>104</c:v>
                </c:pt>
                <c:pt idx="24">
                  <c:v>123</c:v>
                </c:pt>
                <c:pt idx="25">
                  <c:v>190</c:v>
                </c:pt>
                <c:pt idx="26">
                  <c:v>261</c:v>
                </c:pt>
                <c:pt idx="27">
                  <c:v>155</c:v>
                </c:pt>
                <c:pt idx="28">
                  <c:v>123</c:v>
                </c:pt>
                <c:pt idx="29">
                  <c:v>120</c:v>
                </c:pt>
                <c:pt idx="30">
                  <c:v>87</c:v>
                </c:pt>
                <c:pt idx="31">
                  <c:v>21</c:v>
                </c:pt>
                <c:pt idx="32">
                  <c:v>37</c:v>
                </c:pt>
                <c:pt idx="33">
                  <c:v>50</c:v>
                </c:pt>
                <c:pt idx="34">
                  <c:v>41</c:v>
                </c:pt>
                <c:pt idx="35">
                  <c:v>52</c:v>
                </c:pt>
                <c:pt idx="36">
                  <c:v>31</c:v>
                </c:pt>
                <c:pt idx="37">
                  <c:v>23</c:v>
                </c:pt>
                <c:pt idx="38">
                  <c:v>14</c:v>
                </c:pt>
                <c:pt idx="39">
                  <c:v>11</c:v>
                </c:pt>
              </c:numCache>
            </c:numRef>
          </c:val>
          <c:smooth val="0"/>
          <c:extLst>
            <c:ext xmlns:c16="http://schemas.microsoft.com/office/drawing/2014/chart" uri="{C3380CC4-5D6E-409C-BE32-E72D297353CC}">
              <c16:uniqueId val="{0000000A-9A2B-4EAD-8D3A-E357A589336E}"/>
            </c:ext>
          </c:extLst>
        </c:ser>
        <c:dLbls>
          <c:showLegendKey val="0"/>
          <c:showVal val="0"/>
          <c:showCatName val="0"/>
          <c:showSerName val="0"/>
          <c:showPercent val="0"/>
          <c:showBubbleSize val="0"/>
        </c:dLbls>
        <c:smooth val="0"/>
        <c:axId val="268314432"/>
        <c:axId val="268315416"/>
      </c:lineChart>
      <c:dateAx>
        <c:axId val="26831443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68315416"/>
        <c:crosses val="autoZero"/>
        <c:auto val="1"/>
        <c:lblOffset val="100"/>
        <c:baseTimeUnit val="days"/>
      </c:dateAx>
      <c:valAx>
        <c:axId val="2683154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683144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Banco Supervielle</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43</c:v>
                </c:pt>
                <c:pt idx="1">
                  <c:v>49</c:v>
                </c:pt>
                <c:pt idx="2">
                  <c:v>84</c:v>
                </c:pt>
                <c:pt idx="3">
                  <c:v>48</c:v>
                </c:pt>
                <c:pt idx="4">
                  <c:v>75</c:v>
                </c:pt>
                <c:pt idx="5">
                  <c:v>50</c:v>
                </c:pt>
                <c:pt idx="6">
                  <c:v>29</c:v>
                </c:pt>
              </c:numCache>
            </c:numRef>
          </c:val>
          <c:extLst>
            <c:ext xmlns:c16="http://schemas.microsoft.com/office/drawing/2014/chart" uri="{C3380CC4-5D6E-409C-BE32-E72D297353CC}">
              <c16:uniqueId val="{00000000-F5A9-459D-80D5-49087221D35B}"/>
            </c:ext>
          </c:extLst>
        </c:ser>
        <c:ser>
          <c:idx val="1"/>
          <c:order val="1"/>
          <c:tx>
            <c:strRef>
              <c:f>Sheet1!$C$1</c:f>
              <c:strCache>
                <c:ptCount val="1"/>
                <c:pt idx="0">
                  <c:v>Banco Galicia</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0">
                  <c:v>87</c:v>
                </c:pt>
                <c:pt idx="1">
                  <c:v>143</c:v>
                </c:pt>
                <c:pt idx="2">
                  <c:v>158</c:v>
                </c:pt>
                <c:pt idx="3">
                  <c:v>111</c:v>
                </c:pt>
                <c:pt idx="4">
                  <c:v>87</c:v>
                </c:pt>
                <c:pt idx="5">
                  <c:v>47</c:v>
                </c:pt>
                <c:pt idx="6">
                  <c:v>29</c:v>
                </c:pt>
              </c:numCache>
            </c:numRef>
          </c:val>
          <c:extLst>
            <c:ext xmlns:c16="http://schemas.microsoft.com/office/drawing/2014/chart" uri="{C3380CC4-5D6E-409C-BE32-E72D297353CC}">
              <c16:uniqueId val="{00000001-F5A9-459D-80D5-49087221D35B}"/>
            </c:ext>
          </c:extLst>
        </c:ser>
        <c:ser>
          <c:idx val="2"/>
          <c:order val="2"/>
          <c:tx>
            <c:strRef>
              <c:f>Sheet1!$D$1</c:f>
              <c:strCache>
                <c:ptCount val="1"/>
                <c:pt idx="0">
                  <c:v>BBVA Francés</c:v>
                </c:pt>
              </c:strCache>
            </c:strRef>
          </c:tx>
          <c:spPr>
            <a:solidFill>
              <a:schemeClr val="accent3"/>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Sheet1!$D$2:$D$8</c:f>
              <c:numCache>
                <c:formatCode>General</c:formatCode>
                <c:ptCount val="7"/>
                <c:pt idx="0">
                  <c:v>804</c:v>
                </c:pt>
                <c:pt idx="1">
                  <c:v>986</c:v>
                </c:pt>
                <c:pt idx="2">
                  <c:v>914</c:v>
                </c:pt>
                <c:pt idx="3">
                  <c:v>804</c:v>
                </c:pt>
                <c:pt idx="4">
                  <c:v>816</c:v>
                </c:pt>
                <c:pt idx="5">
                  <c:v>778</c:v>
                </c:pt>
                <c:pt idx="6">
                  <c:v>844</c:v>
                </c:pt>
              </c:numCache>
            </c:numRef>
          </c:val>
          <c:extLst>
            <c:ext xmlns:c16="http://schemas.microsoft.com/office/drawing/2014/chart" uri="{C3380CC4-5D6E-409C-BE32-E72D297353CC}">
              <c16:uniqueId val="{00000002-F5A9-459D-80D5-49087221D35B}"/>
            </c:ext>
          </c:extLst>
        </c:ser>
        <c:ser>
          <c:idx val="3"/>
          <c:order val="3"/>
          <c:tx>
            <c:strRef>
              <c:f>Sheet1!$E$1</c:f>
              <c:strCache>
                <c:ptCount val="1"/>
                <c:pt idx="0">
                  <c:v>Santander Río</c:v>
                </c:pt>
              </c:strCache>
            </c:strRef>
          </c:tx>
          <c:spPr>
            <a:solidFill>
              <a:schemeClr val="accent4"/>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Sheet1!$E$2:$E$8</c:f>
              <c:numCache>
                <c:formatCode>General</c:formatCode>
                <c:ptCount val="7"/>
                <c:pt idx="0">
                  <c:v>97</c:v>
                </c:pt>
                <c:pt idx="1">
                  <c:v>127</c:v>
                </c:pt>
                <c:pt idx="2">
                  <c:v>158</c:v>
                </c:pt>
                <c:pt idx="3">
                  <c:v>261</c:v>
                </c:pt>
                <c:pt idx="4">
                  <c:v>80</c:v>
                </c:pt>
                <c:pt idx="5">
                  <c:v>43</c:v>
                </c:pt>
                <c:pt idx="6">
                  <c:v>47</c:v>
                </c:pt>
              </c:numCache>
            </c:numRef>
          </c:val>
          <c:extLst>
            <c:ext xmlns:c16="http://schemas.microsoft.com/office/drawing/2014/chart" uri="{C3380CC4-5D6E-409C-BE32-E72D297353CC}">
              <c16:uniqueId val="{00000003-F5A9-459D-80D5-49087221D35B}"/>
            </c:ext>
          </c:extLst>
        </c:ser>
        <c:ser>
          <c:idx val="4"/>
          <c:order val="4"/>
          <c:tx>
            <c:strRef>
              <c:f>Sheet1!$F$1</c:f>
              <c:strCache>
                <c:ptCount val="1"/>
                <c:pt idx="0">
                  <c:v>ICBC Argentina</c:v>
                </c:pt>
              </c:strCache>
            </c:strRef>
          </c:tx>
          <c:spPr>
            <a:solidFill>
              <a:schemeClr val="accent5"/>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Sheet1!$F$2:$F$8</c:f>
              <c:numCache>
                <c:formatCode>General</c:formatCode>
                <c:ptCount val="7"/>
                <c:pt idx="0">
                  <c:v>130</c:v>
                </c:pt>
                <c:pt idx="1">
                  <c:v>107</c:v>
                </c:pt>
                <c:pt idx="2">
                  <c:v>158</c:v>
                </c:pt>
                <c:pt idx="3">
                  <c:v>135</c:v>
                </c:pt>
                <c:pt idx="4">
                  <c:v>96</c:v>
                </c:pt>
                <c:pt idx="5">
                  <c:v>67</c:v>
                </c:pt>
                <c:pt idx="6">
                  <c:v>86</c:v>
                </c:pt>
              </c:numCache>
            </c:numRef>
          </c:val>
          <c:extLst>
            <c:ext xmlns:c16="http://schemas.microsoft.com/office/drawing/2014/chart" uri="{C3380CC4-5D6E-409C-BE32-E72D297353CC}">
              <c16:uniqueId val="{00000004-F5A9-459D-80D5-49087221D35B}"/>
            </c:ext>
          </c:extLst>
        </c:ser>
        <c:ser>
          <c:idx val="5"/>
          <c:order val="5"/>
          <c:tx>
            <c:strRef>
              <c:f>Sheet1!$G$1</c:f>
              <c:strCache>
                <c:ptCount val="1"/>
                <c:pt idx="0">
                  <c:v>Banco Hipotecario</c:v>
                </c:pt>
              </c:strCache>
            </c:strRef>
          </c:tx>
          <c:spPr>
            <a:solidFill>
              <a:schemeClr val="accent6"/>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Sheet1!$G$2:$G$8</c:f>
              <c:numCache>
                <c:formatCode>General</c:formatCode>
                <c:ptCount val="7"/>
                <c:pt idx="0">
                  <c:v>138</c:v>
                </c:pt>
                <c:pt idx="1">
                  <c:v>203</c:v>
                </c:pt>
                <c:pt idx="2">
                  <c:v>160</c:v>
                </c:pt>
                <c:pt idx="3">
                  <c:v>163</c:v>
                </c:pt>
                <c:pt idx="4">
                  <c:v>101</c:v>
                </c:pt>
                <c:pt idx="5">
                  <c:v>79</c:v>
                </c:pt>
                <c:pt idx="6">
                  <c:v>89</c:v>
                </c:pt>
              </c:numCache>
            </c:numRef>
          </c:val>
          <c:extLst>
            <c:ext xmlns:c16="http://schemas.microsoft.com/office/drawing/2014/chart" uri="{C3380CC4-5D6E-409C-BE32-E72D297353CC}">
              <c16:uniqueId val="{00000005-F5A9-459D-80D5-49087221D35B}"/>
            </c:ext>
          </c:extLst>
        </c:ser>
        <c:ser>
          <c:idx val="6"/>
          <c:order val="6"/>
          <c:tx>
            <c:strRef>
              <c:f>Sheet1!$H$1</c:f>
              <c:strCache>
                <c:ptCount val="1"/>
                <c:pt idx="0">
                  <c:v>Banco Ciudad</c:v>
                </c:pt>
              </c:strCache>
            </c:strRef>
          </c:tx>
          <c:spPr>
            <a:solidFill>
              <a:schemeClr val="accent1">
                <a:lumMod val="60000"/>
              </a:schemeClr>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Sheet1!$H$2:$H$8</c:f>
              <c:numCache>
                <c:formatCode>General</c:formatCode>
                <c:ptCount val="7"/>
                <c:pt idx="0">
                  <c:v>127</c:v>
                </c:pt>
                <c:pt idx="1">
                  <c:v>122</c:v>
                </c:pt>
                <c:pt idx="2">
                  <c:v>102</c:v>
                </c:pt>
                <c:pt idx="3">
                  <c:v>79</c:v>
                </c:pt>
                <c:pt idx="4">
                  <c:v>112</c:v>
                </c:pt>
                <c:pt idx="5">
                  <c:v>109</c:v>
                </c:pt>
                <c:pt idx="6">
                  <c:v>115</c:v>
                </c:pt>
              </c:numCache>
            </c:numRef>
          </c:val>
          <c:extLst>
            <c:ext xmlns:c16="http://schemas.microsoft.com/office/drawing/2014/chart" uri="{C3380CC4-5D6E-409C-BE32-E72D297353CC}">
              <c16:uniqueId val="{00000006-F5A9-459D-80D5-49087221D35B}"/>
            </c:ext>
          </c:extLst>
        </c:ser>
        <c:ser>
          <c:idx val="7"/>
          <c:order val="7"/>
          <c:tx>
            <c:strRef>
              <c:f>Sheet1!$I$1</c:f>
              <c:strCache>
                <c:ptCount val="1"/>
                <c:pt idx="0">
                  <c:v>Banco Provincia</c:v>
                </c:pt>
              </c:strCache>
            </c:strRef>
          </c:tx>
          <c:spPr>
            <a:solidFill>
              <a:schemeClr val="accent2">
                <a:lumMod val="60000"/>
              </a:schemeClr>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Sheet1!$I$2:$I$8</c:f>
              <c:numCache>
                <c:formatCode>General</c:formatCode>
                <c:ptCount val="7"/>
                <c:pt idx="0">
                  <c:v>143</c:v>
                </c:pt>
                <c:pt idx="1">
                  <c:v>288</c:v>
                </c:pt>
                <c:pt idx="2">
                  <c:v>294</c:v>
                </c:pt>
                <c:pt idx="3">
                  <c:v>271</c:v>
                </c:pt>
                <c:pt idx="4">
                  <c:v>272</c:v>
                </c:pt>
                <c:pt idx="5">
                  <c:v>154</c:v>
                </c:pt>
                <c:pt idx="6">
                  <c:v>45</c:v>
                </c:pt>
              </c:numCache>
            </c:numRef>
          </c:val>
          <c:extLst>
            <c:ext xmlns:c16="http://schemas.microsoft.com/office/drawing/2014/chart" uri="{C3380CC4-5D6E-409C-BE32-E72D297353CC}">
              <c16:uniqueId val="{00000007-F5A9-459D-80D5-49087221D35B}"/>
            </c:ext>
          </c:extLst>
        </c:ser>
        <c:ser>
          <c:idx val="8"/>
          <c:order val="8"/>
          <c:tx>
            <c:strRef>
              <c:f>Sheet1!$J$1</c:f>
              <c:strCache>
                <c:ptCount val="1"/>
                <c:pt idx="0">
                  <c:v>Banco Macro</c:v>
                </c:pt>
              </c:strCache>
            </c:strRef>
          </c:tx>
          <c:spPr>
            <a:solidFill>
              <a:schemeClr val="accent3">
                <a:lumMod val="60000"/>
              </a:schemeClr>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Sheet1!$J$2:$J$8</c:f>
              <c:numCache>
                <c:formatCode>General</c:formatCode>
                <c:ptCount val="7"/>
                <c:pt idx="0">
                  <c:v>80</c:v>
                </c:pt>
                <c:pt idx="1">
                  <c:v>96</c:v>
                </c:pt>
                <c:pt idx="2">
                  <c:v>102</c:v>
                </c:pt>
                <c:pt idx="3">
                  <c:v>116</c:v>
                </c:pt>
                <c:pt idx="4">
                  <c:v>72</c:v>
                </c:pt>
                <c:pt idx="5">
                  <c:v>73</c:v>
                </c:pt>
                <c:pt idx="6">
                  <c:v>54</c:v>
                </c:pt>
              </c:numCache>
            </c:numRef>
          </c:val>
          <c:extLst>
            <c:ext xmlns:c16="http://schemas.microsoft.com/office/drawing/2014/chart" uri="{C3380CC4-5D6E-409C-BE32-E72D297353CC}">
              <c16:uniqueId val="{00000008-F5A9-459D-80D5-49087221D35B}"/>
            </c:ext>
          </c:extLst>
        </c:ser>
        <c:ser>
          <c:idx val="9"/>
          <c:order val="9"/>
          <c:tx>
            <c:strRef>
              <c:f>Sheet1!$K$1</c:f>
              <c:strCache>
                <c:ptCount val="1"/>
                <c:pt idx="0">
                  <c:v>HSBC Argentina</c:v>
                </c:pt>
              </c:strCache>
            </c:strRef>
          </c:tx>
          <c:spPr>
            <a:solidFill>
              <a:schemeClr val="accent4">
                <a:lumMod val="60000"/>
              </a:schemeClr>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Sheet1!$K$2:$K$8</c:f>
              <c:numCache>
                <c:formatCode>General</c:formatCode>
                <c:ptCount val="7"/>
                <c:pt idx="0">
                  <c:v>73</c:v>
                </c:pt>
                <c:pt idx="1">
                  <c:v>105</c:v>
                </c:pt>
                <c:pt idx="2">
                  <c:v>76</c:v>
                </c:pt>
                <c:pt idx="3">
                  <c:v>53</c:v>
                </c:pt>
                <c:pt idx="4">
                  <c:v>42</c:v>
                </c:pt>
                <c:pt idx="5">
                  <c:v>48</c:v>
                </c:pt>
                <c:pt idx="6">
                  <c:v>41</c:v>
                </c:pt>
              </c:numCache>
            </c:numRef>
          </c:val>
          <c:extLst>
            <c:ext xmlns:c16="http://schemas.microsoft.com/office/drawing/2014/chart" uri="{C3380CC4-5D6E-409C-BE32-E72D297353CC}">
              <c16:uniqueId val="{00000009-F5A9-459D-80D5-49087221D35B}"/>
            </c:ext>
          </c:extLst>
        </c:ser>
        <c:ser>
          <c:idx val="10"/>
          <c:order val="10"/>
          <c:tx>
            <c:strRef>
              <c:f>Sheet1!$L$1</c:f>
              <c:strCache>
                <c:ptCount val="1"/>
                <c:pt idx="0">
                  <c:v>Banco Nación</c:v>
                </c:pt>
              </c:strCache>
            </c:strRef>
          </c:tx>
          <c:spPr>
            <a:solidFill>
              <a:schemeClr val="accent5">
                <a:lumMod val="60000"/>
              </a:schemeClr>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Sheet1!$L$2:$L$8</c:f>
              <c:numCache>
                <c:formatCode>General</c:formatCode>
                <c:ptCount val="7"/>
                <c:pt idx="0">
                  <c:v>140</c:v>
                </c:pt>
                <c:pt idx="1">
                  <c:v>202</c:v>
                </c:pt>
                <c:pt idx="2">
                  <c:v>137</c:v>
                </c:pt>
                <c:pt idx="3">
                  <c:v>100</c:v>
                </c:pt>
                <c:pt idx="4">
                  <c:v>80</c:v>
                </c:pt>
                <c:pt idx="5">
                  <c:v>49</c:v>
                </c:pt>
                <c:pt idx="6">
                  <c:v>42</c:v>
                </c:pt>
              </c:numCache>
            </c:numRef>
          </c:val>
          <c:extLst>
            <c:ext xmlns:c16="http://schemas.microsoft.com/office/drawing/2014/chart" uri="{C3380CC4-5D6E-409C-BE32-E72D297353CC}">
              <c16:uniqueId val="{0000000A-F5A9-459D-80D5-49087221D35B}"/>
            </c:ext>
          </c:extLst>
        </c:ser>
        <c:dLbls>
          <c:showLegendKey val="0"/>
          <c:showVal val="0"/>
          <c:showCatName val="0"/>
          <c:showSerName val="0"/>
          <c:showPercent val="0"/>
          <c:showBubbleSize val="0"/>
        </c:dLbls>
        <c:gapWidth val="219"/>
        <c:overlap val="-27"/>
        <c:axId val="266545392"/>
        <c:axId val="231951136"/>
      </c:barChart>
      <c:catAx>
        <c:axId val="26654539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31951136"/>
        <c:crosses val="autoZero"/>
        <c:auto val="1"/>
        <c:lblAlgn val="ctr"/>
        <c:lblOffset val="100"/>
        <c:noMultiLvlLbl val="0"/>
      </c:catAx>
      <c:valAx>
        <c:axId val="2319511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665453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Banco Supervielle</c:v>
                </c:pt>
              </c:strCache>
            </c:strRef>
          </c:tx>
          <c:spPr>
            <a:ln w="28575" cap="rnd">
              <a:solidFill>
                <a:schemeClr val="accent1"/>
              </a:solidFill>
              <a:round/>
            </a:ln>
            <a:effectLst/>
          </c:spPr>
          <c:marker>
            <c:symbol val="none"/>
          </c:marker>
          <c:cat>
            <c:numRef>
              <c:f>Sheet1!$A$2:$A$63</c:f>
              <c:numCache>
                <c:formatCode>m/d/yyyy</c:formatCode>
                <c:ptCount val="62"/>
                <c:pt idx="0">
                  <c:v>42705</c:v>
                </c:pt>
                <c:pt idx="1">
                  <c:v>42706</c:v>
                </c:pt>
                <c:pt idx="2">
                  <c:v>42707</c:v>
                </c:pt>
                <c:pt idx="3">
                  <c:v>42708</c:v>
                </c:pt>
                <c:pt idx="4">
                  <c:v>42709</c:v>
                </c:pt>
                <c:pt idx="5">
                  <c:v>42710</c:v>
                </c:pt>
                <c:pt idx="6">
                  <c:v>42711</c:v>
                </c:pt>
                <c:pt idx="7">
                  <c:v>42712</c:v>
                </c:pt>
                <c:pt idx="8">
                  <c:v>42713</c:v>
                </c:pt>
                <c:pt idx="9">
                  <c:v>42714</c:v>
                </c:pt>
                <c:pt idx="10">
                  <c:v>42715</c:v>
                </c:pt>
                <c:pt idx="11">
                  <c:v>42716</c:v>
                </c:pt>
                <c:pt idx="12">
                  <c:v>42717</c:v>
                </c:pt>
                <c:pt idx="13">
                  <c:v>42718</c:v>
                </c:pt>
                <c:pt idx="14">
                  <c:v>42719</c:v>
                </c:pt>
                <c:pt idx="15">
                  <c:v>42720</c:v>
                </c:pt>
                <c:pt idx="16">
                  <c:v>42721</c:v>
                </c:pt>
                <c:pt idx="17">
                  <c:v>42722</c:v>
                </c:pt>
                <c:pt idx="18">
                  <c:v>42723</c:v>
                </c:pt>
                <c:pt idx="19">
                  <c:v>42724</c:v>
                </c:pt>
                <c:pt idx="20">
                  <c:v>42725</c:v>
                </c:pt>
                <c:pt idx="21">
                  <c:v>42726</c:v>
                </c:pt>
                <c:pt idx="22">
                  <c:v>42727</c:v>
                </c:pt>
                <c:pt idx="23">
                  <c:v>42728</c:v>
                </c:pt>
                <c:pt idx="24">
                  <c:v>42729</c:v>
                </c:pt>
                <c:pt idx="25">
                  <c:v>42730</c:v>
                </c:pt>
                <c:pt idx="26">
                  <c:v>42731</c:v>
                </c:pt>
                <c:pt idx="27">
                  <c:v>42732</c:v>
                </c:pt>
                <c:pt idx="28">
                  <c:v>42733</c:v>
                </c:pt>
                <c:pt idx="29">
                  <c:v>42734</c:v>
                </c:pt>
                <c:pt idx="30">
                  <c:v>42735</c:v>
                </c:pt>
                <c:pt idx="31">
                  <c:v>42736</c:v>
                </c:pt>
                <c:pt idx="32">
                  <c:v>42737</c:v>
                </c:pt>
                <c:pt idx="33">
                  <c:v>42738</c:v>
                </c:pt>
                <c:pt idx="34">
                  <c:v>42739</c:v>
                </c:pt>
                <c:pt idx="35">
                  <c:v>42740</c:v>
                </c:pt>
                <c:pt idx="36">
                  <c:v>42741</c:v>
                </c:pt>
                <c:pt idx="37">
                  <c:v>42742</c:v>
                </c:pt>
                <c:pt idx="38">
                  <c:v>42743</c:v>
                </c:pt>
                <c:pt idx="39">
                  <c:v>42744</c:v>
                </c:pt>
                <c:pt idx="40">
                  <c:v>42745</c:v>
                </c:pt>
                <c:pt idx="41">
                  <c:v>42746</c:v>
                </c:pt>
                <c:pt idx="42">
                  <c:v>42747</c:v>
                </c:pt>
                <c:pt idx="43">
                  <c:v>42748</c:v>
                </c:pt>
                <c:pt idx="44">
                  <c:v>42749</c:v>
                </c:pt>
                <c:pt idx="45">
                  <c:v>42750</c:v>
                </c:pt>
                <c:pt idx="46">
                  <c:v>42751</c:v>
                </c:pt>
                <c:pt idx="47">
                  <c:v>42752</c:v>
                </c:pt>
                <c:pt idx="48">
                  <c:v>42753</c:v>
                </c:pt>
                <c:pt idx="49">
                  <c:v>42754</c:v>
                </c:pt>
                <c:pt idx="50">
                  <c:v>42755</c:v>
                </c:pt>
                <c:pt idx="51">
                  <c:v>42756</c:v>
                </c:pt>
                <c:pt idx="52">
                  <c:v>42757</c:v>
                </c:pt>
                <c:pt idx="53">
                  <c:v>42758</c:v>
                </c:pt>
                <c:pt idx="54">
                  <c:v>42759</c:v>
                </c:pt>
                <c:pt idx="55">
                  <c:v>42760</c:v>
                </c:pt>
                <c:pt idx="56">
                  <c:v>42761</c:v>
                </c:pt>
                <c:pt idx="57">
                  <c:v>42762</c:v>
                </c:pt>
                <c:pt idx="58">
                  <c:v>42763</c:v>
                </c:pt>
                <c:pt idx="59">
                  <c:v>42764</c:v>
                </c:pt>
                <c:pt idx="60">
                  <c:v>42765</c:v>
                </c:pt>
                <c:pt idx="61">
                  <c:v>42766</c:v>
                </c:pt>
              </c:numCache>
            </c:numRef>
          </c:cat>
          <c:val>
            <c:numRef>
              <c:f>Sheet1!$B$2:$B$63</c:f>
              <c:numCache>
                <c:formatCode>General</c:formatCode>
                <c:ptCount val="62"/>
                <c:pt idx="0">
                  <c:v>1</c:v>
                </c:pt>
                <c:pt idx="1">
                  <c:v>0</c:v>
                </c:pt>
                <c:pt idx="2">
                  <c:v>0</c:v>
                </c:pt>
                <c:pt idx="3">
                  <c:v>0</c:v>
                </c:pt>
                <c:pt idx="4">
                  <c:v>1</c:v>
                </c:pt>
                <c:pt idx="5">
                  <c:v>1</c:v>
                </c:pt>
                <c:pt idx="6">
                  <c:v>1</c:v>
                </c:pt>
                <c:pt idx="7">
                  <c:v>1</c:v>
                </c:pt>
                <c:pt idx="8">
                  <c:v>1</c:v>
                </c:pt>
                <c:pt idx="9">
                  <c:v>0</c:v>
                </c:pt>
                <c:pt idx="10">
                  <c:v>2</c:v>
                </c:pt>
                <c:pt idx="11">
                  <c:v>0</c:v>
                </c:pt>
                <c:pt idx="12">
                  <c:v>0</c:v>
                </c:pt>
                <c:pt idx="13">
                  <c:v>0</c:v>
                </c:pt>
                <c:pt idx="14">
                  <c:v>0</c:v>
                </c:pt>
                <c:pt idx="15">
                  <c:v>1</c:v>
                </c:pt>
                <c:pt idx="16">
                  <c:v>0</c:v>
                </c:pt>
                <c:pt idx="17">
                  <c:v>3</c:v>
                </c:pt>
                <c:pt idx="18">
                  <c:v>1</c:v>
                </c:pt>
                <c:pt idx="19">
                  <c:v>0</c:v>
                </c:pt>
                <c:pt idx="20">
                  <c:v>0</c:v>
                </c:pt>
                <c:pt idx="21">
                  <c:v>2</c:v>
                </c:pt>
                <c:pt idx="22">
                  <c:v>3</c:v>
                </c:pt>
                <c:pt idx="23">
                  <c:v>2</c:v>
                </c:pt>
                <c:pt idx="24">
                  <c:v>1</c:v>
                </c:pt>
                <c:pt idx="25">
                  <c:v>1</c:v>
                </c:pt>
                <c:pt idx="26">
                  <c:v>0</c:v>
                </c:pt>
                <c:pt idx="27">
                  <c:v>2</c:v>
                </c:pt>
                <c:pt idx="28">
                  <c:v>0</c:v>
                </c:pt>
                <c:pt idx="29">
                  <c:v>1</c:v>
                </c:pt>
                <c:pt idx="30">
                  <c:v>2</c:v>
                </c:pt>
                <c:pt idx="31">
                  <c:v>0</c:v>
                </c:pt>
                <c:pt idx="32">
                  <c:v>3</c:v>
                </c:pt>
                <c:pt idx="33">
                  <c:v>2</c:v>
                </c:pt>
                <c:pt idx="34">
                  <c:v>1</c:v>
                </c:pt>
                <c:pt idx="35">
                  <c:v>0</c:v>
                </c:pt>
                <c:pt idx="36">
                  <c:v>0</c:v>
                </c:pt>
                <c:pt idx="37">
                  <c:v>0</c:v>
                </c:pt>
                <c:pt idx="38">
                  <c:v>0</c:v>
                </c:pt>
                <c:pt idx="39">
                  <c:v>0</c:v>
                </c:pt>
                <c:pt idx="40">
                  <c:v>0</c:v>
                </c:pt>
                <c:pt idx="41">
                  <c:v>0</c:v>
                </c:pt>
                <c:pt idx="42">
                  <c:v>0</c:v>
                </c:pt>
                <c:pt idx="43">
                  <c:v>0</c:v>
                </c:pt>
                <c:pt idx="44">
                  <c:v>0</c:v>
                </c:pt>
                <c:pt idx="45">
                  <c:v>0</c:v>
                </c:pt>
                <c:pt idx="46">
                  <c:v>0</c:v>
                </c:pt>
                <c:pt idx="47">
                  <c:v>0</c:v>
                </c:pt>
                <c:pt idx="48">
                  <c:v>0</c:v>
                </c:pt>
                <c:pt idx="49">
                  <c:v>0</c:v>
                </c:pt>
                <c:pt idx="50">
                  <c:v>0</c:v>
                </c:pt>
                <c:pt idx="51">
                  <c:v>0</c:v>
                </c:pt>
                <c:pt idx="52">
                  <c:v>0</c:v>
                </c:pt>
                <c:pt idx="53">
                  <c:v>0</c:v>
                </c:pt>
                <c:pt idx="54">
                  <c:v>0</c:v>
                </c:pt>
                <c:pt idx="55">
                  <c:v>0</c:v>
                </c:pt>
                <c:pt idx="56">
                  <c:v>0</c:v>
                </c:pt>
                <c:pt idx="57">
                  <c:v>0</c:v>
                </c:pt>
                <c:pt idx="58">
                  <c:v>0</c:v>
                </c:pt>
                <c:pt idx="59">
                  <c:v>0</c:v>
                </c:pt>
                <c:pt idx="60">
                  <c:v>0</c:v>
                </c:pt>
                <c:pt idx="61">
                  <c:v>0</c:v>
                </c:pt>
              </c:numCache>
            </c:numRef>
          </c:val>
          <c:smooth val="0"/>
          <c:extLst>
            <c:ext xmlns:c16="http://schemas.microsoft.com/office/drawing/2014/chart" uri="{C3380CC4-5D6E-409C-BE32-E72D297353CC}">
              <c16:uniqueId val="{00000000-3756-4FC7-9AB2-C837E009B31E}"/>
            </c:ext>
          </c:extLst>
        </c:ser>
        <c:ser>
          <c:idx val="1"/>
          <c:order val="1"/>
          <c:tx>
            <c:strRef>
              <c:f>Sheet1!$C$1</c:f>
              <c:strCache>
                <c:ptCount val="1"/>
                <c:pt idx="0">
                  <c:v>Banco Galicia</c:v>
                </c:pt>
              </c:strCache>
            </c:strRef>
          </c:tx>
          <c:spPr>
            <a:ln w="28575" cap="rnd">
              <a:solidFill>
                <a:schemeClr val="accent2"/>
              </a:solidFill>
              <a:round/>
            </a:ln>
            <a:effectLst/>
          </c:spPr>
          <c:marker>
            <c:symbol val="none"/>
          </c:marker>
          <c:cat>
            <c:numRef>
              <c:f>Sheet1!$A$2:$A$63</c:f>
              <c:numCache>
                <c:formatCode>m/d/yyyy</c:formatCode>
                <c:ptCount val="62"/>
                <c:pt idx="0">
                  <c:v>42705</c:v>
                </c:pt>
                <c:pt idx="1">
                  <c:v>42706</c:v>
                </c:pt>
                <c:pt idx="2">
                  <c:v>42707</c:v>
                </c:pt>
                <c:pt idx="3">
                  <c:v>42708</c:v>
                </c:pt>
                <c:pt idx="4">
                  <c:v>42709</c:v>
                </c:pt>
                <c:pt idx="5">
                  <c:v>42710</c:v>
                </c:pt>
                <c:pt idx="6">
                  <c:v>42711</c:v>
                </c:pt>
                <c:pt idx="7">
                  <c:v>42712</c:v>
                </c:pt>
                <c:pt idx="8">
                  <c:v>42713</c:v>
                </c:pt>
                <c:pt idx="9">
                  <c:v>42714</c:v>
                </c:pt>
                <c:pt idx="10">
                  <c:v>42715</c:v>
                </c:pt>
                <c:pt idx="11">
                  <c:v>42716</c:v>
                </c:pt>
                <c:pt idx="12">
                  <c:v>42717</c:v>
                </c:pt>
                <c:pt idx="13">
                  <c:v>42718</c:v>
                </c:pt>
                <c:pt idx="14">
                  <c:v>42719</c:v>
                </c:pt>
                <c:pt idx="15">
                  <c:v>42720</c:v>
                </c:pt>
                <c:pt idx="16">
                  <c:v>42721</c:v>
                </c:pt>
                <c:pt idx="17">
                  <c:v>42722</c:v>
                </c:pt>
                <c:pt idx="18">
                  <c:v>42723</c:v>
                </c:pt>
                <c:pt idx="19">
                  <c:v>42724</c:v>
                </c:pt>
                <c:pt idx="20">
                  <c:v>42725</c:v>
                </c:pt>
                <c:pt idx="21">
                  <c:v>42726</c:v>
                </c:pt>
                <c:pt idx="22">
                  <c:v>42727</c:v>
                </c:pt>
                <c:pt idx="23">
                  <c:v>42728</c:v>
                </c:pt>
                <c:pt idx="24">
                  <c:v>42729</c:v>
                </c:pt>
                <c:pt idx="25">
                  <c:v>42730</c:v>
                </c:pt>
                <c:pt idx="26">
                  <c:v>42731</c:v>
                </c:pt>
                <c:pt idx="27">
                  <c:v>42732</c:v>
                </c:pt>
                <c:pt idx="28">
                  <c:v>42733</c:v>
                </c:pt>
                <c:pt idx="29">
                  <c:v>42734</c:v>
                </c:pt>
                <c:pt idx="30">
                  <c:v>42735</c:v>
                </c:pt>
                <c:pt idx="31">
                  <c:v>42736</c:v>
                </c:pt>
                <c:pt idx="32">
                  <c:v>42737</c:v>
                </c:pt>
                <c:pt idx="33">
                  <c:v>42738</c:v>
                </c:pt>
                <c:pt idx="34">
                  <c:v>42739</c:v>
                </c:pt>
                <c:pt idx="35">
                  <c:v>42740</c:v>
                </c:pt>
                <c:pt idx="36">
                  <c:v>42741</c:v>
                </c:pt>
                <c:pt idx="37">
                  <c:v>42742</c:v>
                </c:pt>
                <c:pt idx="38">
                  <c:v>42743</c:v>
                </c:pt>
                <c:pt idx="39">
                  <c:v>42744</c:v>
                </c:pt>
                <c:pt idx="40">
                  <c:v>42745</c:v>
                </c:pt>
                <c:pt idx="41">
                  <c:v>42746</c:v>
                </c:pt>
                <c:pt idx="42">
                  <c:v>42747</c:v>
                </c:pt>
                <c:pt idx="43">
                  <c:v>42748</c:v>
                </c:pt>
                <c:pt idx="44">
                  <c:v>42749</c:v>
                </c:pt>
                <c:pt idx="45">
                  <c:v>42750</c:v>
                </c:pt>
                <c:pt idx="46">
                  <c:v>42751</c:v>
                </c:pt>
                <c:pt idx="47">
                  <c:v>42752</c:v>
                </c:pt>
                <c:pt idx="48">
                  <c:v>42753</c:v>
                </c:pt>
                <c:pt idx="49">
                  <c:v>42754</c:v>
                </c:pt>
                <c:pt idx="50">
                  <c:v>42755</c:v>
                </c:pt>
                <c:pt idx="51">
                  <c:v>42756</c:v>
                </c:pt>
                <c:pt idx="52">
                  <c:v>42757</c:v>
                </c:pt>
                <c:pt idx="53">
                  <c:v>42758</c:v>
                </c:pt>
                <c:pt idx="54">
                  <c:v>42759</c:v>
                </c:pt>
                <c:pt idx="55">
                  <c:v>42760</c:v>
                </c:pt>
                <c:pt idx="56">
                  <c:v>42761</c:v>
                </c:pt>
                <c:pt idx="57">
                  <c:v>42762</c:v>
                </c:pt>
                <c:pt idx="58">
                  <c:v>42763</c:v>
                </c:pt>
                <c:pt idx="59">
                  <c:v>42764</c:v>
                </c:pt>
                <c:pt idx="60">
                  <c:v>42765</c:v>
                </c:pt>
                <c:pt idx="61">
                  <c:v>42766</c:v>
                </c:pt>
              </c:numCache>
            </c:numRef>
          </c:cat>
          <c:val>
            <c:numRef>
              <c:f>Sheet1!$C$2:$C$63</c:f>
              <c:numCache>
                <c:formatCode>General</c:formatCode>
                <c:ptCount val="62"/>
                <c:pt idx="0">
                  <c:v>2</c:v>
                </c:pt>
                <c:pt idx="1">
                  <c:v>2</c:v>
                </c:pt>
                <c:pt idx="2">
                  <c:v>0</c:v>
                </c:pt>
                <c:pt idx="3">
                  <c:v>0</c:v>
                </c:pt>
                <c:pt idx="4">
                  <c:v>1</c:v>
                </c:pt>
                <c:pt idx="5">
                  <c:v>3</c:v>
                </c:pt>
                <c:pt idx="6">
                  <c:v>1</c:v>
                </c:pt>
                <c:pt idx="7">
                  <c:v>2</c:v>
                </c:pt>
                <c:pt idx="8">
                  <c:v>2</c:v>
                </c:pt>
                <c:pt idx="9">
                  <c:v>0</c:v>
                </c:pt>
                <c:pt idx="10">
                  <c:v>0</c:v>
                </c:pt>
                <c:pt idx="11">
                  <c:v>3</c:v>
                </c:pt>
                <c:pt idx="12">
                  <c:v>1</c:v>
                </c:pt>
                <c:pt idx="13">
                  <c:v>2</c:v>
                </c:pt>
                <c:pt idx="14">
                  <c:v>2</c:v>
                </c:pt>
                <c:pt idx="15">
                  <c:v>3</c:v>
                </c:pt>
                <c:pt idx="16">
                  <c:v>1</c:v>
                </c:pt>
                <c:pt idx="17">
                  <c:v>0</c:v>
                </c:pt>
                <c:pt idx="18">
                  <c:v>2</c:v>
                </c:pt>
                <c:pt idx="19">
                  <c:v>2</c:v>
                </c:pt>
                <c:pt idx="20">
                  <c:v>2</c:v>
                </c:pt>
                <c:pt idx="21">
                  <c:v>3</c:v>
                </c:pt>
                <c:pt idx="22">
                  <c:v>1</c:v>
                </c:pt>
                <c:pt idx="23">
                  <c:v>1</c:v>
                </c:pt>
                <c:pt idx="24">
                  <c:v>1</c:v>
                </c:pt>
                <c:pt idx="25">
                  <c:v>1</c:v>
                </c:pt>
                <c:pt idx="26">
                  <c:v>1</c:v>
                </c:pt>
                <c:pt idx="27">
                  <c:v>2</c:v>
                </c:pt>
                <c:pt idx="28">
                  <c:v>2</c:v>
                </c:pt>
                <c:pt idx="29">
                  <c:v>1</c:v>
                </c:pt>
                <c:pt idx="30">
                  <c:v>1</c:v>
                </c:pt>
                <c:pt idx="31">
                  <c:v>1</c:v>
                </c:pt>
                <c:pt idx="32">
                  <c:v>3</c:v>
                </c:pt>
                <c:pt idx="33">
                  <c:v>1</c:v>
                </c:pt>
                <c:pt idx="34">
                  <c:v>3</c:v>
                </c:pt>
                <c:pt idx="35">
                  <c:v>2</c:v>
                </c:pt>
                <c:pt idx="36">
                  <c:v>2</c:v>
                </c:pt>
                <c:pt idx="37">
                  <c:v>0</c:v>
                </c:pt>
                <c:pt idx="38">
                  <c:v>0</c:v>
                </c:pt>
                <c:pt idx="39">
                  <c:v>0</c:v>
                </c:pt>
                <c:pt idx="40">
                  <c:v>0</c:v>
                </c:pt>
                <c:pt idx="41">
                  <c:v>0</c:v>
                </c:pt>
                <c:pt idx="42">
                  <c:v>0</c:v>
                </c:pt>
                <c:pt idx="43">
                  <c:v>0</c:v>
                </c:pt>
                <c:pt idx="44">
                  <c:v>0</c:v>
                </c:pt>
                <c:pt idx="45">
                  <c:v>0</c:v>
                </c:pt>
                <c:pt idx="46">
                  <c:v>0</c:v>
                </c:pt>
                <c:pt idx="47">
                  <c:v>0</c:v>
                </c:pt>
                <c:pt idx="48">
                  <c:v>0</c:v>
                </c:pt>
                <c:pt idx="49">
                  <c:v>0</c:v>
                </c:pt>
                <c:pt idx="50">
                  <c:v>0</c:v>
                </c:pt>
                <c:pt idx="51">
                  <c:v>0</c:v>
                </c:pt>
                <c:pt idx="52">
                  <c:v>0</c:v>
                </c:pt>
                <c:pt idx="53">
                  <c:v>0</c:v>
                </c:pt>
                <c:pt idx="54">
                  <c:v>0</c:v>
                </c:pt>
                <c:pt idx="55">
                  <c:v>0</c:v>
                </c:pt>
                <c:pt idx="56">
                  <c:v>0</c:v>
                </c:pt>
                <c:pt idx="57">
                  <c:v>0</c:v>
                </c:pt>
                <c:pt idx="58">
                  <c:v>0</c:v>
                </c:pt>
                <c:pt idx="59">
                  <c:v>0</c:v>
                </c:pt>
                <c:pt idx="60">
                  <c:v>0</c:v>
                </c:pt>
                <c:pt idx="61">
                  <c:v>0</c:v>
                </c:pt>
              </c:numCache>
            </c:numRef>
          </c:val>
          <c:smooth val="0"/>
          <c:extLst>
            <c:ext xmlns:c16="http://schemas.microsoft.com/office/drawing/2014/chart" uri="{C3380CC4-5D6E-409C-BE32-E72D297353CC}">
              <c16:uniqueId val="{00000001-3756-4FC7-9AB2-C837E009B31E}"/>
            </c:ext>
          </c:extLst>
        </c:ser>
        <c:ser>
          <c:idx val="2"/>
          <c:order val="2"/>
          <c:tx>
            <c:strRef>
              <c:f>Sheet1!$D$1</c:f>
              <c:strCache>
                <c:ptCount val="1"/>
                <c:pt idx="0">
                  <c:v>BBVA Francés</c:v>
                </c:pt>
              </c:strCache>
            </c:strRef>
          </c:tx>
          <c:spPr>
            <a:ln w="28575" cap="rnd">
              <a:solidFill>
                <a:schemeClr val="accent3"/>
              </a:solidFill>
              <a:round/>
            </a:ln>
            <a:effectLst/>
          </c:spPr>
          <c:marker>
            <c:symbol val="none"/>
          </c:marker>
          <c:cat>
            <c:numRef>
              <c:f>Sheet1!$A$2:$A$63</c:f>
              <c:numCache>
                <c:formatCode>m/d/yyyy</c:formatCode>
                <c:ptCount val="62"/>
                <c:pt idx="0">
                  <c:v>42705</c:v>
                </c:pt>
                <c:pt idx="1">
                  <c:v>42706</c:v>
                </c:pt>
                <c:pt idx="2">
                  <c:v>42707</c:v>
                </c:pt>
                <c:pt idx="3">
                  <c:v>42708</c:v>
                </c:pt>
                <c:pt idx="4">
                  <c:v>42709</c:v>
                </c:pt>
                <c:pt idx="5">
                  <c:v>42710</c:v>
                </c:pt>
                <c:pt idx="6">
                  <c:v>42711</c:v>
                </c:pt>
                <c:pt idx="7">
                  <c:v>42712</c:v>
                </c:pt>
                <c:pt idx="8">
                  <c:v>42713</c:v>
                </c:pt>
                <c:pt idx="9">
                  <c:v>42714</c:v>
                </c:pt>
                <c:pt idx="10">
                  <c:v>42715</c:v>
                </c:pt>
                <c:pt idx="11">
                  <c:v>42716</c:v>
                </c:pt>
                <c:pt idx="12">
                  <c:v>42717</c:v>
                </c:pt>
                <c:pt idx="13">
                  <c:v>42718</c:v>
                </c:pt>
                <c:pt idx="14">
                  <c:v>42719</c:v>
                </c:pt>
                <c:pt idx="15">
                  <c:v>42720</c:v>
                </c:pt>
                <c:pt idx="16">
                  <c:v>42721</c:v>
                </c:pt>
                <c:pt idx="17">
                  <c:v>42722</c:v>
                </c:pt>
                <c:pt idx="18">
                  <c:v>42723</c:v>
                </c:pt>
                <c:pt idx="19">
                  <c:v>42724</c:v>
                </c:pt>
                <c:pt idx="20">
                  <c:v>42725</c:v>
                </c:pt>
                <c:pt idx="21">
                  <c:v>42726</c:v>
                </c:pt>
                <c:pt idx="22">
                  <c:v>42727</c:v>
                </c:pt>
                <c:pt idx="23">
                  <c:v>42728</c:v>
                </c:pt>
                <c:pt idx="24">
                  <c:v>42729</c:v>
                </c:pt>
                <c:pt idx="25">
                  <c:v>42730</c:v>
                </c:pt>
                <c:pt idx="26">
                  <c:v>42731</c:v>
                </c:pt>
                <c:pt idx="27">
                  <c:v>42732</c:v>
                </c:pt>
                <c:pt idx="28">
                  <c:v>42733</c:v>
                </c:pt>
                <c:pt idx="29">
                  <c:v>42734</c:v>
                </c:pt>
                <c:pt idx="30">
                  <c:v>42735</c:v>
                </c:pt>
                <c:pt idx="31">
                  <c:v>42736</c:v>
                </c:pt>
                <c:pt idx="32">
                  <c:v>42737</c:v>
                </c:pt>
                <c:pt idx="33">
                  <c:v>42738</c:v>
                </c:pt>
                <c:pt idx="34">
                  <c:v>42739</c:v>
                </c:pt>
                <c:pt idx="35">
                  <c:v>42740</c:v>
                </c:pt>
                <c:pt idx="36">
                  <c:v>42741</c:v>
                </c:pt>
                <c:pt idx="37">
                  <c:v>42742</c:v>
                </c:pt>
                <c:pt idx="38">
                  <c:v>42743</c:v>
                </c:pt>
                <c:pt idx="39">
                  <c:v>42744</c:v>
                </c:pt>
                <c:pt idx="40">
                  <c:v>42745</c:v>
                </c:pt>
                <c:pt idx="41">
                  <c:v>42746</c:v>
                </c:pt>
                <c:pt idx="42">
                  <c:v>42747</c:v>
                </c:pt>
                <c:pt idx="43">
                  <c:v>42748</c:v>
                </c:pt>
                <c:pt idx="44">
                  <c:v>42749</c:v>
                </c:pt>
                <c:pt idx="45">
                  <c:v>42750</c:v>
                </c:pt>
                <c:pt idx="46">
                  <c:v>42751</c:v>
                </c:pt>
                <c:pt idx="47">
                  <c:v>42752</c:v>
                </c:pt>
                <c:pt idx="48">
                  <c:v>42753</c:v>
                </c:pt>
                <c:pt idx="49">
                  <c:v>42754</c:v>
                </c:pt>
                <c:pt idx="50">
                  <c:v>42755</c:v>
                </c:pt>
                <c:pt idx="51">
                  <c:v>42756</c:v>
                </c:pt>
                <c:pt idx="52">
                  <c:v>42757</c:v>
                </c:pt>
                <c:pt idx="53">
                  <c:v>42758</c:v>
                </c:pt>
                <c:pt idx="54">
                  <c:v>42759</c:v>
                </c:pt>
                <c:pt idx="55">
                  <c:v>42760</c:v>
                </c:pt>
                <c:pt idx="56">
                  <c:v>42761</c:v>
                </c:pt>
                <c:pt idx="57">
                  <c:v>42762</c:v>
                </c:pt>
                <c:pt idx="58">
                  <c:v>42763</c:v>
                </c:pt>
                <c:pt idx="59">
                  <c:v>42764</c:v>
                </c:pt>
                <c:pt idx="60">
                  <c:v>42765</c:v>
                </c:pt>
                <c:pt idx="61">
                  <c:v>42766</c:v>
                </c:pt>
              </c:numCache>
            </c:numRef>
          </c:cat>
          <c:val>
            <c:numRef>
              <c:f>Sheet1!$D$2:$D$63</c:f>
              <c:numCache>
                <c:formatCode>General</c:formatCode>
                <c:ptCount val="62"/>
                <c:pt idx="0">
                  <c:v>0</c:v>
                </c:pt>
                <c:pt idx="1">
                  <c:v>1</c:v>
                </c:pt>
                <c:pt idx="2">
                  <c:v>0</c:v>
                </c:pt>
                <c:pt idx="3">
                  <c:v>1</c:v>
                </c:pt>
                <c:pt idx="4">
                  <c:v>0</c:v>
                </c:pt>
                <c:pt idx="5">
                  <c:v>0</c:v>
                </c:pt>
                <c:pt idx="6">
                  <c:v>3</c:v>
                </c:pt>
                <c:pt idx="7">
                  <c:v>0</c:v>
                </c:pt>
                <c:pt idx="8">
                  <c:v>1</c:v>
                </c:pt>
                <c:pt idx="9">
                  <c:v>0</c:v>
                </c:pt>
                <c:pt idx="10">
                  <c:v>8</c:v>
                </c:pt>
                <c:pt idx="11">
                  <c:v>1</c:v>
                </c:pt>
                <c:pt idx="12">
                  <c:v>1</c:v>
                </c:pt>
                <c:pt idx="13">
                  <c:v>2</c:v>
                </c:pt>
                <c:pt idx="14">
                  <c:v>3</c:v>
                </c:pt>
                <c:pt idx="15">
                  <c:v>3</c:v>
                </c:pt>
                <c:pt idx="16">
                  <c:v>2</c:v>
                </c:pt>
                <c:pt idx="17">
                  <c:v>0</c:v>
                </c:pt>
                <c:pt idx="18">
                  <c:v>0</c:v>
                </c:pt>
                <c:pt idx="19">
                  <c:v>2</c:v>
                </c:pt>
                <c:pt idx="20">
                  <c:v>2</c:v>
                </c:pt>
                <c:pt idx="21">
                  <c:v>0</c:v>
                </c:pt>
                <c:pt idx="22">
                  <c:v>1</c:v>
                </c:pt>
                <c:pt idx="23">
                  <c:v>0</c:v>
                </c:pt>
                <c:pt idx="24">
                  <c:v>1</c:v>
                </c:pt>
                <c:pt idx="25">
                  <c:v>1</c:v>
                </c:pt>
                <c:pt idx="26">
                  <c:v>0</c:v>
                </c:pt>
                <c:pt idx="27">
                  <c:v>1</c:v>
                </c:pt>
                <c:pt idx="28">
                  <c:v>0</c:v>
                </c:pt>
                <c:pt idx="29">
                  <c:v>0</c:v>
                </c:pt>
                <c:pt idx="30">
                  <c:v>0</c:v>
                </c:pt>
                <c:pt idx="31">
                  <c:v>2</c:v>
                </c:pt>
                <c:pt idx="32">
                  <c:v>2</c:v>
                </c:pt>
                <c:pt idx="33">
                  <c:v>0</c:v>
                </c:pt>
                <c:pt idx="34">
                  <c:v>0</c:v>
                </c:pt>
                <c:pt idx="35">
                  <c:v>1</c:v>
                </c:pt>
                <c:pt idx="36">
                  <c:v>2</c:v>
                </c:pt>
                <c:pt idx="37">
                  <c:v>0</c:v>
                </c:pt>
                <c:pt idx="38">
                  <c:v>0</c:v>
                </c:pt>
                <c:pt idx="39">
                  <c:v>0</c:v>
                </c:pt>
                <c:pt idx="40">
                  <c:v>0</c:v>
                </c:pt>
                <c:pt idx="41">
                  <c:v>0</c:v>
                </c:pt>
                <c:pt idx="42">
                  <c:v>0</c:v>
                </c:pt>
                <c:pt idx="43">
                  <c:v>0</c:v>
                </c:pt>
                <c:pt idx="44">
                  <c:v>0</c:v>
                </c:pt>
                <c:pt idx="45">
                  <c:v>0</c:v>
                </c:pt>
                <c:pt idx="46">
                  <c:v>0</c:v>
                </c:pt>
                <c:pt idx="47">
                  <c:v>0</c:v>
                </c:pt>
                <c:pt idx="48">
                  <c:v>0</c:v>
                </c:pt>
                <c:pt idx="49">
                  <c:v>0</c:v>
                </c:pt>
                <c:pt idx="50">
                  <c:v>0</c:v>
                </c:pt>
                <c:pt idx="51">
                  <c:v>0</c:v>
                </c:pt>
                <c:pt idx="52">
                  <c:v>0</c:v>
                </c:pt>
                <c:pt idx="53">
                  <c:v>0</c:v>
                </c:pt>
                <c:pt idx="54">
                  <c:v>0</c:v>
                </c:pt>
                <c:pt idx="55">
                  <c:v>0</c:v>
                </c:pt>
                <c:pt idx="56">
                  <c:v>0</c:v>
                </c:pt>
                <c:pt idx="57">
                  <c:v>0</c:v>
                </c:pt>
                <c:pt idx="58">
                  <c:v>0</c:v>
                </c:pt>
                <c:pt idx="59">
                  <c:v>0</c:v>
                </c:pt>
                <c:pt idx="60">
                  <c:v>0</c:v>
                </c:pt>
                <c:pt idx="61">
                  <c:v>0</c:v>
                </c:pt>
              </c:numCache>
            </c:numRef>
          </c:val>
          <c:smooth val="0"/>
          <c:extLst>
            <c:ext xmlns:c16="http://schemas.microsoft.com/office/drawing/2014/chart" uri="{C3380CC4-5D6E-409C-BE32-E72D297353CC}">
              <c16:uniqueId val="{00000002-3756-4FC7-9AB2-C837E009B31E}"/>
            </c:ext>
          </c:extLst>
        </c:ser>
        <c:ser>
          <c:idx val="3"/>
          <c:order val="3"/>
          <c:tx>
            <c:strRef>
              <c:f>Sheet1!$E$1</c:f>
              <c:strCache>
                <c:ptCount val="1"/>
                <c:pt idx="0">
                  <c:v>Santander Río</c:v>
                </c:pt>
              </c:strCache>
            </c:strRef>
          </c:tx>
          <c:spPr>
            <a:ln w="28575" cap="rnd">
              <a:solidFill>
                <a:schemeClr val="accent4"/>
              </a:solidFill>
              <a:round/>
            </a:ln>
            <a:effectLst/>
          </c:spPr>
          <c:marker>
            <c:symbol val="none"/>
          </c:marker>
          <c:cat>
            <c:numRef>
              <c:f>Sheet1!$A$2:$A$63</c:f>
              <c:numCache>
                <c:formatCode>m/d/yyyy</c:formatCode>
                <c:ptCount val="62"/>
                <c:pt idx="0">
                  <c:v>42705</c:v>
                </c:pt>
                <c:pt idx="1">
                  <c:v>42706</c:v>
                </c:pt>
                <c:pt idx="2">
                  <c:v>42707</c:v>
                </c:pt>
                <c:pt idx="3">
                  <c:v>42708</c:v>
                </c:pt>
                <c:pt idx="4">
                  <c:v>42709</c:v>
                </c:pt>
                <c:pt idx="5">
                  <c:v>42710</c:v>
                </c:pt>
                <c:pt idx="6">
                  <c:v>42711</c:v>
                </c:pt>
                <c:pt idx="7">
                  <c:v>42712</c:v>
                </c:pt>
                <c:pt idx="8">
                  <c:v>42713</c:v>
                </c:pt>
                <c:pt idx="9">
                  <c:v>42714</c:v>
                </c:pt>
                <c:pt idx="10">
                  <c:v>42715</c:v>
                </c:pt>
                <c:pt idx="11">
                  <c:v>42716</c:v>
                </c:pt>
                <c:pt idx="12">
                  <c:v>42717</c:v>
                </c:pt>
                <c:pt idx="13">
                  <c:v>42718</c:v>
                </c:pt>
                <c:pt idx="14">
                  <c:v>42719</c:v>
                </c:pt>
                <c:pt idx="15">
                  <c:v>42720</c:v>
                </c:pt>
                <c:pt idx="16">
                  <c:v>42721</c:v>
                </c:pt>
                <c:pt idx="17">
                  <c:v>42722</c:v>
                </c:pt>
                <c:pt idx="18">
                  <c:v>42723</c:v>
                </c:pt>
                <c:pt idx="19">
                  <c:v>42724</c:v>
                </c:pt>
                <c:pt idx="20">
                  <c:v>42725</c:v>
                </c:pt>
                <c:pt idx="21">
                  <c:v>42726</c:v>
                </c:pt>
                <c:pt idx="22">
                  <c:v>42727</c:v>
                </c:pt>
                <c:pt idx="23">
                  <c:v>42728</c:v>
                </c:pt>
                <c:pt idx="24">
                  <c:v>42729</c:v>
                </c:pt>
                <c:pt idx="25">
                  <c:v>42730</c:v>
                </c:pt>
                <c:pt idx="26">
                  <c:v>42731</c:v>
                </c:pt>
                <c:pt idx="27">
                  <c:v>42732</c:v>
                </c:pt>
                <c:pt idx="28">
                  <c:v>42733</c:v>
                </c:pt>
                <c:pt idx="29">
                  <c:v>42734</c:v>
                </c:pt>
                <c:pt idx="30">
                  <c:v>42735</c:v>
                </c:pt>
                <c:pt idx="31">
                  <c:v>42736</c:v>
                </c:pt>
                <c:pt idx="32">
                  <c:v>42737</c:v>
                </c:pt>
                <c:pt idx="33">
                  <c:v>42738</c:v>
                </c:pt>
                <c:pt idx="34">
                  <c:v>42739</c:v>
                </c:pt>
                <c:pt idx="35">
                  <c:v>42740</c:v>
                </c:pt>
                <c:pt idx="36">
                  <c:v>42741</c:v>
                </c:pt>
                <c:pt idx="37">
                  <c:v>42742</c:v>
                </c:pt>
                <c:pt idx="38">
                  <c:v>42743</c:v>
                </c:pt>
                <c:pt idx="39">
                  <c:v>42744</c:v>
                </c:pt>
                <c:pt idx="40">
                  <c:v>42745</c:v>
                </c:pt>
                <c:pt idx="41">
                  <c:v>42746</c:v>
                </c:pt>
                <c:pt idx="42">
                  <c:v>42747</c:v>
                </c:pt>
                <c:pt idx="43">
                  <c:v>42748</c:v>
                </c:pt>
                <c:pt idx="44">
                  <c:v>42749</c:v>
                </c:pt>
                <c:pt idx="45">
                  <c:v>42750</c:v>
                </c:pt>
                <c:pt idx="46">
                  <c:v>42751</c:v>
                </c:pt>
                <c:pt idx="47">
                  <c:v>42752</c:v>
                </c:pt>
                <c:pt idx="48">
                  <c:v>42753</c:v>
                </c:pt>
                <c:pt idx="49">
                  <c:v>42754</c:v>
                </c:pt>
                <c:pt idx="50">
                  <c:v>42755</c:v>
                </c:pt>
                <c:pt idx="51">
                  <c:v>42756</c:v>
                </c:pt>
                <c:pt idx="52">
                  <c:v>42757</c:v>
                </c:pt>
                <c:pt idx="53">
                  <c:v>42758</c:v>
                </c:pt>
                <c:pt idx="54">
                  <c:v>42759</c:v>
                </c:pt>
                <c:pt idx="55">
                  <c:v>42760</c:v>
                </c:pt>
                <c:pt idx="56">
                  <c:v>42761</c:v>
                </c:pt>
                <c:pt idx="57">
                  <c:v>42762</c:v>
                </c:pt>
                <c:pt idx="58">
                  <c:v>42763</c:v>
                </c:pt>
                <c:pt idx="59">
                  <c:v>42764</c:v>
                </c:pt>
                <c:pt idx="60">
                  <c:v>42765</c:v>
                </c:pt>
                <c:pt idx="61">
                  <c:v>42766</c:v>
                </c:pt>
              </c:numCache>
            </c:numRef>
          </c:cat>
          <c:val>
            <c:numRef>
              <c:f>Sheet1!$E$2:$E$63</c:f>
              <c:numCache>
                <c:formatCode>General</c:formatCode>
                <c:ptCount val="62"/>
                <c:pt idx="0">
                  <c:v>1</c:v>
                </c:pt>
                <c:pt idx="1">
                  <c:v>2</c:v>
                </c:pt>
                <c:pt idx="2">
                  <c:v>2</c:v>
                </c:pt>
                <c:pt idx="3">
                  <c:v>0</c:v>
                </c:pt>
                <c:pt idx="4">
                  <c:v>1</c:v>
                </c:pt>
                <c:pt idx="5">
                  <c:v>1</c:v>
                </c:pt>
                <c:pt idx="6">
                  <c:v>2</c:v>
                </c:pt>
                <c:pt idx="7">
                  <c:v>2</c:v>
                </c:pt>
                <c:pt idx="8">
                  <c:v>0</c:v>
                </c:pt>
                <c:pt idx="9">
                  <c:v>0</c:v>
                </c:pt>
                <c:pt idx="10">
                  <c:v>0</c:v>
                </c:pt>
                <c:pt idx="11">
                  <c:v>1</c:v>
                </c:pt>
                <c:pt idx="12">
                  <c:v>3</c:v>
                </c:pt>
                <c:pt idx="13">
                  <c:v>3</c:v>
                </c:pt>
                <c:pt idx="14">
                  <c:v>1</c:v>
                </c:pt>
                <c:pt idx="15">
                  <c:v>2</c:v>
                </c:pt>
                <c:pt idx="16">
                  <c:v>1</c:v>
                </c:pt>
                <c:pt idx="17">
                  <c:v>1</c:v>
                </c:pt>
                <c:pt idx="18">
                  <c:v>1</c:v>
                </c:pt>
                <c:pt idx="19">
                  <c:v>2</c:v>
                </c:pt>
                <c:pt idx="20">
                  <c:v>1</c:v>
                </c:pt>
                <c:pt idx="21">
                  <c:v>0</c:v>
                </c:pt>
                <c:pt idx="22">
                  <c:v>2</c:v>
                </c:pt>
                <c:pt idx="23">
                  <c:v>0</c:v>
                </c:pt>
                <c:pt idx="24">
                  <c:v>0</c:v>
                </c:pt>
                <c:pt idx="25">
                  <c:v>2</c:v>
                </c:pt>
                <c:pt idx="26">
                  <c:v>1</c:v>
                </c:pt>
                <c:pt idx="27">
                  <c:v>2</c:v>
                </c:pt>
                <c:pt idx="28">
                  <c:v>1</c:v>
                </c:pt>
                <c:pt idx="29">
                  <c:v>1</c:v>
                </c:pt>
                <c:pt idx="30">
                  <c:v>1</c:v>
                </c:pt>
                <c:pt idx="31">
                  <c:v>0</c:v>
                </c:pt>
                <c:pt idx="32">
                  <c:v>2</c:v>
                </c:pt>
                <c:pt idx="33">
                  <c:v>1</c:v>
                </c:pt>
                <c:pt idx="34">
                  <c:v>1</c:v>
                </c:pt>
                <c:pt idx="35">
                  <c:v>2</c:v>
                </c:pt>
                <c:pt idx="36">
                  <c:v>2</c:v>
                </c:pt>
                <c:pt idx="37">
                  <c:v>0</c:v>
                </c:pt>
                <c:pt idx="38">
                  <c:v>0</c:v>
                </c:pt>
                <c:pt idx="39">
                  <c:v>0</c:v>
                </c:pt>
                <c:pt idx="40">
                  <c:v>0</c:v>
                </c:pt>
                <c:pt idx="41">
                  <c:v>0</c:v>
                </c:pt>
                <c:pt idx="42">
                  <c:v>0</c:v>
                </c:pt>
                <c:pt idx="43">
                  <c:v>0</c:v>
                </c:pt>
                <c:pt idx="44">
                  <c:v>0</c:v>
                </c:pt>
                <c:pt idx="45">
                  <c:v>0</c:v>
                </c:pt>
                <c:pt idx="46">
                  <c:v>0</c:v>
                </c:pt>
                <c:pt idx="47">
                  <c:v>0</c:v>
                </c:pt>
                <c:pt idx="48">
                  <c:v>0</c:v>
                </c:pt>
                <c:pt idx="49">
                  <c:v>0</c:v>
                </c:pt>
                <c:pt idx="50">
                  <c:v>0</c:v>
                </c:pt>
                <c:pt idx="51">
                  <c:v>0</c:v>
                </c:pt>
                <c:pt idx="52">
                  <c:v>0</c:v>
                </c:pt>
                <c:pt idx="53">
                  <c:v>0</c:v>
                </c:pt>
                <c:pt idx="54">
                  <c:v>0</c:v>
                </c:pt>
                <c:pt idx="55">
                  <c:v>0</c:v>
                </c:pt>
                <c:pt idx="56">
                  <c:v>0</c:v>
                </c:pt>
                <c:pt idx="57">
                  <c:v>0</c:v>
                </c:pt>
                <c:pt idx="58">
                  <c:v>0</c:v>
                </c:pt>
                <c:pt idx="59">
                  <c:v>0</c:v>
                </c:pt>
                <c:pt idx="60">
                  <c:v>0</c:v>
                </c:pt>
                <c:pt idx="61">
                  <c:v>0</c:v>
                </c:pt>
              </c:numCache>
            </c:numRef>
          </c:val>
          <c:smooth val="0"/>
          <c:extLst>
            <c:ext xmlns:c16="http://schemas.microsoft.com/office/drawing/2014/chart" uri="{C3380CC4-5D6E-409C-BE32-E72D297353CC}">
              <c16:uniqueId val="{00000003-3756-4FC7-9AB2-C837E009B31E}"/>
            </c:ext>
          </c:extLst>
        </c:ser>
        <c:ser>
          <c:idx val="4"/>
          <c:order val="4"/>
          <c:tx>
            <c:strRef>
              <c:f>Sheet1!$F$1</c:f>
              <c:strCache>
                <c:ptCount val="1"/>
                <c:pt idx="0">
                  <c:v>ICBC Argentina</c:v>
                </c:pt>
              </c:strCache>
            </c:strRef>
          </c:tx>
          <c:spPr>
            <a:ln w="28575" cap="rnd">
              <a:solidFill>
                <a:schemeClr val="accent5"/>
              </a:solidFill>
              <a:round/>
            </a:ln>
            <a:effectLst/>
          </c:spPr>
          <c:marker>
            <c:symbol val="none"/>
          </c:marker>
          <c:cat>
            <c:numRef>
              <c:f>Sheet1!$A$2:$A$63</c:f>
              <c:numCache>
                <c:formatCode>m/d/yyyy</c:formatCode>
                <c:ptCount val="62"/>
                <c:pt idx="0">
                  <c:v>42705</c:v>
                </c:pt>
                <c:pt idx="1">
                  <c:v>42706</c:v>
                </c:pt>
                <c:pt idx="2">
                  <c:v>42707</c:v>
                </c:pt>
                <c:pt idx="3">
                  <c:v>42708</c:v>
                </c:pt>
                <c:pt idx="4">
                  <c:v>42709</c:v>
                </c:pt>
                <c:pt idx="5">
                  <c:v>42710</c:v>
                </c:pt>
                <c:pt idx="6">
                  <c:v>42711</c:v>
                </c:pt>
                <c:pt idx="7">
                  <c:v>42712</c:v>
                </c:pt>
                <c:pt idx="8">
                  <c:v>42713</c:v>
                </c:pt>
                <c:pt idx="9">
                  <c:v>42714</c:v>
                </c:pt>
                <c:pt idx="10">
                  <c:v>42715</c:v>
                </c:pt>
                <c:pt idx="11">
                  <c:v>42716</c:v>
                </c:pt>
                <c:pt idx="12">
                  <c:v>42717</c:v>
                </c:pt>
                <c:pt idx="13">
                  <c:v>42718</c:v>
                </c:pt>
                <c:pt idx="14">
                  <c:v>42719</c:v>
                </c:pt>
                <c:pt idx="15">
                  <c:v>42720</c:v>
                </c:pt>
                <c:pt idx="16">
                  <c:v>42721</c:v>
                </c:pt>
                <c:pt idx="17">
                  <c:v>42722</c:v>
                </c:pt>
                <c:pt idx="18">
                  <c:v>42723</c:v>
                </c:pt>
                <c:pt idx="19">
                  <c:v>42724</c:v>
                </c:pt>
                <c:pt idx="20">
                  <c:v>42725</c:v>
                </c:pt>
                <c:pt idx="21">
                  <c:v>42726</c:v>
                </c:pt>
                <c:pt idx="22">
                  <c:v>42727</c:v>
                </c:pt>
                <c:pt idx="23">
                  <c:v>42728</c:v>
                </c:pt>
                <c:pt idx="24">
                  <c:v>42729</c:v>
                </c:pt>
                <c:pt idx="25">
                  <c:v>42730</c:v>
                </c:pt>
                <c:pt idx="26">
                  <c:v>42731</c:v>
                </c:pt>
                <c:pt idx="27">
                  <c:v>42732</c:v>
                </c:pt>
                <c:pt idx="28">
                  <c:v>42733</c:v>
                </c:pt>
                <c:pt idx="29">
                  <c:v>42734</c:v>
                </c:pt>
                <c:pt idx="30">
                  <c:v>42735</c:v>
                </c:pt>
                <c:pt idx="31">
                  <c:v>42736</c:v>
                </c:pt>
                <c:pt idx="32">
                  <c:v>42737</c:v>
                </c:pt>
                <c:pt idx="33">
                  <c:v>42738</c:v>
                </c:pt>
                <c:pt idx="34">
                  <c:v>42739</c:v>
                </c:pt>
                <c:pt idx="35">
                  <c:v>42740</c:v>
                </c:pt>
                <c:pt idx="36">
                  <c:v>42741</c:v>
                </c:pt>
                <c:pt idx="37">
                  <c:v>42742</c:v>
                </c:pt>
                <c:pt idx="38">
                  <c:v>42743</c:v>
                </c:pt>
                <c:pt idx="39">
                  <c:v>42744</c:v>
                </c:pt>
                <c:pt idx="40">
                  <c:v>42745</c:v>
                </c:pt>
                <c:pt idx="41">
                  <c:v>42746</c:v>
                </c:pt>
                <c:pt idx="42">
                  <c:v>42747</c:v>
                </c:pt>
                <c:pt idx="43">
                  <c:v>42748</c:v>
                </c:pt>
                <c:pt idx="44">
                  <c:v>42749</c:v>
                </c:pt>
                <c:pt idx="45">
                  <c:v>42750</c:v>
                </c:pt>
                <c:pt idx="46">
                  <c:v>42751</c:v>
                </c:pt>
                <c:pt idx="47">
                  <c:v>42752</c:v>
                </c:pt>
                <c:pt idx="48">
                  <c:v>42753</c:v>
                </c:pt>
                <c:pt idx="49">
                  <c:v>42754</c:v>
                </c:pt>
                <c:pt idx="50">
                  <c:v>42755</c:v>
                </c:pt>
                <c:pt idx="51">
                  <c:v>42756</c:v>
                </c:pt>
                <c:pt idx="52">
                  <c:v>42757</c:v>
                </c:pt>
                <c:pt idx="53">
                  <c:v>42758</c:v>
                </c:pt>
                <c:pt idx="54">
                  <c:v>42759</c:v>
                </c:pt>
                <c:pt idx="55">
                  <c:v>42760</c:v>
                </c:pt>
                <c:pt idx="56">
                  <c:v>42761</c:v>
                </c:pt>
                <c:pt idx="57">
                  <c:v>42762</c:v>
                </c:pt>
                <c:pt idx="58">
                  <c:v>42763</c:v>
                </c:pt>
                <c:pt idx="59">
                  <c:v>42764</c:v>
                </c:pt>
                <c:pt idx="60">
                  <c:v>42765</c:v>
                </c:pt>
                <c:pt idx="61">
                  <c:v>42766</c:v>
                </c:pt>
              </c:numCache>
            </c:numRef>
          </c:cat>
          <c:val>
            <c:numRef>
              <c:f>Sheet1!$F$2:$F$63</c:f>
              <c:numCache>
                <c:formatCode>General</c:formatCode>
                <c:ptCount val="62"/>
                <c:pt idx="0">
                  <c:v>2</c:v>
                </c:pt>
                <c:pt idx="1">
                  <c:v>2</c:v>
                </c:pt>
                <c:pt idx="2">
                  <c:v>0</c:v>
                </c:pt>
                <c:pt idx="3">
                  <c:v>0</c:v>
                </c:pt>
                <c:pt idx="4">
                  <c:v>2</c:v>
                </c:pt>
                <c:pt idx="5">
                  <c:v>1</c:v>
                </c:pt>
                <c:pt idx="6">
                  <c:v>2</c:v>
                </c:pt>
                <c:pt idx="7">
                  <c:v>2</c:v>
                </c:pt>
                <c:pt idx="8">
                  <c:v>2</c:v>
                </c:pt>
                <c:pt idx="9">
                  <c:v>0</c:v>
                </c:pt>
                <c:pt idx="10">
                  <c:v>0</c:v>
                </c:pt>
                <c:pt idx="11">
                  <c:v>1</c:v>
                </c:pt>
                <c:pt idx="12">
                  <c:v>1</c:v>
                </c:pt>
                <c:pt idx="13">
                  <c:v>1</c:v>
                </c:pt>
                <c:pt idx="14">
                  <c:v>3</c:v>
                </c:pt>
                <c:pt idx="15">
                  <c:v>2</c:v>
                </c:pt>
                <c:pt idx="16">
                  <c:v>0</c:v>
                </c:pt>
                <c:pt idx="17">
                  <c:v>0</c:v>
                </c:pt>
                <c:pt idx="18">
                  <c:v>2</c:v>
                </c:pt>
                <c:pt idx="19">
                  <c:v>3</c:v>
                </c:pt>
                <c:pt idx="20">
                  <c:v>0</c:v>
                </c:pt>
                <c:pt idx="21">
                  <c:v>1</c:v>
                </c:pt>
                <c:pt idx="22">
                  <c:v>1</c:v>
                </c:pt>
                <c:pt idx="23">
                  <c:v>1</c:v>
                </c:pt>
                <c:pt idx="24">
                  <c:v>1</c:v>
                </c:pt>
                <c:pt idx="25">
                  <c:v>3</c:v>
                </c:pt>
                <c:pt idx="26">
                  <c:v>1</c:v>
                </c:pt>
                <c:pt idx="27">
                  <c:v>1</c:v>
                </c:pt>
                <c:pt idx="28">
                  <c:v>2</c:v>
                </c:pt>
                <c:pt idx="29">
                  <c:v>3</c:v>
                </c:pt>
                <c:pt idx="30">
                  <c:v>0</c:v>
                </c:pt>
                <c:pt idx="31">
                  <c:v>1</c:v>
                </c:pt>
                <c:pt idx="32">
                  <c:v>2</c:v>
                </c:pt>
                <c:pt idx="33">
                  <c:v>2</c:v>
                </c:pt>
                <c:pt idx="34">
                  <c:v>1</c:v>
                </c:pt>
                <c:pt idx="35">
                  <c:v>2</c:v>
                </c:pt>
                <c:pt idx="36">
                  <c:v>2</c:v>
                </c:pt>
                <c:pt idx="37">
                  <c:v>0</c:v>
                </c:pt>
                <c:pt idx="38">
                  <c:v>0</c:v>
                </c:pt>
                <c:pt idx="39">
                  <c:v>0</c:v>
                </c:pt>
                <c:pt idx="40">
                  <c:v>0</c:v>
                </c:pt>
                <c:pt idx="41">
                  <c:v>0</c:v>
                </c:pt>
                <c:pt idx="42">
                  <c:v>0</c:v>
                </c:pt>
                <c:pt idx="43">
                  <c:v>0</c:v>
                </c:pt>
                <c:pt idx="44">
                  <c:v>0</c:v>
                </c:pt>
                <c:pt idx="45">
                  <c:v>0</c:v>
                </c:pt>
                <c:pt idx="46">
                  <c:v>0</c:v>
                </c:pt>
                <c:pt idx="47">
                  <c:v>0</c:v>
                </c:pt>
                <c:pt idx="48">
                  <c:v>0</c:v>
                </c:pt>
                <c:pt idx="49">
                  <c:v>0</c:v>
                </c:pt>
                <c:pt idx="50">
                  <c:v>0</c:v>
                </c:pt>
                <c:pt idx="51">
                  <c:v>0</c:v>
                </c:pt>
                <c:pt idx="52">
                  <c:v>0</c:v>
                </c:pt>
                <c:pt idx="53">
                  <c:v>0</c:v>
                </c:pt>
                <c:pt idx="54">
                  <c:v>0</c:v>
                </c:pt>
                <c:pt idx="55">
                  <c:v>0</c:v>
                </c:pt>
                <c:pt idx="56">
                  <c:v>0</c:v>
                </c:pt>
                <c:pt idx="57">
                  <c:v>0</c:v>
                </c:pt>
                <c:pt idx="58">
                  <c:v>0</c:v>
                </c:pt>
                <c:pt idx="59">
                  <c:v>0</c:v>
                </c:pt>
                <c:pt idx="60">
                  <c:v>0</c:v>
                </c:pt>
                <c:pt idx="61">
                  <c:v>0</c:v>
                </c:pt>
              </c:numCache>
            </c:numRef>
          </c:val>
          <c:smooth val="0"/>
          <c:extLst>
            <c:ext xmlns:c16="http://schemas.microsoft.com/office/drawing/2014/chart" uri="{C3380CC4-5D6E-409C-BE32-E72D297353CC}">
              <c16:uniqueId val="{00000004-3756-4FC7-9AB2-C837E009B31E}"/>
            </c:ext>
          </c:extLst>
        </c:ser>
        <c:ser>
          <c:idx val="5"/>
          <c:order val="5"/>
          <c:tx>
            <c:strRef>
              <c:f>Sheet1!$G$1</c:f>
              <c:strCache>
                <c:ptCount val="1"/>
                <c:pt idx="0">
                  <c:v>Banco Hipotecario</c:v>
                </c:pt>
              </c:strCache>
            </c:strRef>
          </c:tx>
          <c:spPr>
            <a:ln w="28575" cap="rnd">
              <a:solidFill>
                <a:schemeClr val="accent6"/>
              </a:solidFill>
              <a:round/>
            </a:ln>
            <a:effectLst/>
          </c:spPr>
          <c:marker>
            <c:symbol val="none"/>
          </c:marker>
          <c:cat>
            <c:numRef>
              <c:f>Sheet1!$A$2:$A$63</c:f>
              <c:numCache>
                <c:formatCode>m/d/yyyy</c:formatCode>
                <c:ptCount val="62"/>
                <c:pt idx="0">
                  <c:v>42705</c:v>
                </c:pt>
                <c:pt idx="1">
                  <c:v>42706</c:v>
                </c:pt>
                <c:pt idx="2">
                  <c:v>42707</c:v>
                </c:pt>
                <c:pt idx="3">
                  <c:v>42708</c:v>
                </c:pt>
                <c:pt idx="4">
                  <c:v>42709</c:v>
                </c:pt>
                <c:pt idx="5">
                  <c:v>42710</c:v>
                </c:pt>
                <c:pt idx="6">
                  <c:v>42711</c:v>
                </c:pt>
                <c:pt idx="7">
                  <c:v>42712</c:v>
                </c:pt>
                <c:pt idx="8">
                  <c:v>42713</c:v>
                </c:pt>
                <c:pt idx="9">
                  <c:v>42714</c:v>
                </c:pt>
                <c:pt idx="10">
                  <c:v>42715</c:v>
                </c:pt>
                <c:pt idx="11">
                  <c:v>42716</c:v>
                </c:pt>
                <c:pt idx="12">
                  <c:v>42717</c:v>
                </c:pt>
                <c:pt idx="13">
                  <c:v>42718</c:v>
                </c:pt>
                <c:pt idx="14">
                  <c:v>42719</c:v>
                </c:pt>
                <c:pt idx="15">
                  <c:v>42720</c:v>
                </c:pt>
                <c:pt idx="16">
                  <c:v>42721</c:v>
                </c:pt>
                <c:pt idx="17">
                  <c:v>42722</c:v>
                </c:pt>
                <c:pt idx="18">
                  <c:v>42723</c:v>
                </c:pt>
                <c:pt idx="19">
                  <c:v>42724</c:v>
                </c:pt>
                <c:pt idx="20">
                  <c:v>42725</c:v>
                </c:pt>
                <c:pt idx="21">
                  <c:v>42726</c:v>
                </c:pt>
                <c:pt idx="22">
                  <c:v>42727</c:v>
                </c:pt>
                <c:pt idx="23">
                  <c:v>42728</c:v>
                </c:pt>
                <c:pt idx="24">
                  <c:v>42729</c:v>
                </c:pt>
                <c:pt idx="25">
                  <c:v>42730</c:v>
                </c:pt>
                <c:pt idx="26">
                  <c:v>42731</c:v>
                </c:pt>
                <c:pt idx="27">
                  <c:v>42732</c:v>
                </c:pt>
                <c:pt idx="28">
                  <c:v>42733</c:v>
                </c:pt>
                <c:pt idx="29">
                  <c:v>42734</c:v>
                </c:pt>
                <c:pt idx="30">
                  <c:v>42735</c:v>
                </c:pt>
                <c:pt idx="31">
                  <c:v>42736</c:v>
                </c:pt>
                <c:pt idx="32">
                  <c:v>42737</c:v>
                </c:pt>
                <c:pt idx="33">
                  <c:v>42738</c:v>
                </c:pt>
                <c:pt idx="34">
                  <c:v>42739</c:v>
                </c:pt>
                <c:pt idx="35">
                  <c:v>42740</c:v>
                </c:pt>
                <c:pt idx="36">
                  <c:v>42741</c:v>
                </c:pt>
                <c:pt idx="37">
                  <c:v>42742</c:v>
                </c:pt>
                <c:pt idx="38">
                  <c:v>42743</c:v>
                </c:pt>
                <c:pt idx="39">
                  <c:v>42744</c:v>
                </c:pt>
                <c:pt idx="40">
                  <c:v>42745</c:v>
                </c:pt>
                <c:pt idx="41">
                  <c:v>42746</c:v>
                </c:pt>
                <c:pt idx="42">
                  <c:v>42747</c:v>
                </c:pt>
                <c:pt idx="43">
                  <c:v>42748</c:v>
                </c:pt>
                <c:pt idx="44">
                  <c:v>42749</c:v>
                </c:pt>
                <c:pt idx="45">
                  <c:v>42750</c:v>
                </c:pt>
                <c:pt idx="46">
                  <c:v>42751</c:v>
                </c:pt>
                <c:pt idx="47">
                  <c:v>42752</c:v>
                </c:pt>
                <c:pt idx="48">
                  <c:v>42753</c:v>
                </c:pt>
                <c:pt idx="49">
                  <c:v>42754</c:v>
                </c:pt>
                <c:pt idx="50">
                  <c:v>42755</c:v>
                </c:pt>
                <c:pt idx="51">
                  <c:v>42756</c:v>
                </c:pt>
                <c:pt idx="52">
                  <c:v>42757</c:v>
                </c:pt>
                <c:pt idx="53">
                  <c:v>42758</c:v>
                </c:pt>
                <c:pt idx="54">
                  <c:v>42759</c:v>
                </c:pt>
                <c:pt idx="55">
                  <c:v>42760</c:v>
                </c:pt>
                <c:pt idx="56">
                  <c:v>42761</c:v>
                </c:pt>
                <c:pt idx="57">
                  <c:v>42762</c:v>
                </c:pt>
                <c:pt idx="58">
                  <c:v>42763</c:v>
                </c:pt>
                <c:pt idx="59">
                  <c:v>42764</c:v>
                </c:pt>
                <c:pt idx="60">
                  <c:v>42765</c:v>
                </c:pt>
                <c:pt idx="61">
                  <c:v>42766</c:v>
                </c:pt>
              </c:numCache>
            </c:numRef>
          </c:cat>
          <c:val>
            <c:numRef>
              <c:f>Sheet1!$G$2:$G$63</c:f>
              <c:numCache>
                <c:formatCode>General</c:formatCode>
                <c:ptCount val="62"/>
                <c:pt idx="0">
                  <c:v>1</c:v>
                </c:pt>
                <c:pt idx="1">
                  <c:v>1</c:v>
                </c:pt>
                <c:pt idx="2">
                  <c:v>0</c:v>
                </c:pt>
                <c:pt idx="3">
                  <c:v>0</c:v>
                </c:pt>
                <c:pt idx="4">
                  <c:v>1</c:v>
                </c:pt>
                <c:pt idx="5">
                  <c:v>1</c:v>
                </c:pt>
                <c:pt idx="6">
                  <c:v>2</c:v>
                </c:pt>
                <c:pt idx="7">
                  <c:v>1</c:v>
                </c:pt>
                <c:pt idx="8">
                  <c:v>0</c:v>
                </c:pt>
                <c:pt idx="9">
                  <c:v>0</c:v>
                </c:pt>
                <c:pt idx="10">
                  <c:v>0</c:v>
                </c:pt>
                <c:pt idx="11">
                  <c:v>2</c:v>
                </c:pt>
                <c:pt idx="12">
                  <c:v>2</c:v>
                </c:pt>
                <c:pt idx="13">
                  <c:v>1</c:v>
                </c:pt>
                <c:pt idx="14">
                  <c:v>2</c:v>
                </c:pt>
                <c:pt idx="15">
                  <c:v>1</c:v>
                </c:pt>
                <c:pt idx="16">
                  <c:v>1</c:v>
                </c:pt>
                <c:pt idx="17">
                  <c:v>1</c:v>
                </c:pt>
                <c:pt idx="18">
                  <c:v>1</c:v>
                </c:pt>
                <c:pt idx="19">
                  <c:v>4</c:v>
                </c:pt>
                <c:pt idx="20">
                  <c:v>1</c:v>
                </c:pt>
                <c:pt idx="21">
                  <c:v>1</c:v>
                </c:pt>
                <c:pt idx="22">
                  <c:v>1</c:v>
                </c:pt>
                <c:pt idx="23">
                  <c:v>0</c:v>
                </c:pt>
                <c:pt idx="24">
                  <c:v>1</c:v>
                </c:pt>
                <c:pt idx="25">
                  <c:v>1</c:v>
                </c:pt>
                <c:pt idx="26">
                  <c:v>2</c:v>
                </c:pt>
                <c:pt idx="27">
                  <c:v>1</c:v>
                </c:pt>
                <c:pt idx="28">
                  <c:v>0</c:v>
                </c:pt>
                <c:pt idx="29">
                  <c:v>1</c:v>
                </c:pt>
                <c:pt idx="30">
                  <c:v>1</c:v>
                </c:pt>
                <c:pt idx="31">
                  <c:v>0</c:v>
                </c:pt>
                <c:pt idx="32">
                  <c:v>1</c:v>
                </c:pt>
                <c:pt idx="33">
                  <c:v>1</c:v>
                </c:pt>
                <c:pt idx="34">
                  <c:v>0</c:v>
                </c:pt>
                <c:pt idx="35">
                  <c:v>0</c:v>
                </c:pt>
                <c:pt idx="36">
                  <c:v>0</c:v>
                </c:pt>
                <c:pt idx="37">
                  <c:v>0</c:v>
                </c:pt>
                <c:pt idx="38">
                  <c:v>0</c:v>
                </c:pt>
                <c:pt idx="39">
                  <c:v>0</c:v>
                </c:pt>
                <c:pt idx="40">
                  <c:v>0</c:v>
                </c:pt>
                <c:pt idx="41">
                  <c:v>0</c:v>
                </c:pt>
                <c:pt idx="42">
                  <c:v>0</c:v>
                </c:pt>
                <c:pt idx="43">
                  <c:v>0</c:v>
                </c:pt>
                <c:pt idx="44">
                  <c:v>0</c:v>
                </c:pt>
                <c:pt idx="45">
                  <c:v>0</c:v>
                </c:pt>
                <c:pt idx="46">
                  <c:v>0</c:v>
                </c:pt>
                <c:pt idx="47">
                  <c:v>0</c:v>
                </c:pt>
                <c:pt idx="48">
                  <c:v>0</c:v>
                </c:pt>
                <c:pt idx="49">
                  <c:v>0</c:v>
                </c:pt>
                <c:pt idx="50">
                  <c:v>0</c:v>
                </c:pt>
                <c:pt idx="51">
                  <c:v>0</c:v>
                </c:pt>
                <c:pt idx="52">
                  <c:v>0</c:v>
                </c:pt>
                <c:pt idx="53">
                  <c:v>0</c:v>
                </c:pt>
                <c:pt idx="54">
                  <c:v>0</c:v>
                </c:pt>
                <c:pt idx="55">
                  <c:v>0</c:v>
                </c:pt>
                <c:pt idx="56">
                  <c:v>0</c:v>
                </c:pt>
                <c:pt idx="57">
                  <c:v>0</c:v>
                </c:pt>
                <c:pt idx="58">
                  <c:v>0</c:v>
                </c:pt>
                <c:pt idx="59">
                  <c:v>0</c:v>
                </c:pt>
                <c:pt idx="60">
                  <c:v>0</c:v>
                </c:pt>
                <c:pt idx="61">
                  <c:v>0</c:v>
                </c:pt>
              </c:numCache>
            </c:numRef>
          </c:val>
          <c:smooth val="0"/>
          <c:extLst>
            <c:ext xmlns:c16="http://schemas.microsoft.com/office/drawing/2014/chart" uri="{C3380CC4-5D6E-409C-BE32-E72D297353CC}">
              <c16:uniqueId val="{00000005-3756-4FC7-9AB2-C837E009B31E}"/>
            </c:ext>
          </c:extLst>
        </c:ser>
        <c:ser>
          <c:idx val="6"/>
          <c:order val="6"/>
          <c:tx>
            <c:strRef>
              <c:f>Sheet1!$H$1</c:f>
              <c:strCache>
                <c:ptCount val="1"/>
                <c:pt idx="0">
                  <c:v>Banco Ciudad</c:v>
                </c:pt>
              </c:strCache>
            </c:strRef>
          </c:tx>
          <c:spPr>
            <a:ln w="28575" cap="rnd">
              <a:solidFill>
                <a:schemeClr val="accent1">
                  <a:lumMod val="60000"/>
                </a:schemeClr>
              </a:solidFill>
              <a:round/>
            </a:ln>
            <a:effectLst/>
          </c:spPr>
          <c:marker>
            <c:symbol val="none"/>
          </c:marker>
          <c:cat>
            <c:numRef>
              <c:f>Sheet1!$A$2:$A$63</c:f>
              <c:numCache>
                <c:formatCode>m/d/yyyy</c:formatCode>
                <c:ptCount val="62"/>
                <c:pt idx="0">
                  <c:v>42705</c:v>
                </c:pt>
                <c:pt idx="1">
                  <c:v>42706</c:v>
                </c:pt>
                <c:pt idx="2">
                  <c:v>42707</c:v>
                </c:pt>
                <c:pt idx="3">
                  <c:v>42708</c:v>
                </c:pt>
                <c:pt idx="4">
                  <c:v>42709</c:v>
                </c:pt>
                <c:pt idx="5">
                  <c:v>42710</c:v>
                </c:pt>
                <c:pt idx="6">
                  <c:v>42711</c:v>
                </c:pt>
                <c:pt idx="7">
                  <c:v>42712</c:v>
                </c:pt>
                <c:pt idx="8">
                  <c:v>42713</c:v>
                </c:pt>
                <c:pt idx="9">
                  <c:v>42714</c:v>
                </c:pt>
                <c:pt idx="10">
                  <c:v>42715</c:v>
                </c:pt>
                <c:pt idx="11">
                  <c:v>42716</c:v>
                </c:pt>
                <c:pt idx="12">
                  <c:v>42717</c:v>
                </c:pt>
                <c:pt idx="13">
                  <c:v>42718</c:v>
                </c:pt>
                <c:pt idx="14">
                  <c:v>42719</c:v>
                </c:pt>
                <c:pt idx="15">
                  <c:v>42720</c:v>
                </c:pt>
                <c:pt idx="16">
                  <c:v>42721</c:v>
                </c:pt>
                <c:pt idx="17">
                  <c:v>42722</c:v>
                </c:pt>
                <c:pt idx="18">
                  <c:v>42723</c:v>
                </c:pt>
                <c:pt idx="19">
                  <c:v>42724</c:v>
                </c:pt>
                <c:pt idx="20">
                  <c:v>42725</c:v>
                </c:pt>
                <c:pt idx="21">
                  <c:v>42726</c:v>
                </c:pt>
                <c:pt idx="22">
                  <c:v>42727</c:v>
                </c:pt>
                <c:pt idx="23">
                  <c:v>42728</c:v>
                </c:pt>
                <c:pt idx="24">
                  <c:v>42729</c:v>
                </c:pt>
                <c:pt idx="25">
                  <c:v>42730</c:v>
                </c:pt>
                <c:pt idx="26">
                  <c:v>42731</c:v>
                </c:pt>
                <c:pt idx="27">
                  <c:v>42732</c:v>
                </c:pt>
                <c:pt idx="28">
                  <c:v>42733</c:v>
                </c:pt>
                <c:pt idx="29">
                  <c:v>42734</c:v>
                </c:pt>
                <c:pt idx="30">
                  <c:v>42735</c:v>
                </c:pt>
                <c:pt idx="31">
                  <c:v>42736</c:v>
                </c:pt>
                <c:pt idx="32">
                  <c:v>42737</c:v>
                </c:pt>
                <c:pt idx="33">
                  <c:v>42738</c:v>
                </c:pt>
                <c:pt idx="34">
                  <c:v>42739</c:v>
                </c:pt>
                <c:pt idx="35">
                  <c:v>42740</c:v>
                </c:pt>
                <c:pt idx="36">
                  <c:v>42741</c:v>
                </c:pt>
                <c:pt idx="37">
                  <c:v>42742</c:v>
                </c:pt>
                <c:pt idx="38">
                  <c:v>42743</c:v>
                </c:pt>
                <c:pt idx="39">
                  <c:v>42744</c:v>
                </c:pt>
                <c:pt idx="40">
                  <c:v>42745</c:v>
                </c:pt>
                <c:pt idx="41">
                  <c:v>42746</c:v>
                </c:pt>
                <c:pt idx="42">
                  <c:v>42747</c:v>
                </c:pt>
                <c:pt idx="43">
                  <c:v>42748</c:v>
                </c:pt>
                <c:pt idx="44">
                  <c:v>42749</c:v>
                </c:pt>
                <c:pt idx="45">
                  <c:v>42750</c:v>
                </c:pt>
                <c:pt idx="46">
                  <c:v>42751</c:v>
                </c:pt>
                <c:pt idx="47">
                  <c:v>42752</c:v>
                </c:pt>
                <c:pt idx="48">
                  <c:v>42753</c:v>
                </c:pt>
                <c:pt idx="49">
                  <c:v>42754</c:v>
                </c:pt>
                <c:pt idx="50">
                  <c:v>42755</c:v>
                </c:pt>
                <c:pt idx="51">
                  <c:v>42756</c:v>
                </c:pt>
                <c:pt idx="52">
                  <c:v>42757</c:v>
                </c:pt>
                <c:pt idx="53">
                  <c:v>42758</c:v>
                </c:pt>
                <c:pt idx="54">
                  <c:v>42759</c:v>
                </c:pt>
                <c:pt idx="55">
                  <c:v>42760</c:v>
                </c:pt>
                <c:pt idx="56">
                  <c:v>42761</c:v>
                </c:pt>
                <c:pt idx="57">
                  <c:v>42762</c:v>
                </c:pt>
                <c:pt idx="58">
                  <c:v>42763</c:v>
                </c:pt>
                <c:pt idx="59">
                  <c:v>42764</c:v>
                </c:pt>
                <c:pt idx="60">
                  <c:v>42765</c:v>
                </c:pt>
                <c:pt idx="61">
                  <c:v>42766</c:v>
                </c:pt>
              </c:numCache>
            </c:numRef>
          </c:cat>
          <c:val>
            <c:numRef>
              <c:f>Sheet1!$H$2:$H$63</c:f>
              <c:numCache>
                <c:formatCode>General</c:formatCode>
                <c:ptCount val="62"/>
                <c:pt idx="0">
                  <c:v>3</c:v>
                </c:pt>
                <c:pt idx="1">
                  <c:v>3</c:v>
                </c:pt>
                <c:pt idx="2">
                  <c:v>1</c:v>
                </c:pt>
                <c:pt idx="3">
                  <c:v>1</c:v>
                </c:pt>
                <c:pt idx="4">
                  <c:v>2</c:v>
                </c:pt>
                <c:pt idx="5">
                  <c:v>3</c:v>
                </c:pt>
                <c:pt idx="6">
                  <c:v>1</c:v>
                </c:pt>
                <c:pt idx="7">
                  <c:v>0</c:v>
                </c:pt>
                <c:pt idx="8">
                  <c:v>1</c:v>
                </c:pt>
                <c:pt idx="9">
                  <c:v>1</c:v>
                </c:pt>
                <c:pt idx="10">
                  <c:v>1</c:v>
                </c:pt>
                <c:pt idx="11">
                  <c:v>2</c:v>
                </c:pt>
                <c:pt idx="12">
                  <c:v>4</c:v>
                </c:pt>
                <c:pt idx="13">
                  <c:v>4</c:v>
                </c:pt>
                <c:pt idx="14">
                  <c:v>3</c:v>
                </c:pt>
                <c:pt idx="15">
                  <c:v>3</c:v>
                </c:pt>
                <c:pt idx="16">
                  <c:v>2</c:v>
                </c:pt>
                <c:pt idx="17">
                  <c:v>0</c:v>
                </c:pt>
                <c:pt idx="18">
                  <c:v>2</c:v>
                </c:pt>
                <c:pt idx="19">
                  <c:v>1</c:v>
                </c:pt>
                <c:pt idx="20">
                  <c:v>2</c:v>
                </c:pt>
                <c:pt idx="21">
                  <c:v>1</c:v>
                </c:pt>
                <c:pt idx="22">
                  <c:v>1</c:v>
                </c:pt>
                <c:pt idx="23">
                  <c:v>0</c:v>
                </c:pt>
                <c:pt idx="24">
                  <c:v>0</c:v>
                </c:pt>
                <c:pt idx="25">
                  <c:v>1</c:v>
                </c:pt>
                <c:pt idx="26">
                  <c:v>1</c:v>
                </c:pt>
                <c:pt idx="27">
                  <c:v>2</c:v>
                </c:pt>
                <c:pt idx="28">
                  <c:v>1</c:v>
                </c:pt>
                <c:pt idx="29">
                  <c:v>1</c:v>
                </c:pt>
                <c:pt idx="30">
                  <c:v>2</c:v>
                </c:pt>
                <c:pt idx="31">
                  <c:v>1</c:v>
                </c:pt>
                <c:pt idx="32">
                  <c:v>1</c:v>
                </c:pt>
                <c:pt idx="33">
                  <c:v>2</c:v>
                </c:pt>
                <c:pt idx="34">
                  <c:v>1</c:v>
                </c:pt>
                <c:pt idx="35">
                  <c:v>2</c:v>
                </c:pt>
                <c:pt idx="36">
                  <c:v>1</c:v>
                </c:pt>
                <c:pt idx="37">
                  <c:v>1</c:v>
                </c:pt>
                <c:pt idx="38">
                  <c:v>1</c:v>
                </c:pt>
                <c:pt idx="39">
                  <c:v>0</c:v>
                </c:pt>
                <c:pt idx="40">
                  <c:v>0</c:v>
                </c:pt>
                <c:pt idx="41">
                  <c:v>0</c:v>
                </c:pt>
                <c:pt idx="42">
                  <c:v>0</c:v>
                </c:pt>
                <c:pt idx="43">
                  <c:v>0</c:v>
                </c:pt>
                <c:pt idx="44">
                  <c:v>0</c:v>
                </c:pt>
                <c:pt idx="45">
                  <c:v>0</c:v>
                </c:pt>
                <c:pt idx="46">
                  <c:v>0</c:v>
                </c:pt>
                <c:pt idx="47">
                  <c:v>0</c:v>
                </c:pt>
                <c:pt idx="48">
                  <c:v>0</c:v>
                </c:pt>
                <c:pt idx="49">
                  <c:v>0</c:v>
                </c:pt>
                <c:pt idx="50">
                  <c:v>0</c:v>
                </c:pt>
                <c:pt idx="51">
                  <c:v>0</c:v>
                </c:pt>
                <c:pt idx="52">
                  <c:v>0</c:v>
                </c:pt>
                <c:pt idx="53">
                  <c:v>0</c:v>
                </c:pt>
                <c:pt idx="54">
                  <c:v>0</c:v>
                </c:pt>
                <c:pt idx="55">
                  <c:v>0</c:v>
                </c:pt>
                <c:pt idx="56">
                  <c:v>0</c:v>
                </c:pt>
                <c:pt idx="57">
                  <c:v>0</c:v>
                </c:pt>
                <c:pt idx="58">
                  <c:v>0</c:v>
                </c:pt>
                <c:pt idx="59">
                  <c:v>0</c:v>
                </c:pt>
                <c:pt idx="60">
                  <c:v>0</c:v>
                </c:pt>
                <c:pt idx="61">
                  <c:v>0</c:v>
                </c:pt>
              </c:numCache>
            </c:numRef>
          </c:val>
          <c:smooth val="0"/>
          <c:extLst>
            <c:ext xmlns:c16="http://schemas.microsoft.com/office/drawing/2014/chart" uri="{C3380CC4-5D6E-409C-BE32-E72D297353CC}">
              <c16:uniqueId val="{00000006-3756-4FC7-9AB2-C837E009B31E}"/>
            </c:ext>
          </c:extLst>
        </c:ser>
        <c:ser>
          <c:idx val="7"/>
          <c:order val="7"/>
          <c:tx>
            <c:strRef>
              <c:f>Sheet1!$I$1</c:f>
              <c:strCache>
                <c:ptCount val="1"/>
                <c:pt idx="0">
                  <c:v>Banco Provincia</c:v>
                </c:pt>
              </c:strCache>
            </c:strRef>
          </c:tx>
          <c:spPr>
            <a:ln w="28575" cap="rnd">
              <a:solidFill>
                <a:schemeClr val="accent2">
                  <a:lumMod val="60000"/>
                </a:schemeClr>
              </a:solidFill>
              <a:round/>
            </a:ln>
            <a:effectLst/>
          </c:spPr>
          <c:marker>
            <c:symbol val="none"/>
          </c:marker>
          <c:cat>
            <c:numRef>
              <c:f>Sheet1!$A$2:$A$63</c:f>
              <c:numCache>
                <c:formatCode>m/d/yyyy</c:formatCode>
                <c:ptCount val="62"/>
                <c:pt idx="0">
                  <c:v>42705</c:v>
                </c:pt>
                <c:pt idx="1">
                  <c:v>42706</c:v>
                </c:pt>
                <c:pt idx="2">
                  <c:v>42707</c:v>
                </c:pt>
                <c:pt idx="3">
                  <c:v>42708</c:v>
                </c:pt>
                <c:pt idx="4">
                  <c:v>42709</c:v>
                </c:pt>
                <c:pt idx="5">
                  <c:v>42710</c:v>
                </c:pt>
                <c:pt idx="6">
                  <c:v>42711</c:v>
                </c:pt>
                <c:pt idx="7">
                  <c:v>42712</c:v>
                </c:pt>
                <c:pt idx="8">
                  <c:v>42713</c:v>
                </c:pt>
                <c:pt idx="9">
                  <c:v>42714</c:v>
                </c:pt>
                <c:pt idx="10">
                  <c:v>42715</c:v>
                </c:pt>
                <c:pt idx="11">
                  <c:v>42716</c:v>
                </c:pt>
                <c:pt idx="12">
                  <c:v>42717</c:v>
                </c:pt>
                <c:pt idx="13">
                  <c:v>42718</c:v>
                </c:pt>
                <c:pt idx="14">
                  <c:v>42719</c:v>
                </c:pt>
                <c:pt idx="15">
                  <c:v>42720</c:v>
                </c:pt>
                <c:pt idx="16">
                  <c:v>42721</c:v>
                </c:pt>
                <c:pt idx="17">
                  <c:v>42722</c:v>
                </c:pt>
                <c:pt idx="18">
                  <c:v>42723</c:v>
                </c:pt>
                <c:pt idx="19">
                  <c:v>42724</c:v>
                </c:pt>
                <c:pt idx="20">
                  <c:v>42725</c:v>
                </c:pt>
                <c:pt idx="21">
                  <c:v>42726</c:v>
                </c:pt>
                <c:pt idx="22">
                  <c:v>42727</c:v>
                </c:pt>
                <c:pt idx="23">
                  <c:v>42728</c:v>
                </c:pt>
                <c:pt idx="24">
                  <c:v>42729</c:v>
                </c:pt>
                <c:pt idx="25">
                  <c:v>42730</c:v>
                </c:pt>
                <c:pt idx="26">
                  <c:v>42731</c:v>
                </c:pt>
                <c:pt idx="27">
                  <c:v>42732</c:v>
                </c:pt>
                <c:pt idx="28">
                  <c:v>42733</c:v>
                </c:pt>
                <c:pt idx="29">
                  <c:v>42734</c:v>
                </c:pt>
                <c:pt idx="30">
                  <c:v>42735</c:v>
                </c:pt>
                <c:pt idx="31">
                  <c:v>42736</c:v>
                </c:pt>
                <c:pt idx="32">
                  <c:v>42737</c:v>
                </c:pt>
                <c:pt idx="33">
                  <c:v>42738</c:v>
                </c:pt>
                <c:pt idx="34">
                  <c:v>42739</c:v>
                </c:pt>
                <c:pt idx="35">
                  <c:v>42740</c:v>
                </c:pt>
                <c:pt idx="36">
                  <c:v>42741</c:v>
                </c:pt>
                <c:pt idx="37">
                  <c:v>42742</c:v>
                </c:pt>
                <c:pt idx="38">
                  <c:v>42743</c:v>
                </c:pt>
                <c:pt idx="39">
                  <c:v>42744</c:v>
                </c:pt>
                <c:pt idx="40">
                  <c:v>42745</c:v>
                </c:pt>
                <c:pt idx="41">
                  <c:v>42746</c:v>
                </c:pt>
                <c:pt idx="42">
                  <c:v>42747</c:v>
                </c:pt>
                <c:pt idx="43">
                  <c:v>42748</c:v>
                </c:pt>
                <c:pt idx="44">
                  <c:v>42749</c:v>
                </c:pt>
                <c:pt idx="45">
                  <c:v>42750</c:v>
                </c:pt>
                <c:pt idx="46">
                  <c:v>42751</c:v>
                </c:pt>
                <c:pt idx="47">
                  <c:v>42752</c:v>
                </c:pt>
                <c:pt idx="48">
                  <c:v>42753</c:v>
                </c:pt>
                <c:pt idx="49">
                  <c:v>42754</c:v>
                </c:pt>
                <c:pt idx="50">
                  <c:v>42755</c:v>
                </c:pt>
                <c:pt idx="51">
                  <c:v>42756</c:v>
                </c:pt>
                <c:pt idx="52">
                  <c:v>42757</c:v>
                </c:pt>
                <c:pt idx="53">
                  <c:v>42758</c:v>
                </c:pt>
                <c:pt idx="54">
                  <c:v>42759</c:v>
                </c:pt>
                <c:pt idx="55">
                  <c:v>42760</c:v>
                </c:pt>
                <c:pt idx="56">
                  <c:v>42761</c:v>
                </c:pt>
                <c:pt idx="57">
                  <c:v>42762</c:v>
                </c:pt>
                <c:pt idx="58">
                  <c:v>42763</c:v>
                </c:pt>
                <c:pt idx="59">
                  <c:v>42764</c:v>
                </c:pt>
                <c:pt idx="60">
                  <c:v>42765</c:v>
                </c:pt>
                <c:pt idx="61">
                  <c:v>42766</c:v>
                </c:pt>
              </c:numCache>
            </c:numRef>
          </c:cat>
          <c:val>
            <c:numRef>
              <c:f>Sheet1!$I$2:$I$63</c:f>
              <c:numCache>
                <c:formatCode>General</c:formatCode>
                <c:ptCount val="62"/>
                <c:pt idx="0">
                  <c:v>2</c:v>
                </c:pt>
                <c:pt idx="1">
                  <c:v>1</c:v>
                </c:pt>
                <c:pt idx="2">
                  <c:v>1</c:v>
                </c:pt>
                <c:pt idx="3">
                  <c:v>0</c:v>
                </c:pt>
                <c:pt idx="4">
                  <c:v>4</c:v>
                </c:pt>
                <c:pt idx="5">
                  <c:v>2</c:v>
                </c:pt>
                <c:pt idx="6">
                  <c:v>1</c:v>
                </c:pt>
                <c:pt idx="7">
                  <c:v>2</c:v>
                </c:pt>
                <c:pt idx="8">
                  <c:v>2</c:v>
                </c:pt>
                <c:pt idx="9">
                  <c:v>0</c:v>
                </c:pt>
                <c:pt idx="10">
                  <c:v>1</c:v>
                </c:pt>
                <c:pt idx="11">
                  <c:v>2</c:v>
                </c:pt>
                <c:pt idx="12">
                  <c:v>1</c:v>
                </c:pt>
                <c:pt idx="13">
                  <c:v>3</c:v>
                </c:pt>
                <c:pt idx="14">
                  <c:v>2</c:v>
                </c:pt>
                <c:pt idx="15">
                  <c:v>2</c:v>
                </c:pt>
                <c:pt idx="16">
                  <c:v>1</c:v>
                </c:pt>
                <c:pt idx="17">
                  <c:v>1</c:v>
                </c:pt>
                <c:pt idx="18">
                  <c:v>3</c:v>
                </c:pt>
                <c:pt idx="19">
                  <c:v>2</c:v>
                </c:pt>
                <c:pt idx="20">
                  <c:v>3</c:v>
                </c:pt>
                <c:pt idx="21">
                  <c:v>2</c:v>
                </c:pt>
                <c:pt idx="22">
                  <c:v>2</c:v>
                </c:pt>
                <c:pt idx="23">
                  <c:v>1</c:v>
                </c:pt>
                <c:pt idx="24">
                  <c:v>2</c:v>
                </c:pt>
                <c:pt idx="25">
                  <c:v>3</c:v>
                </c:pt>
                <c:pt idx="26">
                  <c:v>2</c:v>
                </c:pt>
                <c:pt idx="27">
                  <c:v>1</c:v>
                </c:pt>
                <c:pt idx="28">
                  <c:v>2</c:v>
                </c:pt>
                <c:pt idx="29">
                  <c:v>1</c:v>
                </c:pt>
                <c:pt idx="30">
                  <c:v>1</c:v>
                </c:pt>
                <c:pt idx="31">
                  <c:v>0</c:v>
                </c:pt>
                <c:pt idx="32">
                  <c:v>3</c:v>
                </c:pt>
                <c:pt idx="33">
                  <c:v>2</c:v>
                </c:pt>
                <c:pt idx="34">
                  <c:v>2</c:v>
                </c:pt>
                <c:pt idx="35">
                  <c:v>4</c:v>
                </c:pt>
                <c:pt idx="36">
                  <c:v>2</c:v>
                </c:pt>
                <c:pt idx="37">
                  <c:v>1</c:v>
                </c:pt>
                <c:pt idx="38">
                  <c:v>0</c:v>
                </c:pt>
                <c:pt idx="39">
                  <c:v>0</c:v>
                </c:pt>
                <c:pt idx="40">
                  <c:v>0</c:v>
                </c:pt>
                <c:pt idx="41">
                  <c:v>0</c:v>
                </c:pt>
                <c:pt idx="42">
                  <c:v>0</c:v>
                </c:pt>
                <c:pt idx="43">
                  <c:v>0</c:v>
                </c:pt>
                <c:pt idx="44">
                  <c:v>0</c:v>
                </c:pt>
                <c:pt idx="45">
                  <c:v>0</c:v>
                </c:pt>
                <c:pt idx="46">
                  <c:v>0</c:v>
                </c:pt>
                <c:pt idx="47">
                  <c:v>0</c:v>
                </c:pt>
                <c:pt idx="48">
                  <c:v>0</c:v>
                </c:pt>
                <c:pt idx="49">
                  <c:v>0</c:v>
                </c:pt>
                <c:pt idx="50">
                  <c:v>0</c:v>
                </c:pt>
                <c:pt idx="51">
                  <c:v>0</c:v>
                </c:pt>
                <c:pt idx="52">
                  <c:v>0</c:v>
                </c:pt>
                <c:pt idx="53">
                  <c:v>0</c:v>
                </c:pt>
                <c:pt idx="54">
                  <c:v>0</c:v>
                </c:pt>
                <c:pt idx="55">
                  <c:v>0</c:v>
                </c:pt>
                <c:pt idx="56">
                  <c:v>0</c:v>
                </c:pt>
                <c:pt idx="57">
                  <c:v>0</c:v>
                </c:pt>
                <c:pt idx="58">
                  <c:v>0</c:v>
                </c:pt>
                <c:pt idx="59">
                  <c:v>0</c:v>
                </c:pt>
                <c:pt idx="60">
                  <c:v>0</c:v>
                </c:pt>
                <c:pt idx="61">
                  <c:v>0</c:v>
                </c:pt>
              </c:numCache>
            </c:numRef>
          </c:val>
          <c:smooth val="0"/>
          <c:extLst>
            <c:ext xmlns:c16="http://schemas.microsoft.com/office/drawing/2014/chart" uri="{C3380CC4-5D6E-409C-BE32-E72D297353CC}">
              <c16:uniqueId val="{00000007-3756-4FC7-9AB2-C837E009B31E}"/>
            </c:ext>
          </c:extLst>
        </c:ser>
        <c:ser>
          <c:idx val="8"/>
          <c:order val="8"/>
          <c:tx>
            <c:strRef>
              <c:f>Sheet1!$J$1</c:f>
              <c:strCache>
                <c:ptCount val="1"/>
                <c:pt idx="0">
                  <c:v>Banco Macro</c:v>
                </c:pt>
              </c:strCache>
            </c:strRef>
          </c:tx>
          <c:spPr>
            <a:ln w="28575" cap="rnd">
              <a:solidFill>
                <a:schemeClr val="accent3">
                  <a:lumMod val="60000"/>
                </a:schemeClr>
              </a:solidFill>
              <a:round/>
            </a:ln>
            <a:effectLst/>
          </c:spPr>
          <c:marker>
            <c:symbol val="none"/>
          </c:marker>
          <c:cat>
            <c:numRef>
              <c:f>Sheet1!$A$2:$A$63</c:f>
              <c:numCache>
                <c:formatCode>m/d/yyyy</c:formatCode>
                <c:ptCount val="62"/>
                <c:pt idx="0">
                  <c:v>42705</c:v>
                </c:pt>
                <c:pt idx="1">
                  <c:v>42706</c:v>
                </c:pt>
                <c:pt idx="2">
                  <c:v>42707</c:v>
                </c:pt>
                <c:pt idx="3">
                  <c:v>42708</c:v>
                </c:pt>
                <c:pt idx="4">
                  <c:v>42709</c:v>
                </c:pt>
                <c:pt idx="5">
                  <c:v>42710</c:v>
                </c:pt>
                <c:pt idx="6">
                  <c:v>42711</c:v>
                </c:pt>
                <c:pt idx="7">
                  <c:v>42712</c:v>
                </c:pt>
                <c:pt idx="8">
                  <c:v>42713</c:v>
                </c:pt>
                <c:pt idx="9">
                  <c:v>42714</c:v>
                </c:pt>
                <c:pt idx="10">
                  <c:v>42715</c:v>
                </c:pt>
                <c:pt idx="11">
                  <c:v>42716</c:v>
                </c:pt>
                <c:pt idx="12">
                  <c:v>42717</c:v>
                </c:pt>
                <c:pt idx="13">
                  <c:v>42718</c:v>
                </c:pt>
                <c:pt idx="14">
                  <c:v>42719</c:v>
                </c:pt>
                <c:pt idx="15">
                  <c:v>42720</c:v>
                </c:pt>
                <c:pt idx="16">
                  <c:v>42721</c:v>
                </c:pt>
                <c:pt idx="17">
                  <c:v>42722</c:v>
                </c:pt>
                <c:pt idx="18">
                  <c:v>42723</c:v>
                </c:pt>
                <c:pt idx="19">
                  <c:v>42724</c:v>
                </c:pt>
                <c:pt idx="20">
                  <c:v>42725</c:v>
                </c:pt>
                <c:pt idx="21">
                  <c:v>42726</c:v>
                </c:pt>
                <c:pt idx="22">
                  <c:v>42727</c:v>
                </c:pt>
                <c:pt idx="23">
                  <c:v>42728</c:v>
                </c:pt>
                <c:pt idx="24">
                  <c:v>42729</c:v>
                </c:pt>
                <c:pt idx="25">
                  <c:v>42730</c:v>
                </c:pt>
                <c:pt idx="26">
                  <c:v>42731</c:v>
                </c:pt>
                <c:pt idx="27">
                  <c:v>42732</c:v>
                </c:pt>
                <c:pt idx="28">
                  <c:v>42733</c:v>
                </c:pt>
                <c:pt idx="29">
                  <c:v>42734</c:v>
                </c:pt>
                <c:pt idx="30">
                  <c:v>42735</c:v>
                </c:pt>
                <c:pt idx="31">
                  <c:v>42736</c:v>
                </c:pt>
                <c:pt idx="32">
                  <c:v>42737</c:v>
                </c:pt>
                <c:pt idx="33">
                  <c:v>42738</c:v>
                </c:pt>
                <c:pt idx="34">
                  <c:v>42739</c:v>
                </c:pt>
                <c:pt idx="35">
                  <c:v>42740</c:v>
                </c:pt>
                <c:pt idx="36">
                  <c:v>42741</c:v>
                </c:pt>
                <c:pt idx="37">
                  <c:v>42742</c:v>
                </c:pt>
                <c:pt idx="38">
                  <c:v>42743</c:v>
                </c:pt>
                <c:pt idx="39">
                  <c:v>42744</c:v>
                </c:pt>
                <c:pt idx="40">
                  <c:v>42745</c:v>
                </c:pt>
                <c:pt idx="41">
                  <c:v>42746</c:v>
                </c:pt>
                <c:pt idx="42">
                  <c:v>42747</c:v>
                </c:pt>
                <c:pt idx="43">
                  <c:v>42748</c:v>
                </c:pt>
                <c:pt idx="44">
                  <c:v>42749</c:v>
                </c:pt>
                <c:pt idx="45">
                  <c:v>42750</c:v>
                </c:pt>
                <c:pt idx="46">
                  <c:v>42751</c:v>
                </c:pt>
                <c:pt idx="47">
                  <c:v>42752</c:v>
                </c:pt>
                <c:pt idx="48">
                  <c:v>42753</c:v>
                </c:pt>
                <c:pt idx="49">
                  <c:v>42754</c:v>
                </c:pt>
                <c:pt idx="50">
                  <c:v>42755</c:v>
                </c:pt>
                <c:pt idx="51">
                  <c:v>42756</c:v>
                </c:pt>
                <c:pt idx="52">
                  <c:v>42757</c:v>
                </c:pt>
                <c:pt idx="53">
                  <c:v>42758</c:v>
                </c:pt>
                <c:pt idx="54">
                  <c:v>42759</c:v>
                </c:pt>
                <c:pt idx="55">
                  <c:v>42760</c:v>
                </c:pt>
                <c:pt idx="56">
                  <c:v>42761</c:v>
                </c:pt>
                <c:pt idx="57">
                  <c:v>42762</c:v>
                </c:pt>
                <c:pt idx="58">
                  <c:v>42763</c:v>
                </c:pt>
                <c:pt idx="59">
                  <c:v>42764</c:v>
                </c:pt>
                <c:pt idx="60">
                  <c:v>42765</c:v>
                </c:pt>
                <c:pt idx="61">
                  <c:v>42766</c:v>
                </c:pt>
              </c:numCache>
            </c:numRef>
          </c:cat>
          <c:val>
            <c:numRef>
              <c:f>Sheet1!$J$2:$J$63</c:f>
              <c:numCache>
                <c:formatCode>General</c:formatCode>
                <c:ptCount val="62"/>
                <c:pt idx="0">
                  <c:v>4</c:v>
                </c:pt>
                <c:pt idx="1">
                  <c:v>1</c:v>
                </c:pt>
                <c:pt idx="2">
                  <c:v>0</c:v>
                </c:pt>
                <c:pt idx="3">
                  <c:v>0</c:v>
                </c:pt>
                <c:pt idx="4">
                  <c:v>1</c:v>
                </c:pt>
                <c:pt idx="5">
                  <c:v>1</c:v>
                </c:pt>
                <c:pt idx="6">
                  <c:v>2</c:v>
                </c:pt>
                <c:pt idx="7">
                  <c:v>0</c:v>
                </c:pt>
                <c:pt idx="8">
                  <c:v>0</c:v>
                </c:pt>
                <c:pt idx="9">
                  <c:v>0</c:v>
                </c:pt>
                <c:pt idx="10">
                  <c:v>0</c:v>
                </c:pt>
                <c:pt idx="11">
                  <c:v>2</c:v>
                </c:pt>
                <c:pt idx="12">
                  <c:v>1</c:v>
                </c:pt>
                <c:pt idx="13">
                  <c:v>1</c:v>
                </c:pt>
                <c:pt idx="14">
                  <c:v>1</c:v>
                </c:pt>
                <c:pt idx="15">
                  <c:v>1</c:v>
                </c:pt>
                <c:pt idx="16">
                  <c:v>0</c:v>
                </c:pt>
                <c:pt idx="17">
                  <c:v>0</c:v>
                </c:pt>
                <c:pt idx="18">
                  <c:v>1</c:v>
                </c:pt>
                <c:pt idx="19">
                  <c:v>1</c:v>
                </c:pt>
                <c:pt idx="20">
                  <c:v>2</c:v>
                </c:pt>
                <c:pt idx="21">
                  <c:v>2</c:v>
                </c:pt>
                <c:pt idx="22">
                  <c:v>2</c:v>
                </c:pt>
                <c:pt idx="23">
                  <c:v>1</c:v>
                </c:pt>
                <c:pt idx="24">
                  <c:v>1</c:v>
                </c:pt>
                <c:pt idx="25">
                  <c:v>3</c:v>
                </c:pt>
                <c:pt idx="26">
                  <c:v>1</c:v>
                </c:pt>
                <c:pt idx="27">
                  <c:v>2</c:v>
                </c:pt>
                <c:pt idx="28">
                  <c:v>2</c:v>
                </c:pt>
                <c:pt idx="29">
                  <c:v>1</c:v>
                </c:pt>
                <c:pt idx="30">
                  <c:v>1</c:v>
                </c:pt>
                <c:pt idx="31">
                  <c:v>0</c:v>
                </c:pt>
                <c:pt idx="32">
                  <c:v>1</c:v>
                </c:pt>
                <c:pt idx="33">
                  <c:v>1</c:v>
                </c:pt>
                <c:pt idx="34">
                  <c:v>2</c:v>
                </c:pt>
                <c:pt idx="35">
                  <c:v>0</c:v>
                </c:pt>
                <c:pt idx="36">
                  <c:v>1</c:v>
                </c:pt>
                <c:pt idx="37">
                  <c:v>0</c:v>
                </c:pt>
                <c:pt idx="38">
                  <c:v>0</c:v>
                </c:pt>
                <c:pt idx="39">
                  <c:v>0</c:v>
                </c:pt>
                <c:pt idx="40">
                  <c:v>0</c:v>
                </c:pt>
                <c:pt idx="41">
                  <c:v>0</c:v>
                </c:pt>
                <c:pt idx="42">
                  <c:v>0</c:v>
                </c:pt>
                <c:pt idx="43">
                  <c:v>0</c:v>
                </c:pt>
                <c:pt idx="44">
                  <c:v>0</c:v>
                </c:pt>
                <c:pt idx="45">
                  <c:v>0</c:v>
                </c:pt>
                <c:pt idx="46">
                  <c:v>0</c:v>
                </c:pt>
                <c:pt idx="47">
                  <c:v>0</c:v>
                </c:pt>
                <c:pt idx="48">
                  <c:v>0</c:v>
                </c:pt>
                <c:pt idx="49">
                  <c:v>0</c:v>
                </c:pt>
                <c:pt idx="50">
                  <c:v>0</c:v>
                </c:pt>
                <c:pt idx="51">
                  <c:v>0</c:v>
                </c:pt>
                <c:pt idx="52">
                  <c:v>0</c:v>
                </c:pt>
                <c:pt idx="53">
                  <c:v>0</c:v>
                </c:pt>
                <c:pt idx="54">
                  <c:v>0</c:v>
                </c:pt>
                <c:pt idx="55">
                  <c:v>0</c:v>
                </c:pt>
                <c:pt idx="56">
                  <c:v>0</c:v>
                </c:pt>
                <c:pt idx="57">
                  <c:v>0</c:v>
                </c:pt>
                <c:pt idx="58">
                  <c:v>0</c:v>
                </c:pt>
                <c:pt idx="59">
                  <c:v>0</c:v>
                </c:pt>
                <c:pt idx="60">
                  <c:v>0</c:v>
                </c:pt>
                <c:pt idx="61">
                  <c:v>0</c:v>
                </c:pt>
              </c:numCache>
            </c:numRef>
          </c:val>
          <c:smooth val="0"/>
          <c:extLst>
            <c:ext xmlns:c16="http://schemas.microsoft.com/office/drawing/2014/chart" uri="{C3380CC4-5D6E-409C-BE32-E72D297353CC}">
              <c16:uniqueId val="{00000008-3756-4FC7-9AB2-C837E009B31E}"/>
            </c:ext>
          </c:extLst>
        </c:ser>
        <c:ser>
          <c:idx val="9"/>
          <c:order val="9"/>
          <c:tx>
            <c:strRef>
              <c:f>Sheet1!$K$1</c:f>
              <c:strCache>
                <c:ptCount val="1"/>
                <c:pt idx="0">
                  <c:v>HSBC Argentina</c:v>
                </c:pt>
              </c:strCache>
            </c:strRef>
          </c:tx>
          <c:spPr>
            <a:ln w="28575" cap="rnd">
              <a:solidFill>
                <a:schemeClr val="accent4">
                  <a:lumMod val="60000"/>
                </a:schemeClr>
              </a:solidFill>
              <a:round/>
            </a:ln>
            <a:effectLst/>
          </c:spPr>
          <c:marker>
            <c:symbol val="none"/>
          </c:marker>
          <c:cat>
            <c:numRef>
              <c:f>Sheet1!$A$2:$A$63</c:f>
              <c:numCache>
                <c:formatCode>m/d/yyyy</c:formatCode>
                <c:ptCount val="62"/>
                <c:pt idx="0">
                  <c:v>42705</c:v>
                </c:pt>
                <c:pt idx="1">
                  <c:v>42706</c:v>
                </c:pt>
                <c:pt idx="2">
                  <c:v>42707</c:v>
                </c:pt>
                <c:pt idx="3">
                  <c:v>42708</c:v>
                </c:pt>
                <c:pt idx="4">
                  <c:v>42709</c:v>
                </c:pt>
                <c:pt idx="5">
                  <c:v>42710</c:v>
                </c:pt>
                <c:pt idx="6">
                  <c:v>42711</c:v>
                </c:pt>
                <c:pt idx="7">
                  <c:v>42712</c:v>
                </c:pt>
                <c:pt idx="8">
                  <c:v>42713</c:v>
                </c:pt>
                <c:pt idx="9">
                  <c:v>42714</c:v>
                </c:pt>
                <c:pt idx="10">
                  <c:v>42715</c:v>
                </c:pt>
                <c:pt idx="11">
                  <c:v>42716</c:v>
                </c:pt>
                <c:pt idx="12">
                  <c:v>42717</c:v>
                </c:pt>
                <c:pt idx="13">
                  <c:v>42718</c:v>
                </c:pt>
                <c:pt idx="14">
                  <c:v>42719</c:v>
                </c:pt>
                <c:pt idx="15">
                  <c:v>42720</c:v>
                </c:pt>
                <c:pt idx="16">
                  <c:v>42721</c:v>
                </c:pt>
                <c:pt idx="17">
                  <c:v>42722</c:v>
                </c:pt>
                <c:pt idx="18">
                  <c:v>42723</c:v>
                </c:pt>
                <c:pt idx="19">
                  <c:v>42724</c:v>
                </c:pt>
                <c:pt idx="20">
                  <c:v>42725</c:v>
                </c:pt>
                <c:pt idx="21">
                  <c:v>42726</c:v>
                </c:pt>
                <c:pt idx="22">
                  <c:v>42727</c:v>
                </c:pt>
                <c:pt idx="23">
                  <c:v>42728</c:v>
                </c:pt>
                <c:pt idx="24">
                  <c:v>42729</c:v>
                </c:pt>
                <c:pt idx="25">
                  <c:v>42730</c:v>
                </c:pt>
                <c:pt idx="26">
                  <c:v>42731</c:v>
                </c:pt>
                <c:pt idx="27">
                  <c:v>42732</c:v>
                </c:pt>
                <c:pt idx="28">
                  <c:v>42733</c:v>
                </c:pt>
                <c:pt idx="29">
                  <c:v>42734</c:v>
                </c:pt>
                <c:pt idx="30">
                  <c:v>42735</c:v>
                </c:pt>
                <c:pt idx="31">
                  <c:v>42736</c:v>
                </c:pt>
                <c:pt idx="32">
                  <c:v>42737</c:v>
                </c:pt>
                <c:pt idx="33">
                  <c:v>42738</c:v>
                </c:pt>
                <c:pt idx="34">
                  <c:v>42739</c:v>
                </c:pt>
                <c:pt idx="35">
                  <c:v>42740</c:v>
                </c:pt>
                <c:pt idx="36">
                  <c:v>42741</c:v>
                </c:pt>
                <c:pt idx="37">
                  <c:v>42742</c:v>
                </c:pt>
                <c:pt idx="38">
                  <c:v>42743</c:v>
                </c:pt>
                <c:pt idx="39">
                  <c:v>42744</c:v>
                </c:pt>
                <c:pt idx="40">
                  <c:v>42745</c:v>
                </c:pt>
                <c:pt idx="41">
                  <c:v>42746</c:v>
                </c:pt>
                <c:pt idx="42">
                  <c:v>42747</c:v>
                </c:pt>
                <c:pt idx="43">
                  <c:v>42748</c:v>
                </c:pt>
                <c:pt idx="44">
                  <c:v>42749</c:v>
                </c:pt>
                <c:pt idx="45">
                  <c:v>42750</c:v>
                </c:pt>
                <c:pt idx="46">
                  <c:v>42751</c:v>
                </c:pt>
                <c:pt idx="47">
                  <c:v>42752</c:v>
                </c:pt>
                <c:pt idx="48">
                  <c:v>42753</c:v>
                </c:pt>
                <c:pt idx="49">
                  <c:v>42754</c:v>
                </c:pt>
                <c:pt idx="50">
                  <c:v>42755</c:v>
                </c:pt>
                <c:pt idx="51">
                  <c:v>42756</c:v>
                </c:pt>
                <c:pt idx="52">
                  <c:v>42757</c:v>
                </c:pt>
                <c:pt idx="53">
                  <c:v>42758</c:v>
                </c:pt>
                <c:pt idx="54">
                  <c:v>42759</c:v>
                </c:pt>
                <c:pt idx="55">
                  <c:v>42760</c:v>
                </c:pt>
                <c:pt idx="56">
                  <c:v>42761</c:v>
                </c:pt>
                <c:pt idx="57">
                  <c:v>42762</c:v>
                </c:pt>
                <c:pt idx="58">
                  <c:v>42763</c:v>
                </c:pt>
                <c:pt idx="59">
                  <c:v>42764</c:v>
                </c:pt>
                <c:pt idx="60">
                  <c:v>42765</c:v>
                </c:pt>
                <c:pt idx="61">
                  <c:v>42766</c:v>
                </c:pt>
              </c:numCache>
            </c:numRef>
          </c:cat>
          <c:val>
            <c:numRef>
              <c:f>Sheet1!$K$2:$K$63</c:f>
              <c:numCache>
                <c:formatCode>General</c:formatCode>
                <c:ptCount val="62"/>
                <c:pt idx="0">
                  <c:v>2</c:v>
                </c:pt>
                <c:pt idx="1">
                  <c:v>5</c:v>
                </c:pt>
                <c:pt idx="2">
                  <c:v>1</c:v>
                </c:pt>
                <c:pt idx="3">
                  <c:v>1</c:v>
                </c:pt>
                <c:pt idx="4">
                  <c:v>3</c:v>
                </c:pt>
                <c:pt idx="5">
                  <c:v>4</c:v>
                </c:pt>
                <c:pt idx="6">
                  <c:v>5</c:v>
                </c:pt>
                <c:pt idx="7">
                  <c:v>1</c:v>
                </c:pt>
                <c:pt idx="8">
                  <c:v>1</c:v>
                </c:pt>
                <c:pt idx="9">
                  <c:v>0</c:v>
                </c:pt>
                <c:pt idx="10">
                  <c:v>1</c:v>
                </c:pt>
                <c:pt idx="11">
                  <c:v>3</c:v>
                </c:pt>
                <c:pt idx="12">
                  <c:v>2</c:v>
                </c:pt>
                <c:pt idx="13">
                  <c:v>3</c:v>
                </c:pt>
                <c:pt idx="14">
                  <c:v>2</c:v>
                </c:pt>
                <c:pt idx="15">
                  <c:v>4</c:v>
                </c:pt>
                <c:pt idx="16">
                  <c:v>0</c:v>
                </c:pt>
                <c:pt idx="17">
                  <c:v>0</c:v>
                </c:pt>
                <c:pt idx="18">
                  <c:v>4</c:v>
                </c:pt>
                <c:pt idx="19">
                  <c:v>3</c:v>
                </c:pt>
                <c:pt idx="20">
                  <c:v>4</c:v>
                </c:pt>
                <c:pt idx="21">
                  <c:v>1</c:v>
                </c:pt>
                <c:pt idx="22">
                  <c:v>1</c:v>
                </c:pt>
                <c:pt idx="23">
                  <c:v>1</c:v>
                </c:pt>
                <c:pt idx="24">
                  <c:v>0</c:v>
                </c:pt>
                <c:pt idx="25">
                  <c:v>1</c:v>
                </c:pt>
                <c:pt idx="26">
                  <c:v>3</c:v>
                </c:pt>
                <c:pt idx="27">
                  <c:v>1</c:v>
                </c:pt>
                <c:pt idx="28">
                  <c:v>1</c:v>
                </c:pt>
                <c:pt idx="29">
                  <c:v>1</c:v>
                </c:pt>
                <c:pt idx="30">
                  <c:v>1</c:v>
                </c:pt>
                <c:pt idx="31">
                  <c:v>0</c:v>
                </c:pt>
                <c:pt idx="32">
                  <c:v>5</c:v>
                </c:pt>
                <c:pt idx="33">
                  <c:v>3</c:v>
                </c:pt>
                <c:pt idx="34">
                  <c:v>2</c:v>
                </c:pt>
                <c:pt idx="35">
                  <c:v>1</c:v>
                </c:pt>
                <c:pt idx="36">
                  <c:v>5</c:v>
                </c:pt>
                <c:pt idx="37">
                  <c:v>0</c:v>
                </c:pt>
                <c:pt idx="38">
                  <c:v>0</c:v>
                </c:pt>
                <c:pt idx="39">
                  <c:v>0</c:v>
                </c:pt>
                <c:pt idx="40">
                  <c:v>0</c:v>
                </c:pt>
                <c:pt idx="41">
                  <c:v>0</c:v>
                </c:pt>
                <c:pt idx="42">
                  <c:v>0</c:v>
                </c:pt>
                <c:pt idx="43">
                  <c:v>0</c:v>
                </c:pt>
                <c:pt idx="44">
                  <c:v>0</c:v>
                </c:pt>
                <c:pt idx="45">
                  <c:v>0</c:v>
                </c:pt>
                <c:pt idx="46">
                  <c:v>0</c:v>
                </c:pt>
                <c:pt idx="47">
                  <c:v>0</c:v>
                </c:pt>
                <c:pt idx="48">
                  <c:v>0</c:v>
                </c:pt>
                <c:pt idx="49">
                  <c:v>0</c:v>
                </c:pt>
                <c:pt idx="50">
                  <c:v>0</c:v>
                </c:pt>
                <c:pt idx="51">
                  <c:v>0</c:v>
                </c:pt>
                <c:pt idx="52">
                  <c:v>0</c:v>
                </c:pt>
                <c:pt idx="53">
                  <c:v>0</c:v>
                </c:pt>
                <c:pt idx="54">
                  <c:v>0</c:v>
                </c:pt>
                <c:pt idx="55">
                  <c:v>0</c:v>
                </c:pt>
                <c:pt idx="56">
                  <c:v>0</c:v>
                </c:pt>
                <c:pt idx="57">
                  <c:v>0</c:v>
                </c:pt>
                <c:pt idx="58">
                  <c:v>0</c:v>
                </c:pt>
                <c:pt idx="59">
                  <c:v>0</c:v>
                </c:pt>
                <c:pt idx="60">
                  <c:v>0</c:v>
                </c:pt>
                <c:pt idx="61">
                  <c:v>0</c:v>
                </c:pt>
              </c:numCache>
            </c:numRef>
          </c:val>
          <c:smooth val="0"/>
          <c:extLst>
            <c:ext xmlns:c16="http://schemas.microsoft.com/office/drawing/2014/chart" uri="{C3380CC4-5D6E-409C-BE32-E72D297353CC}">
              <c16:uniqueId val="{00000009-3756-4FC7-9AB2-C837E009B31E}"/>
            </c:ext>
          </c:extLst>
        </c:ser>
        <c:ser>
          <c:idx val="10"/>
          <c:order val="10"/>
          <c:tx>
            <c:strRef>
              <c:f>Sheet1!$L$1</c:f>
              <c:strCache>
                <c:ptCount val="1"/>
                <c:pt idx="0">
                  <c:v>Banco Nación</c:v>
                </c:pt>
              </c:strCache>
            </c:strRef>
          </c:tx>
          <c:spPr>
            <a:ln w="28575" cap="rnd">
              <a:solidFill>
                <a:schemeClr val="accent5">
                  <a:lumMod val="60000"/>
                </a:schemeClr>
              </a:solidFill>
              <a:round/>
            </a:ln>
            <a:effectLst/>
          </c:spPr>
          <c:marker>
            <c:symbol val="none"/>
          </c:marker>
          <c:cat>
            <c:numRef>
              <c:f>Sheet1!$A$2:$A$63</c:f>
              <c:numCache>
                <c:formatCode>m/d/yyyy</c:formatCode>
                <c:ptCount val="62"/>
                <c:pt idx="0">
                  <c:v>42705</c:v>
                </c:pt>
                <c:pt idx="1">
                  <c:v>42706</c:v>
                </c:pt>
                <c:pt idx="2">
                  <c:v>42707</c:v>
                </c:pt>
                <c:pt idx="3">
                  <c:v>42708</c:v>
                </c:pt>
                <c:pt idx="4">
                  <c:v>42709</c:v>
                </c:pt>
                <c:pt idx="5">
                  <c:v>42710</c:v>
                </c:pt>
                <c:pt idx="6">
                  <c:v>42711</c:v>
                </c:pt>
                <c:pt idx="7">
                  <c:v>42712</c:v>
                </c:pt>
                <c:pt idx="8">
                  <c:v>42713</c:v>
                </c:pt>
                <c:pt idx="9">
                  <c:v>42714</c:v>
                </c:pt>
                <c:pt idx="10">
                  <c:v>42715</c:v>
                </c:pt>
                <c:pt idx="11">
                  <c:v>42716</c:v>
                </c:pt>
                <c:pt idx="12">
                  <c:v>42717</c:v>
                </c:pt>
                <c:pt idx="13">
                  <c:v>42718</c:v>
                </c:pt>
                <c:pt idx="14">
                  <c:v>42719</c:v>
                </c:pt>
                <c:pt idx="15">
                  <c:v>42720</c:v>
                </c:pt>
                <c:pt idx="16">
                  <c:v>42721</c:v>
                </c:pt>
                <c:pt idx="17">
                  <c:v>42722</c:v>
                </c:pt>
                <c:pt idx="18">
                  <c:v>42723</c:v>
                </c:pt>
                <c:pt idx="19">
                  <c:v>42724</c:v>
                </c:pt>
                <c:pt idx="20">
                  <c:v>42725</c:v>
                </c:pt>
                <c:pt idx="21">
                  <c:v>42726</c:v>
                </c:pt>
                <c:pt idx="22">
                  <c:v>42727</c:v>
                </c:pt>
                <c:pt idx="23">
                  <c:v>42728</c:v>
                </c:pt>
                <c:pt idx="24">
                  <c:v>42729</c:v>
                </c:pt>
                <c:pt idx="25">
                  <c:v>42730</c:v>
                </c:pt>
                <c:pt idx="26">
                  <c:v>42731</c:v>
                </c:pt>
                <c:pt idx="27">
                  <c:v>42732</c:v>
                </c:pt>
                <c:pt idx="28">
                  <c:v>42733</c:v>
                </c:pt>
                <c:pt idx="29">
                  <c:v>42734</c:v>
                </c:pt>
                <c:pt idx="30">
                  <c:v>42735</c:v>
                </c:pt>
                <c:pt idx="31">
                  <c:v>42736</c:v>
                </c:pt>
                <c:pt idx="32">
                  <c:v>42737</c:v>
                </c:pt>
                <c:pt idx="33">
                  <c:v>42738</c:v>
                </c:pt>
                <c:pt idx="34">
                  <c:v>42739</c:v>
                </c:pt>
                <c:pt idx="35">
                  <c:v>42740</c:v>
                </c:pt>
                <c:pt idx="36">
                  <c:v>42741</c:v>
                </c:pt>
                <c:pt idx="37">
                  <c:v>42742</c:v>
                </c:pt>
                <c:pt idx="38">
                  <c:v>42743</c:v>
                </c:pt>
                <c:pt idx="39">
                  <c:v>42744</c:v>
                </c:pt>
                <c:pt idx="40">
                  <c:v>42745</c:v>
                </c:pt>
                <c:pt idx="41">
                  <c:v>42746</c:v>
                </c:pt>
                <c:pt idx="42">
                  <c:v>42747</c:v>
                </c:pt>
                <c:pt idx="43">
                  <c:v>42748</c:v>
                </c:pt>
                <c:pt idx="44">
                  <c:v>42749</c:v>
                </c:pt>
                <c:pt idx="45">
                  <c:v>42750</c:v>
                </c:pt>
                <c:pt idx="46">
                  <c:v>42751</c:v>
                </c:pt>
                <c:pt idx="47">
                  <c:v>42752</c:v>
                </c:pt>
                <c:pt idx="48">
                  <c:v>42753</c:v>
                </c:pt>
                <c:pt idx="49">
                  <c:v>42754</c:v>
                </c:pt>
                <c:pt idx="50">
                  <c:v>42755</c:v>
                </c:pt>
                <c:pt idx="51">
                  <c:v>42756</c:v>
                </c:pt>
                <c:pt idx="52">
                  <c:v>42757</c:v>
                </c:pt>
                <c:pt idx="53">
                  <c:v>42758</c:v>
                </c:pt>
                <c:pt idx="54">
                  <c:v>42759</c:v>
                </c:pt>
                <c:pt idx="55">
                  <c:v>42760</c:v>
                </c:pt>
                <c:pt idx="56">
                  <c:v>42761</c:v>
                </c:pt>
                <c:pt idx="57">
                  <c:v>42762</c:v>
                </c:pt>
                <c:pt idx="58">
                  <c:v>42763</c:v>
                </c:pt>
                <c:pt idx="59">
                  <c:v>42764</c:v>
                </c:pt>
                <c:pt idx="60">
                  <c:v>42765</c:v>
                </c:pt>
                <c:pt idx="61">
                  <c:v>42766</c:v>
                </c:pt>
              </c:numCache>
            </c:numRef>
          </c:cat>
          <c:val>
            <c:numRef>
              <c:f>Sheet1!$L$2:$L$63</c:f>
              <c:numCache>
                <c:formatCode>General</c:formatCode>
                <c:ptCount val="62"/>
                <c:pt idx="0">
                  <c:v>3</c:v>
                </c:pt>
                <c:pt idx="1">
                  <c:v>2</c:v>
                </c:pt>
                <c:pt idx="2">
                  <c:v>0</c:v>
                </c:pt>
                <c:pt idx="3">
                  <c:v>0</c:v>
                </c:pt>
                <c:pt idx="4">
                  <c:v>2</c:v>
                </c:pt>
                <c:pt idx="5">
                  <c:v>2</c:v>
                </c:pt>
                <c:pt idx="6">
                  <c:v>3</c:v>
                </c:pt>
                <c:pt idx="7">
                  <c:v>0</c:v>
                </c:pt>
                <c:pt idx="8">
                  <c:v>0</c:v>
                </c:pt>
                <c:pt idx="9">
                  <c:v>0</c:v>
                </c:pt>
                <c:pt idx="10">
                  <c:v>0</c:v>
                </c:pt>
                <c:pt idx="11">
                  <c:v>2</c:v>
                </c:pt>
                <c:pt idx="12">
                  <c:v>2</c:v>
                </c:pt>
                <c:pt idx="13">
                  <c:v>1</c:v>
                </c:pt>
                <c:pt idx="14">
                  <c:v>2</c:v>
                </c:pt>
                <c:pt idx="15">
                  <c:v>4</c:v>
                </c:pt>
                <c:pt idx="16">
                  <c:v>0</c:v>
                </c:pt>
                <c:pt idx="17">
                  <c:v>0</c:v>
                </c:pt>
                <c:pt idx="18">
                  <c:v>4</c:v>
                </c:pt>
                <c:pt idx="19">
                  <c:v>1</c:v>
                </c:pt>
                <c:pt idx="20">
                  <c:v>4</c:v>
                </c:pt>
                <c:pt idx="21">
                  <c:v>2</c:v>
                </c:pt>
                <c:pt idx="22">
                  <c:v>2</c:v>
                </c:pt>
                <c:pt idx="23">
                  <c:v>0</c:v>
                </c:pt>
                <c:pt idx="24">
                  <c:v>0</c:v>
                </c:pt>
                <c:pt idx="25">
                  <c:v>0</c:v>
                </c:pt>
                <c:pt idx="26">
                  <c:v>1</c:v>
                </c:pt>
                <c:pt idx="27">
                  <c:v>3</c:v>
                </c:pt>
                <c:pt idx="28">
                  <c:v>2</c:v>
                </c:pt>
                <c:pt idx="29">
                  <c:v>1</c:v>
                </c:pt>
                <c:pt idx="30">
                  <c:v>0</c:v>
                </c:pt>
                <c:pt idx="31">
                  <c:v>0</c:v>
                </c:pt>
                <c:pt idx="32">
                  <c:v>1</c:v>
                </c:pt>
                <c:pt idx="33">
                  <c:v>2</c:v>
                </c:pt>
                <c:pt idx="34">
                  <c:v>2</c:v>
                </c:pt>
                <c:pt idx="35">
                  <c:v>2</c:v>
                </c:pt>
                <c:pt idx="36">
                  <c:v>3</c:v>
                </c:pt>
                <c:pt idx="37">
                  <c:v>0</c:v>
                </c:pt>
                <c:pt idx="38">
                  <c:v>0</c:v>
                </c:pt>
                <c:pt idx="39">
                  <c:v>1</c:v>
                </c:pt>
                <c:pt idx="40">
                  <c:v>0</c:v>
                </c:pt>
                <c:pt idx="41">
                  <c:v>0</c:v>
                </c:pt>
                <c:pt idx="42">
                  <c:v>0</c:v>
                </c:pt>
                <c:pt idx="43">
                  <c:v>0</c:v>
                </c:pt>
                <c:pt idx="44">
                  <c:v>0</c:v>
                </c:pt>
                <c:pt idx="45">
                  <c:v>0</c:v>
                </c:pt>
                <c:pt idx="46">
                  <c:v>0</c:v>
                </c:pt>
                <c:pt idx="47">
                  <c:v>0</c:v>
                </c:pt>
                <c:pt idx="48">
                  <c:v>0</c:v>
                </c:pt>
                <c:pt idx="49">
                  <c:v>0</c:v>
                </c:pt>
                <c:pt idx="50">
                  <c:v>0</c:v>
                </c:pt>
                <c:pt idx="51">
                  <c:v>0</c:v>
                </c:pt>
                <c:pt idx="52">
                  <c:v>0</c:v>
                </c:pt>
                <c:pt idx="53">
                  <c:v>0</c:v>
                </c:pt>
                <c:pt idx="54">
                  <c:v>0</c:v>
                </c:pt>
                <c:pt idx="55">
                  <c:v>0</c:v>
                </c:pt>
                <c:pt idx="56">
                  <c:v>0</c:v>
                </c:pt>
                <c:pt idx="57">
                  <c:v>0</c:v>
                </c:pt>
                <c:pt idx="58">
                  <c:v>0</c:v>
                </c:pt>
                <c:pt idx="59">
                  <c:v>0</c:v>
                </c:pt>
                <c:pt idx="60">
                  <c:v>0</c:v>
                </c:pt>
                <c:pt idx="61">
                  <c:v>0</c:v>
                </c:pt>
              </c:numCache>
            </c:numRef>
          </c:val>
          <c:smooth val="0"/>
          <c:extLst>
            <c:ext xmlns:c16="http://schemas.microsoft.com/office/drawing/2014/chart" uri="{C3380CC4-5D6E-409C-BE32-E72D297353CC}">
              <c16:uniqueId val="{0000000A-3756-4FC7-9AB2-C837E009B31E}"/>
            </c:ext>
          </c:extLst>
        </c:ser>
        <c:dLbls>
          <c:showLegendKey val="0"/>
          <c:showVal val="0"/>
          <c:showCatName val="0"/>
          <c:showSerName val="0"/>
          <c:showPercent val="0"/>
          <c:showBubbleSize val="0"/>
        </c:dLbls>
        <c:smooth val="0"/>
        <c:axId val="268313448"/>
        <c:axId val="268309840"/>
      </c:lineChart>
      <c:dateAx>
        <c:axId val="26831344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68309840"/>
        <c:crosses val="autoZero"/>
        <c:auto val="1"/>
        <c:lblOffset val="100"/>
        <c:baseTimeUnit val="days"/>
      </c:dateAx>
      <c:valAx>
        <c:axId val="26830984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683134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Banco Supervielle</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6</c:v>
                </c:pt>
                <c:pt idx="1">
                  <c:v>3</c:v>
                </c:pt>
                <c:pt idx="2">
                  <c:v>4</c:v>
                </c:pt>
                <c:pt idx="3">
                  <c:v>4</c:v>
                </c:pt>
                <c:pt idx="4">
                  <c:v>6</c:v>
                </c:pt>
                <c:pt idx="5">
                  <c:v>4</c:v>
                </c:pt>
                <c:pt idx="6">
                  <c:v>6</c:v>
                </c:pt>
              </c:numCache>
            </c:numRef>
          </c:val>
          <c:extLst>
            <c:ext xmlns:c16="http://schemas.microsoft.com/office/drawing/2014/chart" uri="{C3380CC4-5D6E-409C-BE32-E72D297353CC}">
              <c16:uniqueId val="{00000000-B0FA-48B9-9430-54F91860CB82}"/>
            </c:ext>
          </c:extLst>
        </c:ser>
        <c:ser>
          <c:idx val="1"/>
          <c:order val="1"/>
          <c:tx>
            <c:strRef>
              <c:f>Sheet1!$C$1</c:f>
              <c:strCache>
                <c:ptCount val="1"/>
                <c:pt idx="0">
                  <c:v>Banco Galicia</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0">
                  <c:v>10</c:v>
                </c:pt>
                <c:pt idx="1">
                  <c:v>8</c:v>
                </c:pt>
                <c:pt idx="2">
                  <c:v>10</c:v>
                </c:pt>
                <c:pt idx="3">
                  <c:v>13</c:v>
                </c:pt>
                <c:pt idx="4">
                  <c:v>11</c:v>
                </c:pt>
                <c:pt idx="5">
                  <c:v>3</c:v>
                </c:pt>
                <c:pt idx="6">
                  <c:v>2</c:v>
                </c:pt>
              </c:numCache>
            </c:numRef>
          </c:val>
          <c:extLst>
            <c:ext xmlns:c16="http://schemas.microsoft.com/office/drawing/2014/chart" uri="{C3380CC4-5D6E-409C-BE32-E72D297353CC}">
              <c16:uniqueId val="{00000001-B0FA-48B9-9430-54F91860CB82}"/>
            </c:ext>
          </c:extLst>
        </c:ser>
        <c:ser>
          <c:idx val="2"/>
          <c:order val="2"/>
          <c:tx>
            <c:strRef>
              <c:f>Sheet1!$D$1</c:f>
              <c:strCache>
                <c:ptCount val="1"/>
                <c:pt idx="0">
                  <c:v>BBVA Francés</c:v>
                </c:pt>
              </c:strCache>
            </c:strRef>
          </c:tx>
          <c:spPr>
            <a:solidFill>
              <a:schemeClr val="accent3"/>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Sheet1!$D$2:$D$8</c:f>
              <c:numCache>
                <c:formatCode>General</c:formatCode>
                <c:ptCount val="7"/>
                <c:pt idx="0">
                  <c:v>4</c:v>
                </c:pt>
                <c:pt idx="1">
                  <c:v>3</c:v>
                </c:pt>
                <c:pt idx="2">
                  <c:v>8</c:v>
                </c:pt>
                <c:pt idx="3">
                  <c:v>4</c:v>
                </c:pt>
                <c:pt idx="4">
                  <c:v>8</c:v>
                </c:pt>
                <c:pt idx="5">
                  <c:v>2</c:v>
                </c:pt>
                <c:pt idx="6">
                  <c:v>12</c:v>
                </c:pt>
              </c:numCache>
            </c:numRef>
          </c:val>
          <c:extLst>
            <c:ext xmlns:c16="http://schemas.microsoft.com/office/drawing/2014/chart" uri="{C3380CC4-5D6E-409C-BE32-E72D297353CC}">
              <c16:uniqueId val="{00000002-B0FA-48B9-9430-54F91860CB82}"/>
            </c:ext>
          </c:extLst>
        </c:ser>
        <c:ser>
          <c:idx val="3"/>
          <c:order val="3"/>
          <c:tx>
            <c:strRef>
              <c:f>Sheet1!$E$1</c:f>
              <c:strCache>
                <c:ptCount val="1"/>
                <c:pt idx="0">
                  <c:v>Santander Río</c:v>
                </c:pt>
              </c:strCache>
            </c:strRef>
          </c:tx>
          <c:spPr>
            <a:solidFill>
              <a:schemeClr val="accent4"/>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Sheet1!$E$2:$E$8</c:f>
              <c:numCache>
                <c:formatCode>General</c:formatCode>
                <c:ptCount val="7"/>
                <c:pt idx="0">
                  <c:v>7</c:v>
                </c:pt>
                <c:pt idx="1">
                  <c:v>8</c:v>
                </c:pt>
                <c:pt idx="2">
                  <c:v>9</c:v>
                </c:pt>
                <c:pt idx="3">
                  <c:v>7</c:v>
                </c:pt>
                <c:pt idx="4">
                  <c:v>9</c:v>
                </c:pt>
                <c:pt idx="5">
                  <c:v>4</c:v>
                </c:pt>
                <c:pt idx="6">
                  <c:v>1</c:v>
                </c:pt>
              </c:numCache>
            </c:numRef>
          </c:val>
          <c:extLst>
            <c:ext xmlns:c16="http://schemas.microsoft.com/office/drawing/2014/chart" uri="{C3380CC4-5D6E-409C-BE32-E72D297353CC}">
              <c16:uniqueId val="{00000003-B0FA-48B9-9430-54F91860CB82}"/>
            </c:ext>
          </c:extLst>
        </c:ser>
        <c:ser>
          <c:idx val="4"/>
          <c:order val="4"/>
          <c:tx>
            <c:strRef>
              <c:f>Sheet1!$F$1</c:f>
              <c:strCache>
                <c:ptCount val="1"/>
                <c:pt idx="0">
                  <c:v>ICBC Argentina</c:v>
                </c:pt>
              </c:strCache>
            </c:strRef>
          </c:tx>
          <c:spPr>
            <a:solidFill>
              <a:schemeClr val="accent5"/>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Sheet1!$F$2:$F$8</c:f>
              <c:numCache>
                <c:formatCode>General</c:formatCode>
                <c:ptCount val="7"/>
                <c:pt idx="0">
                  <c:v>10</c:v>
                </c:pt>
                <c:pt idx="1">
                  <c:v>8</c:v>
                </c:pt>
                <c:pt idx="2">
                  <c:v>5</c:v>
                </c:pt>
                <c:pt idx="3">
                  <c:v>12</c:v>
                </c:pt>
                <c:pt idx="4">
                  <c:v>12</c:v>
                </c:pt>
                <c:pt idx="5">
                  <c:v>1</c:v>
                </c:pt>
                <c:pt idx="6">
                  <c:v>2</c:v>
                </c:pt>
              </c:numCache>
            </c:numRef>
          </c:val>
          <c:extLst>
            <c:ext xmlns:c16="http://schemas.microsoft.com/office/drawing/2014/chart" uri="{C3380CC4-5D6E-409C-BE32-E72D297353CC}">
              <c16:uniqueId val="{00000004-B0FA-48B9-9430-54F91860CB82}"/>
            </c:ext>
          </c:extLst>
        </c:ser>
        <c:ser>
          <c:idx val="5"/>
          <c:order val="5"/>
          <c:tx>
            <c:strRef>
              <c:f>Sheet1!$G$1</c:f>
              <c:strCache>
                <c:ptCount val="1"/>
                <c:pt idx="0">
                  <c:v>Banco Hipotecario</c:v>
                </c:pt>
              </c:strCache>
            </c:strRef>
          </c:tx>
          <c:spPr>
            <a:solidFill>
              <a:schemeClr val="accent6"/>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Sheet1!$G$2:$G$8</c:f>
              <c:numCache>
                <c:formatCode>General</c:formatCode>
                <c:ptCount val="7"/>
                <c:pt idx="0">
                  <c:v>6</c:v>
                </c:pt>
                <c:pt idx="1">
                  <c:v>10</c:v>
                </c:pt>
                <c:pt idx="2">
                  <c:v>5</c:v>
                </c:pt>
                <c:pt idx="3">
                  <c:v>5</c:v>
                </c:pt>
                <c:pt idx="4">
                  <c:v>4</c:v>
                </c:pt>
                <c:pt idx="5">
                  <c:v>2</c:v>
                </c:pt>
                <c:pt idx="6">
                  <c:v>2</c:v>
                </c:pt>
              </c:numCache>
            </c:numRef>
          </c:val>
          <c:extLst>
            <c:ext xmlns:c16="http://schemas.microsoft.com/office/drawing/2014/chart" uri="{C3380CC4-5D6E-409C-BE32-E72D297353CC}">
              <c16:uniqueId val="{00000005-B0FA-48B9-9430-54F91860CB82}"/>
            </c:ext>
          </c:extLst>
        </c:ser>
        <c:ser>
          <c:idx val="6"/>
          <c:order val="6"/>
          <c:tx>
            <c:strRef>
              <c:f>Sheet1!$H$1</c:f>
              <c:strCache>
                <c:ptCount val="1"/>
                <c:pt idx="0">
                  <c:v>Banco Ciudad</c:v>
                </c:pt>
              </c:strCache>
            </c:strRef>
          </c:tx>
          <c:spPr>
            <a:solidFill>
              <a:schemeClr val="accent1">
                <a:lumMod val="60000"/>
              </a:schemeClr>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Sheet1!$H$2:$H$8</c:f>
              <c:numCache>
                <c:formatCode>General</c:formatCode>
                <c:ptCount val="7"/>
                <c:pt idx="0">
                  <c:v>8</c:v>
                </c:pt>
                <c:pt idx="1">
                  <c:v>11</c:v>
                </c:pt>
                <c:pt idx="2">
                  <c:v>10</c:v>
                </c:pt>
                <c:pt idx="3">
                  <c:v>10</c:v>
                </c:pt>
                <c:pt idx="4">
                  <c:v>10</c:v>
                </c:pt>
                <c:pt idx="5">
                  <c:v>7</c:v>
                </c:pt>
                <c:pt idx="6">
                  <c:v>4</c:v>
                </c:pt>
              </c:numCache>
            </c:numRef>
          </c:val>
          <c:extLst>
            <c:ext xmlns:c16="http://schemas.microsoft.com/office/drawing/2014/chart" uri="{C3380CC4-5D6E-409C-BE32-E72D297353CC}">
              <c16:uniqueId val="{00000006-B0FA-48B9-9430-54F91860CB82}"/>
            </c:ext>
          </c:extLst>
        </c:ser>
        <c:ser>
          <c:idx val="7"/>
          <c:order val="7"/>
          <c:tx>
            <c:strRef>
              <c:f>Sheet1!$I$1</c:f>
              <c:strCache>
                <c:ptCount val="1"/>
                <c:pt idx="0">
                  <c:v>Banco Provincia</c:v>
                </c:pt>
              </c:strCache>
            </c:strRef>
          </c:tx>
          <c:spPr>
            <a:solidFill>
              <a:schemeClr val="accent2">
                <a:lumMod val="60000"/>
              </a:schemeClr>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Sheet1!$I$2:$I$8</c:f>
              <c:numCache>
                <c:formatCode>General</c:formatCode>
                <c:ptCount val="7"/>
                <c:pt idx="0">
                  <c:v>15</c:v>
                </c:pt>
                <c:pt idx="1">
                  <c:v>9</c:v>
                </c:pt>
                <c:pt idx="2">
                  <c:v>10</c:v>
                </c:pt>
                <c:pt idx="3">
                  <c:v>14</c:v>
                </c:pt>
                <c:pt idx="4">
                  <c:v>10</c:v>
                </c:pt>
                <c:pt idx="5">
                  <c:v>5</c:v>
                </c:pt>
                <c:pt idx="6">
                  <c:v>4</c:v>
                </c:pt>
              </c:numCache>
            </c:numRef>
          </c:val>
          <c:extLst>
            <c:ext xmlns:c16="http://schemas.microsoft.com/office/drawing/2014/chart" uri="{C3380CC4-5D6E-409C-BE32-E72D297353CC}">
              <c16:uniqueId val="{00000007-B0FA-48B9-9430-54F91860CB82}"/>
            </c:ext>
          </c:extLst>
        </c:ser>
        <c:ser>
          <c:idx val="8"/>
          <c:order val="8"/>
          <c:tx>
            <c:strRef>
              <c:f>Sheet1!$J$1</c:f>
              <c:strCache>
                <c:ptCount val="1"/>
                <c:pt idx="0">
                  <c:v>Banco Macro</c:v>
                </c:pt>
              </c:strCache>
            </c:strRef>
          </c:tx>
          <c:spPr>
            <a:solidFill>
              <a:schemeClr val="accent3">
                <a:lumMod val="60000"/>
              </a:schemeClr>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Sheet1!$J$2:$J$8</c:f>
              <c:numCache>
                <c:formatCode>General</c:formatCode>
                <c:ptCount val="7"/>
                <c:pt idx="0">
                  <c:v>8</c:v>
                </c:pt>
                <c:pt idx="1">
                  <c:v>5</c:v>
                </c:pt>
                <c:pt idx="2">
                  <c:v>9</c:v>
                </c:pt>
                <c:pt idx="3">
                  <c:v>9</c:v>
                </c:pt>
                <c:pt idx="4">
                  <c:v>6</c:v>
                </c:pt>
                <c:pt idx="5">
                  <c:v>2</c:v>
                </c:pt>
                <c:pt idx="6">
                  <c:v>1</c:v>
                </c:pt>
              </c:numCache>
            </c:numRef>
          </c:val>
          <c:extLst>
            <c:ext xmlns:c16="http://schemas.microsoft.com/office/drawing/2014/chart" uri="{C3380CC4-5D6E-409C-BE32-E72D297353CC}">
              <c16:uniqueId val="{00000008-B0FA-48B9-9430-54F91860CB82}"/>
            </c:ext>
          </c:extLst>
        </c:ser>
        <c:ser>
          <c:idx val="9"/>
          <c:order val="9"/>
          <c:tx>
            <c:strRef>
              <c:f>Sheet1!$K$1</c:f>
              <c:strCache>
                <c:ptCount val="1"/>
                <c:pt idx="0">
                  <c:v>HSBC Argentina</c:v>
                </c:pt>
              </c:strCache>
            </c:strRef>
          </c:tx>
          <c:spPr>
            <a:solidFill>
              <a:schemeClr val="accent4">
                <a:lumMod val="60000"/>
              </a:schemeClr>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Sheet1!$K$2:$K$8</c:f>
              <c:numCache>
                <c:formatCode>General</c:formatCode>
                <c:ptCount val="7"/>
                <c:pt idx="0">
                  <c:v>16</c:v>
                </c:pt>
                <c:pt idx="1">
                  <c:v>15</c:v>
                </c:pt>
                <c:pt idx="2">
                  <c:v>15</c:v>
                </c:pt>
                <c:pt idx="3">
                  <c:v>8</c:v>
                </c:pt>
                <c:pt idx="4">
                  <c:v>17</c:v>
                </c:pt>
                <c:pt idx="5">
                  <c:v>3</c:v>
                </c:pt>
                <c:pt idx="6">
                  <c:v>2</c:v>
                </c:pt>
              </c:numCache>
            </c:numRef>
          </c:val>
          <c:extLst>
            <c:ext xmlns:c16="http://schemas.microsoft.com/office/drawing/2014/chart" uri="{C3380CC4-5D6E-409C-BE32-E72D297353CC}">
              <c16:uniqueId val="{00000009-B0FA-48B9-9430-54F91860CB82}"/>
            </c:ext>
          </c:extLst>
        </c:ser>
        <c:ser>
          <c:idx val="10"/>
          <c:order val="10"/>
          <c:tx>
            <c:strRef>
              <c:f>Sheet1!$L$1</c:f>
              <c:strCache>
                <c:ptCount val="1"/>
                <c:pt idx="0">
                  <c:v>Banco Nación</c:v>
                </c:pt>
              </c:strCache>
            </c:strRef>
          </c:tx>
          <c:spPr>
            <a:solidFill>
              <a:schemeClr val="accent5">
                <a:lumMod val="60000"/>
              </a:schemeClr>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Sheet1!$L$2:$L$8</c:f>
              <c:numCache>
                <c:formatCode>General</c:formatCode>
                <c:ptCount val="7"/>
                <c:pt idx="0">
                  <c:v>10</c:v>
                </c:pt>
                <c:pt idx="1">
                  <c:v>8</c:v>
                </c:pt>
                <c:pt idx="2">
                  <c:v>13</c:v>
                </c:pt>
                <c:pt idx="3">
                  <c:v>11</c:v>
                </c:pt>
                <c:pt idx="4">
                  <c:v>12</c:v>
                </c:pt>
                <c:pt idx="5">
                  <c:v>0</c:v>
                </c:pt>
                <c:pt idx="6">
                  <c:v>0</c:v>
                </c:pt>
              </c:numCache>
            </c:numRef>
          </c:val>
          <c:extLst>
            <c:ext xmlns:c16="http://schemas.microsoft.com/office/drawing/2014/chart" uri="{C3380CC4-5D6E-409C-BE32-E72D297353CC}">
              <c16:uniqueId val="{0000000A-B0FA-48B9-9430-54F91860CB82}"/>
            </c:ext>
          </c:extLst>
        </c:ser>
        <c:dLbls>
          <c:showLegendKey val="0"/>
          <c:showVal val="0"/>
          <c:showCatName val="0"/>
          <c:showSerName val="0"/>
          <c:showPercent val="0"/>
          <c:showBubbleSize val="0"/>
        </c:dLbls>
        <c:gapWidth val="219"/>
        <c:overlap val="-27"/>
        <c:axId val="157673504"/>
        <c:axId val="283581832"/>
      </c:barChart>
      <c:catAx>
        <c:axId val="1576735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3581832"/>
        <c:crosses val="autoZero"/>
        <c:auto val="1"/>
        <c:lblAlgn val="ctr"/>
        <c:lblOffset val="100"/>
        <c:noMultiLvlLbl val="0"/>
      </c:catAx>
      <c:valAx>
        <c:axId val="2835818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576735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Banco Supervielle</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7.8733493031102001E-3</c:v>
                </c:pt>
                <c:pt idx="1">
                  <c:v>1.5615476117835E-2</c:v>
                </c:pt>
                <c:pt idx="2">
                  <c:v>9.7924781957433003E-3</c:v>
                </c:pt>
                <c:pt idx="3">
                  <c:v>3.5184029698274E-2</c:v>
                </c:pt>
                <c:pt idx="4">
                  <c:v>1.8797621461176001E-2</c:v>
                </c:pt>
                <c:pt idx="5">
                  <c:v>2.9918727351819E-2</c:v>
                </c:pt>
                <c:pt idx="6">
                  <c:v>0.44031705977643998</c:v>
                </c:pt>
              </c:numCache>
            </c:numRef>
          </c:val>
          <c:extLst>
            <c:ext xmlns:c16="http://schemas.microsoft.com/office/drawing/2014/chart" uri="{C3380CC4-5D6E-409C-BE32-E72D297353CC}">
              <c16:uniqueId val="{00000000-B889-4B59-A306-66D0B80D4F16}"/>
            </c:ext>
          </c:extLst>
        </c:ser>
        <c:ser>
          <c:idx val="1"/>
          <c:order val="1"/>
          <c:tx>
            <c:strRef>
              <c:f>Sheet1!$C$1</c:f>
              <c:strCache>
                <c:ptCount val="1"/>
                <c:pt idx="0">
                  <c:v>Banco Galicia</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0">
                  <c:v>0.21214767583315999</c:v>
                </c:pt>
                <c:pt idx="1">
                  <c:v>0.15378132352997001</c:v>
                </c:pt>
                <c:pt idx="2">
                  <c:v>0.16481201115081001</c:v>
                </c:pt>
                <c:pt idx="3">
                  <c:v>9.6028072406956003E-2</c:v>
                </c:pt>
                <c:pt idx="4">
                  <c:v>6.2316841356056002E-2</c:v>
                </c:pt>
                <c:pt idx="5">
                  <c:v>0.13792331971897001</c:v>
                </c:pt>
                <c:pt idx="6">
                  <c:v>0.34698519962016999</c:v>
                </c:pt>
              </c:numCache>
            </c:numRef>
          </c:val>
          <c:extLst>
            <c:ext xmlns:c16="http://schemas.microsoft.com/office/drawing/2014/chart" uri="{C3380CC4-5D6E-409C-BE32-E72D297353CC}">
              <c16:uniqueId val="{00000001-B889-4B59-A306-66D0B80D4F16}"/>
            </c:ext>
          </c:extLst>
        </c:ser>
        <c:ser>
          <c:idx val="2"/>
          <c:order val="2"/>
          <c:tx>
            <c:strRef>
              <c:f>Sheet1!$D$1</c:f>
              <c:strCache>
                <c:ptCount val="1"/>
                <c:pt idx="0">
                  <c:v>BBVA Francés</c:v>
                </c:pt>
              </c:strCache>
            </c:strRef>
          </c:tx>
          <c:spPr>
            <a:solidFill>
              <a:schemeClr val="accent3"/>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Sheet1!$D$2:$D$8</c:f>
              <c:numCache>
                <c:formatCode>General</c:formatCode>
                <c:ptCount val="7"/>
                <c:pt idx="0">
                  <c:v>0.24472448987864001</c:v>
                </c:pt>
                <c:pt idx="1">
                  <c:v>3.0319489594902001E-2</c:v>
                </c:pt>
                <c:pt idx="2">
                  <c:v>0.11527891498383</c:v>
                </c:pt>
                <c:pt idx="3">
                  <c:v>6.2240075231247E-2</c:v>
                </c:pt>
                <c:pt idx="4">
                  <c:v>0.25459453762778</c:v>
                </c:pt>
                <c:pt idx="5">
                  <c:v>5.1072937018150997E-3</c:v>
                </c:pt>
                <c:pt idx="6">
                  <c:v>0.40492191785634002</c:v>
                </c:pt>
              </c:numCache>
            </c:numRef>
          </c:val>
          <c:extLst>
            <c:ext xmlns:c16="http://schemas.microsoft.com/office/drawing/2014/chart" uri="{C3380CC4-5D6E-409C-BE32-E72D297353CC}">
              <c16:uniqueId val="{00000002-B889-4B59-A306-66D0B80D4F16}"/>
            </c:ext>
          </c:extLst>
        </c:ser>
        <c:ser>
          <c:idx val="3"/>
          <c:order val="3"/>
          <c:tx>
            <c:strRef>
              <c:f>Sheet1!$E$1</c:f>
              <c:strCache>
                <c:ptCount val="1"/>
                <c:pt idx="0">
                  <c:v>Santander Río</c:v>
                </c:pt>
              </c:strCache>
            </c:strRef>
          </c:tx>
          <c:spPr>
            <a:solidFill>
              <a:schemeClr val="accent4"/>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Sheet1!$E$2:$E$8</c:f>
              <c:numCache>
                <c:formatCode>General</c:formatCode>
                <c:ptCount val="7"/>
                <c:pt idx="0">
                  <c:v>4.5130727311154001E-2</c:v>
                </c:pt>
                <c:pt idx="1">
                  <c:v>5.5096123194625E-2</c:v>
                </c:pt>
                <c:pt idx="2">
                  <c:v>2.2046395970526999E-2</c:v>
                </c:pt>
                <c:pt idx="3">
                  <c:v>9.1049636793978997E-2</c:v>
                </c:pt>
                <c:pt idx="4">
                  <c:v>0.10396544505565999</c:v>
                </c:pt>
                <c:pt idx="5">
                  <c:v>0.12388326263047</c:v>
                </c:pt>
                <c:pt idx="6">
                  <c:v>3.8620926411809003E-2</c:v>
                </c:pt>
              </c:numCache>
            </c:numRef>
          </c:val>
          <c:extLst>
            <c:ext xmlns:c16="http://schemas.microsoft.com/office/drawing/2014/chart" uri="{C3380CC4-5D6E-409C-BE32-E72D297353CC}">
              <c16:uniqueId val="{00000003-B889-4B59-A306-66D0B80D4F16}"/>
            </c:ext>
          </c:extLst>
        </c:ser>
        <c:ser>
          <c:idx val="4"/>
          <c:order val="4"/>
          <c:tx>
            <c:strRef>
              <c:f>Sheet1!$F$1</c:f>
              <c:strCache>
                <c:ptCount val="1"/>
                <c:pt idx="0">
                  <c:v>ICBC Argentina</c:v>
                </c:pt>
              </c:strCache>
            </c:strRef>
          </c:tx>
          <c:spPr>
            <a:solidFill>
              <a:schemeClr val="accent5"/>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Sheet1!$F$2:$F$8</c:f>
              <c:numCache>
                <c:formatCode>General</c:formatCode>
                <c:ptCount val="7"/>
                <c:pt idx="0">
                  <c:v>0.18870563815626001</c:v>
                </c:pt>
                <c:pt idx="1">
                  <c:v>0.14134873541953</c:v>
                </c:pt>
                <c:pt idx="2">
                  <c:v>0.63470432958057998</c:v>
                </c:pt>
                <c:pt idx="3">
                  <c:v>9.0885845573028007E-2</c:v>
                </c:pt>
                <c:pt idx="4">
                  <c:v>4.0046928231391998E-2</c:v>
                </c:pt>
                <c:pt idx="5">
                  <c:v>1.0270062947003</c:v>
                </c:pt>
                <c:pt idx="6">
                  <c:v>0.47966067278838997</c:v>
                </c:pt>
              </c:numCache>
            </c:numRef>
          </c:val>
          <c:extLst>
            <c:ext xmlns:c16="http://schemas.microsoft.com/office/drawing/2014/chart" uri="{C3380CC4-5D6E-409C-BE32-E72D297353CC}">
              <c16:uniqueId val="{00000004-B889-4B59-A306-66D0B80D4F16}"/>
            </c:ext>
          </c:extLst>
        </c:ser>
        <c:ser>
          <c:idx val="5"/>
          <c:order val="5"/>
          <c:tx>
            <c:strRef>
              <c:f>Sheet1!$G$1</c:f>
              <c:strCache>
                <c:ptCount val="1"/>
                <c:pt idx="0">
                  <c:v>Banco Hipotecario</c:v>
                </c:pt>
              </c:strCache>
            </c:strRef>
          </c:tx>
          <c:spPr>
            <a:solidFill>
              <a:schemeClr val="accent6"/>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Sheet1!$G$2:$G$8</c:f>
              <c:numCache>
                <c:formatCode>General</c:formatCode>
                <c:ptCount val="7"/>
                <c:pt idx="0">
                  <c:v>7.5547695944380997E-3</c:v>
                </c:pt>
                <c:pt idx="1">
                  <c:v>7.3659003545771002E-3</c:v>
                </c:pt>
                <c:pt idx="2">
                  <c:v>0.10789403839215</c:v>
                </c:pt>
                <c:pt idx="3">
                  <c:v>6.7098282582180001E-3</c:v>
                </c:pt>
                <c:pt idx="4">
                  <c:v>5.5169699012014997E-3</c:v>
                </c:pt>
                <c:pt idx="5">
                  <c:v>5.2187553119473996E-3</c:v>
                </c:pt>
                <c:pt idx="6">
                  <c:v>8.3500084991157998E-3</c:v>
                </c:pt>
              </c:numCache>
            </c:numRef>
          </c:val>
          <c:extLst>
            <c:ext xmlns:c16="http://schemas.microsoft.com/office/drawing/2014/chart" uri="{C3380CC4-5D6E-409C-BE32-E72D297353CC}">
              <c16:uniqueId val="{00000005-B889-4B59-A306-66D0B80D4F16}"/>
            </c:ext>
          </c:extLst>
        </c:ser>
        <c:ser>
          <c:idx val="6"/>
          <c:order val="6"/>
          <c:tx>
            <c:strRef>
              <c:f>Sheet1!$H$1</c:f>
              <c:strCache>
                <c:ptCount val="1"/>
                <c:pt idx="0">
                  <c:v>Banco Ciudad</c:v>
                </c:pt>
              </c:strCache>
            </c:strRef>
          </c:tx>
          <c:spPr>
            <a:solidFill>
              <a:schemeClr val="accent1">
                <a:lumMod val="60000"/>
              </a:schemeClr>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Sheet1!$H$2:$H$8</c:f>
              <c:numCache>
                <c:formatCode>General</c:formatCode>
                <c:ptCount val="7"/>
                <c:pt idx="0">
                  <c:v>1.6949000345715001E-2</c:v>
                </c:pt>
                <c:pt idx="1">
                  <c:v>1.0428584198266E-2</c:v>
                </c:pt>
                <c:pt idx="2">
                  <c:v>8.1489895701912993E-3</c:v>
                </c:pt>
                <c:pt idx="3">
                  <c:v>1.3020424106642E-2</c:v>
                </c:pt>
                <c:pt idx="4">
                  <c:v>1.6881653324473E-2</c:v>
                </c:pt>
                <c:pt idx="5">
                  <c:v>1.2795934035837999E-2</c:v>
                </c:pt>
                <c:pt idx="6">
                  <c:v>2.9015341651439E-2</c:v>
                </c:pt>
              </c:numCache>
            </c:numRef>
          </c:val>
          <c:extLst>
            <c:ext xmlns:c16="http://schemas.microsoft.com/office/drawing/2014/chart" uri="{C3380CC4-5D6E-409C-BE32-E72D297353CC}">
              <c16:uniqueId val="{00000006-B889-4B59-A306-66D0B80D4F16}"/>
            </c:ext>
          </c:extLst>
        </c:ser>
        <c:ser>
          <c:idx val="7"/>
          <c:order val="7"/>
          <c:tx>
            <c:strRef>
              <c:f>Sheet1!$I$1</c:f>
              <c:strCache>
                <c:ptCount val="1"/>
                <c:pt idx="0">
                  <c:v>Banco Provincia</c:v>
                </c:pt>
              </c:strCache>
            </c:strRef>
          </c:tx>
          <c:spPr>
            <a:solidFill>
              <a:schemeClr val="accent2">
                <a:lumMod val="60000"/>
              </a:schemeClr>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Sheet1!$I$2:$I$8</c:f>
              <c:numCache>
                <c:formatCode>General</c:formatCode>
                <c:ptCount val="7"/>
                <c:pt idx="0">
                  <c:v>0.47814872135014003</c:v>
                </c:pt>
                <c:pt idx="1">
                  <c:v>0.75760925639325005</c:v>
                </c:pt>
                <c:pt idx="2">
                  <c:v>0.62436435993809003</c:v>
                </c:pt>
                <c:pt idx="3">
                  <c:v>0.50969647200025003</c:v>
                </c:pt>
                <c:pt idx="4">
                  <c:v>0.50420075171346002</c:v>
                </c:pt>
                <c:pt idx="5">
                  <c:v>0.2409904930356</c:v>
                </c:pt>
                <c:pt idx="6">
                  <c:v>0.38414768958655998</c:v>
                </c:pt>
              </c:numCache>
            </c:numRef>
          </c:val>
          <c:extLst>
            <c:ext xmlns:c16="http://schemas.microsoft.com/office/drawing/2014/chart" uri="{C3380CC4-5D6E-409C-BE32-E72D297353CC}">
              <c16:uniqueId val="{00000007-B889-4B59-A306-66D0B80D4F16}"/>
            </c:ext>
          </c:extLst>
        </c:ser>
        <c:ser>
          <c:idx val="8"/>
          <c:order val="8"/>
          <c:tx>
            <c:strRef>
              <c:f>Sheet1!$J$1</c:f>
              <c:strCache>
                <c:ptCount val="1"/>
                <c:pt idx="0">
                  <c:v>Banco Macro</c:v>
                </c:pt>
              </c:strCache>
            </c:strRef>
          </c:tx>
          <c:spPr>
            <a:solidFill>
              <a:schemeClr val="accent3">
                <a:lumMod val="60000"/>
              </a:schemeClr>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Sheet1!$J$2:$J$8</c:f>
              <c:numCache>
                <c:formatCode>General</c:formatCode>
                <c:ptCount val="7"/>
                <c:pt idx="0">
                  <c:v>0.1874623652855</c:v>
                </c:pt>
                <c:pt idx="1">
                  <c:v>2.6314666514941999E-2</c:v>
                </c:pt>
                <c:pt idx="2">
                  <c:v>9.2931074539256003E-2</c:v>
                </c:pt>
                <c:pt idx="3">
                  <c:v>0.32797188466221</c:v>
                </c:pt>
                <c:pt idx="4">
                  <c:v>0.50807852359705996</c:v>
                </c:pt>
                <c:pt idx="5">
                  <c:v>1.2181794043876999</c:v>
                </c:pt>
                <c:pt idx="6">
                  <c:v>1.1654315368239001</c:v>
                </c:pt>
              </c:numCache>
            </c:numRef>
          </c:val>
          <c:extLst>
            <c:ext xmlns:c16="http://schemas.microsoft.com/office/drawing/2014/chart" uri="{C3380CC4-5D6E-409C-BE32-E72D297353CC}">
              <c16:uniqueId val="{00000008-B889-4B59-A306-66D0B80D4F16}"/>
            </c:ext>
          </c:extLst>
        </c:ser>
        <c:ser>
          <c:idx val="9"/>
          <c:order val="9"/>
          <c:tx>
            <c:strRef>
              <c:f>Sheet1!$K$1</c:f>
              <c:strCache>
                <c:ptCount val="1"/>
                <c:pt idx="0">
                  <c:v>HSBC Argentina</c:v>
                </c:pt>
              </c:strCache>
            </c:strRef>
          </c:tx>
          <c:spPr>
            <a:solidFill>
              <a:schemeClr val="accent4">
                <a:lumMod val="60000"/>
              </a:schemeClr>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Sheet1!$K$2:$K$8</c:f>
              <c:numCache>
                <c:formatCode>General</c:formatCode>
                <c:ptCount val="7"/>
                <c:pt idx="0">
                  <c:v>4.0190683433418001E-2</c:v>
                </c:pt>
                <c:pt idx="1">
                  <c:v>3.5756049816686002E-2</c:v>
                </c:pt>
                <c:pt idx="2">
                  <c:v>4.4590444439794999E-2</c:v>
                </c:pt>
                <c:pt idx="3">
                  <c:v>5.1262737220931998E-2</c:v>
                </c:pt>
                <c:pt idx="4">
                  <c:v>2.8021168084751E-2</c:v>
                </c:pt>
                <c:pt idx="5">
                  <c:v>3.1617833387966997E-2</c:v>
                </c:pt>
                <c:pt idx="6">
                  <c:v>1.4297770245294E-2</c:v>
                </c:pt>
              </c:numCache>
            </c:numRef>
          </c:val>
          <c:extLst>
            <c:ext xmlns:c16="http://schemas.microsoft.com/office/drawing/2014/chart" uri="{C3380CC4-5D6E-409C-BE32-E72D297353CC}">
              <c16:uniqueId val="{00000009-B889-4B59-A306-66D0B80D4F16}"/>
            </c:ext>
          </c:extLst>
        </c:ser>
        <c:ser>
          <c:idx val="10"/>
          <c:order val="10"/>
          <c:tx>
            <c:strRef>
              <c:f>Sheet1!$L$1</c:f>
              <c:strCache>
                <c:ptCount val="1"/>
                <c:pt idx="0">
                  <c:v>Banco Nación</c:v>
                </c:pt>
              </c:strCache>
            </c:strRef>
          </c:tx>
          <c:spPr>
            <a:solidFill>
              <a:schemeClr val="accent5">
                <a:lumMod val="60000"/>
              </a:schemeClr>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Sheet1!$L$2:$L$8</c:f>
              <c:numCache>
                <c:formatCode>General</c:formatCode>
                <c:ptCount val="7"/>
                <c:pt idx="0">
                  <c:v>0.65680028931482004</c:v>
                </c:pt>
                <c:pt idx="1">
                  <c:v>0.13283445071910999</c:v>
                </c:pt>
                <c:pt idx="2">
                  <c:v>1.4110517407037</c:v>
                </c:pt>
                <c:pt idx="3">
                  <c:v>0.15224433952005001</c:v>
                </c:pt>
                <c:pt idx="4">
                  <c:v>0.16737604436160999</c:v>
                </c:pt>
              </c:numCache>
            </c:numRef>
          </c:val>
          <c:extLst>
            <c:ext xmlns:c16="http://schemas.microsoft.com/office/drawing/2014/chart" uri="{C3380CC4-5D6E-409C-BE32-E72D297353CC}">
              <c16:uniqueId val="{0000000A-B889-4B59-A306-66D0B80D4F16}"/>
            </c:ext>
          </c:extLst>
        </c:ser>
        <c:dLbls>
          <c:showLegendKey val="0"/>
          <c:showVal val="0"/>
          <c:showCatName val="0"/>
          <c:showSerName val="0"/>
          <c:showPercent val="0"/>
          <c:showBubbleSize val="0"/>
        </c:dLbls>
        <c:gapWidth val="219"/>
        <c:overlap val="-27"/>
        <c:axId val="283583472"/>
        <c:axId val="283584128"/>
      </c:barChart>
      <c:catAx>
        <c:axId val="28358347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3584128"/>
        <c:crosses val="autoZero"/>
        <c:auto val="1"/>
        <c:lblAlgn val="ctr"/>
        <c:lblOffset val="100"/>
        <c:noMultiLvlLbl val="0"/>
      </c:catAx>
      <c:valAx>
        <c:axId val="28358412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35834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Banco Supervielle</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c:v>
                </c:pt>
                <c:pt idx="1">
                  <c:v>3</c:v>
                </c:pt>
                <c:pt idx="2">
                  <c:v>1</c:v>
                </c:pt>
                <c:pt idx="3">
                  <c:v>0</c:v>
                </c:pt>
                <c:pt idx="4">
                  <c:v>0</c:v>
                </c:pt>
                <c:pt idx="5">
                  <c:v>0</c:v>
                </c:pt>
                <c:pt idx="6">
                  <c:v>0</c:v>
                </c:pt>
                <c:pt idx="7">
                  <c:v>0</c:v>
                </c:pt>
                <c:pt idx="8">
                  <c:v>0</c:v>
                </c:pt>
                <c:pt idx="9">
                  <c:v>2</c:v>
                </c:pt>
                <c:pt idx="10">
                  <c:v>2</c:v>
                </c:pt>
                <c:pt idx="11">
                  <c:v>5</c:v>
                </c:pt>
                <c:pt idx="12">
                  <c:v>2</c:v>
                </c:pt>
                <c:pt idx="13">
                  <c:v>1</c:v>
                </c:pt>
                <c:pt idx="14">
                  <c:v>4</c:v>
                </c:pt>
                <c:pt idx="15">
                  <c:v>6</c:v>
                </c:pt>
                <c:pt idx="16">
                  <c:v>4</c:v>
                </c:pt>
                <c:pt idx="17">
                  <c:v>0</c:v>
                </c:pt>
                <c:pt idx="18">
                  <c:v>1</c:v>
                </c:pt>
                <c:pt idx="19">
                  <c:v>1</c:v>
                </c:pt>
                <c:pt idx="20">
                  <c:v>0</c:v>
                </c:pt>
                <c:pt idx="21">
                  <c:v>1</c:v>
                </c:pt>
                <c:pt idx="22">
                  <c:v>0</c:v>
                </c:pt>
                <c:pt idx="23">
                  <c:v>0</c:v>
                </c:pt>
              </c:numCache>
            </c:numRef>
          </c:val>
          <c:smooth val="0"/>
          <c:extLst>
            <c:ext xmlns:c16="http://schemas.microsoft.com/office/drawing/2014/chart" uri="{C3380CC4-5D6E-409C-BE32-E72D297353CC}">
              <c16:uniqueId val="{00000000-FF5B-4EFB-984C-618FEF9314C2}"/>
            </c:ext>
          </c:extLst>
        </c:ser>
        <c:ser>
          <c:idx val="1"/>
          <c:order val="1"/>
          <c:tx>
            <c:strRef>
              <c:f>Sheet1!$C$1</c:f>
              <c:strCache>
                <c:ptCount val="1"/>
                <c:pt idx="0">
                  <c:v>Banco Galicia</c:v>
                </c:pt>
              </c:strCache>
            </c:strRef>
          </c:tx>
          <c:spPr>
            <a:ln w="28575" cap="rnd">
              <a:solidFill>
                <a:schemeClr val="accent2"/>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Sheet1!$C$2:$C$25</c:f>
              <c:numCache>
                <c:formatCode>General</c:formatCode>
                <c:ptCount val="24"/>
                <c:pt idx="0">
                  <c:v>0</c:v>
                </c:pt>
                <c:pt idx="1">
                  <c:v>0</c:v>
                </c:pt>
                <c:pt idx="2">
                  <c:v>0</c:v>
                </c:pt>
                <c:pt idx="3">
                  <c:v>0</c:v>
                </c:pt>
                <c:pt idx="4">
                  <c:v>0</c:v>
                </c:pt>
                <c:pt idx="5">
                  <c:v>0</c:v>
                </c:pt>
                <c:pt idx="6">
                  <c:v>0</c:v>
                </c:pt>
                <c:pt idx="7">
                  <c:v>0</c:v>
                </c:pt>
                <c:pt idx="8">
                  <c:v>0</c:v>
                </c:pt>
                <c:pt idx="9">
                  <c:v>0</c:v>
                </c:pt>
                <c:pt idx="10">
                  <c:v>1</c:v>
                </c:pt>
                <c:pt idx="11">
                  <c:v>3</c:v>
                </c:pt>
                <c:pt idx="12">
                  <c:v>14</c:v>
                </c:pt>
                <c:pt idx="13">
                  <c:v>2</c:v>
                </c:pt>
                <c:pt idx="14">
                  <c:v>16</c:v>
                </c:pt>
                <c:pt idx="15">
                  <c:v>2</c:v>
                </c:pt>
                <c:pt idx="16">
                  <c:v>3</c:v>
                </c:pt>
                <c:pt idx="17">
                  <c:v>3</c:v>
                </c:pt>
                <c:pt idx="18">
                  <c:v>9</c:v>
                </c:pt>
                <c:pt idx="19">
                  <c:v>3</c:v>
                </c:pt>
                <c:pt idx="20">
                  <c:v>1</c:v>
                </c:pt>
                <c:pt idx="21">
                  <c:v>0</c:v>
                </c:pt>
                <c:pt idx="22">
                  <c:v>0</c:v>
                </c:pt>
                <c:pt idx="23">
                  <c:v>0</c:v>
                </c:pt>
              </c:numCache>
            </c:numRef>
          </c:val>
          <c:smooth val="0"/>
          <c:extLst>
            <c:ext xmlns:c16="http://schemas.microsoft.com/office/drawing/2014/chart" uri="{C3380CC4-5D6E-409C-BE32-E72D297353CC}">
              <c16:uniqueId val="{00000001-FF5B-4EFB-984C-618FEF9314C2}"/>
            </c:ext>
          </c:extLst>
        </c:ser>
        <c:ser>
          <c:idx val="2"/>
          <c:order val="2"/>
          <c:tx>
            <c:strRef>
              <c:f>Sheet1!$D$1</c:f>
              <c:strCache>
                <c:ptCount val="1"/>
                <c:pt idx="0">
                  <c:v>BBVA Francés</c:v>
                </c:pt>
              </c:strCache>
            </c:strRef>
          </c:tx>
          <c:spPr>
            <a:ln w="28575" cap="rnd">
              <a:solidFill>
                <a:schemeClr val="accent3"/>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Sheet1!$D$2:$D$25</c:f>
              <c:numCache>
                <c:formatCode>General</c:formatCode>
                <c:ptCount val="24"/>
                <c:pt idx="0">
                  <c:v>1</c:v>
                </c:pt>
                <c:pt idx="1">
                  <c:v>1</c:v>
                </c:pt>
                <c:pt idx="2">
                  <c:v>0</c:v>
                </c:pt>
                <c:pt idx="3">
                  <c:v>0</c:v>
                </c:pt>
                <c:pt idx="4">
                  <c:v>0</c:v>
                </c:pt>
                <c:pt idx="5">
                  <c:v>0</c:v>
                </c:pt>
                <c:pt idx="6">
                  <c:v>0</c:v>
                </c:pt>
                <c:pt idx="7">
                  <c:v>0</c:v>
                </c:pt>
                <c:pt idx="8">
                  <c:v>0</c:v>
                </c:pt>
                <c:pt idx="9">
                  <c:v>3</c:v>
                </c:pt>
                <c:pt idx="10">
                  <c:v>4</c:v>
                </c:pt>
                <c:pt idx="11">
                  <c:v>3</c:v>
                </c:pt>
                <c:pt idx="12">
                  <c:v>5</c:v>
                </c:pt>
                <c:pt idx="13">
                  <c:v>4</c:v>
                </c:pt>
                <c:pt idx="14">
                  <c:v>2</c:v>
                </c:pt>
                <c:pt idx="15">
                  <c:v>4</c:v>
                </c:pt>
                <c:pt idx="16">
                  <c:v>1</c:v>
                </c:pt>
                <c:pt idx="17">
                  <c:v>3</c:v>
                </c:pt>
                <c:pt idx="18">
                  <c:v>5</c:v>
                </c:pt>
                <c:pt idx="19">
                  <c:v>5</c:v>
                </c:pt>
                <c:pt idx="20">
                  <c:v>0</c:v>
                </c:pt>
                <c:pt idx="21">
                  <c:v>0</c:v>
                </c:pt>
                <c:pt idx="22">
                  <c:v>0</c:v>
                </c:pt>
                <c:pt idx="23">
                  <c:v>0</c:v>
                </c:pt>
              </c:numCache>
            </c:numRef>
          </c:val>
          <c:smooth val="0"/>
          <c:extLst>
            <c:ext xmlns:c16="http://schemas.microsoft.com/office/drawing/2014/chart" uri="{C3380CC4-5D6E-409C-BE32-E72D297353CC}">
              <c16:uniqueId val="{00000002-FF5B-4EFB-984C-618FEF9314C2}"/>
            </c:ext>
          </c:extLst>
        </c:ser>
        <c:ser>
          <c:idx val="3"/>
          <c:order val="3"/>
          <c:tx>
            <c:strRef>
              <c:f>Sheet1!$E$1</c:f>
              <c:strCache>
                <c:ptCount val="1"/>
                <c:pt idx="0">
                  <c:v>Santander Río</c:v>
                </c:pt>
              </c:strCache>
            </c:strRef>
          </c:tx>
          <c:spPr>
            <a:ln w="28575" cap="rnd">
              <a:solidFill>
                <a:schemeClr val="accent4"/>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Sheet1!$E$2:$E$25</c:f>
              <c:numCache>
                <c:formatCode>General</c:formatCode>
                <c:ptCount val="24"/>
                <c:pt idx="0">
                  <c:v>0</c:v>
                </c:pt>
                <c:pt idx="1">
                  <c:v>0</c:v>
                </c:pt>
                <c:pt idx="2">
                  <c:v>0</c:v>
                </c:pt>
                <c:pt idx="3">
                  <c:v>0</c:v>
                </c:pt>
                <c:pt idx="4">
                  <c:v>0</c:v>
                </c:pt>
                <c:pt idx="5">
                  <c:v>0</c:v>
                </c:pt>
                <c:pt idx="6">
                  <c:v>0</c:v>
                </c:pt>
                <c:pt idx="7">
                  <c:v>0</c:v>
                </c:pt>
                <c:pt idx="8">
                  <c:v>0</c:v>
                </c:pt>
                <c:pt idx="9">
                  <c:v>2</c:v>
                </c:pt>
                <c:pt idx="10">
                  <c:v>5</c:v>
                </c:pt>
                <c:pt idx="11">
                  <c:v>3</c:v>
                </c:pt>
                <c:pt idx="12">
                  <c:v>7</c:v>
                </c:pt>
                <c:pt idx="13">
                  <c:v>3</c:v>
                </c:pt>
                <c:pt idx="14">
                  <c:v>3</c:v>
                </c:pt>
                <c:pt idx="15">
                  <c:v>2</c:v>
                </c:pt>
                <c:pt idx="16">
                  <c:v>3</c:v>
                </c:pt>
                <c:pt idx="17">
                  <c:v>3</c:v>
                </c:pt>
                <c:pt idx="18">
                  <c:v>4</c:v>
                </c:pt>
                <c:pt idx="19">
                  <c:v>4</c:v>
                </c:pt>
                <c:pt idx="20">
                  <c:v>0</c:v>
                </c:pt>
                <c:pt idx="21">
                  <c:v>6</c:v>
                </c:pt>
                <c:pt idx="22">
                  <c:v>0</c:v>
                </c:pt>
                <c:pt idx="23">
                  <c:v>0</c:v>
                </c:pt>
              </c:numCache>
            </c:numRef>
          </c:val>
          <c:smooth val="0"/>
          <c:extLst>
            <c:ext xmlns:c16="http://schemas.microsoft.com/office/drawing/2014/chart" uri="{C3380CC4-5D6E-409C-BE32-E72D297353CC}">
              <c16:uniqueId val="{00000003-FF5B-4EFB-984C-618FEF9314C2}"/>
            </c:ext>
          </c:extLst>
        </c:ser>
        <c:ser>
          <c:idx val="4"/>
          <c:order val="4"/>
          <c:tx>
            <c:strRef>
              <c:f>Sheet1!$F$1</c:f>
              <c:strCache>
                <c:ptCount val="1"/>
                <c:pt idx="0">
                  <c:v>ICBC Argentina</c:v>
                </c:pt>
              </c:strCache>
            </c:strRef>
          </c:tx>
          <c:spPr>
            <a:ln w="28575" cap="rnd">
              <a:solidFill>
                <a:schemeClr val="accent5"/>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Sheet1!$F$2:$F$25</c:f>
              <c:numCache>
                <c:formatCode>General</c:formatCode>
                <c:ptCount val="24"/>
                <c:pt idx="0">
                  <c:v>0</c:v>
                </c:pt>
                <c:pt idx="1">
                  <c:v>1</c:v>
                </c:pt>
                <c:pt idx="2">
                  <c:v>0</c:v>
                </c:pt>
                <c:pt idx="3">
                  <c:v>0</c:v>
                </c:pt>
                <c:pt idx="4">
                  <c:v>0</c:v>
                </c:pt>
                <c:pt idx="5">
                  <c:v>0</c:v>
                </c:pt>
                <c:pt idx="6">
                  <c:v>0</c:v>
                </c:pt>
                <c:pt idx="7">
                  <c:v>0</c:v>
                </c:pt>
                <c:pt idx="8">
                  <c:v>0</c:v>
                </c:pt>
                <c:pt idx="9">
                  <c:v>1</c:v>
                </c:pt>
                <c:pt idx="10">
                  <c:v>23</c:v>
                </c:pt>
                <c:pt idx="11">
                  <c:v>1</c:v>
                </c:pt>
                <c:pt idx="12">
                  <c:v>6</c:v>
                </c:pt>
                <c:pt idx="13">
                  <c:v>6</c:v>
                </c:pt>
                <c:pt idx="14">
                  <c:v>2</c:v>
                </c:pt>
                <c:pt idx="15">
                  <c:v>0</c:v>
                </c:pt>
                <c:pt idx="16">
                  <c:v>3</c:v>
                </c:pt>
                <c:pt idx="17">
                  <c:v>1</c:v>
                </c:pt>
                <c:pt idx="18">
                  <c:v>2</c:v>
                </c:pt>
                <c:pt idx="19">
                  <c:v>3</c:v>
                </c:pt>
                <c:pt idx="20">
                  <c:v>0</c:v>
                </c:pt>
                <c:pt idx="21">
                  <c:v>1</c:v>
                </c:pt>
                <c:pt idx="22">
                  <c:v>0</c:v>
                </c:pt>
                <c:pt idx="23">
                  <c:v>0</c:v>
                </c:pt>
              </c:numCache>
            </c:numRef>
          </c:val>
          <c:smooth val="0"/>
          <c:extLst>
            <c:ext xmlns:c16="http://schemas.microsoft.com/office/drawing/2014/chart" uri="{C3380CC4-5D6E-409C-BE32-E72D297353CC}">
              <c16:uniqueId val="{00000004-FF5B-4EFB-984C-618FEF9314C2}"/>
            </c:ext>
          </c:extLst>
        </c:ser>
        <c:ser>
          <c:idx val="5"/>
          <c:order val="5"/>
          <c:tx>
            <c:strRef>
              <c:f>Sheet1!$G$1</c:f>
              <c:strCache>
                <c:ptCount val="1"/>
                <c:pt idx="0">
                  <c:v>Banco Hipotecario</c:v>
                </c:pt>
              </c:strCache>
            </c:strRef>
          </c:tx>
          <c:spPr>
            <a:ln w="28575" cap="rnd">
              <a:solidFill>
                <a:schemeClr val="accent6"/>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Sheet1!$G$2:$G$25</c:f>
              <c:numCache>
                <c:formatCode>General</c:formatCode>
                <c:ptCount val="24"/>
                <c:pt idx="0">
                  <c:v>0</c:v>
                </c:pt>
                <c:pt idx="1">
                  <c:v>0</c:v>
                </c:pt>
                <c:pt idx="2">
                  <c:v>0</c:v>
                </c:pt>
                <c:pt idx="3">
                  <c:v>0</c:v>
                </c:pt>
                <c:pt idx="4">
                  <c:v>0</c:v>
                </c:pt>
                <c:pt idx="5">
                  <c:v>0</c:v>
                </c:pt>
                <c:pt idx="6">
                  <c:v>0</c:v>
                </c:pt>
                <c:pt idx="7">
                  <c:v>0</c:v>
                </c:pt>
                <c:pt idx="8">
                  <c:v>0</c:v>
                </c:pt>
                <c:pt idx="9">
                  <c:v>0</c:v>
                </c:pt>
                <c:pt idx="10">
                  <c:v>1</c:v>
                </c:pt>
                <c:pt idx="11">
                  <c:v>0</c:v>
                </c:pt>
                <c:pt idx="12">
                  <c:v>2</c:v>
                </c:pt>
                <c:pt idx="13">
                  <c:v>2</c:v>
                </c:pt>
                <c:pt idx="14">
                  <c:v>1</c:v>
                </c:pt>
                <c:pt idx="15">
                  <c:v>0</c:v>
                </c:pt>
                <c:pt idx="16">
                  <c:v>1</c:v>
                </c:pt>
                <c:pt idx="17">
                  <c:v>1</c:v>
                </c:pt>
                <c:pt idx="18">
                  <c:v>0</c:v>
                </c:pt>
                <c:pt idx="19">
                  <c:v>6</c:v>
                </c:pt>
                <c:pt idx="20">
                  <c:v>10</c:v>
                </c:pt>
                <c:pt idx="21">
                  <c:v>9</c:v>
                </c:pt>
                <c:pt idx="22">
                  <c:v>1</c:v>
                </c:pt>
                <c:pt idx="23">
                  <c:v>0</c:v>
                </c:pt>
              </c:numCache>
            </c:numRef>
          </c:val>
          <c:smooth val="0"/>
          <c:extLst>
            <c:ext xmlns:c16="http://schemas.microsoft.com/office/drawing/2014/chart" uri="{C3380CC4-5D6E-409C-BE32-E72D297353CC}">
              <c16:uniqueId val="{00000005-FF5B-4EFB-984C-618FEF9314C2}"/>
            </c:ext>
          </c:extLst>
        </c:ser>
        <c:ser>
          <c:idx val="6"/>
          <c:order val="6"/>
          <c:tx>
            <c:strRef>
              <c:f>Sheet1!$H$1</c:f>
              <c:strCache>
                <c:ptCount val="1"/>
                <c:pt idx="0">
                  <c:v>Banco Ciudad</c:v>
                </c:pt>
              </c:strCache>
            </c:strRef>
          </c:tx>
          <c:spPr>
            <a:ln w="28575" cap="rnd">
              <a:solidFill>
                <a:schemeClr val="accent1">
                  <a:lumMod val="60000"/>
                </a:schemeClr>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Sheet1!$H$2:$H$25</c:f>
              <c:numCache>
                <c:formatCode>General</c:formatCode>
                <c:ptCount val="24"/>
                <c:pt idx="0">
                  <c:v>0</c:v>
                </c:pt>
                <c:pt idx="1">
                  <c:v>0</c:v>
                </c:pt>
                <c:pt idx="2">
                  <c:v>0</c:v>
                </c:pt>
                <c:pt idx="3">
                  <c:v>0</c:v>
                </c:pt>
                <c:pt idx="4">
                  <c:v>0</c:v>
                </c:pt>
                <c:pt idx="5">
                  <c:v>0</c:v>
                </c:pt>
                <c:pt idx="6">
                  <c:v>0</c:v>
                </c:pt>
                <c:pt idx="7">
                  <c:v>0</c:v>
                </c:pt>
                <c:pt idx="8">
                  <c:v>0</c:v>
                </c:pt>
                <c:pt idx="9">
                  <c:v>2</c:v>
                </c:pt>
                <c:pt idx="10">
                  <c:v>2</c:v>
                </c:pt>
                <c:pt idx="11">
                  <c:v>10</c:v>
                </c:pt>
                <c:pt idx="12">
                  <c:v>12</c:v>
                </c:pt>
                <c:pt idx="13">
                  <c:v>13</c:v>
                </c:pt>
                <c:pt idx="14">
                  <c:v>6</c:v>
                </c:pt>
                <c:pt idx="15">
                  <c:v>2</c:v>
                </c:pt>
                <c:pt idx="16">
                  <c:v>3</c:v>
                </c:pt>
                <c:pt idx="17">
                  <c:v>3</c:v>
                </c:pt>
                <c:pt idx="18">
                  <c:v>5</c:v>
                </c:pt>
                <c:pt idx="19">
                  <c:v>0</c:v>
                </c:pt>
                <c:pt idx="20">
                  <c:v>0</c:v>
                </c:pt>
                <c:pt idx="21">
                  <c:v>2</c:v>
                </c:pt>
                <c:pt idx="22">
                  <c:v>0</c:v>
                </c:pt>
                <c:pt idx="23">
                  <c:v>0</c:v>
                </c:pt>
              </c:numCache>
            </c:numRef>
          </c:val>
          <c:smooth val="0"/>
          <c:extLst>
            <c:ext xmlns:c16="http://schemas.microsoft.com/office/drawing/2014/chart" uri="{C3380CC4-5D6E-409C-BE32-E72D297353CC}">
              <c16:uniqueId val="{00000006-FF5B-4EFB-984C-618FEF9314C2}"/>
            </c:ext>
          </c:extLst>
        </c:ser>
        <c:ser>
          <c:idx val="7"/>
          <c:order val="7"/>
          <c:tx>
            <c:strRef>
              <c:f>Sheet1!$I$1</c:f>
              <c:strCache>
                <c:ptCount val="1"/>
                <c:pt idx="0">
                  <c:v>Banco Provincia</c:v>
                </c:pt>
              </c:strCache>
            </c:strRef>
          </c:tx>
          <c:spPr>
            <a:ln w="28575" cap="rnd">
              <a:solidFill>
                <a:schemeClr val="accent2">
                  <a:lumMod val="60000"/>
                </a:schemeClr>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Sheet1!$I$2:$I$25</c:f>
              <c:numCache>
                <c:formatCode>General</c:formatCode>
                <c:ptCount val="24"/>
                <c:pt idx="0">
                  <c:v>0</c:v>
                </c:pt>
                <c:pt idx="1">
                  <c:v>0</c:v>
                </c:pt>
                <c:pt idx="2">
                  <c:v>0</c:v>
                </c:pt>
                <c:pt idx="3">
                  <c:v>0</c:v>
                </c:pt>
                <c:pt idx="4">
                  <c:v>0</c:v>
                </c:pt>
                <c:pt idx="5">
                  <c:v>0</c:v>
                </c:pt>
                <c:pt idx="6">
                  <c:v>0</c:v>
                </c:pt>
                <c:pt idx="7">
                  <c:v>3</c:v>
                </c:pt>
                <c:pt idx="8">
                  <c:v>0</c:v>
                </c:pt>
                <c:pt idx="9">
                  <c:v>1</c:v>
                </c:pt>
                <c:pt idx="10">
                  <c:v>11</c:v>
                </c:pt>
                <c:pt idx="11">
                  <c:v>9</c:v>
                </c:pt>
                <c:pt idx="12">
                  <c:v>7</c:v>
                </c:pt>
                <c:pt idx="13">
                  <c:v>6</c:v>
                </c:pt>
                <c:pt idx="14">
                  <c:v>4</c:v>
                </c:pt>
                <c:pt idx="15">
                  <c:v>3</c:v>
                </c:pt>
                <c:pt idx="16">
                  <c:v>4</c:v>
                </c:pt>
                <c:pt idx="17">
                  <c:v>4</c:v>
                </c:pt>
                <c:pt idx="18">
                  <c:v>6</c:v>
                </c:pt>
                <c:pt idx="19">
                  <c:v>3</c:v>
                </c:pt>
                <c:pt idx="20">
                  <c:v>0</c:v>
                </c:pt>
                <c:pt idx="21">
                  <c:v>5</c:v>
                </c:pt>
                <c:pt idx="22">
                  <c:v>1</c:v>
                </c:pt>
                <c:pt idx="23">
                  <c:v>0</c:v>
                </c:pt>
              </c:numCache>
            </c:numRef>
          </c:val>
          <c:smooth val="0"/>
          <c:extLst>
            <c:ext xmlns:c16="http://schemas.microsoft.com/office/drawing/2014/chart" uri="{C3380CC4-5D6E-409C-BE32-E72D297353CC}">
              <c16:uniqueId val="{00000007-FF5B-4EFB-984C-618FEF9314C2}"/>
            </c:ext>
          </c:extLst>
        </c:ser>
        <c:ser>
          <c:idx val="8"/>
          <c:order val="8"/>
          <c:tx>
            <c:strRef>
              <c:f>Sheet1!$J$1</c:f>
              <c:strCache>
                <c:ptCount val="1"/>
                <c:pt idx="0">
                  <c:v>Banco Macro</c:v>
                </c:pt>
              </c:strCache>
            </c:strRef>
          </c:tx>
          <c:spPr>
            <a:ln w="28575" cap="rnd">
              <a:solidFill>
                <a:schemeClr val="accent3">
                  <a:lumMod val="60000"/>
                </a:schemeClr>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Sheet1!$J$2:$J$25</c:f>
              <c:numCache>
                <c:formatCode>General</c:formatCode>
                <c:ptCount val="24"/>
                <c:pt idx="0">
                  <c:v>0</c:v>
                </c:pt>
                <c:pt idx="1">
                  <c:v>1</c:v>
                </c:pt>
                <c:pt idx="2">
                  <c:v>0</c:v>
                </c:pt>
                <c:pt idx="3">
                  <c:v>0</c:v>
                </c:pt>
                <c:pt idx="4">
                  <c:v>0</c:v>
                </c:pt>
                <c:pt idx="5">
                  <c:v>0</c:v>
                </c:pt>
                <c:pt idx="6">
                  <c:v>0</c:v>
                </c:pt>
                <c:pt idx="7">
                  <c:v>0</c:v>
                </c:pt>
                <c:pt idx="8">
                  <c:v>0</c:v>
                </c:pt>
                <c:pt idx="9">
                  <c:v>0</c:v>
                </c:pt>
                <c:pt idx="10">
                  <c:v>0</c:v>
                </c:pt>
                <c:pt idx="11">
                  <c:v>6</c:v>
                </c:pt>
                <c:pt idx="12">
                  <c:v>3</c:v>
                </c:pt>
                <c:pt idx="13">
                  <c:v>1</c:v>
                </c:pt>
                <c:pt idx="14">
                  <c:v>12</c:v>
                </c:pt>
                <c:pt idx="15">
                  <c:v>1</c:v>
                </c:pt>
                <c:pt idx="16">
                  <c:v>1</c:v>
                </c:pt>
                <c:pt idx="17">
                  <c:v>1</c:v>
                </c:pt>
                <c:pt idx="18">
                  <c:v>2</c:v>
                </c:pt>
                <c:pt idx="19">
                  <c:v>7</c:v>
                </c:pt>
                <c:pt idx="20">
                  <c:v>0</c:v>
                </c:pt>
                <c:pt idx="21">
                  <c:v>5</c:v>
                </c:pt>
                <c:pt idx="22">
                  <c:v>0</c:v>
                </c:pt>
                <c:pt idx="23">
                  <c:v>0</c:v>
                </c:pt>
              </c:numCache>
            </c:numRef>
          </c:val>
          <c:smooth val="0"/>
          <c:extLst>
            <c:ext xmlns:c16="http://schemas.microsoft.com/office/drawing/2014/chart" uri="{C3380CC4-5D6E-409C-BE32-E72D297353CC}">
              <c16:uniqueId val="{00000008-FF5B-4EFB-984C-618FEF9314C2}"/>
            </c:ext>
          </c:extLst>
        </c:ser>
        <c:ser>
          <c:idx val="9"/>
          <c:order val="9"/>
          <c:tx>
            <c:strRef>
              <c:f>Sheet1!$K$1</c:f>
              <c:strCache>
                <c:ptCount val="1"/>
                <c:pt idx="0">
                  <c:v>HSBC Argentina</c:v>
                </c:pt>
              </c:strCache>
            </c:strRef>
          </c:tx>
          <c:spPr>
            <a:ln w="28575" cap="rnd">
              <a:solidFill>
                <a:schemeClr val="accent4">
                  <a:lumMod val="60000"/>
                </a:schemeClr>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Sheet1!$K$2:$K$25</c:f>
              <c:numCache>
                <c:formatCode>General</c:formatCode>
                <c:ptCount val="24"/>
                <c:pt idx="0">
                  <c:v>0</c:v>
                </c:pt>
                <c:pt idx="1">
                  <c:v>0</c:v>
                </c:pt>
                <c:pt idx="2">
                  <c:v>0</c:v>
                </c:pt>
                <c:pt idx="3">
                  <c:v>0</c:v>
                </c:pt>
                <c:pt idx="4">
                  <c:v>0</c:v>
                </c:pt>
                <c:pt idx="5">
                  <c:v>0</c:v>
                </c:pt>
                <c:pt idx="6">
                  <c:v>0</c:v>
                </c:pt>
                <c:pt idx="7">
                  <c:v>0</c:v>
                </c:pt>
                <c:pt idx="8">
                  <c:v>0</c:v>
                </c:pt>
                <c:pt idx="9">
                  <c:v>0</c:v>
                </c:pt>
                <c:pt idx="10">
                  <c:v>17</c:v>
                </c:pt>
                <c:pt idx="11">
                  <c:v>0</c:v>
                </c:pt>
                <c:pt idx="12">
                  <c:v>8</c:v>
                </c:pt>
                <c:pt idx="13">
                  <c:v>5</c:v>
                </c:pt>
                <c:pt idx="14">
                  <c:v>12</c:v>
                </c:pt>
                <c:pt idx="15">
                  <c:v>3</c:v>
                </c:pt>
                <c:pt idx="16">
                  <c:v>1</c:v>
                </c:pt>
                <c:pt idx="17">
                  <c:v>3</c:v>
                </c:pt>
                <c:pt idx="18">
                  <c:v>16</c:v>
                </c:pt>
                <c:pt idx="19">
                  <c:v>9</c:v>
                </c:pt>
                <c:pt idx="20">
                  <c:v>0</c:v>
                </c:pt>
                <c:pt idx="21">
                  <c:v>2</c:v>
                </c:pt>
                <c:pt idx="22">
                  <c:v>0</c:v>
                </c:pt>
                <c:pt idx="23">
                  <c:v>0</c:v>
                </c:pt>
              </c:numCache>
            </c:numRef>
          </c:val>
          <c:smooth val="0"/>
          <c:extLst>
            <c:ext xmlns:c16="http://schemas.microsoft.com/office/drawing/2014/chart" uri="{C3380CC4-5D6E-409C-BE32-E72D297353CC}">
              <c16:uniqueId val="{00000009-FF5B-4EFB-984C-618FEF9314C2}"/>
            </c:ext>
          </c:extLst>
        </c:ser>
        <c:ser>
          <c:idx val="10"/>
          <c:order val="10"/>
          <c:tx>
            <c:strRef>
              <c:f>Sheet1!$L$1</c:f>
              <c:strCache>
                <c:ptCount val="1"/>
                <c:pt idx="0">
                  <c:v>Banco Nación</c:v>
                </c:pt>
              </c:strCache>
            </c:strRef>
          </c:tx>
          <c:spPr>
            <a:ln w="28575" cap="rnd">
              <a:solidFill>
                <a:schemeClr val="accent5">
                  <a:lumMod val="60000"/>
                </a:schemeClr>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Sheet1!$L$2:$L$25</c:f>
              <c:numCache>
                <c:formatCode>General</c:formatCode>
                <c:ptCount val="24"/>
                <c:pt idx="0">
                  <c:v>0</c:v>
                </c:pt>
                <c:pt idx="1">
                  <c:v>0</c:v>
                </c:pt>
                <c:pt idx="2">
                  <c:v>0</c:v>
                </c:pt>
                <c:pt idx="3">
                  <c:v>0</c:v>
                </c:pt>
                <c:pt idx="4">
                  <c:v>0</c:v>
                </c:pt>
                <c:pt idx="5">
                  <c:v>0</c:v>
                </c:pt>
                <c:pt idx="6">
                  <c:v>0</c:v>
                </c:pt>
                <c:pt idx="7">
                  <c:v>0</c:v>
                </c:pt>
                <c:pt idx="8">
                  <c:v>0</c:v>
                </c:pt>
                <c:pt idx="9">
                  <c:v>0</c:v>
                </c:pt>
                <c:pt idx="10">
                  <c:v>2</c:v>
                </c:pt>
                <c:pt idx="11">
                  <c:v>16</c:v>
                </c:pt>
                <c:pt idx="12">
                  <c:v>2</c:v>
                </c:pt>
                <c:pt idx="13">
                  <c:v>5</c:v>
                </c:pt>
                <c:pt idx="14">
                  <c:v>11</c:v>
                </c:pt>
                <c:pt idx="15">
                  <c:v>5</c:v>
                </c:pt>
                <c:pt idx="16">
                  <c:v>7</c:v>
                </c:pt>
                <c:pt idx="17">
                  <c:v>4</c:v>
                </c:pt>
                <c:pt idx="18">
                  <c:v>2</c:v>
                </c:pt>
                <c:pt idx="19">
                  <c:v>0</c:v>
                </c:pt>
                <c:pt idx="20">
                  <c:v>0</c:v>
                </c:pt>
                <c:pt idx="21">
                  <c:v>0</c:v>
                </c:pt>
                <c:pt idx="22">
                  <c:v>0</c:v>
                </c:pt>
                <c:pt idx="23">
                  <c:v>0</c:v>
                </c:pt>
              </c:numCache>
            </c:numRef>
          </c:val>
          <c:smooth val="0"/>
          <c:extLst>
            <c:ext xmlns:c16="http://schemas.microsoft.com/office/drawing/2014/chart" uri="{C3380CC4-5D6E-409C-BE32-E72D297353CC}">
              <c16:uniqueId val="{0000000A-FF5B-4EFB-984C-618FEF9314C2}"/>
            </c:ext>
          </c:extLst>
        </c:ser>
        <c:dLbls>
          <c:showLegendKey val="0"/>
          <c:showVal val="0"/>
          <c:showCatName val="0"/>
          <c:showSerName val="0"/>
          <c:showPercent val="0"/>
          <c:showBubbleSize val="0"/>
        </c:dLbls>
        <c:smooth val="0"/>
        <c:axId val="283580848"/>
        <c:axId val="283581176"/>
      </c:lineChart>
      <c:catAx>
        <c:axId val="28358084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3581176"/>
        <c:crosses val="autoZero"/>
        <c:auto val="1"/>
        <c:lblAlgn val="ctr"/>
        <c:lblOffset val="100"/>
        <c:noMultiLvlLbl val="0"/>
      </c:catAx>
      <c:valAx>
        <c:axId val="28358117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35808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Banco Supervielle</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c:v>
                </c:pt>
                <c:pt idx="1">
                  <c:v>0.42628716151932999</c:v>
                </c:pt>
                <c:pt idx="2">
                  <c:v>0.11396964746176</c:v>
                </c:pt>
                <c:pt idx="3">
                  <c:v>0</c:v>
                </c:pt>
                <c:pt idx="4">
                  <c:v>0</c:v>
                </c:pt>
                <c:pt idx="5">
                  <c:v>0</c:v>
                </c:pt>
                <c:pt idx="6">
                  <c:v>0</c:v>
                </c:pt>
                <c:pt idx="7">
                  <c:v>0</c:v>
                </c:pt>
                <c:pt idx="8">
                  <c:v>0</c:v>
                </c:pt>
                <c:pt idx="9">
                  <c:v>0.66265771706395005</c:v>
                </c:pt>
                <c:pt idx="10">
                  <c:v>5.7870598193019998E-2</c:v>
                </c:pt>
                <c:pt idx="11">
                  <c:v>6.9680924354860998E-3</c:v>
                </c:pt>
                <c:pt idx="12">
                  <c:v>4.0942464027715002E-2</c:v>
                </c:pt>
                <c:pt idx="13">
                  <c:v>4.5272916953722998E-3</c:v>
                </c:pt>
                <c:pt idx="14">
                  <c:v>1.0038777237564999E-2</c:v>
                </c:pt>
                <c:pt idx="15">
                  <c:v>1.2072777854326E-2</c:v>
                </c:pt>
                <c:pt idx="16">
                  <c:v>1.2154794008228E-2</c:v>
                </c:pt>
                <c:pt idx="17">
                  <c:v>0</c:v>
                </c:pt>
                <c:pt idx="18">
                  <c:v>9.8419384682007002E-3</c:v>
                </c:pt>
                <c:pt idx="19">
                  <c:v>1.5353424010393E-2</c:v>
                </c:pt>
                <c:pt idx="20">
                  <c:v>0</c:v>
                </c:pt>
                <c:pt idx="21">
                  <c:v>6.8893569277405E-3</c:v>
                </c:pt>
                <c:pt idx="22">
                  <c:v>0</c:v>
                </c:pt>
                <c:pt idx="23">
                  <c:v>0</c:v>
                </c:pt>
              </c:numCache>
            </c:numRef>
          </c:val>
          <c:smooth val="0"/>
          <c:extLst>
            <c:ext xmlns:c16="http://schemas.microsoft.com/office/drawing/2014/chart" uri="{C3380CC4-5D6E-409C-BE32-E72D297353CC}">
              <c16:uniqueId val="{00000000-7A82-4745-8E72-75F4A75932DD}"/>
            </c:ext>
          </c:extLst>
        </c:ser>
        <c:ser>
          <c:idx val="1"/>
          <c:order val="1"/>
          <c:tx>
            <c:strRef>
              <c:f>Sheet1!$C$1</c:f>
              <c:strCache>
                <c:ptCount val="1"/>
                <c:pt idx="0">
                  <c:v>Banco Galicia</c:v>
                </c:pt>
              </c:strCache>
            </c:strRef>
          </c:tx>
          <c:spPr>
            <a:ln w="28575" cap="rnd">
              <a:solidFill>
                <a:schemeClr val="accent2"/>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Sheet1!$C$2:$C$25</c:f>
              <c:numCache>
                <c:formatCode>General</c:formatCode>
                <c:ptCount val="24"/>
                <c:pt idx="0">
                  <c:v>0</c:v>
                </c:pt>
                <c:pt idx="1">
                  <c:v>0</c:v>
                </c:pt>
                <c:pt idx="2">
                  <c:v>0</c:v>
                </c:pt>
                <c:pt idx="3">
                  <c:v>0</c:v>
                </c:pt>
                <c:pt idx="4">
                  <c:v>0</c:v>
                </c:pt>
                <c:pt idx="5">
                  <c:v>0</c:v>
                </c:pt>
                <c:pt idx="6">
                  <c:v>0</c:v>
                </c:pt>
                <c:pt idx="7">
                  <c:v>0</c:v>
                </c:pt>
                <c:pt idx="8">
                  <c:v>0</c:v>
                </c:pt>
                <c:pt idx="9">
                  <c:v>0</c:v>
                </c:pt>
                <c:pt idx="10">
                  <c:v>5.2437335001157999E-3</c:v>
                </c:pt>
                <c:pt idx="11">
                  <c:v>7.8942024329016994E-2</c:v>
                </c:pt>
                <c:pt idx="12">
                  <c:v>0.14098152067454001</c:v>
                </c:pt>
                <c:pt idx="13">
                  <c:v>0.21947408213212</c:v>
                </c:pt>
                <c:pt idx="14">
                  <c:v>9.0061122864490001E-2</c:v>
                </c:pt>
                <c:pt idx="15">
                  <c:v>8.9381821024702005E-2</c:v>
                </c:pt>
                <c:pt idx="16">
                  <c:v>0.21448459025625</c:v>
                </c:pt>
                <c:pt idx="17">
                  <c:v>0.44806908253414002</c:v>
                </c:pt>
                <c:pt idx="18">
                  <c:v>0.13414423699386999</c:v>
                </c:pt>
                <c:pt idx="19">
                  <c:v>0.18715361564958999</c:v>
                </c:pt>
                <c:pt idx="20">
                  <c:v>1.0678148218418001E-2</c:v>
                </c:pt>
                <c:pt idx="21">
                  <c:v>0</c:v>
                </c:pt>
                <c:pt idx="22">
                  <c:v>0</c:v>
                </c:pt>
                <c:pt idx="23">
                  <c:v>0</c:v>
                </c:pt>
              </c:numCache>
            </c:numRef>
          </c:val>
          <c:smooth val="0"/>
          <c:extLst>
            <c:ext xmlns:c16="http://schemas.microsoft.com/office/drawing/2014/chart" uri="{C3380CC4-5D6E-409C-BE32-E72D297353CC}">
              <c16:uniqueId val="{00000001-7A82-4745-8E72-75F4A75932DD}"/>
            </c:ext>
          </c:extLst>
        </c:ser>
        <c:ser>
          <c:idx val="2"/>
          <c:order val="2"/>
          <c:tx>
            <c:strRef>
              <c:f>Sheet1!$D$1</c:f>
              <c:strCache>
                <c:ptCount val="1"/>
                <c:pt idx="0">
                  <c:v>BBVA Francés</c:v>
                </c:pt>
              </c:strCache>
            </c:strRef>
          </c:tx>
          <c:spPr>
            <a:ln w="28575" cap="rnd">
              <a:solidFill>
                <a:schemeClr val="accent3"/>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Sheet1!$D$2:$D$25</c:f>
              <c:numCache>
                <c:formatCode>General</c:formatCode>
                <c:ptCount val="24"/>
                <c:pt idx="0">
                  <c:v>1.9743574358084</c:v>
                </c:pt>
                <c:pt idx="1">
                  <c:v>0.53378762987912998</c:v>
                </c:pt>
                <c:pt idx="2">
                  <c:v>0</c:v>
                </c:pt>
                <c:pt idx="3">
                  <c:v>0</c:v>
                </c:pt>
                <c:pt idx="4">
                  <c:v>0</c:v>
                </c:pt>
                <c:pt idx="5">
                  <c:v>0</c:v>
                </c:pt>
                <c:pt idx="6">
                  <c:v>0</c:v>
                </c:pt>
                <c:pt idx="7">
                  <c:v>0</c:v>
                </c:pt>
                <c:pt idx="8">
                  <c:v>0</c:v>
                </c:pt>
                <c:pt idx="9">
                  <c:v>4.0975342898210997E-2</c:v>
                </c:pt>
                <c:pt idx="10">
                  <c:v>0.89192320853151996</c:v>
                </c:pt>
                <c:pt idx="11">
                  <c:v>6.5138902628421999E-3</c:v>
                </c:pt>
                <c:pt idx="12">
                  <c:v>0.31073689126885001</c:v>
                </c:pt>
                <c:pt idx="13">
                  <c:v>7.6220624652345E-3</c:v>
                </c:pt>
                <c:pt idx="14">
                  <c:v>6.6611960799894995E-2</c:v>
                </c:pt>
                <c:pt idx="15">
                  <c:v>0.16460411494070001</c:v>
                </c:pt>
                <c:pt idx="16">
                  <c:v>3.2920822988140003E-2</c:v>
                </c:pt>
                <c:pt idx="17">
                  <c:v>2.3514873562956999E-2</c:v>
                </c:pt>
                <c:pt idx="18">
                  <c:v>2.2995924629154001E-2</c:v>
                </c:pt>
                <c:pt idx="19">
                  <c:v>6.7301189852602E-2</c:v>
                </c:pt>
                <c:pt idx="20">
                  <c:v>0</c:v>
                </c:pt>
                <c:pt idx="21">
                  <c:v>0</c:v>
                </c:pt>
                <c:pt idx="22">
                  <c:v>0</c:v>
                </c:pt>
                <c:pt idx="23">
                  <c:v>0</c:v>
                </c:pt>
              </c:numCache>
            </c:numRef>
          </c:val>
          <c:smooth val="0"/>
          <c:extLst>
            <c:ext xmlns:c16="http://schemas.microsoft.com/office/drawing/2014/chart" uri="{C3380CC4-5D6E-409C-BE32-E72D297353CC}">
              <c16:uniqueId val="{00000002-7A82-4745-8E72-75F4A75932DD}"/>
            </c:ext>
          </c:extLst>
        </c:ser>
        <c:ser>
          <c:idx val="3"/>
          <c:order val="3"/>
          <c:tx>
            <c:strRef>
              <c:f>Sheet1!$E$1</c:f>
              <c:strCache>
                <c:ptCount val="1"/>
                <c:pt idx="0">
                  <c:v>Santander Río</c:v>
                </c:pt>
              </c:strCache>
            </c:strRef>
          </c:tx>
          <c:spPr>
            <a:ln w="28575" cap="rnd">
              <a:solidFill>
                <a:schemeClr val="accent4"/>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Sheet1!$E$2:$E$25</c:f>
              <c:numCache>
                <c:formatCode>General</c:formatCode>
                <c:ptCount val="24"/>
                <c:pt idx="0">
                  <c:v>0</c:v>
                </c:pt>
                <c:pt idx="1">
                  <c:v>0</c:v>
                </c:pt>
                <c:pt idx="2">
                  <c:v>0</c:v>
                </c:pt>
                <c:pt idx="3">
                  <c:v>0</c:v>
                </c:pt>
                <c:pt idx="4">
                  <c:v>0</c:v>
                </c:pt>
                <c:pt idx="5">
                  <c:v>0</c:v>
                </c:pt>
                <c:pt idx="6">
                  <c:v>0</c:v>
                </c:pt>
                <c:pt idx="7">
                  <c:v>0</c:v>
                </c:pt>
                <c:pt idx="8">
                  <c:v>0</c:v>
                </c:pt>
                <c:pt idx="9">
                  <c:v>4.0485333267901998E-2</c:v>
                </c:pt>
                <c:pt idx="10">
                  <c:v>1.5662507718794998E-2</c:v>
                </c:pt>
                <c:pt idx="11">
                  <c:v>4.4779232250862E-2</c:v>
                </c:pt>
                <c:pt idx="12">
                  <c:v>7.1039199500389005E-2</c:v>
                </c:pt>
                <c:pt idx="13">
                  <c:v>0.16139607605789999</c:v>
                </c:pt>
                <c:pt idx="14">
                  <c:v>0.18722762708237001</c:v>
                </c:pt>
                <c:pt idx="15">
                  <c:v>2.8319286149518001E-2</c:v>
                </c:pt>
                <c:pt idx="16">
                  <c:v>1.8947681226392E-2</c:v>
                </c:pt>
                <c:pt idx="17">
                  <c:v>0.27603636319024</c:v>
                </c:pt>
                <c:pt idx="18">
                  <c:v>1.4619703680076E-2</c:v>
                </c:pt>
                <c:pt idx="19">
                  <c:v>2.1367259224726001E-2</c:v>
                </c:pt>
                <c:pt idx="20">
                  <c:v>0</c:v>
                </c:pt>
                <c:pt idx="21">
                  <c:v>2.3650522969632999E-2</c:v>
                </c:pt>
                <c:pt idx="22">
                  <c:v>0</c:v>
                </c:pt>
                <c:pt idx="23">
                  <c:v>0</c:v>
                </c:pt>
              </c:numCache>
            </c:numRef>
          </c:val>
          <c:smooth val="0"/>
          <c:extLst>
            <c:ext xmlns:c16="http://schemas.microsoft.com/office/drawing/2014/chart" uri="{C3380CC4-5D6E-409C-BE32-E72D297353CC}">
              <c16:uniqueId val="{00000003-7A82-4745-8E72-75F4A75932DD}"/>
            </c:ext>
          </c:extLst>
        </c:ser>
        <c:ser>
          <c:idx val="4"/>
          <c:order val="4"/>
          <c:tx>
            <c:strRef>
              <c:f>Sheet1!$F$1</c:f>
              <c:strCache>
                <c:ptCount val="1"/>
                <c:pt idx="0">
                  <c:v>ICBC Argentina</c:v>
                </c:pt>
              </c:strCache>
            </c:strRef>
          </c:tx>
          <c:spPr>
            <a:ln w="28575" cap="rnd">
              <a:solidFill>
                <a:schemeClr val="accent5"/>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Sheet1!$F$2:$F$25</c:f>
              <c:numCache>
                <c:formatCode>General</c:formatCode>
                <c:ptCount val="24"/>
                <c:pt idx="0">
                  <c:v>0</c:v>
                </c:pt>
                <c:pt idx="1">
                  <c:v>4.7839979780839002E-2</c:v>
                </c:pt>
                <c:pt idx="2">
                  <c:v>0</c:v>
                </c:pt>
                <c:pt idx="3">
                  <c:v>0</c:v>
                </c:pt>
                <c:pt idx="4">
                  <c:v>0</c:v>
                </c:pt>
                <c:pt idx="5">
                  <c:v>0</c:v>
                </c:pt>
                <c:pt idx="6">
                  <c:v>0</c:v>
                </c:pt>
                <c:pt idx="7">
                  <c:v>0</c:v>
                </c:pt>
                <c:pt idx="8">
                  <c:v>0</c:v>
                </c:pt>
                <c:pt idx="9">
                  <c:v>0.10064448576535</c:v>
                </c:pt>
                <c:pt idx="10">
                  <c:v>0.22683763997805001</c:v>
                </c:pt>
                <c:pt idx="11">
                  <c:v>0.67652952539128997</c:v>
                </c:pt>
                <c:pt idx="12">
                  <c:v>0.15006408752007999</c:v>
                </c:pt>
                <c:pt idx="13">
                  <c:v>0.17849728305019999</c:v>
                </c:pt>
                <c:pt idx="14">
                  <c:v>1.9858104814687999E-2</c:v>
                </c:pt>
                <c:pt idx="15">
                  <c:v>0</c:v>
                </c:pt>
                <c:pt idx="16">
                  <c:v>0.13930761407879</c:v>
                </c:pt>
                <c:pt idx="17">
                  <c:v>3.1141118913942001E-2</c:v>
                </c:pt>
                <c:pt idx="18">
                  <c:v>1.9406784250717998E-2</c:v>
                </c:pt>
                <c:pt idx="19">
                  <c:v>6.0777835947983999E-2</c:v>
                </c:pt>
                <c:pt idx="20">
                  <c:v>0</c:v>
                </c:pt>
                <c:pt idx="21">
                  <c:v>1.0272056035960999</c:v>
                </c:pt>
                <c:pt idx="22">
                  <c:v>0</c:v>
                </c:pt>
                <c:pt idx="23">
                  <c:v>0</c:v>
                </c:pt>
              </c:numCache>
            </c:numRef>
          </c:val>
          <c:smooth val="0"/>
          <c:extLst>
            <c:ext xmlns:c16="http://schemas.microsoft.com/office/drawing/2014/chart" uri="{C3380CC4-5D6E-409C-BE32-E72D297353CC}">
              <c16:uniqueId val="{00000004-7A82-4745-8E72-75F4A75932DD}"/>
            </c:ext>
          </c:extLst>
        </c:ser>
        <c:ser>
          <c:idx val="5"/>
          <c:order val="5"/>
          <c:tx>
            <c:strRef>
              <c:f>Sheet1!$G$1</c:f>
              <c:strCache>
                <c:ptCount val="1"/>
                <c:pt idx="0">
                  <c:v>Banco Hipotecario</c:v>
                </c:pt>
              </c:strCache>
            </c:strRef>
          </c:tx>
          <c:spPr>
            <a:ln w="28575" cap="rnd">
              <a:solidFill>
                <a:schemeClr val="accent6"/>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Sheet1!$G$2:$G$25</c:f>
              <c:numCache>
                <c:formatCode>General</c:formatCode>
                <c:ptCount val="24"/>
                <c:pt idx="0">
                  <c:v>0</c:v>
                </c:pt>
                <c:pt idx="1">
                  <c:v>0</c:v>
                </c:pt>
                <c:pt idx="2">
                  <c:v>0</c:v>
                </c:pt>
                <c:pt idx="3">
                  <c:v>0</c:v>
                </c:pt>
                <c:pt idx="4">
                  <c:v>0</c:v>
                </c:pt>
                <c:pt idx="5">
                  <c:v>0</c:v>
                </c:pt>
                <c:pt idx="6">
                  <c:v>0</c:v>
                </c:pt>
                <c:pt idx="7">
                  <c:v>0</c:v>
                </c:pt>
                <c:pt idx="8">
                  <c:v>0</c:v>
                </c:pt>
                <c:pt idx="9">
                  <c:v>0</c:v>
                </c:pt>
                <c:pt idx="10">
                  <c:v>7.3065624860205996E-3</c:v>
                </c:pt>
                <c:pt idx="11">
                  <c:v>0</c:v>
                </c:pt>
                <c:pt idx="12">
                  <c:v>5.8154272847918999E-3</c:v>
                </c:pt>
                <c:pt idx="13">
                  <c:v>5.0698596841776003E-3</c:v>
                </c:pt>
                <c:pt idx="14">
                  <c:v>1.297287625069E-2</c:v>
                </c:pt>
                <c:pt idx="15">
                  <c:v>0</c:v>
                </c:pt>
                <c:pt idx="16">
                  <c:v>2.8331568823345001E-2</c:v>
                </c:pt>
                <c:pt idx="17">
                  <c:v>7.6047895262663003E-3</c:v>
                </c:pt>
                <c:pt idx="18">
                  <c:v>0</c:v>
                </c:pt>
                <c:pt idx="19">
                  <c:v>6.3373246052220002E-3</c:v>
                </c:pt>
                <c:pt idx="20">
                  <c:v>5.6827162518825997E-2</c:v>
                </c:pt>
                <c:pt idx="21">
                  <c:v>5.2189732043004004E-3</c:v>
                </c:pt>
                <c:pt idx="22">
                  <c:v>9.9906058482323E-3</c:v>
                </c:pt>
                <c:pt idx="23">
                  <c:v>0</c:v>
                </c:pt>
              </c:numCache>
            </c:numRef>
          </c:val>
          <c:smooth val="0"/>
          <c:extLst>
            <c:ext xmlns:c16="http://schemas.microsoft.com/office/drawing/2014/chart" uri="{C3380CC4-5D6E-409C-BE32-E72D297353CC}">
              <c16:uniqueId val="{00000005-7A82-4745-8E72-75F4A75932DD}"/>
            </c:ext>
          </c:extLst>
        </c:ser>
        <c:ser>
          <c:idx val="6"/>
          <c:order val="6"/>
          <c:tx>
            <c:strRef>
              <c:f>Sheet1!$H$1</c:f>
              <c:strCache>
                <c:ptCount val="1"/>
                <c:pt idx="0">
                  <c:v>Banco Ciudad</c:v>
                </c:pt>
              </c:strCache>
            </c:strRef>
          </c:tx>
          <c:spPr>
            <a:ln w="28575" cap="rnd">
              <a:solidFill>
                <a:schemeClr val="accent1">
                  <a:lumMod val="60000"/>
                </a:schemeClr>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Sheet1!$H$2:$H$25</c:f>
              <c:numCache>
                <c:formatCode>General</c:formatCode>
                <c:ptCount val="24"/>
                <c:pt idx="0">
                  <c:v>0</c:v>
                </c:pt>
                <c:pt idx="1">
                  <c:v>0</c:v>
                </c:pt>
                <c:pt idx="2">
                  <c:v>0</c:v>
                </c:pt>
                <c:pt idx="3">
                  <c:v>0</c:v>
                </c:pt>
                <c:pt idx="4">
                  <c:v>0</c:v>
                </c:pt>
                <c:pt idx="5">
                  <c:v>0</c:v>
                </c:pt>
                <c:pt idx="6">
                  <c:v>0</c:v>
                </c:pt>
                <c:pt idx="7">
                  <c:v>0</c:v>
                </c:pt>
                <c:pt idx="8">
                  <c:v>0</c:v>
                </c:pt>
                <c:pt idx="9">
                  <c:v>8.6447889885596998E-3</c:v>
                </c:pt>
                <c:pt idx="10">
                  <c:v>6.5116592381359003E-3</c:v>
                </c:pt>
                <c:pt idx="11">
                  <c:v>1.2080250586611E-2</c:v>
                </c:pt>
                <c:pt idx="12">
                  <c:v>2.0283444293504E-2</c:v>
                </c:pt>
                <c:pt idx="13">
                  <c:v>1.4905999794459999E-2</c:v>
                </c:pt>
                <c:pt idx="14">
                  <c:v>1.2087735252402001E-2</c:v>
                </c:pt>
                <c:pt idx="15">
                  <c:v>2.1555837477967001E-2</c:v>
                </c:pt>
                <c:pt idx="16">
                  <c:v>1.4894484924012E-2</c:v>
                </c:pt>
                <c:pt idx="17">
                  <c:v>1.1077305370621999E-2</c:v>
                </c:pt>
                <c:pt idx="18">
                  <c:v>6.1973032749154996E-3</c:v>
                </c:pt>
                <c:pt idx="19">
                  <c:v>0</c:v>
                </c:pt>
                <c:pt idx="20">
                  <c:v>0</c:v>
                </c:pt>
                <c:pt idx="21">
                  <c:v>1.1900618607628E-2</c:v>
                </c:pt>
                <c:pt idx="22">
                  <c:v>0</c:v>
                </c:pt>
                <c:pt idx="23">
                  <c:v>0</c:v>
                </c:pt>
              </c:numCache>
            </c:numRef>
          </c:val>
          <c:smooth val="0"/>
          <c:extLst>
            <c:ext xmlns:c16="http://schemas.microsoft.com/office/drawing/2014/chart" uri="{C3380CC4-5D6E-409C-BE32-E72D297353CC}">
              <c16:uniqueId val="{00000006-7A82-4745-8E72-75F4A75932DD}"/>
            </c:ext>
          </c:extLst>
        </c:ser>
        <c:ser>
          <c:idx val="7"/>
          <c:order val="7"/>
          <c:tx>
            <c:strRef>
              <c:f>Sheet1!$I$1</c:f>
              <c:strCache>
                <c:ptCount val="1"/>
                <c:pt idx="0">
                  <c:v>Banco Provincia</c:v>
                </c:pt>
              </c:strCache>
            </c:strRef>
          </c:tx>
          <c:spPr>
            <a:ln w="28575" cap="rnd">
              <a:solidFill>
                <a:schemeClr val="accent2">
                  <a:lumMod val="60000"/>
                </a:schemeClr>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Sheet1!$I$2:$I$25</c:f>
              <c:numCache>
                <c:formatCode>General</c:formatCode>
                <c:ptCount val="24"/>
                <c:pt idx="0">
                  <c:v>0</c:v>
                </c:pt>
                <c:pt idx="1">
                  <c:v>0</c:v>
                </c:pt>
                <c:pt idx="2">
                  <c:v>0</c:v>
                </c:pt>
                <c:pt idx="3">
                  <c:v>0</c:v>
                </c:pt>
                <c:pt idx="4">
                  <c:v>0</c:v>
                </c:pt>
                <c:pt idx="5">
                  <c:v>0</c:v>
                </c:pt>
                <c:pt idx="6">
                  <c:v>0</c:v>
                </c:pt>
                <c:pt idx="7">
                  <c:v>0.18133168218306001</c:v>
                </c:pt>
                <c:pt idx="8">
                  <c:v>0</c:v>
                </c:pt>
                <c:pt idx="9">
                  <c:v>0.24546117954048</c:v>
                </c:pt>
                <c:pt idx="10">
                  <c:v>1.1111088774121001</c:v>
                </c:pt>
                <c:pt idx="11">
                  <c:v>0.58957367398135996</c:v>
                </c:pt>
                <c:pt idx="12">
                  <c:v>0.1134112785779</c:v>
                </c:pt>
                <c:pt idx="13">
                  <c:v>0.57347987292040004</c:v>
                </c:pt>
                <c:pt idx="14">
                  <c:v>0.20565666393932</c:v>
                </c:pt>
                <c:pt idx="15">
                  <c:v>0.16953775163456999</c:v>
                </c:pt>
                <c:pt idx="16">
                  <c:v>0.28720063687225</c:v>
                </c:pt>
                <c:pt idx="17">
                  <c:v>0.70542447093164995</c:v>
                </c:pt>
                <c:pt idx="18">
                  <c:v>0.34183970574143002</c:v>
                </c:pt>
                <c:pt idx="19">
                  <c:v>0.14558133020794001</c:v>
                </c:pt>
                <c:pt idx="20">
                  <c:v>0</c:v>
                </c:pt>
                <c:pt idx="21">
                  <c:v>0.48052895778510002</c:v>
                </c:pt>
                <c:pt idx="22">
                  <c:v>2.4159129607926002</c:v>
                </c:pt>
                <c:pt idx="23">
                  <c:v>0</c:v>
                </c:pt>
              </c:numCache>
            </c:numRef>
          </c:val>
          <c:smooth val="0"/>
          <c:extLst>
            <c:ext xmlns:c16="http://schemas.microsoft.com/office/drawing/2014/chart" uri="{C3380CC4-5D6E-409C-BE32-E72D297353CC}">
              <c16:uniqueId val="{00000007-7A82-4745-8E72-75F4A75932DD}"/>
            </c:ext>
          </c:extLst>
        </c:ser>
        <c:ser>
          <c:idx val="8"/>
          <c:order val="8"/>
          <c:tx>
            <c:strRef>
              <c:f>Sheet1!$J$1</c:f>
              <c:strCache>
                <c:ptCount val="1"/>
                <c:pt idx="0">
                  <c:v>Banco Macro</c:v>
                </c:pt>
              </c:strCache>
            </c:strRef>
          </c:tx>
          <c:spPr>
            <a:ln w="28575" cap="rnd">
              <a:solidFill>
                <a:schemeClr val="accent3">
                  <a:lumMod val="60000"/>
                </a:schemeClr>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Sheet1!$J$2:$J$25</c:f>
              <c:numCache>
                <c:formatCode>General</c:formatCode>
                <c:ptCount val="24"/>
                <c:pt idx="0">
                  <c:v>0</c:v>
                </c:pt>
                <c:pt idx="1">
                  <c:v>1.1654840338645001</c:v>
                </c:pt>
                <c:pt idx="2">
                  <c:v>0</c:v>
                </c:pt>
                <c:pt idx="3">
                  <c:v>0</c:v>
                </c:pt>
                <c:pt idx="4">
                  <c:v>0</c:v>
                </c:pt>
                <c:pt idx="5">
                  <c:v>0</c:v>
                </c:pt>
                <c:pt idx="6">
                  <c:v>0</c:v>
                </c:pt>
                <c:pt idx="7">
                  <c:v>0</c:v>
                </c:pt>
                <c:pt idx="8">
                  <c:v>0</c:v>
                </c:pt>
                <c:pt idx="9">
                  <c:v>0</c:v>
                </c:pt>
                <c:pt idx="10">
                  <c:v>0</c:v>
                </c:pt>
                <c:pt idx="11">
                  <c:v>0.94073243416887997</c:v>
                </c:pt>
                <c:pt idx="12">
                  <c:v>5.4528341698296999E-3</c:v>
                </c:pt>
                <c:pt idx="13">
                  <c:v>6.9938525221728998E-2</c:v>
                </c:pt>
                <c:pt idx="14">
                  <c:v>0.19630203011387001</c:v>
                </c:pt>
                <c:pt idx="15">
                  <c:v>9.2461101140591008E-3</c:v>
                </c:pt>
                <c:pt idx="16">
                  <c:v>8.2977911280017001E-3</c:v>
                </c:pt>
                <c:pt idx="17">
                  <c:v>0.22261788197696</c:v>
                </c:pt>
                <c:pt idx="18">
                  <c:v>0.25640174585525</c:v>
                </c:pt>
                <c:pt idx="19">
                  <c:v>0.22356620096301999</c:v>
                </c:pt>
                <c:pt idx="20">
                  <c:v>0</c:v>
                </c:pt>
                <c:pt idx="21">
                  <c:v>0.10009506897834999</c:v>
                </c:pt>
                <c:pt idx="22">
                  <c:v>0</c:v>
                </c:pt>
                <c:pt idx="23">
                  <c:v>0</c:v>
                </c:pt>
              </c:numCache>
            </c:numRef>
          </c:val>
          <c:smooth val="0"/>
          <c:extLst>
            <c:ext xmlns:c16="http://schemas.microsoft.com/office/drawing/2014/chart" uri="{C3380CC4-5D6E-409C-BE32-E72D297353CC}">
              <c16:uniqueId val="{00000008-7A82-4745-8E72-75F4A75932DD}"/>
            </c:ext>
          </c:extLst>
        </c:ser>
        <c:ser>
          <c:idx val="9"/>
          <c:order val="9"/>
          <c:tx>
            <c:strRef>
              <c:f>Sheet1!$K$1</c:f>
              <c:strCache>
                <c:ptCount val="1"/>
                <c:pt idx="0">
                  <c:v>HSBC Argentina</c:v>
                </c:pt>
              </c:strCache>
            </c:strRef>
          </c:tx>
          <c:spPr>
            <a:ln w="28575" cap="rnd">
              <a:solidFill>
                <a:schemeClr val="accent4">
                  <a:lumMod val="60000"/>
                </a:schemeClr>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Sheet1!$K$2:$K$25</c:f>
              <c:numCache>
                <c:formatCode>General</c:formatCode>
                <c:ptCount val="24"/>
                <c:pt idx="0">
                  <c:v>0</c:v>
                </c:pt>
                <c:pt idx="1">
                  <c:v>0</c:v>
                </c:pt>
                <c:pt idx="2">
                  <c:v>0</c:v>
                </c:pt>
                <c:pt idx="3">
                  <c:v>0</c:v>
                </c:pt>
                <c:pt idx="4">
                  <c:v>0</c:v>
                </c:pt>
                <c:pt idx="5">
                  <c:v>0</c:v>
                </c:pt>
                <c:pt idx="6">
                  <c:v>0</c:v>
                </c:pt>
                <c:pt idx="7">
                  <c:v>0</c:v>
                </c:pt>
                <c:pt idx="8">
                  <c:v>0</c:v>
                </c:pt>
                <c:pt idx="9">
                  <c:v>0</c:v>
                </c:pt>
                <c:pt idx="10">
                  <c:v>5.1210126474240003E-2</c:v>
                </c:pt>
                <c:pt idx="11">
                  <c:v>0</c:v>
                </c:pt>
                <c:pt idx="12">
                  <c:v>3.3570740962931001E-2</c:v>
                </c:pt>
                <c:pt idx="13">
                  <c:v>5.5805907055261998E-2</c:v>
                </c:pt>
                <c:pt idx="14">
                  <c:v>3.8773479172769999E-2</c:v>
                </c:pt>
                <c:pt idx="15">
                  <c:v>1.9067018243881E-2</c:v>
                </c:pt>
                <c:pt idx="16">
                  <c:v>1.2556329087434001E-2</c:v>
                </c:pt>
                <c:pt idx="17">
                  <c:v>1.6741772116578998E-2</c:v>
                </c:pt>
                <c:pt idx="18">
                  <c:v>3.3919527882025999E-2</c:v>
                </c:pt>
                <c:pt idx="19">
                  <c:v>3.2165904761019E-2</c:v>
                </c:pt>
                <c:pt idx="20">
                  <c:v>0</c:v>
                </c:pt>
                <c:pt idx="21">
                  <c:v>1.1509968330148E-2</c:v>
                </c:pt>
                <c:pt idx="22">
                  <c:v>0</c:v>
                </c:pt>
                <c:pt idx="23">
                  <c:v>0</c:v>
                </c:pt>
              </c:numCache>
            </c:numRef>
          </c:val>
          <c:smooth val="0"/>
          <c:extLst>
            <c:ext xmlns:c16="http://schemas.microsoft.com/office/drawing/2014/chart" uri="{C3380CC4-5D6E-409C-BE32-E72D297353CC}">
              <c16:uniqueId val="{00000009-7A82-4745-8E72-75F4A75932DD}"/>
            </c:ext>
          </c:extLst>
        </c:ser>
        <c:ser>
          <c:idx val="10"/>
          <c:order val="10"/>
          <c:tx>
            <c:strRef>
              <c:f>Sheet1!$L$1</c:f>
              <c:strCache>
                <c:ptCount val="1"/>
                <c:pt idx="0">
                  <c:v>Banco Nación</c:v>
                </c:pt>
              </c:strCache>
            </c:strRef>
          </c:tx>
          <c:spPr>
            <a:ln w="28575" cap="rnd">
              <a:solidFill>
                <a:schemeClr val="accent5">
                  <a:lumMod val="60000"/>
                </a:schemeClr>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Sheet1!$L$2:$L$25</c:f>
              <c:numCache>
                <c:formatCode>General</c:formatCode>
                <c:ptCount val="24"/>
                <c:pt idx="0">
                  <c:v>0</c:v>
                </c:pt>
                <c:pt idx="1">
                  <c:v>0</c:v>
                </c:pt>
                <c:pt idx="2">
                  <c:v>0</c:v>
                </c:pt>
                <c:pt idx="3">
                  <c:v>0</c:v>
                </c:pt>
                <c:pt idx="4">
                  <c:v>0</c:v>
                </c:pt>
                <c:pt idx="5">
                  <c:v>0</c:v>
                </c:pt>
                <c:pt idx="6">
                  <c:v>0</c:v>
                </c:pt>
                <c:pt idx="7">
                  <c:v>0</c:v>
                </c:pt>
                <c:pt idx="8">
                  <c:v>0</c:v>
                </c:pt>
                <c:pt idx="9">
                  <c:v>0</c:v>
                </c:pt>
                <c:pt idx="10">
                  <c:v>8.6293285825632005</c:v>
                </c:pt>
                <c:pt idx="11">
                  <c:v>0.12474251196970999</c:v>
                </c:pt>
                <c:pt idx="12">
                  <c:v>8.4901458634895996E-2</c:v>
                </c:pt>
                <c:pt idx="13">
                  <c:v>0.29618082618862002</c:v>
                </c:pt>
                <c:pt idx="14">
                  <c:v>0.13462764826755</c:v>
                </c:pt>
                <c:pt idx="15">
                  <c:v>9.7427903351520004E-2</c:v>
                </c:pt>
                <c:pt idx="16">
                  <c:v>0.89673437574561998</c:v>
                </c:pt>
                <c:pt idx="17">
                  <c:v>9.4644248970048001E-2</c:v>
                </c:pt>
                <c:pt idx="18">
                  <c:v>7.3766841109007997E-2</c:v>
                </c:pt>
                <c:pt idx="19">
                  <c:v>0</c:v>
                </c:pt>
                <c:pt idx="20">
                  <c:v>0</c:v>
                </c:pt>
                <c:pt idx="21">
                  <c:v>0</c:v>
                </c:pt>
                <c:pt idx="22">
                  <c:v>0</c:v>
                </c:pt>
                <c:pt idx="23">
                  <c:v>0</c:v>
                </c:pt>
              </c:numCache>
            </c:numRef>
          </c:val>
          <c:smooth val="0"/>
          <c:extLst>
            <c:ext xmlns:c16="http://schemas.microsoft.com/office/drawing/2014/chart" uri="{C3380CC4-5D6E-409C-BE32-E72D297353CC}">
              <c16:uniqueId val="{0000000A-7A82-4745-8E72-75F4A75932DD}"/>
            </c:ext>
          </c:extLst>
        </c:ser>
        <c:dLbls>
          <c:showLegendKey val="0"/>
          <c:showVal val="0"/>
          <c:showCatName val="0"/>
          <c:showSerName val="0"/>
          <c:showPercent val="0"/>
          <c:showBubbleSize val="0"/>
        </c:dLbls>
        <c:smooth val="0"/>
        <c:axId val="281281672"/>
        <c:axId val="281285280"/>
      </c:lineChart>
      <c:catAx>
        <c:axId val="28128167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1285280"/>
        <c:crosses val="autoZero"/>
        <c:auto val="1"/>
        <c:lblAlgn val="ctr"/>
        <c:lblOffset val="100"/>
        <c:noMultiLvlLbl val="0"/>
      </c:catAx>
      <c:valAx>
        <c:axId val="2812852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12816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Like</c:v>
                </c:pt>
              </c:strCache>
            </c:strRef>
          </c:tx>
          <c:spPr>
            <a:solidFill>
              <a:schemeClr val="accent1"/>
            </a:solidFill>
            <a:ln>
              <a:noFill/>
            </a:ln>
            <a:effectLst/>
          </c:spPr>
          <c:invertIfNegative val="0"/>
          <c:cat>
            <c:strRef>
              <c:f>Sheet1!$A$2:$A$12</c:f>
              <c:strCache>
                <c:ptCount val="11"/>
                <c:pt idx="0">
                  <c:v>Banco Supervielle</c:v>
                </c:pt>
                <c:pt idx="1">
                  <c:v>Banco Galicia</c:v>
                </c:pt>
                <c:pt idx="2">
                  <c:v>BBVA Francés</c:v>
                </c:pt>
                <c:pt idx="3">
                  <c:v>Santander Río</c:v>
                </c:pt>
                <c:pt idx="4">
                  <c:v>ICBC Argentina</c:v>
                </c:pt>
                <c:pt idx="5">
                  <c:v>Banco Hipotecario</c:v>
                </c:pt>
                <c:pt idx="6">
                  <c:v>Banco Ciudad</c:v>
                </c:pt>
                <c:pt idx="7">
                  <c:v>Banco Provincia</c:v>
                </c:pt>
                <c:pt idx="8">
                  <c:v>Banco Macro</c:v>
                </c:pt>
                <c:pt idx="9">
                  <c:v>HSBC Argentina</c:v>
                </c:pt>
                <c:pt idx="10">
                  <c:v>Banco Nación</c:v>
                </c:pt>
              </c:strCache>
            </c:strRef>
          </c:cat>
          <c:val>
            <c:numRef>
              <c:f>Sheet1!$B$2:$B$12</c:f>
              <c:numCache>
                <c:formatCode>General</c:formatCode>
                <c:ptCount val="11"/>
                <c:pt idx="0">
                  <c:v>15116</c:v>
                </c:pt>
                <c:pt idx="1">
                  <c:v>72361</c:v>
                </c:pt>
                <c:pt idx="2">
                  <c:v>61866</c:v>
                </c:pt>
                <c:pt idx="3">
                  <c:v>11143</c:v>
                </c:pt>
                <c:pt idx="4">
                  <c:v>18302</c:v>
                </c:pt>
                <c:pt idx="5">
                  <c:v>3510</c:v>
                </c:pt>
                <c:pt idx="6">
                  <c:v>2462</c:v>
                </c:pt>
                <c:pt idx="7">
                  <c:v>20080</c:v>
                </c:pt>
                <c:pt idx="8">
                  <c:v>46311</c:v>
                </c:pt>
                <c:pt idx="9">
                  <c:v>2513</c:v>
                </c:pt>
                <c:pt idx="10">
                  <c:v>5937</c:v>
                </c:pt>
              </c:numCache>
            </c:numRef>
          </c:val>
          <c:extLst>
            <c:ext xmlns:c16="http://schemas.microsoft.com/office/drawing/2014/chart" uri="{C3380CC4-5D6E-409C-BE32-E72D297353CC}">
              <c16:uniqueId val="{00000000-8A58-4E7A-83CC-16D3CC363425}"/>
            </c:ext>
          </c:extLst>
        </c:ser>
        <c:ser>
          <c:idx val="1"/>
          <c:order val="1"/>
          <c:tx>
            <c:strRef>
              <c:f>Sheet1!$C$1</c:f>
              <c:strCache>
                <c:ptCount val="1"/>
                <c:pt idx="0">
                  <c:v>Love</c:v>
                </c:pt>
              </c:strCache>
            </c:strRef>
          </c:tx>
          <c:spPr>
            <a:solidFill>
              <a:schemeClr val="accent2"/>
            </a:solidFill>
            <a:ln>
              <a:noFill/>
            </a:ln>
            <a:effectLst/>
          </c:spPr>
          <c:invertIfNegative val="0"/>
          <c:cat>
            <c:strRef>
              <c:f>Sheet1!$A$2:$A$12</c:f>
              <c:strCache>
                <c:ptCount val="11"/>
                <c:pt idx="0">
                  <c:v>Banco Supervielle</c:v>
                </c:pt>
                <c:pt idx="1">
                  <c:v>Banco Galicia</c:v>
                </c:pt>
                <c:pt idx="2">
                  <c:v>BBVA Francés</c:v>
                </c:pt>
                <c:pt idx="3">
                  <c:v>Santander Río</c:v>
                </c:pt>
                <c:pt idx="4">
                  <c:v>ICBC Argentina</c:v>
                </c:pt>
                <c:pt idx="5">
                  <c:v>Banco Hipotecario</c:v>
                </c:pt>
                <c:pt idx="6">
                  <c:v>Banco Ciudad</c:v>
                </c:pt>
                <c:pt idx="7">
                  <c:v>Banco Provincia</c:v>
                </c:pt>
                <c:pt idx="8">
                  <c:v>Banco Macro</c:v>
                </c:pt>
                <c:pt idx="9">
                  <c:v>HSBC Argentina</c:v>
                </c:pt>
                <c:pt idx="10">
                  <c:v>Banco Nación</c:v>
                </c:pt>
              </c:strCache>
            </c:strRef>
          </c:cat>
          <c:val>
            <c:numRef>
              <c:f>Sheet1!$C$2:$C$12</c:f>
              <c:numCache>
                <c:formatCode>General</c:formatCode>
                <c:ptCount val="11"/>
                <c:pt idx="0">
                  <c:v>212</c:v>
                </c:pt>
                <c:pt idx="1">
                  <c:v>3209</c:v>
                </c:pt>
                <c:pt idx="2">
                  <c:v>21849</c:v>
                </c:pt>
                <c:pt idx="3">
                  <c:v>577</c:v>
                </c:pt>
                <c:pt idx="4">
                  <c:v>955</c:v>
                </c:pt>
                <c:pt idx="5">
                  <c:v>246</c:v>
                </c:pt>
                <c:pt idx="6">
                  <c:v>103</c:v>
                </c:pt>
                <c:pt idx="7">
                  <c:v>1048</c:v>
                </c:pt>
                <c:pt idx="8">
                  <c:v>915</c:v>
                </c:pt>
                <c:pt idx="9">
                  <c:v>177</c:v>
                </c:pt>
                <c:pt idx="10">
                  <c:v>379</c:v>
                </c:pt>
              </c:numCache>
            </c:numRef>
          </c:val>
          <c:extLst>
            <c:ext xmlns:c16="http://schemas.microsoft.com/office/drawing/2014/chart" uri="{C3380CC4-5D6E-409C-BE32-E72D297353CC}">
              <c16:uniqueId val="{00000001-8A58-4E7A-83CC-16D3CC363425}"/>
            </c:ext>
          </c:extLst>
        </c:ser>
        <c:ser>
          <c:idx val="2"/>
          <c:order val="2"/>
          <c:tx>
            <c:strRef>
              <c:f>Sheet1!$D$1</c:f>
              <c:strCache>
                <c:ptCount val="1"/>
                <c:pt idx="0">
                  <c:v>Haha</c:v>
                </c:pt>
              </c:strCache>
            </c:strRef>
          </c:tx>
          <c:spPr>
            <a:solidFill>
              <a:schemeClr val="accent3"/>
            </a:solidFill>
            <a:ln>
              <a:noFill/>
            </a:ln>
            <a:effectLst/>
          </c:spPr>
          <c:invertIfNegative val="0"/>
          <c:cat>
            <c:strRef>
              <c:f>Sheet1!$A$2:$A$12</c:f>
              <c:strCache>
                <c:ptCount val="11"/>
                <c:pt idx="0">
                  <c:v>Banco Supervielle</c:v>
                </c:pt>
                <c:pt idx="1">
                  <c:v>Banco Galicia</c:v>
                </c:pt>
                <c:pt idx="2">
                  <c:v>BBVA Francés</c:v>
                </c:pt>
                <c:pt idx="3">
                  <c:v>Santander Río</c:v>
                </c:pt>
                <c:pt idx="4">
                  <c:v>ICBC Argentina</c:v>
                </c:pt>
                <c:pt idx="5">
                  <c:v>Banco Hipotecario</c:v>
                </c:pt>
                <c:pt idx="6">
                  <c:v>Banco Ciudad</c:v>
                </c:pt>
                <c:pt idx="7">
                  <c:v>Banco Provincia</c:v>
                </c:pt>
                <c:pt idx="8">
                  <c:v>Banco Macro</c:v>
                </c:pt>
                <c:pt idx="9">
                  <c:v>HSBC Argentina</c:v>
                </c:pt>
                <c:pt idx="10">
                  <c:v>Banco Nación</c:v>
                </c:pt>
              </c:strCache>
            </c:strRef>
          </c:cat>
          <c:val>
            <c:numRef>
              <c:f>Sheet1!$D$2:$D$12</c:f>
              <c:numCache>
                <c:formatCode>General</c:formatCode>
                <c:ptCount val="11"/>
                <c:pt idx="0">
                  <c:v>19</c:v>
                </c:pt>
                <c:pt idx="1">
                  <c:v>530</c:v>
                </c:pt>
                <c:pt idx="2">
                  <c:v>16771</c:v>
                </c:pt>
                <c:pt idx="3">
                  <c:v>152</c:v>
                </c:pt>
                <c:pt idx="4">
                  <c:v>496</c:v>
                </c:pt>
                <c:pt idx="5">
                  <c:v>114</c:v>
                </c:pt>
                <c:pt idx="6">
                  <c:v>15</c:v>
                </c:pt>
                <c:pt idx="7">
                  <c:v>55</c:v>
                </c:pt>
                <c:pt idx="8">
                  <c:v>353</c:v>
                </c:pt>
                <c:pt idx="9">
                  <c:v>3</c:v>
                </c:pt>
                <c:pt idx="10">
                  <c:v>46</c:v>
                </c:pt>
              </c:numCache>
            </c:numRef>
          </c:val>
          <c:extLst>
            <c:ext xmlns:c16="http://schemas.microsoft.com/office/drawing/2014/chart" uri="{C3380CC4-5D6E-409C-BE32-E72D297353CC}">
              <c16:uniqueId val="{00000002-8A58-4E7A-83CC-16D3CC363425}"/>
            </c:ext>
          </c:extLst>
        </c:ser>
        <c:ser>
          <c:idx val="3"/>
          <c:order val="3"/>
          <c:tx>
            <c:strRef>
              <c:f>Sheet1!$E$1</c:f>
              <c:strCache>
                <c:ptCount val="1"/>
                <c:pt idx="0">
                  <c:v>Wow</c:v>
                </c:pt>
              </c:strCache>
            </c:strRef>
          </c:tx>
          <c:spPr>
            <a:solidFill>
              <a:schemeClr val="accent4"/>
            </a:solidFill>
            <a:ln>
              <a:noFill/>
            </a:ln>
            <a:effectLst/>
          </c:spPr>
          <c:invertIfNegative val="0"/>
          <c:cat>
            <c:strRef>
              <c:f>Sheet1!$A$2:$A$12</c:f>
              <c:strCache>
                <c:ptCount val="11"/>
                <c:pt idx="0">
                  <c:v>Banco Supervielle</c:v>
                </c:pt>
                <c:pt idx="1">
                  <c:v>Banco Galicia</c:v>
                </c:pt>
                <c:pt idx="2">
                  <c:v>BBVA Francés</c:v>
                </c:pt>
                <c:pt idx="3">
                  <c:v>Santander Río</c:v>
                </c:pt>
                <c:pt idx="4">
                  <c:v>ICBC Argentina</c:v>
                </c:pt>
                <c:pt idx="5">
                  <c:v>Banco Hipotecario</c:v>
                </c:pt>
                <c:pt idx="6">
                  <c:v>Banco Ciudad</c:v>
                </c:pt>
                <c:pt idx="7">
                  <c:v>Banco Provincia</c:v>
                </c:pt>
                <c:pt idx="8">
                  <c:v>Banco Macro</c:v>
                </c:pt>
                <c:pt idx="9">
                  <c:v>HSBC Argentina</c:v>
                </c:pt>
                <c:pt idx="10">
                  <c:v>Banco Nación</c:v>
                </c:pt>
              </c:strCache>
            </c:strRef>
          </c:cat>
          <c:val>
            <c:numRef>
              <c:f>Sheet1!$E$2:$E$12</c:f>
              <c:numCache>
                <c:formatCode>General</c:formatCode>
                <c:ptCount val="11"/>
                <c:pt idx="0">
                  <c:v>8</c:v>
                </c:pt>
                <c:pt idx="1">
                  <c:v>179</c:v>
                </c:pt>
                <c:pt idx="2">
                  <c:v>114</c:v>
                </c:pt>
                <c:pt idx="3">
                  <c:v>37</c:v>
                </c:pt>
                <c:pt idx="4">
                  <c:v>349</c:v>
                </c:pt>
                <c:pt idx="5">
                  <c:v>18</c:v>
                </c:pt>
                <c:pt idx="6">
                  <c:v>16</c:v>
                </c:pt>
                <c:pt idx="7">
                  <c:v>123</c:v>
                </c:pt>
                <c:pt idx="8">
                  <c:v>37</c:v>
                </c:pt>
                <c:pt idx="9">
                  <c:v>9</c:v>
                </c:pt>
                <c:pt idx="10">
                  <c:v>41</c:v>
                </c:pt>
              </c:numCache>
            </c:numRef>
          </c:val>
          <c:extLst>
            <c:ext xmlns:c16="http://schemas.microsoft.com/office/drawing/2014/chart" uri="{C3380CC4-5D6E-409C-BE32-E72D297353CC}">
              <c16:uniqueId val="{00000003-8A58-4E7A-83CC-16D3CC363425}"/>
            </c:ext>
          </c:extLst>
        </c:ser>
        <c:ser>
          <c:idx val="4"/>
          <c:order val="4"/>
          <c:tx>
            <c:strRef>
              <c:f>Sheet1!$F$1</c:f>
              <c:strCache>
                <c:ptCount val="1"/>
                <c:pt idx="0">
                  <c:v>Sad</c:v>
                </c:pt>
              </c:strCache>
            </c:strRef>
          </c:tx>
          <c:spPr>
            <a:solidFill>
              <a:schemeClr val="accent5"/>
            </a:solidFill>
            <a:ln>
              <a:noFill/>
            </a:ln>
            <a:effectLst/>
          </c:spPr>
          <c:invertIfNegative val="0"/>
          <c:cat>
            <c:strRef>
              <c:f>Sheet1!$A$2:$A$12</c:f>
              <c:strCache>
                <c:ptCount val="11"/>
                <c:pt idx="0">
                  <c:v>Banco Supervielle</c:v>
                </c:pt>
                <c:pt idx="1">
                  <c:v>Banco Galicia</c:v>
                </c:pt>
                <c:pt idx="2">
                  <c:v>BBVA Francés</c:v>
                </c:pt>
                <c:pt idx="3">
                  <c:v>Santander Río</c:v>
                </c:pt>
                <c:pt idx="4">
                  <c:v>ICBC Argentina</c:v>
                </c:pt>
                <c:pt idx="5">
                  <c:v>Banco Hipotecario</c:v>
                </c:pt>
                <c:pt idx="6">
                  <c:v>Banco Ciudad</c:v>
                </c:pt>
                <c:pt idx="7">
                  <c:v>Banco Provincia</c:v>
                </c:pt>
                <c:pt idx="8">
                  <c:v>Banco Macro</c:v>
                </c:pt>
                <c:pt idx="9">
                  <c:v>HSBC Argentina</c:v>
                </c:pt>
                <c:pt idx="10">
                  <c:v>Banco Nación</c:v>
                </c:pt>
              </c:strCache>
            </c:strRef>
          </c:cat>
          <c:val>
            <c:numRef>
              <c:f>Sheet1!$F$2:$F$12</c:f>
              <c:numCache>
                <c:formatCode>General</c:formatCode>
                <c:ptCount val="11"/>
                <c:pt idx="0">
                  <c:v>1</c:v>
                </c:pt>
                <c:pt idx="1">
                  <c:v>12</c:v>
                </c:pt>
                <c:pt idx="2">
                  <c:v>260</c:v>
                </c:pt>
                <c:pt idx="3">
                  <c:v>4</c:v>
                </c:pt>
                <c:pt idx="4">
                  <c:v>4</c:v>
                </c:pt>
                <c:pt idx="5">
                  <c:v>5</c:v>
                </c:pt>
                <c:pt idx="6">
                  <c:v>2</c:v>
                </c:pt>
                <c:pt idx="7">
                  <c:v>19</c:v>
                </c:pt>
                <c:pt idx="8">
                  <c:v>50</c:v>
                </c:pt>
                <c:pt idx="9">
                  <c:v>1</c:v>
                </c:pt>
                <c:pt idx="10">
                  <c:v>12</c:v>
                </c:pt>
              </c:numCache>
            </c:numRef>
          </c:val>
          <c:extLst>
            <c:ext xmlns:c16="http://schemas.microsoft.com/office/drawing/2014/chart" uri="{C3380CC4-5D6E-409C-BE32-E72D297353CC}">
              <c16:uniqueId val="{00000004-8A58-4E7A-83CC-16D3CC363425}"/>
            </c:ext>
          </c:extLst>
        </c:ser>
        <c:ser>
          <c:idx val="5"/>
          <c:order val="5"/>
          <c:tx>
            <c:strRef>
              <c:f>Sheet1!$G$1</c:f>
              <c:strCache>
                <c:ptCount val="1"/>
                <c:pt idx="0">
                  <c:v>Angry</c:v>
                </c:pt>
              </c:strCache>
            </c:strRef>
          </c:tx>
          <c:spPr>
            <a:solidFill>
              <a:schemeClr val="accent6"/>
            </a:solidFill>
            <a:ln>
              <a:noFill/>
            </a:ln>
            <a:effectLst/>
          </c:spPr>
          <c:invertIfNegative val="0"/>
          <c:cat>
            <c:strRef>
              <c:f>Sheet1!$A$2:$A$12</c:f>
              <c:strCache>
                <c:ptCount val="11"/>
                <c:pt idx="0">
                  <c:v>Banco Supervielle</c:v>
                </c:pt>
                <c:pt idx="1">
                  <c:v>Banco Galicia</c:v>
                </c:pt>
                <c:pt idx="2">
                  <c:v>BBVA Francés</c:v>
                </c:pt>
                <c:pt idx="3">
                  <c:v>Santander Río</c:v>
                </c:pt>
                <c:pt idx="4">
                  <c:v>ICBC Argentina</c:v>
                </c:pt>
                <c:pt idx="5">
                  <c:v>Banco Hipotecario</c:v>
                </c:pt>
                <c:pt idx="6">
                  <c:v>Banco Ciudad</c:v>
                </c:pt>
                <c:pt idx="7">
                  <c:v>Banco Provincia</c:v>
                </c:pt>
                <c:pt idx="8">
                  <c:v>Banco Macro</c:v>
                </c:pt>
                <c:pt idx="9">
                  <c:v>HSBC Argentina</c:v>
                </c:pt>
                <c:pt idx="10">
                  <c:v>Banco Nación</c:v>
                </c:pt>
              </c:strCache>
            </c:strRef>
          </c:cat>
          <c:val>
            <c:numRef>
              <c:f>Sheet1!$G$2:$G$12</c:f>
              <c:numCache>
                <c:formatCode>General</c:formatCode>
                <c:ptCount val="11"/>
                <c:pt idx="0">
                  <c:v>29</c:v>
                </c:pt>
                <c:pt idx="1">
                  <c:v>110</c:v>
                </c:pt>
                <c:pt idx="2">
                  <c:v>85</c:v>
                </c:pt>
                <c:pt idx="3">
                  <c:v>66</c:v>
                </c:pt>
                <c:pt idx="4">
                  <c:v>60</c:v>
                </c:pt>
                <c:pt idx="5">
                  <c:v>37</c:v>
                </c:pt>
                <c:pt idx="6">
                  <c:v>41</c:v>
                </c:pt>
                <c:pt idx="7">
                  <c:v>124</c:v>
                </c:pt>
                <c:pt idx="8">
                  <c:v>15</c:v>
                </c:pt>
                <c:pt idx="9">
                  <c:v>17</c:v>
                </c:pt>
                <c:pt idx="10">
                  <c:v>85</c:v>
                </c:pt>
              </c:numCache>
            </c:numRef>
          </c:val>
          <c:extLst>
            <c:ext xmlns:c16="http://schemas.microsoft.com/office/drawing/2014/chart" uri="{C3380CC4-5D6E-409C-BE32-E72D297353CC}">
              <c16:uniqueId val="{00000005-8A58-4E7A-83CC-16D3CC363425}"/>
            </c:ext>
          </c:extLst>
        </c:ser>
        <c:ser>
          <c:idx val="6"/>
          <c:order val="6"/>
          <c:tx>
            <c:strRef>
              <c:f>Sheet1!$H$1</c:f>
              <c:strCache>
                <c:ptCount val="1"/>
                <c:pt idx="0">
                  <c:v>Comment</c:v>
                </c:pt>
              </c:strCache>
            </c:strRef>
          </c:tx>
          <c:spPr>
            <a:solidFill>
              <a:schemeClr val="accent1">
                <a:lumMod val="60000"/>
              </a:schemeClr>
            </a:solidFill>
            <a:ln>
              <a:noFill/>
            </a:ln>
            <a:effectLst/>
          </c:spPr>
          <c:invertIfNegative val="0"/>
          <c:cat>
            <c:strRef>
              <c:f>Sheet1!$A$2:$A$12</c:f>
              <c:strCache>
                <c:ptCount val="11"/>
                <c:pt idx="0">
                  <c:v>Banco Supervielle</c:v>
                </c:pt>
                <c:pt idx="1">
                  <c:v>Banco Galicia</c:v>
                </c:pt>
                <c:pt idx="2">
                  <c:v>BBVA Francés</c:v>
                </c:pt>
                <c:pt idx="3">
                  <c:v>Santander Río</c:v>
                </c:pt>
                <c:pt idx="4">
                  <c:v>ICBC Argentina</c:v>
                </c:pt>
                <c:pt idx="5">
                  <c:v>Banco Hipotecario</c:v>
                </c:pt>
                <c:pt idx="6">
                  <c:v>Banco Ciudad</c:v>
                </c:pt>
                <c:pt idx="7">
                  <c:v>Banco Provincia</c:v>
                </c:pt>
                <c:pt idx="8">
                  <c:v>Banco Macro</c:v>
                </c:pt>
                <c:pt idx="9">
                  <c:v>HSBC Argentina</c:v>
                </c:pt>
                <c:pt idx="10">
                  <c:v>Banco Nación</c:v>
                </c:pt>
              </c:strCache>
            </c:strRef>
          </c:cat>
          <c:val>
            <c:numRef>
              <c:f>Sheet1!$H$2:$H$12</c:f>
              <c:numCache>
                <c:formatCode>General</c:formatCode>
                <c:ptCount val="11"/>
                <c:pt idx="0">
                  <c:v>459</c:v>
                </c:pt>
                <c:pt idx="1">
                  <c:v>4951</c:v>
                </c:pt>
                <c:pt idx="2">
                  <c:v>3350</c:v>
                </c:pt>
                <c:pt idx="3">
                  <c:v>2441</c:v>
                </c:pt>
                <c:pt idx="4">
                  <c:v>752</c:v>
                </c:pt>
                <c:pt idx="5">
                  <c:v>589</c:v>
                </c:pt>
                <c:pt idx="6">
                  <c:v>719</c:v>
                </c:pt>
                <c:pt idx="7">
                  <c:v>6663</c:v>
                </c:pt>
                <c:pt idx="8">
                  <c:v>1107</c:v>
                </c:pt>
                <c:pt idx="9">
                  <c:v>1235</c:v>
                </c:pt>
                <c:pt idx="10">
                  <c:v>1781</c:v>
                </c:pt>
              </c:numCache>
            </c:numRef>
          </c:val>
          <c:extLst>
            <c:ext xmlns:c16="http://schemas.microsoft.com/office/drawing/2014/chart" uri="{C3380CC4-5D6E-409C-BE32-E72D297353CC}">
              <c16:uniqueId val="{00000006-8A58-4E7A-83CC-16D3CC363425}"/>
            </c:ext>
          </c:extLst>
        </c:ser>
        <c:ser>
          <c:idx val="7"/>
          <c:order val="7"/>
          <c:tx>
            <c:strRef>
              <c:f>Sheet1!$I$1</c:f>
              <c:strCache>
                <c:ptCount val="1"/>
                <c:pt idx="0">
                  <c:v>Share</c:v>
                </c:pt>
              </c:strCache>
            </c:strRef>
          </c:tx>
          <c:spPr>
            <a:solidFill>
              <a:schemeClr val="accent2">
                <a:lumMod val="60000"/>
              </a:schemeClr>
            </a:solidFill>
            <a:ln>
              <a:noFill/>
            </a:ln>
            <a:effectLst/>
          </c:spPr>
          <c:invertIfNegative val="0"/>
          <c:cat>
            <c:strRef>
              <c:f>Sheet1!$A$2:$A$12</c:f>
              <c:strCache>
                <c:ptCount val="11"/>
                <c:pt idx="0">
                  <c:v>Banco Supervielle</c:v>
                </c:pt>
                <c:pt idx="1">
                  <c:v>Banco Galicia</c:v>
                </c:pt>
                <c:pt idx="2">
                  <c:v>BBVA Francés</c:v>
                </c:pt>
                <c:pt idx="3">
                  <c:v>Santander Río</c:v>
                </c:pt>
                <c:pt idx="4">
                  <c:v>ICBC Argentina</c:v>
                </c:pt>
                <c:pt idx="5">
                  <c:v>Banco Hipotecario</c:v>
                </c:pt>
                <c:pt idx="6">
                  <c:v>Banco Ciudad</c:v>
                </c:pt>
                <c:pt idx="7">
                  <c:v>Banco Provincia</c:v>
                </c:pt>
                <c:pt idx="8">
                  <c:v>Banco Macro</c:v>
                </c:pt>
                <c:pt idx="9">
                  <c:v>HSBC Argentina</c:v>
                </c:pt>
                <c:pt idx="10">
                  <c:v>Banco Nación</c:v>
                </c:pt>
              </c:strCache>
            </c:strRef>
          </c:cat>
          <c:val>
            <c:numRef>
              <c:f>Sheet1!$I$2:$I$12</c:f>
              <c:numCache>
                <c:formatCode>General</c:formatCode>
                <c:ptCount val="11"/>
                <c:pt idx="0">
                  <c:v>151</c:v>
                </c:pt>
                <c:pt idx="1">
                  <c:v>2994</c:v>
                </c:pt>
                <c:pt idx="2">
                  <c:v>8537</c:v>
                </c:pt>
                <c:pt idx="3">
                  <c:v>566</c:v>
                </c:pt>
                <c:pt idx="4">
                  <c:v>687</c:v>
                </c:pt>
                <c:pt idx="5">
                  <c:v>452</c:v>
                </c:pt>
                <c:pt idx="6">
                  <c:v>368</c:v>
                </c:pt>
                <c:pt idx="7">
                  <c:v>3688</c:v>
                </c:pt>
                <c:pt idx="8">
                  <c:v>2124</c:v>
                </c:pt>
                <c:pt idx="9">
                  <c:v>143</c:v>
                </c:pt>
                <c:pt idx="10">
                  <c:v>2380</c:v>
                </c:pt>
              </c:numCache>
            </c:numRef>
          </c:val>
          <c:extLst>
            <c:ext xmlns:c16="http://schemas.microsoft.com/office/drawing/2014/chart" uri="{C3380CC4-5D6E-409C-BE32-E72D297353CC}">
              <c16:uniqueId val="{00000007-8A58-4E7A-83CC-16D3CC363425}"/>
            </c:ext>
          </c:extLst>
        </c:ser>
        <c:dLbls>
          <c:showLegendKey val="0"/>
          <c:showVal val="0"/>
          <c:showCatName val="0"/>
          <c:showSerName val="0"/>
          <c:showPercent val="0"/>
          <c:showBubbleSize val="0"/>
        </c:dLbls>
        <c:gapWidth val="150"/>
        <c:overlap val="100"/>
        <c:axId val="281280360"/>
        <c:axId val="281282656"/>
      </c:barChart>
      <c:catAx>
        <c:axId val="28128036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1282656"/>
        <c:crosses val="autoZero"/>
        <c:auto val="1"/>
        <c:lblAlgn val="ctr"/>
        <c:lblOffset val="100"/>
        <c:noMultiLvlLbl val="0"/>
      </c:catAx>
      <c:valAx>
        <c:axId val="281282656"/>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12803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Banco Supervielle</c:v>
                </c:pt>
              </c:strCache>
            </c:strRef>
          </c:tx>
          <c:spPr>
            <a:solidFill>
              <a:schemeClr val="accent1"/>
            </a:solidFill>
            <a:ln>
              <a:noFill/>
            </a:ln>
            <a:effectLst/>
          </c:spPr>
          <c:invertIfNegative val="0"/>
          <c:cat>
            <c:strRef>
              <c:f>Sheet1!$A$2:$A$6</c:f>
              <c:strCache>
                <c:ptCount val="5"/>
                <c:pt idx="0">
                  <c:v>0h - 2h</c:v>
                </c:pt>
                <c:pt idx="1">
                  <c:v>2h - 8h</c:v>
                </c:pt>
                <c:pt idx="2">
                  <c:v>8h - 24h</c:v>
                </c:pt>
                <c:pt idx="3">
                  <c:v>24h+</c:v>
                </c:pt>
                <c:pt idx="4">
                  <c:v>Not responded</c:v>
                </c:pt>
              </c:strCache>
            </c:strRef>
          </c:cat>
          <c:val>
            <c:numRef>
              <c:f>Sheet1!$B$2:$B$6</c:f>
              <c:numCache>
                <c:formatCode>General</c:formatCode>
                <c:ptCount val="5"/>
                <c:pt idx="0">
                  <c:v>0</c:v>
                </c:pt>
                <c:pt idx="1">
                  <c:v>0</c:v>
                </c:pt>
                <c:pt idx="2">
                  <c:v>0</c:v>
                </c:pt>
                <c:pt idx="3">
                  <c:v>0</c:v>
                </c:pt>
                <c:pt idx="4">
                  <c:v>0</c:v>
                </c:pt>
              </c:numCache>
            </c:numRef>
          </c:val>
          <c:extLst>
            <c:ext xmlns:c16="http://schemas.microsoft.com/office/drawing/2014/chart" uri="{C3380CC4-5D6E-409C-BE32-E72D297353CC}">
              <c16:uniqueId val="{00000000-1486-4C2D-A5A6-F9E679AE2290}"/>
            </c:ext>
          </c:extLst>
        </c:ser>
        <c:ser>
          <c:idx val="1"/>
          <c:order val="1"/>
          <c:tx>
            <c:strRef>
              <c:f>Sheet1!$C$1</c:f>
              <c:strCache>
                <c:ptCount val="1"/>
                <c:pt idx="0">
                  <c:v>Banco Galicia</c:v>
                </c:pt>
              </c:strCache>
            </c:strRef>
          </c:tx>
          <c:spPr>
            <a:solidFill>
              <a:schemeClr val="accent2"/>
            </a:solidFill>
            <a:ln>
              <a:noFill/>
            </a:ln>
            <a:effectLst/>
          </c:spPr>
          <c:invertIfNegative val="0"/>
          <c:cat>
            <c:strRef>
              <c:f>Sheet1!$A$2:$A$6</c:f>
              <c:strCache>
                <c:ptCount val="5"/>
                <c:pt idx="0">
                  <c:v>0h - 2h</c:v>
                </c:pt>
                <c:pt idx="1">
                  <c:v>2h - 8h</c:v>
                </c:pt>
                <c:pt idx="2">
                  <c:v>8h - 24h</c:v>
                </c:pt>
                <c:pt idx="3">
                  <c:v>24h+</c:v>
                </c:pt>
                <c:pt idx="4">
                  <c:v>Not responded</c:v>
                </c:pt>
              </c:strCache>
            </c:strRef>
          </c:cat>
          <c:val>
            <c:numRef>
              <c:f>Sheet1!$C$2:$C$6</c:f>
              <c:numCache>
                <c:formatCode>General</c:formatCode>
                <c:ptCount val="5"/>
                <c:pt idx="0">
                  <c:v>0</c:v>
                </c:pt>
                <c:pt idx="1">
                  <c:v>0</c:v>
                </c:pt>
                <c:pt idx="2">
                  <c:v>0</c:v>
                </c:pt>
                <c:pt idx="3">
                  <c:v>0</c:v>
                </c:pt>
                <c:pt idx="4">
                  <c:v>0</c:v>
                </c:pt>
              </c:numCache>
            </c:numRef>
          </c:val>
          <c:extLst>
            <c:ext xmlns:c16="http://schemas.microsoft.com/office/drawing/2014/chart" uri="{C3380CC4-5D6E-409C-BE32-E72D297353CC}">
              <c16:uniqueId val="{00000001-1486-4C2D-A5A6-F9E679AE2290}"/>
            </c:ext>
          </c:extLst>
        </c:ser>
        <c:ser>
          <c:idx val="2"/>
          <c:order val="2"/>
          <c:tx>
            <c:strRef>
              <c:f>Sheet1!$D$1</c:f>
              <c:strCache>
                <c:ptCount val="1"/>
                <c:pt idx="0">
                  <c:v>BBVA Francés</c:v>
                </c:pt>
              </c:strCache>
            </c:strRef>
          </c:tx>
          <c:spPr>
            <a:solidFill>
              <a:schemeClr val="accent3"/>
            </a:solidFill>
            <a:ln>
              <a:noFill/>
            </a:ln>
            <a:effectLst/>
          </c:spPr>
          <c:invertIfNegative val="0"/>
          <c:cat>
            <c:strRef>
              <c:f>Sheet1!$A$2:$A$6</c:f>
              <c:strCache>
                <c:ptCount val="5"/>
                <c:pt idx="0">
                  <c:v>0h - 2h</c:v>
                </c:pt>
                <c:pt idx="1">
                  <c:v>2h - 8h</c:v>
                </c:pt>
                <c:pt idx="2">
                  <c:v>8h - 24h</c:v>
                </c:pt>
                <c:pt idx="3">
                  <c:v>24h+</c:v>
                </c:pt>
                <c:pt idx="4">
                  <c:v>Not responded</c:v>
                </c:pt>
              </c:strCache>
            </c:strRef>
          </c:cat>
          <c:val>
            <c:numRef>
              <c:f>Sheet1!$D$2:$D$6</c:f>
              <c:numCache>
                <c:formatCode>General</c:formatCode>
                <c:ptCount val="5"/>
                <c:pt idx="0">
                  <c:v>0</c:v>
                </c:pt>
                <c:pt idx="1">
                  <c:v>0</c:v>
                </c:pt>
                <c:pt idx="2">
                  <c:v>0</c:v>
                </c:pt>
                <c:pt idx="3">
                  <c:v>0</c:v>
                </c:pt>
                <c:pt idx="4">
                  <c:v>0</c:v>
                </c:pt>
              </c:numCache>
            </c:numRef>
          </c:val>
          <c:extLst>
            <c:ext xmlns:c16="http://schemas.microsoft.com/office/drawing/2014/chart" uri="{C3380CC4-5D6E-409C-BE32-E72D297353CC}">
              <c16:uniqueId val="{00000002-1486-4C2D-A5A6-F9E679AE2290}"/>
            </c:ext>
          </c:extLst>
        </c:ser>
        <c:ser>
          <c:idx val="3"/>
          <c:order val="3"/>
          <c:tx>
            <c:strRef>
              <c:f>Sheet1!$E$1</c:f>
              <c:strCache>
                <c:ptCount val="1"/>
                <c:pt idx="0">
                  <c:v>Santander Río</c:v>
                </c:pt>
              </c:strCache>
            </c:strRef>
          </c:tx>
          <c:spPr>
            <a:solidFill>
              <a:schemeClr val="accent4"/>
            </a:solidFill>
            <a:ln>
              <a:noFill/>
            </a:ln>
            <a:effectLst/>
          </c:spPr>
          <c:invertIfNegative val="0"/>
          <c:cat>
            <c:strRef>
              <c:f>Sheet1!$A$2:$A$6</c:f>
              <c:strCache>
                <c:ptCount val="5"/>
                <c:pt idx="0">
                  <c:v>0h - 2h</c:v>
                </c:pt>
                <c:pt idx="1">
                  <c:v>2h - 8h</c:v>
                </c:pt>
                <c:pt idx="2">
                  <c:v>8h - 24h</c:v>
                </c:pt>
                <c:pt idx="3">
                  <c:v>24h+</c:v>
                </c:pt>
                <c:pt idx="4">
                  <c:v>Not responded</c:v>
                </c:pt>
              </c:strCache>
            </c:strRef>
          </c:cat>
          <c:val>
            <c:numRef>
              <c:f>Sheet1!$E$2:$E$6</c:f>
              <c:numCache>
                <c:formatCode>General</c:formatCode>
                <c:ptCount val="5"/>
                <c:pt idx="0">
                  <c:v>102</c:v>
                </c:pt>
                <c:pt idx="1">
                  <c:v>11</c:v>
                </c:pt>
                <c:pt idx="2">
                  <c:v>18</c:v>
                </c:pt>
                <c:pt idx="3">
                  <c:v>21</c:v>
                </c:pt>
                <c:pt idx="4">
                  <c:v>5</c:v>
                </c:pt>
              </c:numCache>
            </c:numRef>
          </c:val>
          <c:extLst>
            <c:ext xmlns:c16="http://schemas.microsoft.com/office/drawing/2014/chart" uri="{C3380CC4-5D6E-409C-BE32-E72D297353CC}">
              <c16:uniqueId val="{00000003-1486-4C2D-A5A6-F9E679AE2290}"/>
            </c:ext>
          </c:extLst>
        </c:ser>
        <c:ser>
          <c:idx val="4"/>
          <c:order val="4"/>
          <c:tx>
            <c:strRef>
              <c:f>Sheet1!$F$1</c:f>
              <c:strCache>
                <c:ptCount val="1"/>
                <c:pt idx="0">
                  <c:v>ICBC Argentina</c:v>
                </c:pt>
              </c:strCache>
            </c:strRef>
          </c:tx>
          <c:spPr>
            <a:solidFill>
              <a:schemeClr val="accent5"/>
            </a:solidFill>
            <a:ln>
              <a:noFill/>
            </a:ln>
            <a:effectLst/>
          </c:spPr>
          <c:invertIfNegative val="0"/>
          <c:cat>
            <c:strRef>
              <c:f>Sheet1!$A$2:$A$6</c:f>
              <c:strCache>
                <c:ptCount val="5"/>
                <c:pt idx="0">
                  <c:v>0h - 2h</c:v>
                </c:pt>
                <c:pt idx="1">
                  <c:v>2h - 8h</c:v>
                </c:pt>
                <c:pt idx="2">
                  <c:v>8h - 24h</c:v>
                </c:pt>
                <c:pt idx="3">
                  <c:v>24h+</c:v>
                </c:pt>
                <c:pt idx="4">
                  <c:v>Not responded</c:v>
                </c:pt>
              </c:strCache>
            </c:strRef>
          </c:cat>
          <c:val>
            <c:numRef>
              <c:f>Sheet1!$F$2:$F$6</c:f>
              <c:numCache>
                <c:formatCode>General</c:formatCode>
                <c:ptCount val="5"/>
                <c:pt idx="0">
                  <c:v>11</c:v>
                </c:pt>
                <c:pt idx="1">
                  <c:v>28</c:v>
                </c:pt>
                <c:pt idx="2">
                  <c:v>14</c:v>
                </c:pt>
                <c:pt idx="3">
                  <c:v>8</c:v>
                </c:pt>
                <c:pt idx="4">
                  <c:v>19</c:v>
                </c:pt>
              </c:numCache>
            </c:numRef>
          </c:val>
          <c:extLst>
            <c:ext xmlns:c16="http://schemas.microsoft.com/office/drawing/2014/chart" uri="{C3380CC4-5D6E-409C-BE32-E72D297353CC}">
              <c16:uniqueId val="{00000004-1486-4C2D-A5A6-F9E679AE2290}"/>
            </c:ext>
          </c:extLst>
        </c:ser>
        <c:ser>
          <c:idx val="5"/>
          <c:order val="5"/>
          <c:tx>
            <c:strRef>
              <c:f>Sheet1!$G$1</c:f>
              <c:strCache>
                <c:ptCount val="1"/>
                <c:pt idx="0">
                  <c:v>Banco Hipotecario</c:v>
                </c:pt>
              </c:strCache>
            </c:strRef>
          </c:tx>
          <c:spPr>
            <a:solidFill>
              <a:schemeClr val="accent6"/>
            </a:solidFill>
            <a:ln>
              <a:noFill/>
            </a:ln>
            <a:effectLst/>
          </c:spPr>
          <c:invertIfNegative val="0"/>
          <c:cat>
            <c:strRef>
              <c:f>Sheet1!$A$2:$A$6</c:f>
              <c:strCache>
                <c:ptCount val="5"/>
                <c:pt idx="0">
                  <c:v>0h - 2h</c:v>
                </c:pt>
                <c:pt idx="1">
                  <c:v>2h - 8h</c:v>
                </c:pt>
                <c:pt idx="2">
                  <c:v>8h - 24h</c:v>
                </c:pt>
                <c:pt idx="3">
                  <c:v>24h+</c:v>
                </c:pt>
                <c:pt idx="4">
                  <c:v>Not responded</c:v>
                </c:pt>
              </c:strCache>
            </c:strRef>
          </c:cat>
          <c:val>
            <c:numRef>
              <c:f>Sheet1!$G$2:$G$6</c:f>
              <c:numCache>
                <c:formatCode>General</c:formatCode>
                <c:ptCount val="5"/>
                <c:pt idx="0">
                  <c:v>23</c:v>
                </c:pt>
                <c:pt idx="1">
                  <c:v>1</c:v>
                </c:pt>
                <c:pt idx="2">
                  <c:v>6</c:v>
                </c:pt>
                <c:pt idx="3">
                  <c:v>3</c:v>
                </c:pt>
                <c:pt idx="4">
                  <c:v>0</c:v>
                </c:pt>
              </c:numCache>
            </c:numRef>
          </c:val>
          <c:extLst>
            <c:ext xmlns:c16="http://schemas.microsoft.com/office/drawing/2014/chart" uri="{C3380CC4-5D6E-409C-BE32-E72D297353CC}">
              <c16:uniqueId val="{00000005-1486-4C2D-A5A6-F9E679AE2290}"/>
            </c:ext>
          </c:extLst>
        </c:ser>
        <c:ser>
          <c:idx val="6"/>
          <c:order val="6"/>
          <c:tx>
            <c:strRef>
              <c:f>Sheet1!$H$1</c:f>
              <c:strCache>
                <c:ptCount val="1"/>
                <c:pt idx="0">
                  <c:v>Banco Ciudad</c:v>
                </c:pt>
              </c:strCache>
            </c:strRef>
          </c:tx>
          <c:spPr>
            <a:solidFill>
              <a:schemeClr val="accent1">
                <a:lumMod val="60000"/>
              </a:schemeClr>
            </a:solidFill>
            <a:ln>
              <a:noFill/>
            </a:ln>
            <a:effectLst/>
          </c:spPr>
          <c:invertIfNegative val="0"/>
          <c:cat>
            <c:strRef>
              <c:f>Sheet1!$A$2:$A$6</c:f>
              <c:strCache>
                <c:ptCount val="5"/>
                <c:pt idx="0">
                  <c:v>0h - 2h</c:v>
                </c:pt>
                <c:pt idx="1">
                  <c:v>2h - 8h</c:v>
                </c:pt>
                <c:pt idx="2">
                  <c:v>8h - 24h</c:v>
                </c:pt>
                <c:pt idx="3">
                  <c:v>24h+</c:v>
                </c:pt>
                <c:pt idx="4">
                  <c:v>Not responded</c:v>
                </c:pt>
              </c:strCache>
            </c:strRef>
          </c:cat>
          <c:val>
            <c:numRef>
              <c:f>Sheet1!$H$2:$H$6</c:f>
              <c:numCache>
                <c:formatCode>General</c:formatCode>
                <c:ptCount val="5"/>
                <c:pt idx="0">
                  <c:v>0</c:v>
                </c:pt>
                <c:pt idx="1">
                  <c:v>0</c:v>
                </c:pt>
                <c:pt idx="2">
                  <c:v>0</c:v>
                </c:pt>
                <c:pt idx="3">
                  <c:v>0</c:v>
                </c:pt>
                <c:pt idx="4">
                  <c:v>0</c:v>
                </c:pt>
              </c:numCache>
            </c:numRef>
          </c:val>
          <c:extLst>
            <c:ext xmlns:c16="http://schemas.microsoft.com/office/drawing/2014/chart" uri="{C3380CC4-5D6E-409C-BE32-E72D297353CC}">
              <c16:uniqueId val="{00000006-1486-4C2D-A5A6-F9E679AE2290}"/>
            </c:ext>
          </c:extLst>
        </c:ser>
        <c:ser>
          <c:idx val="7"/>
          <c:order val="7"/>
          <c:tx>
            <c:strRef>
              <c:f>Sheet1!$I$1</c:f>
              <c:strCache>
                <c:ptCount val="1"/>
                <c:pt idx="0">
                  <c:v>Banco Provincia</c:v>
                </c:pt>
              </c:strCache>
            </c:strRef>
          </c:tx>
          <c:spPr>
            <a:solidFill>
              <a:schemeClr val="accent2">
                <a:lumMod val="60000"/>
              </a:schemeClr>
            </a:solidFill>
            <a:ln>
              <a:noFill/>
            </a:ln>
            <a:effectLst/>
          </c:spPr>
          <c:invertIfNegative val="0"/>
          <c:cat>
            <c:strRef>
              <c:f>Sheet1!$A$2:$A$6</c:f>
              <c:strCache>
                <c:ptCount val="5"/>
                <c:pt idx="0">
                  <c:v>0h - 2h</c:v>
                </c:pt>
                <c:pt idx="1">
                  <c:v>2h - 8h</c:v>
                </c:pt>
                <c:pt idx="2">
                  <c:v>8h - 24h</c:v>
                </c:pt>
                <c:pt idx="3">
                  <c:v>24h+</c:v>
                </c:pt>
                <c:pt idx="4">
                  <c:v>Not responded</c:v>
                </c:pt>
              </c:strCache>
            </c:strRef>
          </c:cat>
          <c:val>
            <c:numRef>
              <c:f>Sheet1!$I$2:$I$6</c:f>
              <c:numCache>
                <c:formatCode>General</c:formatCode>
                <c:ptCount val="5"/>
                <c:pt idx="0">
                  <c:v>2</c:v>
                </c:pt>
                <c:pt idx="1">
                  <c:v>1</c:v>
                </c:pt>
                <c:pt idx="2">
                  <c:v>2</c:v>
                </c:pt>
                <c:pt idx="3">
                  <c:v>3</c:v>
                </c:pt>
                <c:pt idx="4">
                  <c:v>5</c:v>
                </c:pt>
              </c:numCache>
            </c:numRef>
          </c:val>
          <c:extLst>
            <c:ext xmlns:c16="http://schemas.microsoft.com/office/drawing/2014/chart" uri="{C3380CC4-5D6E-409C-BE32-E72D297353CC}">
              <c16:uniqueId val="{00000007-1486-4C2D-A5A6-F9E679AE2290}"/>
            </c:ext>
          </c:extLst>
        </c:ser>
        <c:ser>
          <c:idx val="8"/>
          <c:order val="8"/>
          <c:tx>
            <c:strRef>
              <c:f>Sheet1!$J$1</c:f>
              <c:strCache>
                <c:ptCount val="1"/>
                <c:pt idx="0">
                  <c:v>Banco Macro</c:v>
                </c:pt>
              </c:strCache>
            </c:strRef>
          </c:tx>
          <c:spPr>
            <a:solidFill>
              <a:schemeClr val="accent3">
                <a:lumMod val="60000"/>
              </a:schemeClr>
            </a:solidFill>
            <a:ln>
              <a:noFill/>
            </a:ln>
            <a:effectLst/>
          </c:spPr>
          <c:invertIfNegative val="0"/>
          <c:cat>
            <c:strRef>
              <c:f>Sheet1!$A$2:$A$6</c:f>
              <c:strCache>
                <c:ptCount val="5"/>
                <c:pt idx="0">
                  <c:v>0h - 2h</c:v>
                </c:pt>
                <c:pt idx="1">
                  <c:v>2h - 8h</c:v>
                </c:pt>
                <c:pt idx="2">
                  <c:v>8h - 24h</c:v>
                </c:pt>
                <c:pt idx="3">
                  <c:v>24h+</c:v>
                </c:pt>
                <c:pt idx="4">
                  <c:v>Not responded</c:v>
                </c:pt>
              </c:strCache>
            </c:strRef>
          </c:cat>
          <c:val>
            <c:numRef>
              <c:f>Sheet1!$J$2:$J$6</c:f>
              <c:numCache>
                <c:formatCode>General</c:formatCode>
                <c:ptCount val="5"/>
                <c:pt idx="0">
                  <c:v>0</c:v>
                </c:pt>
                <c:pt idx="1">
                  <c:v>0</c:v>
                </c:pt>
                <c:pt idx="2">
                  <c:v>0</c:v>
                </c:pt>
                <c:pt idx="3">
                  <c:v>0</c:v>
                </c:pt>
                <c:pt idx="4">
                  <c:v>0</c:v>
                </c:pt>
              </c:numCache>
            </c:numRef>
          </c:val>
          <c:extLst>
            <c:ext xmlns:c16="http://schemas.microsoft.com/office/drawing/2014/chart" uri="{C3380CC4-5D6E-409C-BE32-E72D297353CC}">
              <c16:uniqueId val="{00000008-1486-4C2D-A5A6-F9E679AE2290}"/>
            </c:ext>
          </c:extLst>
        </c:ser>
        <c:ser>
          <c:idx val="9"/>
          <c:order val="9"/>
          <c:tx>
            <c:strRef>
              <c:f>Sheet1!$K$1</c:f>
              <c:strCache>
                <c:ptCount val="1"/>
                <c:pt idx="0">
                  <c:v>HSBC Argentina</c:v>
                </c:pt>
              </c:strCache>
            </c:strRef>
          </c:tx>
          <c:spPr>
            <a:solidFill>
              <a:schemeClr val="accent4">
                <a:lumMod val="60000"/>
              </a:schemeClr>
            </a:solidFill>
            <a:ln>
              <a:noFill/>
            </a:ln>
            <a:effectLst/>
          </c:spPr>
          <c:invertIfNegative val="0"/>
          <c:cat>
            <c:strRef>
              <c:f>Sheet1!$A$2:$A$6</c:f>
              <c:strCache>
                <c:ptCount val="5"/>
                <c:pt idx="0">
                  <c:v>0h - 2h</c:v>
                </c:pt>
                <c:pt idx="1">
                  <c:v>2h - 8h</c:v>
                </c:pt>
                <c:pt idx="2">
                  <c:v>8h - 24h</c:v>
                </c:pt>
                <c:pt idx="3">
                  <c:v>24h+</c:v>
                </c:pt>
                <c:pt idx="4">
                  <c:v>Not responded</c:v>
                </c:pt>
              </c:strCache>
            </c:strRef>
          </c:cat>
          <c:val>
            <c:numRef>
              <c:f>Sheet1!$K$2:$K$6</c:f>
              <c:numCache>
                <c:formatCode>General</c:formatCode>
                <c:ptCount val="5"/>
                <c:pt idx="0">
                  <c:v>0</c:v>
                </c:pt>
                <c:pt idx="1">
                  <c:v>0</c:v>
                </c:pt>
                <c:pt idx="2">
                  <c:v>0</c:v>
                </c:pt>
                <c:pt idx="3">
                  <c:v>0</c:v>
                </c:pt>
                <c:pt idx="4">
                  <c:v>0</c:v>
                </c:pt>
              </c:numCache>
            </c:numRef>
          </c:val>
          <c:extLst>
            <c:ext xmlns:c16="http://schemas.microsoft.com/office/drawing/2014/chart" uri="{C3380CC4-5D6E-409C-BE32-E72D297353CC}">
              <c16:uniqueId val="{00000009-1486-4C2D-A5A6-F9E679AE2290}"/>
            </c:ext>
          </c:extLst>
        </c:ser>
        <c:ser>
          <c:idx val="10"/>
          <c:order val="10"/>
          <c:tx>
            <c:strRef>
              <c:f>Sheet1!$L$1</c:f>
              <c:strCache>
                <c:ptCount val="1"/>
                <c:pt idx="0">
                  <c:v>Banco Nación</c:v>
                </c:pt>
              </c:strCache>
            </c:strRef>
          </c:tx>
          <c:spPr>
            <a:solidFill>
              <a:schemeClr val="accent5">
                <a:lumMod val="60000"/>
              </a:schemeClr>
            </a:solidFill>
            <a:ln>
              <a:noFill/>
            </a:ln>
            <a:effectLst/>
          </c:spPr>
          <c:invertIfNegative val="0"/>
          <c:cat>
            <c:strRef>
              <c:f>Sheet1!$A$2:$A$6</c:f>
              <c:strCache>
                <c:ptCount val="5"/>
                <c:pt idx="0">
                  <c:v>0h - 2h</c:v>
                </c:pt>
                <c:pt idx="1">
                  <c:v>2h - 8h</c:v>
                </c:pt>
                <c:pt idx="2">
                  <c:v>8h - 24h</c:v>
                </c:pt>
                <c:pt idx="3">
                  <c:v>24h+</c:v>
                </c:pt>
                <c:pt idx="4">
                  <c:v>Not responded</c:v>
                </c:pt>
              </c:strCache>
            </c:strRef>
          </c:cat>
          <c:val>
            <c:numRef>
              <c:f>Sheet1!$L$2:$L$6</c:f>
              <c:numCache>
                <c:formatCode>General</c:formatCode>
                <c:ptCount val="5"/>
                <c:pt idx="0">
                  <c:v>0</c:v>
                </c:pt>
                <c:pt idx="1">
                  <c:v>0</c:v>
                </c:pt>
                <c:pt idx="2">
                  <c:v>0</c:v>
                </c:pt>
                <c:pt idx="3">
                  <c:v>0</c:v>
                </c:pt>
                <c:pt idx="4">
                  <c:v>0</c:v>
                </c:pt>
              </c:numCache>
            </c:numRef>
          </c:val>
          <c:extLst>
            <c:ext xmlns:c16="http://schemas.microsoft.com/office/drawing/2014/chart" uri="{C3380CC4-5D6E-409C-BE32-E72D297353CC}">
              <c16:uniqueId val="{0000000A-1486-4C2D-A5A6-F9E679AE2290}"/>
            </c:ext>
          </c:extLst>
        </c:ser>
        <c:dLbls>
          <c:showLegendKey val="0"/>
          <c:showVal val="0"/>
          <c:showCatName val="0"/>
          <c:showSerName val="0"/>
          <c:showPercent val="0"/>
          <c:showBubbleSize val="0"/>
        </c:dLbls>
        <c:gapWidth val="219"/>
        <c:overlap val="-27"/>
        <c:axId val="283579536"/>
        <c:axId val="157975600"/>
      </c:barChart>
      <c:catAx>
        <c:axId val="28357953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57975600"/>
        <c:crosses val="autoZero"/>
        <c:auto val="1"/>
        <c:lblAlgn val="ctr"/>
        <c:lblOffset val="100"/>
        <c:noMultiLvlLbl val="0"/>
      </c:catAx>
      <c:valAx>
        <c:axId val="15797560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35795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Link</c:v>
                </c:pt>
              </c:strCache>
            </c:strRef>
          </c:tx>
          <c:spPr>
            <a:solidFill>
              <a:schemeClr val="accent1"/>
            </a:solidFill>
            <a:ln>
              <a:noFill/>
            </a:ln>
            <a:effectLst/>
          </c:spPr>
          <c:invertIfNegative val="0"/>
          <c:cat>
            <c:strRef>
              <c:f>Sheet1!$A$2:$A$12</c:f>
              <c:strCache>
                <c:ptCount val="11"/>
                <c:pt idx="0">
                  <c:v>Banco Supervielle</c:v>
                </c:pt>
                <c:pt idx="1">
                  <c:v>Banco Galicia</c:v>
                </c:pt>
                <c:pt idx="2">
                  <c:v>BBVA Francés</c:v>
                </c:pt>
                <c:pt idx="3">
                  <c:v>Santander Río</c:v>
                </c:pt>
                <c:pt idx="4">
                  <c:v>ICBC Argentina</c:v>
                </c:pt>
                <c:pt idx="5">
                  <c:v>Banco Hipotecario</c:v>
                </c:pt>
                <c:pt idx="6">
                  <c:v>Banco Ciudad</c:v>
                </c:pt>
                <c:pt idx="7">
                  <c:v>Banco Provincia</c:v>
                </c:pt>
                <c:pt idx="8">
                  <c:v>Banco Macro</c:v>
                </c:pt>
                <c:pt idx="9">
                  <c:v>HSBC Argentina</c:v>
                </c:pt>
                <c:pt idx="10">
                  <c:v>Banco Nación</c:v>
                </c:pt>
              </c:strCache>
            </c:strRef>
          </c:cat>
          <c:val>
            <c:numRef>
              <c:f>Sheet1!$B$2:$B$12</c:f>
              <c:numCache>
                <c:formatCode>General</c:formatCode>
                <c:ptCount val="11"/>
                <c:pt idx="0">
                  <c:v>0</c:v>
                </c:pt>
                <c:pt idx="1">
                  <c:v>34</c:v>
                </c:pt>
                <c:pt idx="2">
                  <c:v>5</c:v>
                </c:pt>
                <c:pt idx="3">
                  <c:v>21</c:v>
                </c:pt>
                <c:pt idx="4">
                  <c:v>34</c:v>
                </c:pt>
                <c:pt idx="5">
                  <c:v>14</c:v>
                </c:pt>
                <c:pt idx="6">
                  <c:v>2</c:v>
                </c:pt>
                <c:pt idx="7">
                  <c:v>15</c:v>
                </c:pt>
                <c:pt idx="8">
                  <c:v>13</c:v>
                </c:pt>
                <c:pt idx="9">
                  <c:v>13</c:v>
                </c:pt>
                <c:pt idx="10">
                  <c:v>24</c:v>
                </c:pt>
              </c:numCache>
            </c:numRef>
          </c:val>
          <c:extLst>
            <c:ext xmlns:c16="http://schemas.microsoft.com/office/drawing/2014/chart" uri="{C3380CC4-5D6E-409C-BE32-E72D297353CC}">
              <c16:uniqueId val="{00000000-5BAC-4534-A1C2-F9152272FDBF}"/>
            </c:ext>
          </c:extLst>
        </c:ser>
        <c:ser>
          <c:idx val="1"/>
          <c:order val="1"/>
          <c:tx>
            <c:strRef>
              <c:f>Sheet1!$C$1</c:f>
              <c:strCache>
                <c:ptCount val="1"/>
                <c:pt idx="0">
                  <c:v>Photo</c:v>
                </c:pt>
              </c:strCache>
            </c:strRef>
          </c:tx>
          <c:spPr>
            <a:solidFill>
              <a:schemeClr val="accent2"/>
            </a:solidFill>
            <a:ln>
              <a:noFill/>
            </a:ln>
            <a:effectLst/>
          </c:spPr>
          <c:invertIfNegative val="0"/>
          <c:cat>
            <c:strRef>
              <c:f>Sheet1!$A$2:$A$12</c:f>
              <c:strCache>
                <c:ptCount val="11"/>
                <c:pt idx="0">
                  <c:v>Banco Supervielle</c:v>
                </c:pt>
                <c:pt idx="1">
                  <c:v>Banco Galicia</c:v>
                </c:pt>
                <c:pt idx="2">
                  <c:v>BBVA Francés</c:v>
                </c:pt>
                <c:pt idx="3">
                  <c:v>Santander Río</c:v>
                </c:pt>
                <c:pt idx="4">
                  <c:v>ICBC Argentina</c:v>
                </c:pt>
                <c:pt idx="5">
                  <c:v>Banco Hipotecario</c:v>
                </c:pt>
                <c:pt idx="6">
                  <c:v>Banco Ciudad</c:v>
                </c:pt>
                <c:pt idx="7">
                  <c:v>Banco Provincia</c:v>
                </c:pt>
                <c:pt idx="8">
                  <c:v>Banco Macro</c:v>
                </c:pt>
                <c:pt idx="9">
                  <c:v>HSBC Argentina</c:v>
                </c:pt>
                <c:pt idx="10">
                  <c:v>Banco Nación</c:v>
                </c:pt>
              </c:strCache>
            </c:strRef>
          </c:cat>
          <c:val>
            <c:numRef>
              <c:f>Sheet1!$C$2:$C$12</c:f>
              <c:numCache>
                <c:formatCode>General</c:formatCode>
                <c:ptCount val="11"/>
                <c:pt idx="0">
                  <c:v>23</c:v>
                </c:pt>
                <c:pt idx="1">
                  <c:v>6</c:v>
                </c:pt>
                <c:pt idx="2">
                  <c:v>17</c:v>
                </c:pt>
                <c:pt idx="3">
                  <c:v>11</c:v>
                </c:pt>
                <c:pt idx="4">
                  <c:v>10</c:v>
                </c:pt>
                <c:pt idx="5">
                  <c:v>19</c:v>
                </c:pt>
                <c:pt idx="6">
                  <c:v>49</c:v>
                </c:pt>
                <c:pt idx="7">
                  <c:v>43</c:v>
                </c:pt>
                <c:pt idx="8">
                  <c:v>20</c:v>
                </c:pt>
                <c:pt idx="9">
                  <c:v>60</c:v>
                </c:pt>
                <c:pt idx="10">
                  <c:v>27</c:v>
                </c:pt>
              </c:numCache>
            </c:numRef>
          </c:val>
          <c:extLst>
            <c:ext xmlns:c16="http://schemas.microsoft.com/office/drawing/2014/chart" uri="{C3380CC4-5D6E-409C-BE32-E72D297353CC}">
              <c16:uniqueId val="{00000001-5BAC-4534-A1C2-F9152272FDBF}"/>
            </c:ext>
          </c:extLst>
        </c:ser>
        <c:ser>
          <c:idx val="2"/>
          <c:order val="2"/>
          <c:tx>
            <c:strRef>
              <c:f>Sheet1!$D$1</c:f>
              <c:strCache>
                <c:ptCount val="1"/>
                <c:pt idx="0">
                  <c:v>Status</c:v>
                </c:pt>
              </c:strCache>
            </c:strRef>
          </c:tx>
          <c:spPr>
            <a:solidFill>
              <a:schemeClr val="accent3"/>
            </a:solidFill>
            <a:ln>
              <a:noFill/>
            </a:ln>
            <a:effectLst/>
          </c:spPr>
          <c:invertIfNegative val="0"/>
          <c:cat>
            <c:strRef>
              <c:f>Sheet1!$A$2:$A$12</c:f>
              <c:strCache>
                <c:ptCount val="11"/>
                <c:pt idx="0">
                  <c:v>Banco Supervielle</c:v>
                </c:pt>
                <c:pt idx="1">
                  <c:v>Banco Galicia</c:v>
                </c:pt>
                <c:pt idx="2">
                  <c:v>BBVA Francés</c:v>
                </c:pt>
                <c:pt idx="3">
                  <c:v>Santander Río</c:v>
                </c:pt>
                <c:pt idx="4">
                  <c:v>ICBC Argentina</c:v>
                </c:pt>
                <c:pt idx="5">
                  <c:v>Banco Hipotecario</c:v>
                </c:pt>
                <c:pt idx="6">
                  <c:v>Banco Ciudad</c:v>
                </c:pt>
                <c:pt idx="7">
                  <c:v>Banco Provincia</c:v>
                </c:pt>
                <c:pt idx="8">
                  <c:v>Banco Macro</c:v>
                </c:pt>
                <c:pt idx="9">
                  <c:v>HSBC Argentina</c:v>
                </c:pt>
                <c:pt idx="10">
                  <c:v>Banco Nación</c:v>
                </c:pt>
              </c:strCache>
            </c:strRef>
          </c:cat>
          <c:val>
            <c:numRef>
              <c:f>Sheet1!$D$2:$D$12</c:f>
              <c:numCache>
                <c:formatCode>General</c:formatCode>
                <c:ptCount val="11"/>
                <c:pt idx="0">
                  <c:v>0</c:v>
                </c:pt>
                <c:pt idx="1">
                  <c:v>1</c:v>
                </c:pt>
                <c:pt idx="2">
                  <c:v>11</c:v>
                </c:pt>
                <c:pt idx="3">
                  <c:v>6</c:v>
                </c:pt>
                <c:pt idx="4">
                  <c:v>0</c:v>
                </c:pt>
                <c:pt idx="5">
                  <c:v>0</c:v>
                </c:pt>
                <c:pt idx="6">
                  <c:v>4</c:v>
                </c:pt>
                <c:pt idx="7">
                  <c:v>0</c:v>
                </c:pt>
                <c:pt idx="8">
                  <c:v>0</c:v>
                </c:pt>
                <c:pt idx="9">
                  <c:v>0</c:v>
                </c:pt>
                <c:pt idx="10">
                  <c:v>0</c:v>
                </c:pt>
              </c:numCache>
            </c:numRef>
          </c:val>
          <c:extLst>
            <c:ext xmlns:c16="http://schemas.microsoft.com/office/drawing/2014/chart" uri="{C3380CC4-5D6E-409C-BE32-E72D297353CC}">
              <c16:uniqueId val="{00000002-5BAC-4534-A1C2-F9152272FDBF}"/>
            </c:ext>
          </c:extLst>
        </c:ser>
        <c:ser>
          <c:idx val="3"/>
          <c:order val="3"/>
          <c:tx>
            <c:strRef>
              <c:f>Sheet1!$E$1</c:f>
              <c:strCache>
                <c:ptCount val="1"/>
                <c:pt idx="0">
                  <c:v>Video</c:v>
                </c:pt>
              </c:strCache>
            </c:strRef>
          </c:tx>
          <c:spPr>
            <a:solidFill>
              <a:schemeClr val="accent4"/>
            </a:solidFill>
            <a:ln>
              <a:noFill/>
            </a:ln>
            <a:effectLst/>
          </c:spPr>
          <c:invertIfNegative val="0"/>
          <c:cat>
            <c:strRef>
              <c:f>Sheet1!$A$2:$A$12</c:f>
              <c:strCache>
                <c:ptCount val="11"/>
                <c:pt idx="0">
                  <c:v>Banco Supervielle</c:v>
                </c:pt>
                <c:pt idx="1">
                  <c:v>Banco Galicia</c:v>
                </c:pt>
                <c:pt idx="2">
                  <c:v>BBVA Francés</c:v>
                </c:pt>
                <c:pt idx="3">
                  <c:v>Santander Río</c:v>
                </c:pt>
                <c:pt idx="4">
                  <c:v>ICBC Argentina</c:v>
                </c:pt>
                <c:pt idx="5">
                  <c:v>Banco Hipotecario</c:v>
                </c:pt>
                <c:pt idx="6">
                  <c:v>Banco Ciudad</c:v>
                </c:pt>
                <c:pt idx="7">
                  <c:v>Banco Provincia</c:v>
                </c:pt>
                <c:pt idx="8">
                  <c:v>Banco Macro</c:v>
                </c:pt>
                <c:pt idx="9">
                  <c:v>HSBC Argentina</c:v>
                </c:pt>
                <c:pt idx="10">
                  <c:v>Banco Nación</c:v>
                </c:pt>
              </c:strCache>
            </c:strRef>
          </c:cat>
          <c:val>
            <c:numRef>
              <c:f>Sheet1!$E$2:$E$12</c:f>
              <c:numCache>
                <c:formatCode>General</c:formatCode>
                <c:ptCount val="11"/>
                <c:pt idx="0">
                  <c:v>10</c:v>
                </c:pt>
                <c:pt idx="1">
                  <c:v>16</c:v>
                </c:pt>
                <c:pt idx="2">
                  <c:v>8</c:v>
                </c:pt>
                <c:pt idx="3">
                  <c:v>7</c:v>
                </c:pt>
                <c:pt idx="4">
                  <c:v>6</c:v>
                </c:pt>
                <c:pt idx="5">
                  <c:v>1</c:v>
                </c:pt>
                <c:pt idx="6">
                  <c:v>5</c:v>
                </c:pt>
                <c:pt idx="7">
                  <c:v>9</c:v>
                </c:pt>
                <c:pt idx="8">
                  <c:v>7</c:v>
                </c:pt>
                <c:pt idx="9">
                  <c:v>3</c:v>
                </c:pt>
                <c:pt idx="10">
                  <c:v>3</c:v>
                </c:pt>
              </c:numCache>
            </c:numRef>
          </c:val>
          <c:extLst>
            <c:ext xmlns:c16="http://schemas.microsoft.com/office/drawing/2014/chart" uri="{C3380CC4-5D6E-409C-BE32-E72D297353CC}">
              <c16:uniqueId val="{00000003-5BAC-4534-A1C2-F9152272FDBF}"/>
            </c:ext>
          </c:extLst>
        </c:ser>
        <c:dLbls>
          <c:showLegendKey val="0"/>
          <c:showVal val="0"/>
          <c:showCatName val="0"/>
          <c:showSerName val="0"/>
          <c:showPercent val="0"/>
          <c:showBubbleSize val="0"/>
        </c:dLbls>
        <c:gapWidth val="150"/>
        <c:overlap val="100"/>
        <c:axId val="264538672"/>
        <c:axId val="264539000"/>
      </c:barChart>
      <c:catAx>
        <c:axId val="26453867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64539000"/>
        <c:crosses val="autoZero"/>
        <c:auto val="1"/>
        <c:lblAlgn val="ctr"/>
        <c:lblOffset val="100"/>
        <c:noMultiLvlLbl val="0"/>
      </c:catAx>
      <c:valAx>
        <c:axId val="264539000"/>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645386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Banco Supervielle</c:v>
                </c:pt>
              </c:strCache>
            </c:strRef>
          </c:tx>
          <c:spPr>
            <a:solidFill>
              <a:schemeClr val="accent1"/>
            </a:solidFill>
            <a:ln>
              <a:noFill/>
            </a:ln>
            <a:effectLst/>
          </c:spPr>
          <c:invertIfNegative val="0"/>
          <c:cat>
            <c:strRef>
              <c:f>Sheet1!$A$2:$A$8</c:f>
              <c:strCache>
                <c:ptCount val="7"/>
                <c:pt idx="0">
                  <c:v>Status</c:v>
                </c:pt>
                <c:pt idx="1">
                  <c:v>Link</c:v>
                </c:pt>
                <c:pt idx="2">
                  <c:v>Photo</c:v>
                </c:pt>
                <c:pt idx="3">
                  <c:v>Coverphoto</c:v>
                </c:pt>
                <c:pt idx="4">
                  <c:v>Video</c:v>
                </c:pt>
                <c:pt idx="5">
                  <c:v>Note</c:v>
                </c:pt>
                <c:pt idx="6">
                  <c:v>Misc</c:v>
                </c:pt>
              </c:strCache>
            </c:strRef>
          </c:cat>
          <c:val>
            <c:numRef>
              <c:f>Sheet1!$B$2:$B$8</c:f>
              <c:numCache>
                <c:formatCode>General</c:formatCode>
                <c:ptCount val="7"/>
                <c:pt idx="0">
                  <c:v>0</c:v>
                </c:pt>
                <c:pt idx="1">
                  <c:v>0</c:v>
                </c:pt>
                <c:pt idx="2">
                  <c:v>0.12521137356313</c:v>
                </c:pt>
                <c:pt idx="3">
                  <c:v>0</c:v>
                </c:pt>
                <c:pt idx="4">
                  <c:v>2.7029485304239001E-2</c:v>
                </c:pt>
                <c:pt idx="5">
                  <c:v>0</c:v>
                </c:pt>
                <c:pt idx="6">
                  <c:v>0</c:v>
                </c:pt>
              </c:numCache>
            </c:numRef>
          </c:val>
          <c:extLst>
            <c:ext xmlns:c16="http://schemas.microsoft.com/office/drawing/2014/chart" uri="{C3380CC4-5D6E-409C-BE32-E72D297353CC}">
              <c16:uniqueId val="{00000000-F223-4FD5-92A7-808A5AF70F4E}"/>
            </c:ext>
          </c:extLst>
        </c:ser>
        <c:ser>
          <c:idx val="1"/>
          <c:order val="1"/>
          <c:tx>
            <c:strRef>
              <c:f>Sheet1!$C$1</c:f>
              <c:strCache>
                <c:ptCount val="1"/>
                <c:pt idx="0">
                  <c:v>Banco Galicia</c:v>
                </c:pt>
              </c:strCache>
            </c:strRef>
          </c:tx>
          <c:spPr>
            <a:solidFill>
              <a:schemeClr val="accent2"/>
            </a:solidFill>
            <a:ln>
              <a:noFill/>
            </a:ln>
            <a:effectLst/>
          </c:spPr>
          <c:invertIfNegative val="0"/>
          <c:cat>
            <c:strRef>
              <c:f>Sheet1!$A$2:$A$8</c:f>
              <c:strCache>
                <c:ptCount val="7"/>
                <c:pt idx="0">
                  <c:v>Status</c:v>
                </c:pt>
                <c:pt idx="1">
                  <c:v>Link</c:v>
                </c:pt>
                <c:pt idx="2">
                  <c:v>Photo</c:v>
                </c:pt>
                <c:pt idx="3">
                  <c:v>Coverphoto</c:v>
                </c:pt>
                <c:pt idx="4">
                  <c:v>Video</c:v>
                </c:pt>
                <c:pt idx="5">
                  <c:v>Note</c:v>
                </c:pt>
                <c:pt idx="6">
                  <c:v>Misc</c:v>
                </c:pt>
              </c:strCache>
            </c:strRef>
          </c:cat>
          <c:val>
            <c:numRef>
              <c:f>Sheet1!$C$2:$C$8</c:f>
              <c:numCache>
                <c:formatCode>General</c:formatCode>
                <c:ptCount val="7"/>
                <c:pt idx="0">
                  <c:v>2.7641397663443999E-3</c:v>
                </c:pt>
                <c:pt idx="1">
                  <c:v>0.20670533854018999</c:v>
                </c:pt>
                <c:pt idx="2">
                  <c:v>5.8164604260037001E-2</c:v>
                </c:pt>
                <c:pt idx="3">
                  <c:v>0</c:v>
                </c:pt>
                <c:pt idx="4">
                  <c:v>4.134076574567E-2</c:v>
                </c:pt>
                <c:pt idx="5">
                  <c:v>0</c:v>
                </c:pt>
                <c:pt idx="6">
                  <c:v>0</c:v>
                </c:pt>
              </c:numCache>
            </c:numRef>
          </c:val>
          <c:extLst>
            <c:ext xmlns:c16="http://schemas.microsoft.com/office/drawing/2014/chart" uri="{C3380CC4-5D6E-409C-BE32-E72D297353CC}">
              <c16:uniqueId val="{00000001-F223-4FD5-92A7-808A5AF70F4E}"/>
            </c:ext>
          </c:extLst>
        </c:ser>
        <c:ser>
          <c:idx val="2"/>
          <c:order val="2"/>
          <c:tx>
            <c:strRef>
              <c:f>Sheet1!$D$1</c:f>
              <c:strCache>
                <c:ptCount val="1"/>
                <c:pt idx="0">
                  <c:v>BBVA Francés</c:v>
                </c:pt>
              </c:strCache>
            </c:strRef>
          </c:tx>
          <c:spPr>
            <a:solidFill>
              <a:schemeClr val="accent3"/>
            </a:solidFill>
            <a:ln>
              <a:noFill/>
            </a:ln>
            <a:effectLst/>
          </c:spPr>
          <c:invertIfNegative val="0"/>
          <c:cat>
            <c:strRef>
              <c:f>Sheet1!$A$2:$A$8</c:f>
              <c:strCache>
                <c:ptCount val="7"/>
                <c:pt idx="0">
                  <c:v>Status</c:v>
                </c:pt>
                <c:pt idx="1">
                  <c:v>Link</c:v>
                </c:pt>
                <c:pt idx="2">
                  <c:v>Photo</c:v>
                </c:pt>
                <c:pt idx="3">
                  <c:v>Coverphoto</c:v>
                </c:pt>
                <c:pt idx="4">
                  <c:v>Video</c:v>
                </c:pt>
                <c:pt idx="5">
                  <c:v>Note</c:v>
                </c:pt>
                <c:pt idx="6">
                  <c:v>Misc</c:v>
                </c:pt>
              </c:strCache>
            </c:strRef>
          </c:cat>
          <c:val>
            <c:numRef>
              <c:f>Sheet1!$D$2:$D$8</c:f>
              <c:numCache>
                <c:formatCode>General</c:formatCode>
                <c:ptCount val="7"/>
                <c:pt idx="0">
                  <c:v>8.4393072376322993E-3</c:v>
                </c:pt>
                <c:pt idx="1">
                  <c:v>0.81130432219945003</c:v>
                </c:pt>
                <c:pt idx="2">
                  <c:v>0.27485740646785001</c:v>
                </c:pt>
                <c:pt idx="3">
                  <c:v>0</c:v>
                </c:pt>
                <c:pt idx="4">
                  <c:v>4.3597012273635001E-2</c:v>
                </c:pt>
                <c:pt idx="5">
                  <c:v>0</c:v>
                </c:pt>
                <c:pt idx="6">
                  <c:v>0</c:v>
                </c:pt>
              </c:numCache>
            </c:numRef>
          </c:val>
          <c:extLst>
            <c:ext xmlns:c16="http://schemas.microsoft.com/office/drawing/2014/chart" uri="{C3380CC4-5D6E-409C-BE32-E72D297353CC}">
              <c16:uniqueId val="{00000002-F223-4FD5-92A7-808A5AF70F4E}"/>
            </c:ext>
          </c:extLst>
        </c:ser>
        <c:ser>
          <c:idx val="3"/>
          <c:order val="3"/>
          <c:tx>
            <c:strRef>
              <c:f>Sheet1!$E$1</c:f>
              <c:strCache>
                <c:ptCount val="1"/>
                <c:pt idx="0">
                  <c:v>Santander Río</c:v>
                </c:pt>
              </c:strCache>
            </c:strRef>
          </c:tx>
          <c:spPr>
            <a:solidFill>
              <a:schemeClr val="accent4"/>
            </a:solidFill>
            <a:ln>
              <a:noFill/>
            </a:ln>
            <a:effectLst/>
          </c:spPr>
          <c:invertIfNegative val="0"/>
          <c:cat>
            <c:strRef>
              <c:f>Sheet1!$A$2:$A$8</c:f>
              <c:strCache>
                <c:ptCount val="7"/>
                <c:pt idx="0">
                  <c:v>Status</c:v>
                </c:pt>
                <c:pt idx="1">
                  <c:v>Link</c:v>
                </c:pt>
                <c:pt idx="2">
                  <c:v>Photo</c:v>
                </c:pt>
                <c:pt idx="3">
                  <c:v>Coverphoto</c:v>
                </c:pt>
                <c:pt idx="4">
                  <c:v>Video</c:v>
                </c:pt>
                <c:pt idx="5">
                  <c:v>Note</c:v>
                </c:pt>
                <c:pt idx="6">
                  <c:v>Misc</c:v>
                </c:pt>
              </c:strCache>
            </c:strRef>
          </c:cat>
          <c:val>
            <c:numRef>
              <c:f>Sheet1!$E$2:$E$8</c:f>
              <c:numCache>
                <c:formatCode>General</c:formatCode>
                <c:ptCount val="7"/>
                <c:pt idx="0">
                  <c:v>1.9967173113460999E-2</c:v>
                </c:pt>
                <c:pt idx="1">
                  <c:v>0.11484006862844</c:v>
                </c:pt>
                <c:pt idx="2">
                  <c:v>3.5226948683492999E-2</c:v>
                </c:pt>
                <c:pt idx="3">
                  <c:v>0</c:v>
                </c:pt>
                <c:pt idx="4">
                  <c:v>2.0334520809431999E-2</c:v>
                </c:pt>
                <c:pt idx="5">
                  <c:v>0</c:v>
                </c:pt>
                <c:pt idx="6">
                  <c:v>0</c:v>
                </c:pt>
              </c:numCache>
            </c:numRef>
          </c:val>
          <c:extLst>
            <c:ext xmlns:c16="http://schemas.microsoft.com/office/drawing/2014/chart" uri="{C3380CC4-5D6E-409C-BE32-E72D297353CC}">
              <c16:uniqueId val="{00000003-F223-4FD5-92A7-808A5AF70F4E}"/>
            </c:ext>
          </c:extLst>
        </c:ser>
        <c:ser>
          <c:idx val="4"/>
          <c:order val="4"/>
          <c:tx>
            <c:strRef>
              <c:f>Sheet1!$F$1</c:f>
              <c:strCache>
                <c:ptCount val="1"/>
                <c:pt idx="0">
                  <c:v>ICBC Argentina</c:v>
                </c:pt>
              </c:strCache>
            </c:strRef>
          </c:tx>
          <c:spPr>
            <a:solidFill>
              <a:schemeClr val="accent5"/>
            </a:solidFill>
            <a:ln>
              <a:noFill/>
            </a:ln>
            <a:effectLst/>
          </c:spPr>
          <c:invertIfNegative val="0"/>
          <c:cat>
            <c:strRef>
              <c:f>Sheet1!$A$2:$A$8</c:f>
              <c:strCache>
                <c:ptCount val="7"/>
                <c:pt idx="0">
                  <c:v>Status</c:v>
                </c:pt>
                <c:pt idx="1">
                  <c:v>Link</c:v>
                </c:pt>
                <c:pt idx="2">
                  <c:v>Photo</c:v>
                </c:pt>
                <c:pt idx="3">
                  <c:v>Coverphoto</c:v>
                </c:pt>
                <c:pt idx="4">
                  <c:v>Video</c:v>
                </c:pt>
                <c:pt idx="5">
                  <c:v>Note</c:v>
                </c:pt>
                <c:pt idx="6">
                  <c:v>Misc</c:v>
                </c:pt>
              </c:strCache>
            </c:strRef>
          </c:cat>
          <c:val>
            <c:numRef>
              <c:f>Sheet1!$F$2:$F$8</c:f>
              <c:numCache>
                <c:formatCode>General</c:formatCode>
                <c:ptCount val="7"/>
                <c:pt idx="0">
                  <c:v>0</c:v>
                </c:pt>
                <c:pt idx="1">
                  <c:v>0.15812083986347</c:v>
                </c:pt>
                <c:pt idx="2">
                  <c:v>0.41293987407640997</c:v>
                </c:pt>
                <c:pt idx="3">
                  <c:v>0</c:v>
                </c:pt>
                <c:pt idx="4">
                  <c:v>4.5263756282851002E-2</c:v>
                </c:pt>
                <c:pt idx="5">
                  <c:v>0</c:v>
                </c:pt>
                <c:pt idx="6">
                  <c:v>0</c:v>
                </c:pt>
              </c:numCache>
            </c:numRef>
          </c:val>
          <c:extLst>
            <c:ext xmlns:c16="http://schemas.microsoft.com/office/drawing/2014/chart" uri="{C3380CC4-5D6E-409C-BE32-E72D297353CC}">
              <c16:uniqueId val="{00000004-F223-4FD5-92A7-808A5AF70F4E}"/>
            </c:ext>
          </c:extLst>
        </c:ser>
        <c:ser>
          <c:idx val="5"/>
          <c:order val="5"/>
          <c:tx>
            <c:strRef>
              <c:f>Sheet1!$G$1</c:f>
              <c:strCache>
                <c:ptCount val="1"/>
                <c:pt idx="0">
                  <c:v>Banco Hipotecario</c:v>
                </c:pt>
              </c:strCache>
            </c:strRef>
          </c:tx>
          <c:spPr>
            <a:solidFill>
              <a:schemeClr val="accent6"/>
            </a:solidFill>
            <a:ln>
              <a:noFill/>
            </a:ln>
            <a:effectLst/>
          </c:spPr>
          <c:invertIfNegative val="0"/>
          <c:cat>
            <c:strRef>
              <c:f>Sheet1!$A$2:$A$8</c:f>
              <c:strCache>
                <c:ptCount val="7"/>
                <c:pt idx="0">
                  <c:v>Status</c:v>
                </c:pt>
                <c:pt idx="1">
                  <c:v>Link</c:v>
                </c:pt>
                <c:pt idx="2">
                  <c:v>Photo</c:v>
                </c:pt>
                <c:pt idx="3">
                  <c:v>Coverphoto</c:v>
                </c:pt>
                <c:pt idx="4">
                  <c:v>Video</c:v>
                </c:pt>
                <c:pt idx="5">
                  <c:v>Note</c:v>
                </c:pt>
                <c:pt idx="6">
                  <c:v>Misc</c:v>
                </c:pt>
              </c:strCache>
            </c:strRef>
          </c:cat>
          <c:val>
            <c:numRef>
              <c:f>Sheet1!$G$2:$G$8</c:f>
              <c:numCache>
                <c:formatCode>General</c:formatCode>
                <c:ptCount val="7"/>
                <c:pt idx="0">
                  <c:v>0</c:v>
                </c:pt>
                <c:pt idx="1">
                  <c:v>7.6557638971066003E-3</c:v>
                </c:pt>
                <c:pt idx="2">
                  <c:v>6.1364907670601E-3</c:v>
                </c:pt>
                <c:pt idx="3">
                  <c:v>0</c:v>
                </c:pt>
                <c:pt idx="4">
                  <c:v>0.51854907904846004</c:v>
                </c:pt>
                <c:pt idx="5">
                  <c:v>0</c:v>
                </c:pt>
                <c:pt idx="6">
                  <c:v>0</c:v>
                </c:pt>
              </c:numCache>
            </c:numRef>
          </c:val>
          <c:extLst>
            <c:ext xmlns:c16="http://schemas.microsoft.com/office/drawing/2014/chart" uri="{C3380CC4-5D6E-409C-BE32-E72D297353CC}">
              <c16:uniqueId val="{00000005-F223-4FD5-92A7-808A5AF70F4E}"/>
            </c:ext>
          </c:extLst>
        </c:ser>
        <c:ser>
          <c:idx val="6"/>
          <c:order val="6"/>
          <c:tx>
            <c:strRef>
              <c:f>Sheet1!$H$1</c:f>
              <c:strCache>
                <c:ptCount val="1"/>
                <c:pt idx="0">
                  <c:v>Banco Ciudad</c:v>
                </c:pt>
              </c:strCache>
            </c:strRef>
          </c:tx>
          <c:spPr>
            <a:solidFill>
              <a:schemeClr val="accent1">
                <a:lumMod val="60000"/>
              </a:schemeClr>
            </a:solidFill>
            <a:ln>
              <a:noFill/>
            </a:ln>
            <a:effectLst/>
          </c:spPr>
          <c:invertIfNegative val="0"/>
          <c:cat>
            <c:strRef>
              <c:f>Sheet1!$A$2:$A$8</c:f>
              <c:strCache>
                <c:ptCount val="7"/>
                <c:pt idx="0">
                  <c:v>Status</c:v>
                </c:pt>
                <c:pt idx="1">
                  <c:v>Link</c:v>
                </c:pt>
                <c:pt idx="2">
                  <c:v>Photo</c:v>
                </c:pt>
                <c:pt idx="3">
                  <c:v>Coverphoto</c:v>
                </c:pt>
                <c:pt idx="4">
                  <c:v>Video</c:v>
                </c:pt>
                <c:pt idx="5">
                  <c:v>Note</c:v>
                </c:pt>
                <c:pt idx="6">
                  <c:v>Misc</c:v>
                </c:pt>
              </c:strCache>
            </c:strRef>
          </c:cat>
          <c:val>
            <c:numRef>
              <c:f>Sheet1!$H$2:$H$8</c:f>
              <c:numCache>
                <c:formatCode>General</c:formatCode>
                <c:ptCount val="7"/>
                <c:pt idx="0">
                  <c:v>2.1787262666934998E-2</c:v>
                </c:pt>
                <c:pt idx="1">
                  <c:v>4.8196161231610002E-3</c:v>
                </c:pt>
                <c:pt idx="2">
                  <c:v>1.4546616555650999E-2</c:v>
                </c:pt>
                <c:pt idx="3">
                  <c:v>0</c:v>
                </c:pt>
                <c:pt idx="4">
                  <c:v>5.0188008605735997E-3</c:v>
                </c:pt>
                <c:pt idx="5">
                  <c:v>0</c:v>
                </c:pt>
                <c:pt idx="6">
                  <c:v>0</c:v>
                </c:pt>
              </c:numCache>
            </c:numRef>
          </c:val>
          <c:extLst>
            <c:ext xmlns:c16="http://schemas.microsoft.com/office/drawing/2014/chart" uri="{C3380CC4-5D6E-409C-BE32-E72D297353CC}">
              <c16:uniqueId val="{00000006-F223-4FD5-92A7-808A5AF70F4E}"/>
            </c:ext>
          </c:extLst>
        </c:ser>
        <c:ser>
          <c:idx val="7"/>
          <c:order val="7"/>
          <c:tx>
            <c:strRef>
              <c:f>Sheet1!$I$1</c:f>
              <c:strCache>
                <c:ptCount val="1"/>
                <c:pt idx="0">
                  <c:v>Banco Provincia</c:v>
                </c:pt>
              </c:strCache>
            </c:strRef>
          </c:tx>
          <c:spPr>
            <a:solidFill>
              <a:schemeClr val="accent2">
                <a:lumMod val="60000"/>
              </a:schemeClr>
            </a:solidFill>
            <a:ln>
              <a:noFill/>
            </a:ln>
            <a:effectLst/>
          </c:spPr>
          <c:invertIfNegative val="0"/>
          <c:cat>
            <c:strRef>
              <c:f>Sheet1!$A$2:$A$8</c:f>
              <c:strCache>
                <c:ptCount val="7"/>
                <c:pt idx="0">
                  <c:v>Status</c:v>
                </c:pt>
                <c:pt idx="1">
                  <c:v>Link</c:v>
                </c:pt>
                <c:pt idx="2">
                  <c:v>Photo</c:v>
                </c:pt>
                <c:pt idx="3">
                  <c:v>Coverphoto</c:v>
                </c:pt>
                <c:pt idx="4">
                  <c:v>Video</c:v>
                </c:pt>
                <c:pt idx="5">
                  <c:v>Note</c:v>
                </c:pt>
                <c:pt idx="6">
                  <c:v>Misc</c:v>
                </c:pt>
              </c:strCache>
            </c:strRef>
          </c:cat>
          <c:val>
            <c:numRef>
              <c:f>Sheet1!$I$2:$I$8</c:f>
              <c:numCache>
                <c:formatCode>General</c:formatCode>
                <c:ptCount val="7"/>
                <c:pt idx="0">
                  <c:v>0</c:v>
                </c:pt>
                <c:pt idx="1">
                  <c:v>0.11831492777373</c:v>
                </c:pt>
                <c:pt idx="2">
                  <c:v>0.66354934172645996</c:v>
                </c:pt>
                <c:pt idx="3">
                  <c:v>0</c:v>
                </c:pt>
                <c:pt idx="4">
                  <c:v>0.55854287224245003</c:v>
                </c:pt>
                <c:pt idx="5">
                  <c:v>0</c:v>
                </c:pt>
                <c:pt idx="6">
                  <c:v>0</c:v>
                </c:pt>
              </c:numCache>
            </c:numRef>
          </c:val>
          <c:extLst>
            <c:ext xmlns:c16="http://schemas.microsoft.com/office/drawing/2014/chart" uri="{C3380CC4-5D6E-409C-BE32-E72D297353CC}">
              <c16:uniqueId val="{00000007-F223-4FD5-92A7-808A5AF70F4E}"/>
            </c:ext>
          </c:extLst>
        </c:ser>
        <c:ser>
          <c:idx val="8"/>
          <c:order val="8"/>
          <c:tx>
            <c:strRef>
              <c:f>Sheet1!$J$1</c:f>
              <c:strCache>
                <c:ptCount val="1"/>
                <c:pt idx="0">
                  <c:v>Banco Macro</c:v>
                </c:pt>
              </c:strCache>
            </c:strRef>
          </c:tx>
          <c:spPr>
            <a:solidFill>
              <a:schemeClr val="accent3">
                <a:lumMod val="60000"/>
              </a:schemeClr>
            </a:solidFill>
            <a:ln>
              <a:noFill/>
            </a:ln>
            <a:effectLst/>
          </c:spPr>
          <c:invertIfNegative val="0"/>
          <c:cat>
            <c:strRef>
              <c:f>Sheet1!$A$2:$A$8</c:f>
              <c:strCache>
                <c:ptCount val="7"/>
                <c:pt idx="0">
                  <c:v>Status</c:v>
                </c:pt>
                <c:pt idx="1">
                  <c:v>Link</c:v>
                </c:pt>
                <c:pt idx="2">
                  <c:v>Photo</c:v>
                </c:pt>
                <c:pt idx="3">
                  <c:v>Coverphoto</c:v>
                </c:pt>
                <c:pt idx="4">
                  <c:v>Video</c:v>
                </c:pt>
                <c:pt idx="5">
                  <c:v>Note</c:v>
                </c:pt>
                <c:pt idx="6">
                  <c:v>Misc</c:v>
                </c:pt>
              </c:strCache>
            </c:strRef>
          </c:cat>
          <c:val>
            <c:numRef>
              <c:f>Sheet1!$J$2:$J$8</c:f>
              <c:numCache>
                <c:formatCode>General</c:formatCode>
                <c:ptCount val="7"/>
                <c:pt idx="0">
                  <c:v>0</c:v>
                </c:pt>
                <c:pt idx="1">
                  <c:v>0.23264695864905999</c:v>
                </c:pt>
                <c:pt idx="2">
                  <c:v>0.41728689169653999</c:v>
                </c:pt>
                <c:pt idx="3">
                  <c:v>0</c:v>
                </c:pt>
                <c:pt idx="4">
                  <c:v>0.1002853115869</c:v>
                </c:pt>
                <c:pt idx="5">
                  <c:v>0</c:v>
                </c:pt>
                <c:pt idx="6">
                  <c:v>0</c:v>
                </c:pt>
              </c:numCache>
            </c:numRef>
          </c:val>
          <c:extLst>
            <c:ext xmlns:c16="http://schemas.microsoft.com/office/drawing/2014/chart" uri="{C3380CC4-5D6E-409C-BE32-E72D297353CC}">
              <c16:uniqueId val="{00000008-F223-4FD5-92A7-808A5AF70F4E}"/>
            </c:ext>
          </c:extLst>
        </c:ser>
        <c:ser>
          <c:idx val="9"/>
          <c:order val="9"/>
          <c:tx>
            <c:strRef>
              <c:f>Sheet1!$K$1</c:f>
              <c:strCache>
                <c:ptCount val="1"/>
                <c:pt idx="0">
                  <c:v>HSBC Argentina</c:v>
                </c:pt>
              </c:strCache>
            </c:strRef>
          </c:tx>
          <c:spPr>
            <a:solidFill>
              <a:schemeClr val="accent4">
                <a:lumMod val="60000"/>
              </a:schemeClr>
            </a:solidFill>
            <a:ln>
              <a:noFill/>
            </a:ln>
            <a:effectLst/>
          </c:spPr>
          <c:invertIfNegative val="0"/>
          <c:cat>
            <c:strRef>
              <c:f>Sheet1!$A$2:$A$8</c:f>
              <c:strCache>
                <c:ptCount val="7"/>
                <c:pt idx="0">
                  <c:v>Status</c:v>
                </c:pt>
                <c:pt idx="1">
                  <c:v>Link</c:v>
                </c:pt>
                <c:pt idx="2">
                  <c:v>Photo</c:v>
                </c:pt>
                <c:pt idx="3">
                  <c:v>Coverphoto</c:v>
                </c:pt>
                <c:pt idx="4">
                  <c:v>Video</c:v>
                </c:pt>
                <c:pt idx="5">
                  <c:v>Note</c:v>
                </c:pt>
                <c:pt idx="6">
                  <c:v>Misc</c:v>
                </c:pt>
              </c:strCache>
            </c:strRef>
          </c:cat>
          <c:val>
            <c:numRef>
              <c:f>Sheet1!$K$2:$K$8</c:f>
              <c:numCache>
                <c:formatCode>General</c:formatCode>
                <c:ptCount val="7"/>
                <c:pt idx="0">
                  <c:v>0</c:v>
                </c:pt>
                <c:pt idx="1">
                  <c:v>3.4201632012941997E-2</c:v>
                </c:pt>
                <c:pt idx="2">
                  <c:v>3.9496064199306E-2</c:v>
                </c:pt>
                <c:pt idx="3">
                  <c:v>0</c:v>
                </c:pt>
                <c:pt idx="4">
                  <c:v>1.4469575625881E-2</c:v>
                </c:pt>
                <c:pt idx="5">
                  <c:v>0</c:v>
                </c:pt>
                <c:pt idx="6">
                  <c:v>0</c:v>
                </c:pt>
              </c:numCache>
            </c:numRef>
          </c:val>
          <c:extLst>
            <c:ext xmlns:c16="http://schemas.microsoft.com/office/drawing/2014/chart" uri="{C3380CC4-5D6E-409C-BE32-E72D297353CC}">
              <c16:uniqueId val="{00000009-F223-4FD5-92A7-808A5AF70F4E}"/>
            </c:ext>
          </c:extLst>
        </c:ser>
        <c:ser>
          <c:idx val="10"/>
          <c:order val="10"/>
          <c:tx>
            <c:strRef>
              <c:f>Sheet1!$L$1</c:f>
              <c:strCache>
                <c:ptCount val="1"/>
                <c:pt idx="0">
                  <c:v>Banco Nación</c:v>
                </c:pt>
              </c:strCache>
            </c:strRef>
          </c:tx>
          <c:spPr>
            <a:solidFill>
              <a:schemeClr val="accent5">
                <a:lumMod val="60000"/>
              </a:schemeClr>
            </a:solidFill>
            <a:ln>
              <a:noFill/>
            </a:ln>
            <a:effectLst/>
          </c:spPr>
          <c:invertIfNegative val="0"/>
          <c:cat>
            <c:strRef>
              <c:f>Sheet1!$A$2:$A$8</c:f>
              <c:strCache>
                <c:ptCount val="7"/>
                <c:pt idx="0">
                  <c:v>Status</c:v>
                </c:pt>
                <c:pt idx="1">
                  <c:v>Link</c:v>
                </c:pt>
                <c:pt idx="2">
                  <c:v>Photo</c:v>
                </c:pt>
                <c:pt idx="3">
                  <c:v>Coverphoto</c:v>
                </c:pt>
                <c:pt idx="4">
                  <c:v>Video</c:v>
                </c:pt>
                <c:pt idx="5">
                  <c:v>Note</c:v>
                </c:pt>
                <c:pt idx="6">
                  <c:v>Misc</c:v>
                </c:pt>
              </c:strCache>
            </c:strRef>
          </c:cat>
          <c:val>
            <c:numRef>
              <c:f>Sheet1!$L$2:$L$8</c:f>
              <c:numCache>
                <c:formatCode>General</c:formatCode>
                <c:ptCount val="7"/>
                <c:pt idx="0">
                  <c:v>0</c:v>
                </c:pt>
                <c:pt idx="1">
                  <c:v>0.29827843424808997</c:v>
                </c:pt>
                <c:pt idx="2">
                  <c:v>0.18532591014675001</c:v>
                </c:pt>
                <c:pt idx="3">
                  <c:v>0</c:v>
                </c:pt>
                <c:pt idx="4">
                  <c:v>6.0996807379830997</c:v>
                </c:pt>
                <c:pt idx="5">
                  <c:v>0</c:v>
                </c:pt>
                <c:pt idx="6">
                  <c:v>0</c:v>
                </c:pt>
              </c:numCache>
            </c:numRef>
          </c:val>
          <c:extLst>
            <c:ext xmlns:c16="http://schemas.microsoft.com/office/drawing/2014/chart" uri="{C3380CC4-5D6E-409C-BE32-E72D297353CC}">
              <c16:uniqueId val="{0000000A-F223-4FD5-92A7-808A5AF70F4E}"/>
            </c:ext>
          </c:extLst>
        </c:ser>
        <c:dLbls>
          <c:showLegendKey val="0"/>
          <c:showVal val="0"/>
          <c:showCatName val="0"/>
          <c:showSerName val="0"/>
          <c:showPercent val="0"/>
          <c:showBubbleSize val="0"/>
        </c:dLbls>
        <c:gapWidth val="219"/>
        <c:overlap val="-27"/>
        <c:axId val="264536376"/>
        <c:axId val="264541624"/>
      </c:barChart>
      <c:catAx>
        <c:axId val="26453637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64541624"/>
        <c:crosses val="autoZero"/>
        <c:auto val="1"/>
        <c:lblAlgn val="ctr"/>
        <c:lblOffset val="100"/>
        <c:noMultiLvlLbl val="0"/>
      </c:catAx>
      <c:valAx>
        <c:axId val="2645416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645363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31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1/9/2017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1/9/2017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1/9/2017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1/9/2017</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1/9/2017</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1/9/2017</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1/9/2017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1/9/2017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1/9/2017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1/9/2017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a:t>Reporte Facebook</a:t>
            </a:r>
            <a:endParaRPr lang="en-US"/>
          </a:p>
        </p:txBody>
      </p:sp>
      <p:sp>
        <p:nvSpPr>
          <p:cNvPr id="3" name="Subtitle 2"/>
          <p:cNvSpPr>
            <a:spLocks noGrp="1"/>
          </p:cNvSpPr>
          <p:nvPr>
            <p:ph type="subTitle" idx="1"/>
          </p:nvPr>
        </p:nvSpPr>
        <p:spPr/>
        <p:txBody>
          <a:bodyPr/>
          <a:lstStyle/>
          <a:p>
            <a:r>
              <a:rPr lang="en-US"/>
              <a:t>Socialad</a:t>
            </a:r>
            <a:endParaRPr lang="en-US"/>
          </a:p>
        </p:txBody>
      </p:sp>
    </p:spTree>
    <p:extLst>
      <p:ext uri="{BB962C8B-B14F-4D97-AF65-F5344CB8AC3E}">
        <p14:creationId xmlns:p14="http://schemas.microsoft.com/office/powerpoint/2010/main" val="264688746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Key Metrics Table - 1 of 2</a:t>
            </a:r>
            <a:endParaRPr lang="en-US"/>
          </a:p>
        </p:txBody>
      </p:sp>
      <p:graphicFrame>
        <p:nvGraphicFramePr>
          <p:cNvPr id="6" name="Table Placeholder 5"/>
          <p:cNvGraphicFramePr>
            <a:graphicFrameLocks noGrp="1"/>
          </p:cNvGraphicFramePr>
          <p:nvPr>
            <p:ph type="tbl" sz="quarter" idx="13"/>
            <p:extLst>
              <p:ext uri="{D42A27DB-BD31-4B8C-83A1-F6EECF244321}">
                <p14:modId xmlns:p14="http://schemas.microsoft.com/office/powerpoint/2010/main" val="95345860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552903559"/>
                    </a:ext>
                  </a:extLst>
                </a:gridCol>
                <a:gridCol w="740664">
                  <a:extLst>
                    <a:ext uri="{9D8B030D-6E8A-4147-A177-3AD203B41FA5}">
                      <a16:colId xmlns:a16="http://schemas.microsoft.com/office/drawing/2014/main" val="1845757117"/>
                    </a:ext>
                  </a:extLst>
                </a:gridCol>
                <a:gridCol w="740664">
                  <a:extLst>
                    <a:ext uri="{9D8B030D-6E8A-4147-A177-3AD203B41FA5}">
                      <a16:colId xmlns:a16="http://schemas.microsoft.com/office/drawing/2014/main" val="3342608222"/>
                    </a:ext>
                  </a:extLst>
                </a:gridCol>
                <a:gridCol w="740664">
                  <a:extLst>
                    <a:ext uri="{9D8B030D-6E8A-4147-A177-3AD203B41FA5}">
                      <a16:colId xmlns:a16="http://schemas.microsoft.com/office/drawing/2014/main" val="3456598588"/>
                    </a:ext>
                  </a:extLst>
                </a:gridCol>
                <a:gridCol w="740664">
                  <a:extLst>
                    <a:ext uri="{9D8B030D-6E8A-4147-A177-3AD203B41FA5}">
                      <a16:colId xmlns:a16="http://schemas.microsoft.com/office/drawing/2014/main" val="3995857406"/>
                    </a:ext>
                  </a:extLst>
                </a:gridCol>
                <a:gridCol w="740664">
                  <a:extLst>
                    <a:ext uri="{9D8B030D-6E8A-4147-A177-3AD203B41FA5}">
                      <a16:colId xmlns:a16="http://schemas.microsoft.com/office/drawing/2014/main" val="2276728032"/>
                    </a:ext>
                  </a:extLst>
                </a:gridCol>
                <a:gridCol w="740664">
                  <a:extLst>
                    <a:ext uri="{9D8B030D-6E8A-4147-A177-3AD203B41FA5}">
                      <a16:colId xmlns:a16="http://schemas.microsoft.com/office/drawing/2014/main" val="4291305751"/>
                    </a:ext>
                  </a:extLst>
                </a:gridCol>
                <a:gridCol w="740664">
                  <a:extLst>
                    <a:ext uri="{9D8B030D-6E8A-4147-A177-3AD203B41FA5}">
                      <a16:colId xmlns:a16="http://schemas.microsoft.com/office/drawing/2014/main" val="2541653576"/>
                    </a:ext>
                  </a:extLst>
                </a:gridCol>
                <a:gridCol w="740664">
                  <a:extLst>
                    <a:ext uri="{9D8B030D-6E8A-4147-A177-3AD203B41FA5}">
                      <a16:colId xmlns:a16="http://schemas.microsoft.com/office/drawing/2014/main" val="700612920"/>
                    </a:ext>
                  </a:extLst>
                </a:gridCol>
                <a:gridCol w="740664">
                  <a:extLst>
                    <a:ext uri="{9D8B030D-6E8A-4147-A177-3AD203B41FA5}">
                      <a16:colId xmlns:a16="http://schemas.microsoft.com/office/drawing/2014/main" val="891893689"/>
                    </a:ext>
                  </a:extLst>
                </a:gridCol>
              </a:tblGrid>
              <a:tr h="370840">
                <a:tc>
                  <a:txBody>
                    <a:bodyPr/>
                    <a:lstStyle/>
                    <a:p>
                      <a:r>
                        <a:rPr lang="en-US" sz="1000"/>
                        <a:t>Name</a:t>
                      </a:r>
                      <a:endParaRPr lang="en-US" sz="1000"/>
                    </a:p>
                  </a:txBody>
                  <a:tcPr/>
                </a:tc>
                <a:tc>
                  <a:txBody>
                    <a:bodyPr/>
                    <a:lstStyle/>
                    <a:p>
                      <a:r>
                        <a:rPr lang="en-US" sz="1000"/>
                        <a:t>Fans</a:t>
                      </a:r>
                      <a:endParaRPr lang="en-US" sz="1000"/>
                    </a:p>
                  </a:txBody>
                  <a:tcPr/>
                </a:tc>
                <a:tc>
                  <a:txBody>
                    <a:bodyPr/>
                    <a:lstStyle/>
                    <a:p>
                      <a:r>
                        <a:rPr lang="en-US" sz="1000"/>
                        <a:t>+/-</a:t>
                      </a:r>
                      <a:endParaRPr lang="en-US" sz="1000"/>
                    </a:p>
                  </a:txBody>
                  <a:tcPr/>
                </a:tc>
                <a:tc>
                  <a:txBody>
                    <a:bodyPr/>
                    <a:lstStyle/>
                    <a:p>
                      <a:r>
                        <a:rPr lang="en-US" sz="1000"/>
                        <a:t>Posts</a:t>
                      </a:r>
                      <a:endParaRPr lang="en-US" sz="1000"/>
                    </a:p>
                  </a:txBody>
                  <a:tcPr/>
                </a:tc>
                <a:tc>
                  <a:txBody>
                    <a:bodyPr/>
                    <a:lstStyle/>
                    <a:p>
                      <a:r>
                        <a:rPr lang="en-US" sz="1000"/>
                        <a:t>Reactions</a:t>
                      </a:r>
                      <a:endParaRPr lang="en-US" sz="1000"/>
                    </a:p>
                  </a:txBody>
                  <a:tcPr/>
                </a:tc>
                <a:tc>
                  <a:txBody>
                    <a:bodyPr/>
                    <a:lstStyle/>
                    <a:p>
                      <a:r>
                        <a:rPr lang="en-US" sz="1000"/>
                        <a:t>Comments</a:t>
                      </a:r>
                      <a:endParaRPr lang="en-US" sz="1000"/>
                    </a:p>
                  </a:txBody>
                  <a:tcPr/>
                </a:tc>
                <a:tc>
                  <a:txBody>
                    <a:bodyPr/>
                    <a:lstStyle/>
                    <a:p>
                      <a:r>
                        <a:rPr lang="en-US" sz="1000"/>
                        <a:t>Shares</a:t>
                      </a:r>
                      <a:endParaRPr lang="en-US" sz="1000"/>
                    </a:p>
                  </a:txBody>
                  <a:tcPr/>
                </a:tc>
                <a:tc>
                  <a:txBody>
                    <a:bodyPr/>
                    <a:lstStyle/>
                    <a:p>
                      <a:r>
                        <a:rPr lang="en-US" sz="1000"/>
                        <a:t>User Posts</a:t>
                      </a:r>
                      <a:endParaRPr lang="en-US" sz="1000"/>
                    </a:p>
                  </a:txBody>
                  <a:tcPr/>
                </a:tc>
                <a:tc>
                  <a:txBody>
                    <a:bodyPr/>
                    <a:lstStyle/>
                    <a:p>
                      <a:r>
                        <a:rPr lang="en-US" sz="1000"/>
                        <a:t>I-Rate</a:t>
                      </a:r>
                      <a:endParaRPr lang="en-US" sz="1000"/>
                    </a:p>
                  </a:txBody>
                  <a:tcPr/>
                </a:tc>
                <a:tc>
                  <a:txBody>
                    <a:bodyPr/>
                    <a:lstStyle/>
                    <a:p>
                      <a:r>
                        <a:rPr lang="en-US" sz="1000"/>
                        <a:t>Response Rate</a:t>
                      </a:r>
                      <a:endParaRPr lang="en-US" sz="1000"/>
                    </a:p>
                  </a:txBody>
                  <a:tcPr/>
                </a:tc>
                <a:extLst>
                  <a:ext uri="{0D108BD9-81ED-4DB2-BD59-A6C34878D82A}">
                    <a16:rowId xmlns:a16="http://schemas.microsoft.com/office/drawing/2014/main" val="2567981699"/>
                  </a:ext>
                </a:extLst>
              </a:tr>
              <a:tr h="370840">
                <a:tc>
                  <a:txBody>
                    <a:bodyPr/>
                    <a:lstStyle/>
                    <a:p>
                      <a:r>
                        <a:rPr lang="en-US" sz="1000"/>
                        <a:t>Banco Supervielle</a:t>
                      </a:r>
                      <a:endParaRPr lang="en-US" sz="1000"/>
                    </a:p>
                  </a:txBody>
                  <a:tcPr/>
                </a:tc>
                <a:tc>
                  <a:txBody>
                    <a:bodyPr/>
                    <a:lstStyle/>
                    <a:p>
                      <a:r>
                        <a:rPr lang="en-US" sz="1000"/>
                        <a:t>509089</a:t>
                      </a:r>
                      <a:endParaRPr lang="en-US" sz="1000"/>
                    </a:p>
                  </a:txBody>
                  <a:tcPr/>
                </a:tc>
                <a:tc>
                  <a:txBody>
                    <a:bodyPr/>
                    <a:lstStyle/>
                    <a:p>
                      <a:r>
                        <a:rPr lang="en-US" sz="1000"/>
                        <a:t>2134</a:t>
                      </a:r>
                      <a:endParaRPr lang="en-US" sz="1000"/>
                    </a:p>
                  </a:txBody>
                  <a:tcPr/>
                </a:tc>
                <a:tc>
                  <a:txBody>
                    <a:bodyPr/>
                    <a:lstStyle/>
                    <a:p>
                      <a:r>
                        <a:rPr lang="en-US" sz="1000"/>
                        <a:t>33</a:t>
                      </a:r>
                      <a:endParaRPr lang="en-US" sz="1000"/>
                    </a:p>
                  </a:txBody>
                  <a:tcPr/>
                </a:tc>
                <a:tc>
                  <a:txBody>
                    <a:bodyPr/>
                    <a:lstStyle/>
                    <a:p>
                      <a:r>
                        <a:rPr lang="en-US" sz="1000"/>
                        <a:t>15385</a:t>
                      </a:r>
                      <a:endParaRPr lang="en-US" sz="1000"/>
                    </a:p>
                  </a:txBody>
                  <a:tcPr/>
                </a:tc>
                <a:tc>
                  <a:txBody>
                    <a:bodyPr/>
                    <a:lstStyle/>
                    <a:p>
                      <a:r>
                        <a:rPr lang="en-US" sz="1000"/>
                        <a:t>459</a:t>
                      </a:r>
                      <a:endParaRPr lang="en-US" sz="1000"/>
                    </a:p>
                  </a:txBody>
                  <a:tcPr/>
                </a:tc>
                <a:tc>
                  <a:txBody>
                    <a:bodyPr/>
                    <a:lstStyle/>
                    <a:p>
                      <a:r>
                        <a:rPr lang="en-US" sz="1000"/>
                        <a:t>151</a:t>
                      </a:r>
                      <a:endParaRPr lang="en-US" sz="1000"/>
                    </a:p>
                  </a:txBody>
                  <a:tcPr/>
                </a:tc>
                <a:tc>
                  <a:txBody>
                    <a:bodyPr/>
                    <a:lstStyle/>
                    <a:p>
                      <a:r>
                        <a:rPr lang="en-US" sz="1000"/>
                        <a:t>0</a:t>
                      </a:r>
                      <a:endParaRPr lang="en-US" sz="1000"/>
                    </a:p>
                  </a:txBody>
                  <a:tcPr/>
                </a:tc>
                <a:tc>
                  <a:txBody>
                    <a:bodyPr/>
                    <a:lstStyle/>
                    <a:p>
                      <a:r>
                        <a:rPr lang="en-US" sz="1000"/>
                        <a:t>0.0954%</a:t>
                      </a:r>
                      <a:endParaRPr lang="en-US" sz="1000"/>
                    </a:p>
                  </a:txBody>
                  <a:tcPr/>
                </a:tc>
                <a:tc>
                  <a:txBody>
                    <a:bodyPr/>
                    <a:lstStyle/>
                    <a:p>
                      <a:r>
                        <a:rPr lang="en-US" sz="1000"/>
                        <a:t>0.0%</a:t>
                      </a:r>
                      <a:endParaRPr lang="en-US" sz="1000"/>
                    </a:p>
                  </a:txBody>
                  <a:tcPr/>
                </a:tc>
                <a:extLst>
                  <a:ext uri="{0D108BD9-81ED-4DB2-BD59-A6C34878D82A}">
                    <a16:rowId xmlns:a16="http://schemas.microsoft.com/office/drawing/2014/main" val="3638644568"/>
                  </a:ext>
                </a:extLst>
              </a:tr>
              <a:tr h="370840">
                <a:tc>
                  <a:txBody>
                    <a:bodyPr/>
                    <a:lstStyle/>
                    <a:p>
                      <a:r>
                        <a:rPr lang="en-US" sz="1000"/>
                        <a:t>Banco Galicia</a:t>
                      </a:r>
                      <a:endParaRPr lang="en-US" sz="1000"/>
                    </a:p>
                  </a:txBody>
                  <a:tcPr/>
                </a:tc>
                <a:tc>
                  <a:txBody>
                    <a:bodyPr/>
                    <a:lstStyle/>
                    <a:p>
                      <a:r>
                        <a:rPr lang="en-US" sz="1000"/>
                        <a:t>1050697</a:t>
                      </a:r>
                      <a:endParaRPr lang="en-US" sz="1000"/>
                    </a:p>
                  </a:txBody>
                  <a:tcPr/>
                </a:tc>
                <a:tc>
                  <a:txBody>
                    <a:bodyPr/>
                    <a:lstStyle/>
                    <a:p>
                      <a:r>
                        <a:rPr lang="en-US" sz="1000"/>
                        <a:t>3667</a:t>
                      </a:r>
                      <a:endParaRPr lang="en-US" sz="1000"/>
                    </a:p>
                  </a:txBody>
                  <a:tcPr/>
                </a:tc>
                <a:tc>
                  <a:txBody>
                    <a:bodyPr/>
                    <a:lstStyle/>
                    <a:p>
                      <a:r>
                        <a:rPr lang="en-US" sz="1000"/>
                        <a:t>57</a:t>
                      </a:r>
                      <a:endParaRPr lang="en-US" sz="1000"/>
                    </a:p>
                  </a:txBody>
                  <a:tcPr/>
                </a:tc>
                <a:tc>
                  <a:txBody>
                    <a:bodyPr/>
                    <a:lstStyle/>
                    <a:p>
                      <a:r>
                        <a:rPr lang="en-US" sz="1000"/>
                        <a:t>76401</a:t>
                      </a:r>
                      <a:endParaRPr lang="en-US" sz="1000"/>
                    </a:p>
                  </a:txBody>
                  <a:tcPr/>
                </a:tc>
                <a:tc>
                  <a:txBody>
                    <a:bodyPr/>
                    <a:lstStyle/>
                    <a:p>
                      <a:r>
                        <a:rPr lang="en-US" sz="1000"/>
                        <a:t>4951</a:t>
                      </a:r>
                      <a:endParaRPr lang="en-US" sz="1000"/>
                    </a:p>
                  </a:txBody>
                  <a:tcPr/>
                </a:tc>
                <a:tc>
                  <a:txBody>
                    <a:bodyPr/>
                    <a:lstStyle/>
                    <a:p>
                      <a:r>
                        <a:rPr lang="en-US" sz="1000"/>
                        <a:t>2994</a:t>
                      </a:r>
                      <a:endParaRPr lang="en-US" sz="1000"/>
                    </a:p>
                  </a:txBody>
                  <a:tcPr/>
                </a:tc>
                <a:tc>
                  <a:txBody>
                    <a:bodyPr/>
                    <a:lstStyle/>
                    <a:p>
                      <a:r>
                        <a:rPr lang="en-US" sz="1000"/>
                        <a:t>0</a:t>
                      </a:r>
                      <a:endParaRPr lang="en-US" sz="1000"/>
                    </a:p>
                  </a:txBody>
                  <a:tcPr/>
                </a:tc>
                <a:tc>
                  <a:txBody>
                    <a:bodyPr/>
                    <a:lstStyle/>
                    <a:p>
                      <a:r>
                        <a:rPr lang="en-US" sz="1000"/>
                        <a:t>0.1411%</a:t>
                      </a:r>
                      <a:endParaRPr lang="en-US" sz="1000"/>
                    </a:p>
                  </a:txBody>
                  <a:tcPr/>
                </a:tc>
                <a:tc>
                  <a:txBody>
                    <a:bodyPr/>
                    <a:lstStyle/>
                    <a:p>
                      <a:r>
                        <a:rPr lang="en-US" sz="1000"/>
                        <a:t>0.0%</a:t>
                      </a:r>
                      <a:endParaRPr lang="en-US" sz="1000"/>
                    </a:p>
                  </a:txBody>
                  <a:tcPr/>
                </a:tc>
                <a:extLst>
                  <a:ext uri="{0D108BD9-81ED-4DB2-BD59-A6C34878D82A}">
                    <a16:rowId xmlns:a16="http://schemas.microsoft.com/office/drawing/2014/main" val="1918677468"/>
                  </a:ext>
                </a:extLst>
              </a:tr>
              <a:tr h="370840">
                <a:tc>
                  <a:txBody>
                    <a:bodyPr/>
                    <a:lstStyle/>
                    <a:p>
                      <a:r>
                        <a:rPr lang="en-US" sz="1000"/>
                        <a:t>BBVA Francés</a:t>
                      </a:r>
                      <a:endParaRPr lang="en-US" sz="1000"/>
                    </a:p>
                  </a:txBody>
                  <a:tcPr/>
                </a:tc>
                <a:tc>
                  <a:txBody>
                    <a:bodyPr/>
                    <a:lstStyle/>
                    <a:p>
                      <a:r>
                        <a:rPr lang="en-US" sz="1000"/>
                        <a:t>1250047</a:t>
                      </a:r>
                      <a:endParaRPr lang="en-US" sz="1000"/>
                    </a:p>
                  </a:txBody>
                  <a:tcPr/>
                </a:tc>
                <a:tc>
                  <a:txBody>
                    <a:bodyPr/>
                    <a:lstStyle/>
                    <a:p>
                      <a:r>
                        <a:rPr lang="en-US" sz="1000"/>
                        <a:t>33774</a:t>
                      </a:r>
                      <a:endParaRPr lang="en-US" sz="1000"/>
                    </a:p>
                  </a:txBody>
                  <a:tcPr/>
                </a:tc>
                <a:tc>
                  <a:txBody>
                    <a:bodyPr/>
                    <a:lstStyle/>
                    <a:p>
                      <a:r>
                        <a:rPr lang="en-US" sz="1000"/>
                        <a:t>41</a:t>
                      </a:r>
                      <a:endParaRPr lang="en-US" sz="1000"/>
                    </a:p>
                  </a:txBody>
                  <a:tcPr/>
                </a:tc>
                <a:tc>
                  <a:txBody>
                    <a:bodyPr/>
                    <a:lstStyle/>
                    <a:p>
                      <a:r>
                        <a:rPr lang="en-US" sz="1000"/>
                        <a:t>100945</a:t>
                      </a:r>
                      <a:endParaRPr lang="en-US" sz="1000"/>
                    </a:p>
                  </a:txBody>
                  <a:tcPr/>
                </a:tc>
                <a:tc>
                  <a:txBody>
                    <a:bodyPr/>
                    <a:lstStyle/>
                    <a:p>
                      <a:r>
                        <a:rPr lang="en-US" sz="1000"/>
                        <a:t>3350</a:t>
                      </a:r>
                      <a:endParaRPr lang="en-US" sz="1000"/>
                    </a:p>
                  </a:txBody>
                  <a:tcPr/>
                </a:tc>
                <a:tc>
                  <a:txBody>
                    <a:bodyPr/>
                    <a:lstStyle/>
                    <a:p>
                      <a:r>
                        <a:rPr lang="en-US" sz="1000"/>
                        <a:t>8537</a:t>
                      </a:r>
                      <a:endParaRPr lang="en-US" sz="1000"/>
                    </a:p>
                  </a:txBody>
                  <a:tcPr/>
                </a:tc>
                <a:tc>
                  <a:txBody>
                    <a:bodyPr/>
                    <a:lstStyle/>
                    <a:p>
                      <a:r>
                        <a:rPr lang="en-US" sz="1000"/>
                        <a:t>0</a:t>
                      </a:r>
                      <a:endParaRPr lang="en-US" sz="1000"/>
                    </a:p>
                  </a:txBody>
                  <a:tcPr/>
                </a:tc>
                <a:tc>
                  <a:txBody>
                    <a:bodyPr/>
                    <a:lstStyle/>
                    <a:p>
                      <a:r>
                        <a:rPr lang="en-US" sz="1000"/>
                        <a:t>0.2232%</a:t>
                      </a:r>
                      <a:endParaRPr lang="en-US" sz="1000"/>
                    </a:p>
                  </a:txBody>
                  <a:tcPr/>
                </a:tc>
                <a:tc>
                  <a:txBody>
                    <a:bodyPr/>
                    <a:lstStyle/>
                    <a:p>
                      <a:r>
                        <a:rPr lang="en-US" sz="1000"/>
                        <a:t>0.0%</a:t>
                      </a:r>
                      <a:endParaRPr lang="en-US" sz="1000"/>
                    </a:p>
                  </a:txBody>
                  <a:tcPr/>
                </a:tc>
                <a:extLst>
                  <a:ext uri="{0D108BD9-81ED-4DB2-BD59-A6C34878D82A}">
                    <a16:rowId xmlns:a16="http://schemas.microsoft.com/office/drawing/2014/main" val="2707648755"/>
                  </a:ext>
                </a:extLst>
              </a:tr>
              <a:tr h="370840">
                <a:tc>
                  <a:txBody>
                    <a:bodyPr/>
                    <a:lstStyle/>
                    <a:p>
                      <a:r>
                        <a:rPr lang="en-US" sz="1000"/>
                        <a:t>Santander Río</a:t>
                      </a:r>
                      <a:endParaRPr lang="en-US" sz="1000"/>
                    </a:p>
                  </a:txBody>
                  <a:tcPr/>
                </a:tc>
                <a:tc>
                  <a:txBody>
                    <a:bodyPr/>
                    <a:lstStyle/>
                    <a:p>
                      <a:r>
                        <a:rPr lang="en-US" sz="1000"/>
                        <a:t>491142</a:t>
                      </a:r>
                      <a:endParaRPr lang="en-US" sz="1000"/>
                    </a:p>
                  </a:txBody>
                  <a:tcPr/>
                </a:tc>
                <a:tc>
                  <a:txBody>
                    <a:bodyPr/>
                    <a:lstStyle/>
                    <a:p>
                      <a:r>
                        <a:rPr lang="en-US" sz="1000"/>
                        <a:t>4602</a:t>
                      </a:r>
                      <a:endParaRPr lang="en-US" sz="1000"/>
                    </a:p>
                  </a:txBody>
                  <a:tcPr/>
                </a:tc>
                <a:tc>
                  <a:txBody>
                    <a:bodyPr/>
                    <a:lstStyle/>
                    <a:p>
                      <a:r>
                        <a:rPr lang="en-US" sz="1000"/>
                        <a:t>45</a:t>
                      </a:r>
                      <a:endParaRPr lang="en-US" sz="1000"/>
                    </a:p>
                  </a:txBody>
                  <a:tcPr/>
                </a:tc>
                <a:tc>
                  <a:txBody>
                    <a:bodyPr/>
                    <a:lstStyle/>
                    <a:p>
                      <a:r>
                        <a:rPr lang="en-US" sz="1000"/>
                        <a:t>11979</a:t>
                      </a:r>
                      <a:endParaRPr lang="en-US" sz="1000"/>
                    </a:p>
                  </a:txBody>
                  <a:tcPr/>
                </a:tc>
                <a:tc>
                  <a:txBody>
                    <a:bodyPr/>
                    <a:lstStyle/>
                    <a:p>
                      <a:r>
                        <a:rPr lang="en-US" sz="1000"/>
                        <a:t>2441</a:t>
                      </a:r>
                      <a:endParaRPr lang="en-US" sz="1000"/>
                    </a:p>
                  </a:txBody>
                  <a:tcPr/>
                </a:tc>
                <a:tc>
                  <a:txBody>
                    <a:bodyPr/>
                    <a:lstStyle/>
                    <a:p>
                      <a:r>
                        <a:rPr lang="en-US" sz="1000"/>
                        <a:t>566</a:t>
                      </a:r>
                      <a:endParaRPr lang="en-US" sz="1000"/>
                    </a:p>
                  </a:txBody>
                  <a:tcPr/>
                </a:tc>
                <a:tc>
                  <a:txBody>
                    <a:bodyPr/>
                    <a:lstStyle/>
                    <a:p>
                      <a:r>
                        <a:rPr lang="en-US" sz="1000"/>
                        <a:t>337</a:t>
                      </a:r>
                      <a:endParaRPr lang="en-US" sz="1000"/>
                    </a:p>
                  </a:txBody>
                  <a:tcPr/>
                </a:tc>
                <a:tc>
                  <a:txBody>
                    <a:bodyPr/>
                    <a:lstStyle/>
                    <a:p>
                      <a:r>
                        <a:rPr lang="en-US" sz="1000"/>
                        <a:t>0.0681%</a:t>
                      </a:r>
                      <a:endParaRPr lang="en-US" sz="1000"/>
                    </a:p>
                  </a:txBody>
                  <a:tcPr/>
                </a:tc>
                <a:tc>
                  <a:txBody>
                    <a:bodyPr/>
                    <a:lstStyle/>
                    <a:p>
                      <a:r>
                        <a:rPr lang="en-US" sz="1000"/>
                        <a:t>96.8%</a:t>
                      </a:r>
                      <a:endParaRPr lang="en-US" sz="1000"/>
                    </a:p>
                  </a:txBody>
                  <a:tcPr/>
                </a:tc>
                <a:extLst>
                  <a:ext uri="{0D108BD9-81ED-4DB2-BD59-A6C34878D82A}">
                    <a16:rowId xmlns:a16="http://schemas.microsoft.com/office/drawing/2014/main" val="852039139"/>
                  </a:ext>
                </a:extLst>
              </a:tr>
              <a:tr h="370840">
                <a:tc>
                  <a:txBody>
                    <a:bodyPr/>
                    <a:lstStyle/>
                    <a:p>
                      <a:r>
                        <a:rPr lang="en-US" sz="1000"/>
                        <a:t>ICBC Argentina</a:t>
                      </a:r>
                      <a:endParaRPr lang="en-US" sz="1000"/>
                    </a:p>
                  </a:txBody>
                  <a:tcPr/>
                </a:tc>
                <a:tc>
                  <a:txBody>
                    <a:bodyPr/>
                    <a:lstStyle/>
                    <a:p>
                      <a:r>
                        <a:rPr lang="en-US" sz="1000"/>
                        <a:t>223773</a:t>
                      </a:r>
                      <a:endParaRPr lang="en-US" sz="1000"/>
                    </a:p>
                  </a:txBody>
                  <a:tcPr/>
                </a:tc>
                <a:tc>
                  <a:txBody>
                    <a:bodyPr/>
                    <a:lstStyle/>
                    <a:p>
                      <a:r>
                        <a:rPr lang="en-US" sz="1000"/>
                        <a:t>4405</a:t>
                      </a:r>
                      <a:endParaRPr lang="en-US" sz="1000"/>
                    </a:p>
                  </a:txBody>
                  <a:tcPr/>
                </a:tc>
                <a:tc>
                  <a:txBody>
                    <a:bodyPr/>
                    <a:lstStyle/>
                    <a:p>
                      <a:r>
                        <a:rPr lang="en-US" sz="1000"/>
                        <a:t>50</a:t>
                      </a:r>
                      <a:endParaRPr lang="en-US" sz="1000"/>
                    </a:p>
                  </a:txBody>
                  <a:tcPr/>
                </a:tc>
                <a:tc>
                  <a:txBody>
                    <a:bodyPr/>
                    <a:lstStyle/>
                    <a:p>
                      <a:r>
                        <a:rPr lang="en-US" sz="1000"/>
                        <a:t>20166</a:t>
                      </a:r>
                      <a:endParaRPr lang="en-US" sz="1000"/>
                    </a:p>
                  </a:txBody>
                  <a:tcPr/>
                </a:tc>
                <a:tc>
                  <a:txBody>
                    <a:bodyPr/>
                    <a:lstStyle/>
                    <a:p>
                      <a:r>
                        <a:rPr lang="en-US" sz="1000"/>
                        <a:t>752</a:t>
                      </a:r>
                      <a:endParaRPr lang="en-US" sz="1000"/>
                    </a:p>
                  </a:txBody>
                  <a:tcPr/>
                </a:tc>
                <a:tc>
                  <a:txBody>
                    <a:bodyPr/>
                    <a:lstStyle/>
                    <a:p>
                      <a:r>
                        <a:rPr lang="en-US" sz="1000"/>
                        <a:t>687</a:t>
                      </a:r>
                      <a:endParaRPr lang="en-US" sz="1000"/>
                    </a:p>
                  </a:txBody>
                  <a:tcPr/>
                </a:tc>
                <a:tc>
                  <a:txBody>
                    <a:bodyPr/>
                    <a:lstStyle/>
                    <a:p>
                      <a:r>
                        <a:rPr lang="en-US" sz="1000"/>
                        <a:t>191</a:t>
                      </a:r>
                      <a:endParaRPr lang="en-US" sz="1000"/>
                    </a:p>
                  </a:txBody>
                  <a:tcPr/>
                </a:tc>
                <a:tc>
                  <a:txBody>
                    <a:bodyPr/>
                    <a:lstStyle/>
                    <a:p>
                      <a:r>
                        <a:rPr lang="en-US" sz="1000"/>
                        <a:t>0.1950%</a:t>
                      </a:r>
                      <a:endParaRPr lang="en-US" sz="1000"/>
                    </a:p>
                  </a:txBody>
                  <a:tcPr/>
                </a:tc>
                <a:tc>
                  <a:txBody>
                    <a:bodyPr/>
                    <a:lstStyle/>
                    <a:p>
                      <a:r>
                        <a:rPr lang="en-US" sz="1000"/>
                        <a:t>76.2%</a:t>
                      </a:r>
                      <a:endParaRPr lang="en-US" sz="1000"/>
                    </a:p>
                  </a:txBody>
                  <a:tcPr/>
                </a:tc>
                <a:extLst>
                  <a:ext uri="{0D108BD9-81ED-4DB2-BD59-A6C34878D82A}">
                    <a16:rowId xmlns:a16="http://schemas.microsoft.com/office/drawing/2014/main" val="2077861480"/>
                  </a:ext>
                </a:extLst>
              </a:tr>
              <a:tr h="370840">
                <a:tc>
                  <a:txBody>
                    <a:bodyPr/>
                    <a:lstStyle/>
                    <a:p>
                      <a:r>
                        <a:rPr lang="en-US" sz="1000"/>
                        <a:t>Banco Hipotecario</a:t>
                      </a:r>
                      <a:endParaRPr lang="en-US" sz="1000"/>
                    </a:p>
                  </a:txBody>
                  <a:tcPr/>
                </a:tc>
                <a:tc>
                  <a:txBody>
                    <a:bodyPr/>
                    <a:lstStyle/>
                    <a:p>
                      <a:r>
                        <a:rPr lang="en-US" sz="1000"/>
                        <a:t>673238</a:t>
                      </a:r>
                      <a:endParaRPr lang="en-US" sz="1000"/>
                    </a:p>
                  </a:txBody>
                  <a:tcPr/>
                </a:tc>
                <a:tc>
                  <a:txBody>
                    <a:bodyPr/>
                    <a:lstStyle/>
                    <a:p>
                      <a:r>
                        <a:rPr lang="en-US" sz="1000"/>
                        <a:t>5232</a:t>
                      </a:r>
                      <a:endParaRPr lang="en-US" sz="1000"/>
                    </a:p>
                  </a:txBody>
                  <a:tcPr/>
                </a:tc>
                <a:tc>
                  <a:txBody>
                    <a:bodyPr/>
                    <a:lstStyle/>
                    <a:p>
                      <a:r>
                        <a:rPr lang="en-US" sz="1000"/>
                        <a:t>34</a:t>
                      </a:r>
                      <a:endParaRPr lang="en-US" sz="1000"/>
                    </a:p>
                  </a:txBody>
                  <a:tcPr/>
                </a:tc>
                <a:tc>
                  <a:txBody>
                    <a:bodyPr/>
                    <a:lstStyle/>
                    <a:p>
                      <a:r>
                        <a:rPr lang="en-US" sz="1000"/>
                        <a:t>3930</a:t>
                      </a:r>
                      <a:endParaRPr lang="en-US" sz="1000"/>
                    </a:p>
                  </a:txBody>
                  <a:tcPr/>
                </a:tc>
                <a:tc>
                  <a:txBody>
                    <a:bodyPr/>
                    <a:lstStyle/>
                    <a:p>
                      <a:r>
                        <a:rPr lang="en-US" sz="1000"/>
                        <a:t>589</a:t>
                      </a:r>
                      <a:endParaRPr lang="en-US" sz="1000"/>
                    </a:p>
                  </a:txBody>
                  <a:tcPr/>
                </a:tc>
                <a:tc>
                  <a:txBody>
                    <a:bodyPr/>
                    <a:lstStyle/>
                    <a:p>
                      <a:r>
                        <a:rPr lang="en-US" sz="1000"/>
                        <a:t>452</a:t>
                      </a:r>
                      <a:endParaRPr lang="en-US" sz="1000"/>
                    </a:p>
                  </a:txBody>
                  <a:tcPr/>
                </a:tc>
                <a:tc>
                  <a:txBody>
                    <a:bodyPr/>
                    <a:lstStyle/>
                    <a:p>
                      <a:r>
                        <a:rPr lang="en-US" sz="1000"/>
                        <a:t>101</a:t>
                      </a:r>
                      <a:endParaRPr lang="en-US" sz="1000"/>
                    </a:p>
                  </a:txBody>
                  <a:tcPr/>
                </a:tc>
                <a:tc>
                  <a:txBody>
                    <a:bodyPr/>
                    <a:lstStyle/>
                    <a:p>
                      <a:r>
                        <a:rPr lang="en-US" sz="1000"/>
                        <a:t>0.0218%</a:t>
                      </a:r>
                      <a:endParaRPr lang="en-US" sz="1000"/>
                    </a:p>
                  </a:txBody>
                  <a:tcPr/>
                </a:tc>
                <a:tc>
                  <a:txBody>
                    <a:bodyPr/>
                    <a:lstStyle/>
                    <a:p>
                      <a:r>
                        <a:rPr lang="en-US" sz="1000"/>
                        <a:t>100.0%</a:t>
                      </a:r>
                      <a:endParaRPr lang="en-US" sz="1000"/>
                    </a:p>
                  </a:txBody>
                  <a:tcPr/>
                </a:tc>
                <a:extLst>
                  <a:ext uri="{0D108BD9-81ED-4DB2-BD59-A6C34878D82A}">
                    <a16:rowId xmlns:a16="http://schemas.microsoft.com/office/drawing/2014/main" val="1147051599"/>
                  </a:ext>
                </a:extLst>
              </a:tr>
              <a:tr h="370840">
                <a:tc>
                  <a:txBody>
                    <a:bodyPr/>
                    <a:lstStyle/>
                    <a:p>
                      <a:r>
                        <a:rPr lang="en-US" sz="1000"/>
                        <a:t>Banco Ciudad</a:t>
                      </a:r>
                      <a:endParaRPr lang="en-US" sz="1000"/>
                    </a:p>
                  </a:txBody>
                  <a:tcPr/>
                </a:tc>
                <a:tc>
                  <a:txBody>
                    <a:bodyPr/>
                    <a:lstStyle/>
                    <a:p>
                      <a:r>
                        <a:rPr lang="en-US" sz="1000"/>
                        <a:t>447537</a:t>
                      </a:r>
                      <a:endParaRPr lang="en-US" sz="1000"/>
                    </a:p>
                  </a:txBody>
                  <a:tcPr/>
                </a:tc>
                <a:tc>
                  <a:txBody>
                    <a:bodyPr/>
                    <a:lstStyle/>
                    <a:p>
                      <a:r>
                        <a:rPr lang="en-US" sz="1000"/>
                        <a:t>4368</a:t>
                      </a:r>
                      <a:endParaRPr lang="en-US" sz="1000"/>
                    </a:p>
                  </a:txBody>
                  <a:tcPr/>
                </a:tc>
                <a:tc>
                  <a:txBody>
                    <a:bodyPr/>
                    <a:lstStyle/>
                    <a:p>
                      <a:r>
                        <a:rPr lang="en-US" sz="1000"/>
                        <a:t>60</a:t>
                      </a:r>
                      <a:endParaRPr lang="en-US" sz="1000"/>
                    </a:p>
                  </a:txBody>
                  <a:tcPr/>
                </a:tc>
                <a:tc>
                  <a:txBody>
                    <a:bodyPr/>
                    <a:lstStyle/>
                    <a:p>
                      <a:r>
                        <a:rPr lang="en-US" sz="1000"/>
                        <a:t>2639</a:t>
                      </a:r>
                      <a:endParaRPr lang="en-US" sz="1000"/>
                    </a:p>
                  </a:txBody>
                  <a:tcPr/>
                </a:tc>
                <a:tc>
                  <a:txBody>
                    <a:bodyPr/>
                    <a:lstStyle/>
                    <a:p>
                      <a:r>
                        <a:rPr lang="en-US" sz="1000"/>
                        <a:t>719</a:t>
                      </a:r>
                      <a:endParaRPr lang="en-US" sz="1000"/>
                    </a:p>
                  </a:txBody>
                  <a:tcPr/>
                </a:tc>
                <a:tc>
                  <a:txBody>
                    <a:bodyPr/>
                    <a:lstStyle/>
                    <a:p>
                      <a:r>
                        <a:rPr lang="en-US" sz="1000"/>
                        <a:t>368</a:t>
                      </a:r>
                      <a:endParaRPr lang="en-US" sz="1000"/>
                    </a:p>
                  </a:txBody>
                  <a:tcPr/>
                </a:tc>
                <a:tc>
                  <a:txBody>
                    <a:bodyPr/>
                    <a:lstStyle/>
                    <a:p>
                      <a:r>
                        <a:rPr lang="en-US" sz="1000"/>
                        <a:t>0</a:t>
                      </a:r>
                      <a:endParaRPr lang="en-US" sz="1000"/>
                    </a:p>
                  </a:txBody>
                  <a:tcPr/>
                </a:tc>
                <a:tc>
                  <a:txBody>
                    <a:bodyPr/>
                    <a:lstStyle/>
                    <a:p>
                      <a:r>
                        <a:rPr lang="en-US" sz="1000"/>
                        <a:t>0.0139%</a:t>
                      </a:r>
                      <a:endParaRPr lang="en-US" sz="1000"/>
                    </a:p>
                  </a:txBody>
                  <a:tcPr/>
                </a:tc>
                <a:tc>
                  <a:txBody>
                    <a:bodyPr/>
                    <a:lstStyle/>
                    <a:p>
                      <a:r>
                        <a:rPr lang="en-US" sz="1000"/>
                        <a:t>0.0%</a:t>
                      </a:r>
                      <a:endParaRPr lang="en-US" sz="1000"/>
                    </a:p>
                  </a:txBody>
                  <a:tcPr/>
                </a:tc>
                <a:extLst>
                  <a:ext uri="{0D108BD9-81ED-4DB2-BD59-A6C34878D82A}">
                    <a16:rowId xmlns:a16="http://schemas.microsoft.com/office/drawing/2014/main" val="640348004"/>
                  </a:ext>
                </a:extLst>
              </a:tr>
              <a:tr h="370840">
                <a:tc>
                  <a:txBody>
                    <a:bodyPr/>
                    <a:lstStyle/>
                    <a:p>
                      <a:r>
                        <a:rPr lang="en-US" sz="1000"/>
                        <a:t>Banco Provincia</a:t>
                      </a:r>
                      <a:endParaRPr lang="en-US" sz="1000"/>
                    </a:p>
                  </a:txBody>
                  <a:tcPr/>
                </a:tc>
                <a:tc>
                  <a:txBody>
                    <a:bodyPr/>
                    <a:lstStyle/>
                    <a:p>
                      <a:r>
                        <a:rPr lang="en-US" sz="1000"/>
                        <a:t>94550</a:t>
                      </a:r>
                      <a:endParaRPr lang="en-US" sz="1000"/>
                    </a:p>
                  </a:txBody>
                  <a:tcPr/>
                </a:tc>
                <a:tc>
                  <a:txBody>
                    <a:bodyPr/>
                    <a:lstStyle/>
                    <a:p>
                      <a:r>
                        <a:rPr lang="en-US" sz="1000"/>
                        <a:t>8221</a:t>
                      </a:r>
                      <a:endParaRPr lang="en-US" sz="1000"/>
                    </a:p>
                  </a:txBody>
                  <a:tcPr/>
                </a:tc>
                <a:tc>
                  <a:txBody>
                    <a:bodyPr/>
                    <a:lstStyle/>
                    <a:p>
                      <a:r>
                        <a:rPr lang="en-US" sz="1000"/>
                        <a:t>67</a:t>
                      </a:r>
                      <a:endParaRPr lang="en-US" sz="1000"/>
                    </a:p>
                  </a:txBody>
                  <a:tcPr/>
                </a:tc>
                <a:tc>
                  <a:txBody>
                    <a:bodyPr/>
                    <a:lstStyle/>
                    <a:p>
                      <a:r>
                        <a:rPr lang="en-US" sz="1000"/>
                        <a:t>21449</a:t>
                      </a:r>
                      <a:endParaRPr lang="en-US" sz="1000"/>
                    </a:p>
                  </a:txBody>
                  <a:tcPr/>
                </a:tc>
                <a:tc>
                  <a:txBody>
                    <a:bodyPr/>
                    <a:lstStyle/>
                    <a:p>
                      <a:r>
                        <a:rPr lang="en-US" sz="1000"/>
                        <a:t>6663</a:t>
                      </a:r>
                      <a:endParaRPr lang="en-US" sz="1000"/>
                    </a:p>
                  </a:txBody>
                  <a:tcPr/>
                </a:tc>
                <a:tc>
                  <a:txBody>
                    <a:bodyPr/>
                    <a:lstStyle/>
                    <a:p>
                      <a:r>
                        <a:rPr lang="en-US" sz="1000"/>
                        <a:t>3688</a:t>
                      </a:r>
                      <a:endParaRPr lang="en-US" sz="1000"/>
                    </a:p>
                  </a:txBody>
                  <a:tcPr/>
                </a:tc>
                <a:tc>
                  <a:txBody>
                    <a:bodyPr/>
                    <a:lstStyle/>
                    <a:p>
                      <a:r>
                        <a:rPr lang="en-US" sz="1000"/>
                        <a:t>23</a:t>
                      </a:r>
                      <a:endParaRPr lang="en-US" sz="1000"/>
                    </a:p>
                  </a:txBody>
                  <a:tcPr/>
                </a:tc>
                <a:tc>
                  <a:txBody>
                    <a:bodyPr/>
                    <a:lstStyle/>
                    <a:p>
                      <a:r>
                        <a:rPr lang="en-US" sz="1000"/>
                        <a:t>0.5248%</a:t>
                      </a:r>
                      <a:endParaRPr lang="en-US" sz="1000"/>
                    </a:p>
                  </a:txBody>
                  <a:tcPr/>
                </a:tc>
                <a:tc>
                  <a:txBody>
                    <a:bodyPr/>
                    <a:lstStyle/>
                    <a:p>
                      <a:r>
                        <a:rPr lang="en-US" sz="1000"/>
                        <a:t>61.5%</a:t>
                      </a:r>
                      <a:endParaRPr lang="en-US" sz="1000"/>
                    </a:p>
                  </a:txBody>
                  <a:tcPr/>
                </a:tc>
                <a:extLst>
                  <a:ext uri="{0D108BD9-81ED-4DB2-BD59-A6C34878D82A}">
                    <a16:rowId xmlns:a16="http://schemas.microsoft.com/office/drawing/2014/main" val="3990956465"/>
                  </a:ext>
                </a:extLst>
              </a:tr>
              <a:tr h="370840">
                <a:tc>
                  <a:txBody>
                    <a:bodyPr/>
                    <a:lstStyle/>
                    <a:p>
                      <a:r>
                        <a:rPr lang="en-US" sz="1000"/>
                        <a:t>Banco Macro</a:t>
                      </a:r>
                      <a:endParaRPr lang="en-US" sz="1000"/>
                    </a:p>
                  </a:txBody>
                  <a:tcPr/>
                </a:tc>
                <a:tc>
                  <a:txBody>
                    <a:bodyPr/>
                    <a:lstStyle/>
                    <a:p>
                      <a:r>
                        <a:rPr lang="en-US" sz="1000"/>
                        <a:t>423448</a:t>
                      </a:r>
                      <a:endParaRPr lang="en-US" sz="1000"/>
                    </a:p>
                  </a:txBody>
                  <a:tcPr/>
                </a:tc>
                <a:tc>
                  <a:txBody>
                    <a:bodyPr/>
                    <a:lstStyle/>
                    <a:p>
                      <a:r>
                        <a:rPr lang="en-US" sz="1000"/>
                        <a:t>3356</a:t>
                      </a:r>
                      <a:endParaRPr lang="en-US" sz="1000"/>
                    </a:p>
                  </a:txBody>
                  <a:tcPr/>
                </a:tc>
                <a:tc>
                  <a:txBody>
                    <a:bodyPr/>
                    <a:lstStyle/>
                    <a:p>
                      <a:r>
                        <a:rPr lang="en-US" sz="1000"/>
                        <a:t>40</a:t>
                      </a:r>
                      <a:endParaRPr lang="en-US" sz="1000"/>
                    </a:p>
                  </a:txBody>
                  <a:tcPr/>
                </a:tc>
                <a:tc>
                  <a:txBody>
                    <a:bodyPr/>
                    <a:lstStyle/>
                    <a:p>
                      <a:r>
                        <a:rPr lang="en-US" sz="1000"/>
                        <a:t>47681</a:t>
                      </a:r>
                      <a:endParaRPr lang="en-US" sz="1000"/>
                    </a:p>
                  </a:txBody>
                  <a:tcPr/>
                </a:tc>
                <a:tc>
                  <a:txBody>
                    <a:bodyPr/>
                    <a:lstStyle/>
                    <a:p>
                      <a:r>
                        <a:rPr lang="en-US" sz="1000"/>
                        <a:t>1107</a:t>
                      </a:r>
                      <a:endParaRPr lang="en-US" sz="1000"/>
                    </a:p>
                  </a:txBody>
                  <a:tcPr/>
                </a:tc>
                <a:tc>
                  <a:txBody>
                    <a:bodyPr/>
                    <a:lstStyle/>
                    <a:p>
                      <a:r>
                        <a:rPr lang="en-US" sz="1000"/>
                        <a:t>2124</a:t>
                      </a:r>
                      <a:endParaRPr lang="en-US" sz="1000"/>
                    </a:p>
                  </a:txBody>
                  <a:tcPr/>
                </a:tc>
                <a:tc>
                  <a:txBody>
                    <a:bodyPr/>
                    <a:lstStyle/>
                    <a:p>
                      <a:r>
                        <a:rPr lang="en-US" sz="1000"/>
                        <a:t>0</a:t>
                      </a:r>
                      <a:endParaRPr lang="en-US" sz="1000"/>
                    </a:p>
                  </a:txBody>
                  <a:tcPr/>
                </a:tc>
                <a:tc>
                  <a:txBody>
                    <a:bodyPr/>
                    <a:lstStyle/>
                    <a:p>
                      <a:r>
                        <a:rPr lang="en-US" sz="1000"/>
                        <a:t>0.3018%</a:t>
                      </a:r>
                      <a:endParaRPr lang="en-US" sz="1000"/>
                    </a:p>
                  </a:txBody>
                  <a:tcPr/>
                </a:tc>
                <a:tc>
                  <a:txBody>
                    <a:bodyPr/>
                    <a:lstStyle/>
                    <a:p>
                      <a:r>
                        <a:rPr lang="en-US" sz="1000"/>
                        <a:t>0.0%</a:t>
                      </a:r>
                      <a:endParaRPr lang="en-US" sz="1000"/>
                    </a:p>
                  </a:txBody>
                  <a:tcPr/>
                </a:tc>
                <a:extLst>
                  <a:ext uri="{0D108BD9-81ED-4DB2-BD59-A6C34878D82A}">
                    <a16:rowId xmlns:a16="http://schemas.microsoft.com/office/drawing/2014/main" val="1779261316"/>
                  </a:ext>
                </a:extLst>
              </a:tr>
              <a:tr h="370840">
                <a:tc>
                  <a:txBody>
                    <a:bodyPr/>
                    <a:lstStyle/>
                    <a:p>
                      <a:r>
                        <a:rPr lang="en-US" sz="1000"/>
                        <a:t>HSBC Argentina</a:t>
                      </a:r>
                      <a:endParaRPr lang="en-US" sz="1000"/>
                    </a:p>
                  </a:txBody>
                  <a:tcPr/>
                </a:tc>
                <a:tc>
                  <a:txBody>
                    <a:bodyPr/>
                    <a:lstStyle/>
                    <a:p>
                      <a:r>
                        <a:rPr lang="en-US" sz="1000"/>
                        <a:t>144577</a:t>
                      </a:r>
                      <a:endParaRPr lang="en-US" sz="1000"/>
                    </a:p>
                  </a:txBody>
                  <a:tcPr/>
                </a:tc>
                <a:tc>
                  <a:txBody>
                    <a:bodyPr/>
                    <a:lstStyle/>
                    <a:p>
                      <a:r>
                        <a:rPr lang="en-US" sz="1000"/>
                        <a:t>2450</a:t>
                      </a:r>
                      <a:endParaRPr lang="en-US" sz="1000"/>
                    </a:p>
                  </a:txBody>
                  <a:tcPr/>
                </a:tc>
                <a:tc>
                  <a:txBody>
                    <a:bodyPr/>
                    <a:lstStyle/>
                    <a:p>
                      <a:r>
                        <a:rPr lang="en-US" sz="1000"/>
                        <a:t>76</a:t>
                      </a:r>
                      <a:endParaRPr lang="en-US" sz="1000"/>
                    </a:p>
                  </a:txBody>
                  <a:tcPr/>
                </a:tc>
                <a:tc>
                  <a:txBody>
                    <a:bodyPr/>
                    <a:lstStyle/>
                    <a:p>
                      <a:r>
                        <a:rPr lang="en-US" sz="1000"/>
                        <a:t>2720</a:t>
                      </a:r>
                      <a:endParaRPr lang="en-US" sz="1000"/>
                    </a:p>
                  </a:txBody>
                  <a:tcPr/>
                </a:tc>
                <a:tc>
                  <a:txBody>
                    <a:bodyPr/>
                    <a:lstStyle/>
                    <a:p>
                      <a:r>
                        <a:rPr lang="en-US" sz="1000"/>
                        <a:t>1235</a:t>
                      </a:r>
                      <a:endParaRPr lang="en-US" sz="1000"/>
                    </a:p>
                  </a:txBody>
                  <a:tcPr/>
                </a:tc>
                <a:tc>
                  <a:txBody>
                    <a:bodyPr/>
                    <a:lstStyle/>
                    <a:p>
                      <a:r>
                        <a:rPr lang="en-US" sz="1000"/>
                        <a:t>143</a:t>
                      </a:r>
                      <a:endParaRPr lang="en-US" sz="1000"/>
                    </a:p>
                  </a:txBody>
                  <a:tcPr/>
                </a:tc>
                <a:tc>
                  <a:txBody>
                    <a:bodyPr/>
                    <a:lstStyle/>
                    <a:p>
                      <a:r>
                        <a:rPr lang="en-US" sz="1000"/>
                        <a:t>0</a:t>
                      </a:r>
                      <a:endParaRPr lang="en-US" sz="1000"/>
                    </a:p>
                  </a:txBody>
                  <a:tcPr/>
                </a:tc>
                <a:tc>
                  <a:txBody>
                    <a:bodyPr/>
                    <a:lstStyle/>
                    <a:p>
                      <a:r>
                        <a:rPr lang="en-US" sz="1000"/>
                        <a:t>0.0376%</a:t>
                      </a:r>
                      <a:endParaRPr lang="en-US" sz="1000"/>
                    </a:p>
                  </a:txBody>
                  <a:tcPr/>
                </a:tc>
                <a:tc>
                  <a:txBody>
                    <a:bodyPr/>
                    <a:lstStyle/>
                    <a:p>
                      <a:r>
                        <a:rPr lang="en-US" sz="1000"/>
                        <a:t>0.0%</a:t>
                      </a:r>
                      <a:endParaRPr lang="en-US" sz="1000"/>
                    </a:p>
                  </a:txBody>
                  <a:tcPr/>
                </a:tc>
                <a:extLst>
                  <a:ext uri="{0D108BD9-81ED-4DB2-BD59-A6C34878D82A}">
                    <a16:rowId xmlns:a16="http://schemas.microsoft.com/office/drawing/2014/main" val="437295891"/>
                  </a:ext>
                </a:extLst>
              </a:tr>
            </a:tbl>
          </a:graphicData>
        </a:graphic>
      </p:graphicFrame>
      <p:sp>
        <p:nvSpPr>
          <p:cNvPr id="4" name="Text Placeholder 3"/>
          <p:cNvSpPr>
            <a:spLocks noGrp="1"/>
          </p:cNvSpPr>
          <p:nvPr>
            <p:ph type="body" sz="quarter" idx="14"/>
          </p:nvPr>
        </p:nvSpPr>
        <p:spPr/>
        <p:txBody>
          <a:bodyPr/>
          <a:lstStyle/>
          <a:p>
            <a:r>
              <a:rPr lang="en-US"/>
              <a:t>12/01/2016 - 01/31/2017</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07048061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Key Metrics Table - 2 of 2</a:t>
            </a:r>
            <a:endParaRPr lang="en-US"/>
          </a:p>
        </p:txBody>
      </p:sp>
      <p:graphicFrame>
        <p:nvGraphicFramePr>
          <p:cNvPr id="6" name="Table Placeholder 5"/>
          <p:cNvGraphicFramePr>
            <a:graphicFrameLocks noGrp="1"/>
          </p:cNvGraphicFramePr>
          <p:nvPr>
            <p:ph type="tbl" sz="quarter" idx="13"/>
            <p:extLst>
              <p:ext uri="{D42A27DB-BD31-4B8C-83A1-F6EECF244321}">
                <p14:modId xmlns:p14="http://schemas.microsoft.com/office/powerpoint/2010/main" val="299633779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4284006189"/>
                    </a:ext>
                  </a:extLst>
                </a:gridCol>
                <a:gridCol w="740664">
                  <a:extLst>
                    <a:ext uri="{9D8B030D-6E8A-4147-A177-3AD203B41FA5}">
                      <a16:colId xmlns:a16="http://schemas.microsoft.com/office/drawing/2014/main" val="1037490546"/>
                    </a:ext>
                  </a:extLst>
                </a:gridCol>
                <a:gridCol w="740664">
                  <a:extLst>
                    <a:ext uri="{9D8B030D-6E8A-4147-A177-3AD203B41FA5}">
                      <a16:colId xmlns:a16="http://schemas.microsoft.com/office/drawing/2014/main" val="2635997032"/>
                    </a:ext>
                  </a:extLst>
                </a:gridCol>
                <a:gridCol w="740664">
                  <a:extLst>
                    <a:ext uri="{9D8B030D-6E8A-4147-A177-3AD203B41FA5}">
                      <a16:colId xmlns:a16="http://schemas.microsoft.com/office/drawing/2014/main" val="969005839"/>
                    </a:ext>
                  </a:extLst>
                </a:gridCol>
                <a:gridCol w="740664">
                  <a:extLst>
                    <a:ext uri="{9D8B030D-6E8A-4147-A177-3AD203B41FA5}">
                      <a16:colId xmlns:a16="http://schemas.microsoft.com/office/drawing/2014/main" val="1870335172"/>
                    </a:ext>
                  </a:extLst>
                </a:gridCol>
                <a:gridCol w="740664">
                  <a:extLst>
                    <a:ext uri="{9D8B030D-6E8A-4147-A177-3AD203B41FA5}">
                      <a16:colId xmlns:a16="http://schemas.microsoft.com/office/drawing/2014/main" val="2048030880"/>
                    </a:ext>
                  </a:extLst>
                </a:gridCol>
                <a:gridCol w="740664">
                  <a:extLst>
                    <a:ext uri="{9D8B030D-6E8A-4147-A177-3AD203B41FA5}">
                      <a16:colId xmlns:a16="http://schemas.microsoft.com/office/drawing/2014/main" val="654556419"/>
                    </a:ext>
                  </a:extLst>
                </a:gridCol>
                <a:gridCol w="740664">
                  <a:extLst>
                    <a:ext uri="{9D8B030D-6E8A-4147-A177-3AD203B41FA5}">
                      <a16:colId xmlns:a16="http://schemas.microsoft.com/office/drawing/2014/main" val="2470410223"/>
                    </a:ext>
                  </a:extLst>
                </a:gridCol>
                <a:gridCol w="740664">
                  <a:extLst>
                    <a:ext uri="{9D8B030D-6E8A-4147-A177-3AD203B41FA5}">
                      <a16:colId xmlns:a16="http://schemas.microsoft.com/office/drawing/2014/main" val="844487027"/>
                    </a:ext>
                  </a:extLst>
                </a:gridCol>
                <a:gridCol w="740664">
                  <a:extLst>
                    <a:ext uri="{9D8B030D-6E8A-4147-A177-3AD203B41FA5}">
                      <a16:colId xmlns:a16="http://schemas.microsoft.com/office/drawing/2014/main" val="2060314135"/>
                    </a:ext>
                  </a:extLst>
                </a:gridCol>
              </a:tblGrid>
              <a:tr h="370840">
                <a:tc>
                  <a:txBody>
                    <a:bodyPr/>
                    <a:lstStyle/>
                    <a:p>
                      <a:r>
                        <a:rPr lang="en-US" sz="1000"/>
                        <a:t>Name</a:t>
                      </a:r>
                      <a:endParaRPr lang="en-US" sz="1000"/>
                    </a:p>
                  </a:txBody>
                  <a:tcPr/>
                </a:tc>
                <a:tc>
                  <a:txBody>
                    <a:bodyPr/>
                    <a:lstStyle/>
                    <a:p>
                      <a:r>
                        <a:rPr lang="en-US" sz="1000"/>
                        <a:t>Fans</a:t>
                      </a:r>
                      <a:endParaRPr lang="en-US" sz="1000"/>
                    </a:p>
                  </a:txBody>
                  <a:tcPr/>
                </a:tc>
                <a:tc>
                  <a:txBody>
                    <a:bodyPr/>
                    <a:lstStyle/>
                    <a:p>
                      <a:r>
                        <a:rPr lang="en-US" sz="1000"/>
                        <a:t>+/-</a:t>
                      </a:r>
                      <a:endParaRPr lang="en-US" sz="1000"/>
                    </a:p>
                  </a:txBody>
                  <a:tcPr/>
                </a:tc>
                <a:tc>
                  <a:txBody>
                    <a:bodyPr/>
                    <a:lstStyle/>
                    <a:p>
                      <a:r>
                        <a:rPr lang="en-US" sz="1000"/>
                        <a:t>Posts</a:t>
                      </a:r>
                      <a:endParaRPr lang="en-US" sz="1000"/>
                    </a:p>
                  </a:txBody>
                  <a:tcPr/>
                </a:tc>
                <a:tc>
                  <a:txBody>
                    <a:bodyPr/>
                    <a:lstStyle/>
                    <a:p>
                      <a:r>
                        <a:rPr lang="en-US" sz="1000"/>
                        <a:t>Reactions</a:t>
                      </a:r>
                      <a:endParaRPr lang="en-US" sz="1000"/>
                    </a:p>
                  </a:txBody>
                  <a:tcPr/>
                </a:tc>
                <a:tc>
                  <a:txBody>
                    <a:bodyPr/>
                    <a:lstStyle/>
                    <a:p>
                      <a:r>
                        <a:rPr lang="en-US" sz="1000"/>
                        <a:t>Comments</a:t>
                      </a:r>
                      <a:endParaRPr lang="en-US" sz="1000"/>
                    </a:p>
                  </a:txBody>
                  <a:tcPr/>
                </a:tc>
                <a:tc>
                  <a:txBody>
                    <a:bodyPr/>
                    <a:lstStyle/>
                    <a:p>
                      <a:r>
                        <a:rPr lang="en-US" sz="1000"/>
                        <a:t>Shares</a:t>
                      </a:r>
                      <a:endParaRPr lang="en-US" sz="1000"/>
                    </a:p>
                  </a:txBody>
                  <a:tcPr/>
                </a:tc>
                <a:tc>
                  <a:txBody>
                    <a:bodyPr/>
                    <a:lstStyle/>
                    <a:p>
                      <a:r>
                        <a:rPr lang="en-US" sz="1000"/>
                        <a:t>User Posts</a:t>
                      </a:r>
                      <a:endParaRPr lang="en-US" sz="1000"/>
                    </a:p>
                  </a:txBody>
                  <a:tcPr/>
                </a:tc>
                <a:tc>
                  <a:txBody>
                    <a:bodyPr/>
                    <a:lstStyle/>
                    <a:p>
                      <a:r>
                        <a:rPr lang="en-US" sz="1000"/>
                        <a:t>I-Rate</a:t>
                      </a:r>
                      <a:endParaRPr lang="en-US" sz="1000"/>
                    </a:p>
                  </a:txBody>
                  <a:tcPr/>
                </a:tc>
                <a:tc>
                  <a:txBody>
                    <a:bodyPr/>
                    <a:lstStyle/>
                    <a:p>
                      <a:r>
                        <a:rPr lang="en-US" sz="1000"/>
                        <a:t>Response Rate</a:t>
                      </a:r>
                      <a:endParaRPr lang="en-US" sz="1000"/>
                    </a:p>
                  </a:txBody>
                  <a:tcPr/>
                </a:tc>
                <a:extLst>
                  <a:ext uri="{0D108BD9-81ED-4DB2-BD59-A6C34878D82A}">
                    <a16:rowId xmlns:a16="http://schemas.microsoft.com/office/drawing/2014/main" val="3206888020"/>
                  </a:ext>
                </a:extLst>
              </a:tr>
              <a:tr h="370840">
                <a:tc>
                  <a:txBody>
                    <a:bodyPr/>
                    <a:lstStyle/>
                    <a:p>
                      <a:r>
                        <a:rPr lang="en-US" sz="1000"/>
                        <a:t>Banco Nación</a:t>
                      </a:r>
                      <a:endParaRPr lang="en-US" sz="1000"/>
                    </a:p>
                  </a:txBody>
                  <a:tcPr/>
                </a:tc>
                <a:tc>
                  <a:txBody>
                    <a:bodyPr/>
                    <a:lstStyle/>
                    <a:p>
                      <a:r>
                        <a:rPr lang="en-US" sz="1000"/>
                        <a:t>37994</a:t>
                      </a:r>
                      <a:endParaRPr lang="en-US" sz="1000"/>
                    </a:p>
                  </a:txBody>
                  <a:tcPr/>
                </a:tc>
                <a:tc>
                  <a:txBody>
                    <a:bodyPr/>
                    <a:lstStyle/>
                    <a:p>
                      <a:r>
                        <a:rPr lang="en-US" sz="1000"/>
                        <a:t>4151</a:t>
                      </a:r>
                      <a:endParaRPr lang="en-US" sz="1000"/>
                    </a:p>
                  </a:txBody>
                  <a:tcPr/>
                </a:tc>
                <a:tc>
                  <a:txBody>
                    <a:bodyPr/>
                    <a:lstStyle/>
                    <a:p>
                      <a:r>
                        <a:rPr lang="en-US" sz="1000"/>
                        <a:t>54</a:t>
                      </a:r>
                      <a:endParaRPr lang="en-US" sz="1000"/>
                    </a:p>
                  </a:txBody>
                  <a:tcPr/>
                </a:tc>
                <a:tc>
                  <a:txBody>
                    <a:bodyPr/>
                    <a:lstStyle/>
                    <a:p>
                      <a:r>
                        <a:rPr lang="en-US" sz="1000"/>
                        <a:t>6500</a:t>
                      </a:r>
                      <a:endParaRPr lang="en-US" sz="1000"/>
                    </a:p>
                  </a:txBody>
                  <a:tcPr/>
                </a:tc>
                <a:tc>
                  <a:txBody>
                    <a:bodyPr/>
                    <a:lstStyle/>
                    <a:p>
                      <a:r>
                        <a:rPr lang="en-US" sz="1000"/>
                        <a:t>1781</a:t>
                      </a:r>
                      <a:endParaRPr lang="en-US" sz="1000"/>
                    </a:p>
                  </a:txBody>
                  <a:tcPr/>
                </a:tc>
                <a:tc>
                  <a:txBody>
                    <a:bodyPr/>
                    <a:lstStyle/>
                    <a:p>
                      <a:r>
                        <a:rPr lang="en-US" sz="1000"/>
                        <a:t>2380</a:t>
                      </a:r>
                      <a:endParaRPr lang="en-US" sz="1000"/>
                    </a:p>
                  </a:txBody>
                  <a:tcPr/>
                </a:tc>
                <a:tc>
                  <a:txBody>
                    <a:bodyPr/>
                    <a:lstStyle/>
                    <a:p>
                      <a:r>
                        <a:rPr lang="en-US" sz="1000"/>
                        <a:t>0</a:t>
                      </a:r>
                      <a:endParaRPr lang="en-US" sz="1000"/>
                    </a:p>
                  </a:txBody>
                  <a:tcPr/>
                </a:tc>
                <a:tc>
                  <a:txBody>
                    <a:bodyPr/>
                    <a:lstStyle/>
                    <a:p>
                      <a:r>
                        <a:rPr lang="en-US" sz="1000"/>
                        <a:t>0.5497%</a:t>
                      </a:r>
                      <a:endParaRPr lang="en-US" sz="1000"/>
                    </a:p>
                  </a:txBody>
                  <a:tcPr/>
                </a:tc>
                <a:tc>
                  <a:txBody>
                    <a:bodyPr/>
                    <a:lstStyle/>
                    <a:p>
                      <a:r>
                        <a:rPr lang="en-US" sz="1000"/>
                        <a:t>0.0%</a:t>
                      </a:r>
                      <a:endParaRPr lang="en-US" sz="1000"/>
                    </a:p>
                  </a:txBody>
                  <a:tcPr/>
                </a:tc>
                <a:extLst>
                  <a:ext uri="{0D108BD9-81ED-4DB2-BD59-A6C34878D82A}">
                    <a16:rowId xmlns:a16="http://schemas.microsoft.com/office/drawing/2014/main" val="1142350252"/>
                  </a:ext>
                </a:extLst>
              </a:tr>
            </a:tbl>
          </a:graphicData>
        </a:graphic>
      </p:graphicFrame>
      <p:sp>
        <p:nvSpPr>
          <p:cNvPr id="4" name="Text Placeholder 3"/>
          <p:cNvSpPr>
            <a:spLocks noGrp="1"/>
          </p:cNvSpPr>
          <p:nvPr>
            <p:ph type="body" sz="quarter" idx="14"/>
          </p:nvPr>
        </p:nvSpPr>
        <p:spPr/>
        <p:txBody>
          <a:bodyPr/>
          <a:lstStyle/>
          <a:p>
            <a:r>
              <a:rPr lang="en-US"/>
              <a:t>12/01/2016 - 01/31/2017</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25925837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Fans Total</a:t>
            </a:r>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60959892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12/01/2016 - 01/31/2017</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92271193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Key Metrics Radar</a:t>
            </a:r>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183320335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12/01/2016 - 01/31/2017</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21224199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Fans Change</a:t>
            </a:r>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158163240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12/01/2016 - 01/31/2017</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02826739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Fans Change Per Weekday</a:t>
            </a:r>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320184266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12/01/2016 - 01/31/2017</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22724766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Own Posts</a:t>
            </a:r>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375161518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12/01/2016 - 01/31/2017</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84382882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Own Posts By Weekday</a:t>
            </a:r>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88713530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12/01/2016 - 01/31/2017</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5966567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Interaction Rate By Weekday</a:t>
            </a:r>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360469824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12/01/2016 - 01/31/2017</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99589632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Own Posts By Hour</a:t>
            </a:r>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336740635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12/01/2016 - 01/31/2017</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952300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Interaction Rate By Hour</a:t>
            </a:r>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53966679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12/01/2016 - 01/31/2017</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96951940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Interactions Distribution</a:t>
            </a:r>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397187325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12/01/2016 - 01/31/2017</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90131891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Response Times</a:t>
            </a:r>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409234815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12/01/2016 - 01/31/2017</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72740143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Own Posts Table - 1 of 3</a:t>
            </a:r>
            <a:endParaRPr lang="en-US"/>
          </a:p>
        </p:txBody>
      </p:sp>
      <p:graphicFrame>
        <p:nvGraphicFramePr>
          <p:cNvPr id="6" name="Table Placeholder 5"/>
          <p:cNvGraphicFramePr>
            <a:graphicFrameLocks noGrp="1"/>
          </p:cNvGraphicFramePr>
          <p:nvPr>
            <p:ph type="tbl" sz="quarter" idx="13"/>
            <p:extLst>
              <p:ext uri="{D42A27DB-BD31-4B8C-83A1-F6EECF244321}">
                <p14:modId xmlns:p14="http://schemas.microsoft.com/office/powerpoint/2010/main" val="119881536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830078264"/>
                    </a:ext>
                  </a:extLst>
                </a:gridCol>
                <a:gridCol w="658368">
                  <a:extLst>
                    <a:ext uri="{9D8B030D-6E8A-4147-A177-3AD203B41FA5}">
                      <a16:colId xmlns:a16="http://schemas.microsoft.com/office/drawing/2014/main" val="1821668906"/>
                    </a:ext>
                  </a:extLst>
                </a:gridCol>
                <a:gridCol w="658368">
                  <a:extLst>
                    <a:ext uri="{9D8B030D-6E8A-4147-A177-3AD203B41FA5}">
                      <a16:colId xmlns:a16="http://schemas.microsoft.com/office/drawing/2014/main" val="1861311212"/>
                    </a:ext>
                  </a:extLst>
                </a:gridCol>
                <a:gridCol w="658368">
                  <a:extLst>
                    <a:ext uri="{9D8B030D-6E8A-4147-A177-3AD203B41FA5}">
                      <a16:colId xmlns:a16="http://schemas.microsoft.com/office/drawing/2014/main" val="2315580272"/>
                    </a:ext>
                  </a:extLst>
                </a:gridCol>
                <a:gridCol w="658368">
                  <a:extLst>
                    <a:ext uri="{9D8B030D-6E8A-4147-A177-3AD203B41FA5}">
                      <a16:colId xmlns:a16="http://schemas.microsoft.com/office/drawing/2014/main" val="2033044270"/>
                    </a:ext>
                  </a:extLst>
                </a:gridCol>
                <a:gridCol w="658368">
                  <a:extLst>
                    <a:ext uri="{9D8B030D-6E8A-4147-A177-3AD203B41FA5}">
                      <a16:colId xmlns:a16="http://schemas.microsoft.com/office/drawing/2014/main" val="710492116"/>
                    </a:ext>
                  </a:extLst>
                </a:gridCol>
                <a:gridCol w="658368">
                  <a:extLst>
                    <a:ext uri="{9D8B030D-6E8A-4147-A177-3AD203B41FA5}">
                      <a16:colId xmlns:a16="http://schemas.microsoft.com/office/drawing/2014/main" val="4254315658"/>
                    </a:ext>
                  </a:extLst>
                </a:gridCol>
                <a:gridCol w="658368">
                  <a:extLst>
                    <a:ext uri="{9D8B030D-6E8A-4147-A177-3AD203B41FA5}">
                      <a16:colId xmlns:a16="http://schemas.microsoft.com/office/drawing/2014/main" val="2050217429"/>
                    </a:ext>
                  </a:extLst>
                </a:gridCol>
              </a:tblGrid>
              <a:tr h="370840">
                <a:tc>
                  <a:txBody>
                    <a:bodyPr/>
                    <a:lstStyle/>
                    <a:p>
                      <a:r>
                        <a:rPr lang="en-US" sz="1000"/>
                        <a:t>Post</a:t>
                      </a:r>
                      <a:endParaRPr lang="en-US" sz="1000"/>
                    </a:p>
                  </a:txBody>
                  <a:tcPr/>
                </a:tc>
                <a:tc>
                  <a:txBody>
                    <a:bodyPr/>
                    <a:lstStyle/>
                    <a:p>
                      <a:r>
                        <a:rPr lang="en-US" sz="1000"/>
                        <a:t>Total Interactions</a:t>
                      </a:r>
                      <a:endParaRPr lang="en-US" sz="1000"/>
                    </a:p>
                  </a:txBody>
                  <a:tcPr/>
                </a:tc>
                <a:tc>
                  <a:txBody>
                    <a:bodyPr/>
                    <a:lstStyle/>
                    <a:p>
                      <a:r>
                        <a:rPr lang="en-US" sz="1000"/>
                        <a:t>Reactions</a:t>
                      </a:r>
                      <a:endParaRPr lang="en-US" sz="1000"/>
                    </a:p>
                  </a:txBody>
                  <a:tcPr/>
                </a:tc>
                <a:tc>
                  <a:txBody>
                    <a:bodyPr/>
                    <a:lstStyle/>
                    <a:p>
                      <a:r>
                        <a:rPr lang="en-US" sz="1000"/>
                        <a:t>Comments</a:t>
                      </a:r>
                      <a:endParaRPr lang="en-US" sz="1000"/>
                    </a:p>
                  </a:txBody>
                  <a:tcPr/>
                </a:tc>
                <a:tc>
                  <a:txBody>
                    <a:bodyPr/>
                    <a:lstStyle/>
                    <a:p>
                      <a:r>
                        <a:rPr lang="en-US" sz="1000"/>
                        <a:t>Shares</a:t>
                      </a:r>
                      <a:endParaRPr lang="en-US" sz="1000"/>
                    </a:p>
                  </a:txBody>
                  <a:tcPr/>
                </a:tc>
                <a:tc>
                  <a:txBody>
                    <a:bodyPr/>
                    <a:lstStyle/>
                    <a:p>
                      <a:r>
                        <a:rPr lang="en-US" sz="1000"/>
                        <a:t>I-Rate</a:t>
                      </a:r>
                      <a:endParaRPr lang="en-US" sz="1000"/>
                    </a:p>
                  </a:txBody>
                  <a:tcPr/>
                </a:tc>
                <a:tc>
                  <a:txBody>
                    <a:bodyPr/>
                    <a:lstStyle/>
                    <a:p>
                      <a:r>
                        <a:rPr lang="en-US" sz="1000"/>
                        <a:t>Type</a:t>
                      </a:r>
                      <a:endParaRPr lang="en-US" sz="1000"/>
                    </a:p>
                  </a:txBody>
                  <a:tcPr/>
                </a:tc>
                <a:tc>
                  <a:txBody>
                    <a:bodyPr/>
                    <a:lstStyle/>
                    <a:p>
                      <a:r>
                        <a:rPr lang="en-US" sz="1000"/>
                        <a:t>Sponsored?</a:t>
                      </a:r>
                      <a:endParaRPr lang="en-US" sz="1000"/>
                    </a:p>
                  </a:txBody>
                  <a:tcPr/>
                </a:tc>
                <a:extLst>
                  <a:ext uri="{0D108BD9-81ED-4DB2-BD59-A6C34878D82A}">
                    <a16:rowId xmlns:a16="http://schemas.microsoft.com/office/drawing/2014/main" val="3645708072"/>
                  </a:ext>
                </a:extLst>
              </a:tr>
              <a:tr h="370840">
                <a:tc>
                  <a:txBody>
                    <a:bodyPr/>
                    <a:lstStyle/>
                    <a:p>
                      <a:r>
                        <a:rPr lang="es-ES" sz="1000" b="1"/>
                        <a:t>BBVA Francés - 2016-12-11 10:00:01</a:t>
                      </a:r>
                      <a:r>
                        <a:rPr lang="es-ES" sz="1000"/>
                        <a:t>
Llega el partido que paraliza al país y millones de hinchas. ¿A vos qué colores te movilizan?</a:t>
                      </a:r>
                      <a:endParaRPr lang="en-US" sz="1000"/>
                    </a:p>
                  </a:txBody>
                  <a:tcPr/>
                </a:tc>
                <a:tc>
                  <a:txBody>
                    <a:bodyPr/>
                    <a:lstStyle/>
                    <a:p>
                      <a:r>
                        <a:rPr lang="en-US" sz="1000"/>
                        <a:t>42929</a:t>
                      </a:r>
                      <a:endParaRPr lang="en-US" sz="1000"/>
                    </a:p>
                  </a:txBody>
                  <a:tcPr/>
                </a:tc>
                <a:tc>
                  <a:txBody>
                    <a:bodyPr/>
                    <a:lstStyle/>
                    <a:p>
                      <a:r>
                        <a:rPr lang="en-US" sz="1000"/>
                        <a:t>41464</a:t>
                      </a:r>
                      <a:endParaRPr lang="en-US" sz="1000"/>
                    </a:p>
                  </a:txBody>
                  <a:tcPr/>
                </a:tc>
                <a:tc>
                  <a:txBody>
                    <a:bodyPr/>
                    <a:lstStyle/>
                    <a:p>
                      <a:r>
                        <a:rPr lang="en-US" sz="1000"/>
                        <a:t>922</a:t>
                      </a:r>
                      <a:endParaRPr lang="en-US" sz="1000"/>
                    </a:p>
                  </a:txBody>
                  <a:tcPr/>
                </a:tc>
                <a:tc>
                  <a:txBody>
                    <a:bodyPr/>
                    <a:lstStyle/>
                    <a:p>
                      <a:r>
                        <a:rPr lang="en-US" sz="1000"/>
                        <a:t>543</a:t>
                      </a:r>
                      <a:endParaRPr lang="en-US" sz="1000"/>
                    </a:p>
                  </a:txBody>
                  <a:tcPr/>
                </a:tc>
                <a:tc>
                  <a:txBody>
                    <a:bodyPr/>
                    <a:lstStyle/>
                    <a:p>
                      <a:r>
                        <a:rPr lang="en-US" sz="1000"/>
                        <a:t>3.4993%</a:t>
                      </a:r>
                      <a:endParaRPr lang="en-US" sz="1000"/>
                    </a:p>
                  </a:txBody>
                  <a:tcPr/>
                </a:tc>
                <a:tc>
                  <a:txBody>
                    <a:bodyPr/>
                    <a:lstStyle/>
                    <a:p>
                      <a:r>
                        <a:rPr lang="en-US" sz="1000"/>
                        <a:t>Photo</a:t>
                      </a:r>
                      <a:endParaRPr lang="en-US" sz="1000"/>
                    </a:p>
                  </a:txBody>
                  <a:tcPr/>
                </a:tc>
                <a:tc>
                  <a:txBody>
                    <a:bodyPr/>
                    <a:lstStyle/>
                    <a:p>
                      <a:r>
                        <a:rPr lang="en-US" sz="1000"/>
                        <a:t>Yes</a:t>
                      </a:r>
                      <a:endParaRPr lang="en-US" sz="1000"/>
                    </a:p>
                  </a:txBody>
                  <a:tcPr/>
                </a:tc>
                <a:extLst>
                  <a:ext uri="{0D108BD9-81ED-4DB2-BD59-A6C34878D82A}">
                    <a16:rowId xmlns:a16="http://schemas.microsoft.com/office/drawing/2014/main" val="1846514884"/>
                  </a:ext>
                </a:extLst>
              </a:tr>
              <a:tr h="370840">
                <a:tc>
                  <a:txBody>
                    <a:bodyPr/>
                    <a:lstStyle/>
                    <a:p>
                      <a:r>
                        <a:rPr lang="es-ES" sz="1000" b="1"/>
                        <a:t>BBVA Francés - 2016-12-16 00:08:47</a:t>
                      </a:r>
                      <a:r>
                        <a:rPr lang="es-ES" sz="1000"/>
                        <a:t>
¡Felicitamos a los campeones de la #CopaArgentina! ¡Grande River! Compartí el post y hacé que tu pasión de la vuelta a toda la Argentina.</a:t>
                      </a:r>
                      <a:endParaRPr lang="en-US" sz="1000"/>
                    </a:p>
                  </a:txBody>
                  <a:tcPr/>
                </a:tc>
                <a:tc>
                  <a:txBody>
                    <a:bodyPr/>
                    <a:lstStyle/>
                    <a:p>
                      <a:r>
                        <a:rPr lang="en-US" sz="1000"/>
                        <a:t>24349</a:t>
                      </a:r>
                      <a:endParaRPr lang="en-US" sz="1000"/>
                    </a:p>
                  </a:txBody>
                  <a:tcPr/>
                </a:tc>
                <a:tc>
                  <a:txBody>
                    <a:bodyPr/>
                    <a:lstStyle/>
                    <a:p>
                      <a:r>
                        <a:rPr lang="en-US" sz="1000"/>
                        <a:t>19345</a:t>
                      </a:r>
                      <a:endParaRPr lang="en-US" sz="1000"/>
                    </a:p>
                  </a:txBody>
                  <a:tcPr/>
                </a:tc>
                <a:tc>
                  <a:txBody>
                    <a:bodyPr/>
                    <a:lstStyle/>
                    <a:p>
                      <a:r>
                        <a:rPr lang="en-US" sz="1000"/>
                        <a:t>374</a:t>
                      </a:r>
                      <a:endParaRPr lang="en-US" sz="1000"/>
                    </a:p>
                  </a:txBody>
                  <a:tcPr/>
                </a:tc>
                <a:tc>
                  <a:txBody>
                    <a:bodyPr/>
                    <a:lstStyle/>
                    <a:p>
                      <a:r>
                        <a:rPr lang="en-US" sz="1000"/>
                        <a:t>4630</a:t>
                      </a:r>
                      <a:endParaRPr lang="en-US" sz="1000"/>
                    </a:p>
                  </a:txBody>
                  <a:tcPr/>
                </a:tc>
                <a:tc>
                  <a:txBody>
                    <a:bodyPr/>
                    <a:lstStyle/>
                    <a:p>
                      <a:r>
                        <a:rPr lang="en-US" sz="1000"/>
                        <a:t>1.9760%</a:t>
                      </a:r>
                      <a:endParaRPr lang="en-US" sz="1000"/>
                    </a:p>
                  </a:txBody>
                  <a:tcPr/>
                </a:tc>
                <a:tc>
                  <a:txBody>
                    <a:bodyPr/>
                    <a:lstStyle/>
                    <a:p>
                      <a:r>
                        <a:rPr lang="en-US" sz="1000"/>
                        <a:t>Link</a:t>
                      </a:r>
                      <a:endParaRPr lang="en-US" sz="1000"/>
                    </a:p>
                  </a:txBody>
                  <a:tcPr/>
                </a:tc>
                <a:tc>
                  <a:txBody>
                    <a:bodyPr/>
                    <a:lstStyle/>
                    <a:p>
                      <a:r>
                        <a:rPr lang="en-US" sz="1000"/>
                        <a:t>No</a:t>
                      </a:r>
                      <a:endParaRPr lang="en-US" sz="1000"/>
                    </a:p>
                  </a:txBody>
                  <a:tcPr/>
                </a:tc>
                <a:extLst>
                  <a:ext uri="{0D108BD9-81ED-4DB2-BD59-A6C34878D82A}">
                    <a16:rowId xmlns:a16="http://schemas.microsoft.com/office/drawing/2014/main" val="2116967287"/>
                  </a:ext>
                </a:extLst>
              </a:tr>
              <a:tr h="370840">
                <a:tc>
                  <a:txBody>
                    <a:bodyPr/>
                    <a:lstStyle/>
                    <a:p>
                      <a:r>
                        <a:rPr lang="es-ES" sz="1000" b="1"/>
                        <a:t>BBVA Francés - 2016-12-12 12:48:32</a:t>
                      </a:r>
                      <a:r>
                        <a:rPr lang="es-ES" sz="1000"/>
                        <a:t>
¡Feliz día para todos los Hinchas Xeneizes!. Compartí si sos de los que dejan todo por Boca.</a:t>
                      </a:r>
                      <a:endParaRPr lang="en-US" sz="1000"/>
                    </a:p>
                  </a:txBody>
                  <a:tcPr/>
                </a:tc>
                <a:tc>
                  <a:txBody>
                    <a:bodyPr/>
                    <a:lstStyle/>
                    <a:p>
                      <a:r>
                        <a:rPr lang="en-US" sz="1000"/>
                        <a:t>11819</a:t>
                      </a:r>
                      <a:endParaRPr lang="en-US" sz="1000"/>
                    </a:p>
                  </a:txBody>
                  <a:tcPr/>
                </a:tc>
                <a:tc>
                  <a:txBody>
                    <a:bodyPr/>
                    <a:lstStyle/>
                    <a:p>
                      <a:r>
                        <a:rPr lang="en-US" sz="1000"/>
                        <a:t>9653</a:t>
                      </a:r>
                      <a:endParaRPr lang="en-US" sz="1000"/>
                    </a:p>
                  </a:txBody>
                  <a:tcPr/>
                </a:tc>
                <a:tc>
                  <a:txBody>
                    <a:bodyPr/>
                    <a:lstStyle/>
                    <a:p>
                      <a:r>
                        <a:rPr lang="en-US" sz="1000"/>
                        <a:t>168</a:t>
                      </a:r>
                      <a:endParaRPr lang="en-US" sz="1000"/>
                    </a:p>
                  </a:txBody>
                  <a:tcPr/>
                </a:tc>
                <a:tc>
                  <a:txBody>
                    <a:bodyPr/>
                    <a:lstStyle/>
                    <a:p>
                      <a:r>
                        <a:rPr lang="en-US" sz="1000"/>
                        <a:t>1998</a:t>
                      </a:r>
                      <a:endParaRPr lang="en-US" sz="1000"/>
                    </a:p>
                  </a:txBody>
                  <a:tcPr/>
                </a:tc>
                <a:tc>
                  <a:txBody>
                    <a:bodyPr/>
                    <a:lstStyle/>
                    <a:p>
                      <a:r>
                        <a:rPr lang="en-US" sz="1000"/>
                        <a:t>0.9624%</a:t>
                      </a:r>
                      <a:endParaRPr lang="en-US" sz="1000"/>
                    </a:p>
                  </a:txBody>
                  <a:tcPr/>
                </a:tc>
                <a:tc>
                  <a:txBody>
                    <a:bodyPr/>
                    <a:lstStyle/>
                    <a:p>
                      <a:r>
                        <a:rPr lang="en-US" sz="1000"/>
                        <a:t>Link</a:t>
                      </a:r>
                      <a:endParaRPr lang="en-US" sz="1000"/>
                    </a:p>
                  </a:txBody>
                  <a:tcPr/>
                </a:tc>
                <a:tc>
                  <a:txBody>
                    <a:bodyPr/>
                    <a:lstStyle/>
                    <a:p>
                      <a:r>
                        <a:rPr lang="en-US" sz="1000"/>
                        <a:t>Yes</a:t>
                      </a:r>
                      <a:endParaRPr lang="en-US" sz="1000"/>
                    </a:p>
                  </a:txBody>
                  <a:tcPr/>
                </a:tc>
                <a:extLst>
                  <a:ext uri="{0D108BD9-81ED-4DB2-BD59-A6C34878D82A}">
                    <a16:rowId xmlns:a16="http://schemas.microsoft.com/office/drawing/2014/main" val="2525500533"/>
                  </a:ext>
                </a:extLst>
              </a:tr>
              <a:tr h="370840">
                <a:tc>
                  <a:txBody>
                    <a:bodyPr/>
                    <a:lstStyle/>
                    <a:p>
                      <a:r>
                        <a:rPr lang="es-ES" sz="1000" b="1"/>
                        <a:t>Banco Galicia - 2016-12-12 17:24:35</a:t>
                      </a:r>
                      <a:r>
                        <a:rPr lang="es-ES" sz="1000"/>
                        <a:t>
¡Diciembre es una pinturita! Ponele color a las #Fiestas con estos beneficios en pinturerías: http://bit.ly/2hqVVU1</a:t>
                      </a:r>
                      <a:endParaRPr lang="en-US" sz="1000"/>
                    </a:p>
                  </a:txBody>
                  <a:tcPr/>
                </a:tc>
                <a:tc>
                  <a:txBody>
                    <a:bodyPr/>
                    <a:lstStyle/>
                    <a:p>
                      <a:r>
                        <a:rPr lang="en-US" sz="1000"/>
                        <a:t>8240</a:t>
                      </a:r>
                      <a:endParaRPr lang="en-US" sz="1000"/>
                    </a:p>
                  </a:txBody>
                  <a:tcPr/>
                </a:tc>
                <a:tc>
                  <a:txBody>
                    <a:bodyPr/>
                    <a:lstStyle/>
                    <a:p>
                      <a:r>
                        <a:rPr lang="en-US" sz="1000"/>
                        <a:t>8098</a:t>
                      </a:r>
                      <a:endParaRPr lang="en-US" sz="1000"/>
                    </a:p>
                  </a:txBody>
                  <a:tcPr/>
                </a:tc>
                <a:tc>
                  <a:txBody>
                    <a:bodyPr/>
                    <a:lstStyle/>
                    <a:p>
                      <a:r>
                        <a:rPr lang="en-US" sz="1000"/>
                        <a:t>46</a:t>
                      </a:r>
                      <a:endParaRPr lang="en-US" sz="1000"/>
                    </a:p>
                  </a:txBody>
                  <a:tcPr/>
                </a:tc>
                <a:tc>
                  <a:txBody>
                    <a:bodyPr/>
                    <a:lstStyle/>
                    <a:p>
                      <a:r>
                        <a:rPr lang="en-US" sz="1000"/>
                        <a:t>96</a:t>
                      </a:r>
                      <a:endParaRPr lang="en-US" sz="1000"/>
                    </a:p>
                  </a:txBody>
                  <a:tcPr/>
                </a:tc>
                <a:tc>
                  <a:txBody>
                    <a:bodyPr/>
                    <a:lstStyle/>
                    <a:p>
                      <a:r>
                        <a:rPr lang="en-US" sz="1000"/>
                        <a:t>0.7863%</a:t>
                      </a:r>
                      <a:endParaRPr lang="en-US" sz="1000"/>
                    </a:p>
                  </a:txBody>
                  <a:tcPr/>
                </a:tc>
                <a:tc>
                  <a:txBody>
                    <a:bodyPr/>
                    <a:lstStyle/>
                    <a:p>
                      <a:r>
                        <a:rPr lang="en-US" sz="1000"/>
                        <a:t>Link</a:t>
                      </a:r>
                      <a:endParaRPr lang="en-US" sz="1000"/>
                    </a:p>
                  </a:txBody>
                  <a:tcPr/>
                </a:tc>
                <a:tc>
                  <a:txBody>
                    <a:bodyPr/>
                    <a:lstStyle/>
                    <a:p>
                      <a:r>
                        <a:rPr lang="en-US" sz="1000"/>
                        <a:t>Yes</a:t>
                      </a:r>
                      <a:endParaRPr lang="en-US" sz="1000"/>
                    </a:p>
                  </a:txBody>
                  <a:tcPr/>
                </a:tc>
                <a:extLst>
                  <a:ext uri="{0D108BD9-81ED-4DB2-BD59-A6C34878D82A}">
                    <a16:rowId xmlns:a16="http://schemas.microsoft.com/office/drawing/2014/main" val="1154084027"/>
                  </a:ext>
                </a:extLst>
              </a:tr>
              <a:tr h="370840">
                <a:tc>
                  <a:txBody>
                    <a:bodyPr/>
                    <a:lstStyle/>
                    <a:p>
                      <a:r>
                        <a:rPr lang="es-ES" sz="1000" b="1"/>
                        <a:t>BBVA Francés - 2016-12-28 15:02:01</a:t>
                      </a:r>
                      <a:r>
                        <a:rPr lang="es-ES" sz="1000"/>
                        <a:t>
#GraciasCave por tanto. Si querés salir a decir que era broma y seguís jugando, todavía estás a tiempo ;). #DíaDeLosInocentes</a:t>
                      </a:r>
                      <a:endParaRPr lang="en-US" sz="1000"/>
                    </a:p>
                  </a:txBody>
                  <a:tcPr/>
                </a:tc>
                <a:tc>
                  <a:txBody>
                    <a:bodyPr/>
                    <a:lstStyle/>
                    <a:p>
                      <a:r>
                        <a:rPr lang="en-US" sz="1000"/>
                        <a:t>7863</a:t>
                      </a:r>
                      <a:endParaRPr lang="en-US" sz="1000"/>
                    </a:p>
                  </a:txBody>
                  <a:tcPr/>
                </a:tc>
                <a:tc>
                  <a:txBody>
                    <a:bodyPr/>
                    <a:lstStyle/>
                    <a:p>
                      <a:r>
                        <a:rPr lang="en-US" sz="1000"/>
                        <a:t>7294</a:t>
                      </a:r>
                      <a:endParaRPr lang="en-US" sz="1000"/>
                    </a:p>
                  </a:txBody>
                  <a:tcPr/>
                </a:tc>
                <a:tc>
                  <a:txBody>
                    <a:bodyPr/>
                    <a:lstStyle/>
                    <a:p>
                      <a:r>
                        <a:rPr lang="en-US" sz="1000"/>
                        <a:t>133</a:t>
                      </a:r>
                      <a:endParaRPr lang="en-US" sz="1000"/>
                    </a:p>
                  </a:txBody>
                  <a:tcPr/>
                </a:tc>
                <a:tc>
                  <a:txBody>
                    <a:bodyPr/>
                    <a:lstStyle/>
                    <a:p>
                      <a:r>
                        <a:rPr lang="en-US" sz="1000"/>
                        <a:t>436</a:t>
                      </a:r>
                      <a:endParaRPr lang="en-US" sz="1000"/>
                    </a:p>
                  </a:txBody>
                  <a:tcPr/>
                </a:tc>
                <a:tc>
                  <a:txBody>
                    <a:bodyPr/>
                    <a:lstStyle/>
                    <a:p>
                      <a:r>
                        <a:rPr lang="en-US" sz="1000"/>
                        <a:t>0.6316%</a:t>
                      </a:r>
                      <a:endParaRPr lang="en-US" sz="1000"/>
                    </a:p>
                  </a:txBody>
                  <a:tcPr/>
                </a:tc>
                <a:tc>
                  <a:txBody>
                    <a:bodyPr/>
                    <a:lstStyle/>
                    <a:p>
                      <a:r>
                        <a:rPr lang="en-US" sz="1000"/>
                        <a:t>Photo</a:t>
                      </a:r>
                      <a:endParaRPr lang="en-US" sz="1000"/>
                    </a:p>
                  </a:txBody>
                  <a:tcPr/>
                </a:tc>
                <a:tc>
                  <a:txBody>
                    <a:bodyPr/>
                    <a:lstStyle/>
                    <a:p>
                      <a:r>
                        <a:rPr lang="en-US" sz="1000"/>
                        <a:t>No</a:t>
                      </a:r>
                      <a:endParaRPr lang="en-US" sz="1000"/>
                    </a:p>
                  </a:txBody>
                  <a:tcPr/>
                </a:tc>
                <a:extLst>
                  <a:ext uri="{0D108BD9-81ED-4DB2-BD59-A6C34878D82A}">
                    <a16:rowId xmlns:a16="http://schemas.microsoft.com/office/drawing/2014/main" val="3042700762"/>
                  </a:ext>
                </a:extLst>
              </a:tr>
              <a:tr h="370840">
                <a:tc>
                  <a:txBody>
                    <a:bodyPr/>
                    <a:lstStyle/>
                    <a:p>
                      <a:r>
                        <a:rPr lang="es-ES" sz="1000" b="1"/>
                        <a:t>Banco Supervielle - 2016-12-11 09:00:01</a:t>
                      </a:r>
                      <a:r>
                        <a:rPr lang="es-ES" sz="1000"/>
                        <a:t>
Del 14 al 17 de diciembre disfrutá de un 25% de ahorro y cuotas en shoppings para llenar el arbolito de regalos. Si sos cliente Identité, tenés 30% de ahorro y cuotas. Más información en: https://goo.gl/t8fHUZ</a:t>
                      </a:r>
                      <a:endParaRPr lang="en-US" sz="1000"/>
                    </a:p>
                  </a:txBody>
                  <a:tcPr/>
                </a:tc>
                <a:tc>
                  <a:txBody>
                    <a:bodyPr/>
                    <a:lstStyle/>
                    <a:p>
                      <a:r>
                        <a:rPr lang="en-US" sz="1000"/>
                        <a:t>6684</a:t>
                      </a:r>
                      <a:endParaRPr lang="en-US" sz="1000"/>
                    </a:p>
                  </a:txBody>
                  <a:tcPr/>
                </a:tc>
                <a:tc>
                  <a:txBody>
                    <a:bodyPr/>
                    <a:lstStyle/>
                    <a:p>
                      <a:r>
                        <a:rPr lang="en-US" sz="1000"/>
                        <a:t>6627</a:t>
                      </a:r>
                      <a:endParaRPr lang="en-US" sz="1000"/>
                    </a:p>
                  </a:txBody>
                  <a:tcPr/>
                </a:tc>
                <a:tc>
                  <a:txBody>
                    <a:bodyPr/>
                    <a:lstStyle/>
                    <a:p>
                      <a:r>
                        <a:rPr lang="en-US" sz="1000"/>
                        <a:t>40</a:t>
                      </a:r>
                      <a:endParaRPr lang="en-US" sz="1000"/>
                    </a:p>
                  </a:txBody>
                  <a:tcPr/>
                </a:tc>
                <a:tc>
                  <a:txBody>
                    <a:bodyPr/>
                    <a:lstStyle/>
                    <a:p>
                      <a:r>
                        <a:rPr lang="en-US" sz="1000"/>
                        <a:t>17</a:t>
                      </a:r>
                      <a:endParaRPr lang="en-US" sz="1000"/>
                    </a:p>
                  </a:txBody>
                  <a:tcPr/>
                </a:tc>
                <a:tc>
                  <a:txBody>
                    <a:bodyPr/>
                    <a:lstStyle/>
                    <a:p>
                      <a:r>
                        <a:rPr lang="en-US" sz="1000"/>
                        <a:t>1.3174%</a:t>
                      </a:r>
                      <a:endParaRPr lang="en-US" sz="1000"/>
                    </a:p>
                  </a:txBody>
                  <a:tcPr/>
                </a:tc>
                <a:tc>
                  <a:txBody>
                    <a:bodyPr/>
                    <a:lstStyle/>
                    <a:p>
                      <a:r>
                        <a:rPr lang="en-US" sz="1000"/>
                        <a:t>Photo</a:t>
                      </a:r>
                      <a:endParaRPr lang="en-US" sz="1000"/>
                    </a:p>
                  </a:txBody>
                  <a:tcPr/>
                </a:tc>
                <a:tc>
                  <a:txBody>
                    <a:bodyPr/>
                    <a:lstStyle/>
                    <a:p>
                      <a:r>
                        <a:rPr lang="en-US" sz="1000"/>
                        <a:t>Yes</a:t>
                      </a:r>
                      <a:endParaRPr lang="en-US" sz="1000"/>
                    </a:p>
                  </a:txBody>
                  <a:tcPr/>
                </a:tc>
                <a:extLst>
                  <a:ext uri="{0D108BD9-81ED-4DB2-BD59-A6C34878D82A}">
                    <a16:rowId xmlns:a16="http://schemas.microsoft.com/office/drawing/2014/main" val="634140845"/>
                  </a:ext>
                </a:extLst>
              </a:tr>
              <a:tr h="370840">
                <a:tc>
                  <a:txBody>
                    <a:bodyPr/>
                    <a:lstStyle/>
                    <a:p>
                      <a:r>
                        <a:rPr lang="es-ES" sz="1000" b="1"/>
                        <a:t>BBVA Francés - 2016-12-25 01:00:00</a:t>
                      </a:r>
                      <a:r>
                        <a:rPr lang="es-ES" sz="1000"/>
                        <a:t>
Desde BBVA Francés deseamos que se cumplan todos tus deseos para el 2017. Contanos, ¿cuáles son?</a:t>
                      </a:r>
                      <a:endParaRPr lang="en-US" sz="1000"/>
                    </a:p>
                  </a:txBody>
                  <a:tcPr/>
                </a:tc>
                <a:tc>
                  <a:txBody>
                    <a:bodyPr/>
                    <a:lstStyle/>
                    <a:p>
                      <a:r>
                        <a:rPr lang="en-US" sz="1000"/>
                        <a:t>6583</a:t>
                      </a:r>
                      <a:endParaRPr lang="en-US" sz="1000"/>
                    </a:p>
                  </a:txBody>
                  <a:tcPr/>
                </a:tc>
                <a:tc>
                  <a:txBody>
                    <a:bodyPr/>
                    <a:lstStyle/>
                    <a:p>
                      <a:r>
                        <a:rPr lang="en-US" sz="1000"/>
                        <a:t>6231</a:t>
                      </a:r>
                      <a:endParaRPr lang="en-US" sz="1000"/>
                    </a:p>
                  </a:txBody>
                  <a:tcPr/>
                </a:tc>
                <a:tc>
                  <a:txBody>
                    <a:bodyPr/>
                    <a:lstStyle/>
                    <a:p>
                      <a:r>
                        <a:rPr lang="en-US" sz="1000"/>
                        <a:t>203</a:t>
                      </a:r>
                      <a:endParaRPr lang="en-US" sz="1000"/>
                    </a:p>
                  </a:txBody>
                  <a:tcPr/>
                </a:tc>
                <a:tc>
                  <a:txBody>
                    <a:bodyPr/>
                    <a:lstStyle/>
                    <a:p>
                      <a:r>
                        <a:rPr lang="en-US" sz="1000"/>
                        <a:t>149</a:t>
                      </a:r>
                      <a:endParaRPr lang="en-US" sz="1000"/>
                    </a:p>
                  </a:txBody>
                  <a:tcPr/>
                </a:tc>
                <a:tc>
                  <a:txBody>
                    <a:bodyPr/>
                    <a:lstStyle/>
                    <a:p>
                      <a:r>
                        <a:rPr lang="en-US" sz="1000"/>
                        <a:t>0.5304%</a:t>
                      </a:r>
                      <a:endParaRPr lang="en-US" sz="1000"/>
                    </a:p>
                  </a:txBody>
                  <a:tcPr/>
                </a:tc>
                <a:tc>
                  <a:txBody>
                    <a:bodyPr/>
                    <a:lstStyle/>
                    <a:p>
                      <a:r>
                        <a:rPr lang="en-US" sz="1000"/>
                        <a:t>Link</a:t>
                      </a:r>
                      <a:endParaRPr lang="en-US" sz="1000"/>
                    </a:p>
                  </a:txBody>
                  <a:tcPr/>
                </a:tc>
                <a:tc>
                  <a:txBody>
                    <a:bodyPr/>
                    <a:lstStyle/>
                    <a:p>
                      <a:r>
                        <a:rPr lang="en-US" sz="1000"/>
                        <a:t>Yes</a:t>
                      </a:r>
                      <a:endParaRPr lang="en-US" sz="1000"/>
                    </a:p>
                  </a:txBody>
                  <a:tcPr/>
                </a:tc>
                <a:extLst>
                  <a:ext uri="{0D108BD9-81ED-4DB2-BD59-A6C34878D82A}">
                    <a16:rowId xmlns:a16="http://schemas.microsoft.com/office/drawing/2014/main" val="3874958299"/>
                  </a:ext>
                </a:extLst>
              </a:tr>
              <a:tr h="370840">
                <a:tc>
                  <a:txBody>
                    <a:bodyPr/>
                    <a:lstStyle/>
                    <a:p>
                      <a:r>
                        <a:rPr lang="es-ES" sz="1000" b="1"/>
                        <a:t>BBVA Francés - 2016-12-04 12:00:00</a:t>
                      </a:r>
                      <a:r>
                        <a:rPr lang="es-ES" sz="1000"/>
                        <a:t>
Juega Boca y ya estás palpitando el partido. Contanos cómo pensás que va a ser el resultado.</a:t>
                      </a:r>
                      <a:endParaRPr lang="en-US" sz="1000"/>
                    </a:p>
                  </a:txBody>
                  <a:tcPr/>
                </a:tc>
                <a:tc>
                  <a:txBody>
                    <a:bodyPr/>
                    <a:lstStyle/>
                    <a:p>
                      <a:r>
                        <a:rPr lang="en-US" sz="1000"/>
                        <a:t>6201</a:t>
                      </a:r>
                      <a:endParaRPr lang="en-US" sz="1000"/>
                    </a:p>
                  </a:txBody>
                  <a:tcPr/>
                </a:tc>
                <a:tc>
                  <a:txBody>
                    <a:bodyPr/>
                    <a:lstStyle/>
                    <a:p>
                      <a:r>
                        <a:rPr lang="en-US" sz="1000"/>
                        <a:t>5522</a:t>
                      </a:r>
                      <a:endParaRPr lang="en-US" sz="1000"/>
                    </a:p>
                  </a:txBody>
                  <a:tcPr/>
                </a:tc>
                <a:tc>
                  <a:txBody>
                    <a:bodyPr/>
                    <a:lstStyle/>
                    <a:p>
                      <a:r>
                        <a:rPr lang="en-US" sz="1000"/>
                        <a:t>400</a:t>
                      </a:r>
                      <a:endParaRPr lang="en-US" sz="1000"/>
                    </a:p>
                  </a:txBody>
                  <a:tcPr/>
                </a:tc>
                <a:tc>
                  <a:txBody>
                    <a:bodyPr/>
                    <a:lstStyle/>
                    <a:p>
                      <a:r>
                        <a:rPr lang="en-US" sz="1000"/>
                        <a:t>279</a:t>
                      </a:r>
                      <a:endParaRPr lang="en-US" sz="1000"/>
                    </a:p>
                  </a:txBody>
                  <a:tcPr/>
                </a:tc>
                <a:tc>
                  <a:txBody>
                    <a:bodyPr/>
                    <a:lstStyle/>
                    <a:p>
                      <a:r>
                        <a:rPr lang="en-US" sz="1000"/>
                        <a:t>0.5085%</a:t>
                      </a:r>
                      <a:endParaRPr lang="en-US" sz="1000"/>
                    </a:p>
                  </a:txBody>
                  <a:tcPr/>
                </a:tc>
                <a:tc>
                  <a:txBody>
                    <a:bodyPr/>
                    <a:lstStyle/>
                    <a:p>
                      <a:r>
                        <a:rPr lang="en-US" sz="1000"/>
                        <a:t>Link</a:t>
                      </a:r>
                      <a:endParaRPr lang="en-US" sz="1000"/>
                    </a:p>
                  </a:txBody>
                  <a:tcPr/>
                </a:tc>
                <a:tc>
                  <a:txBody>
                    <a:bodyPr/>
                    <a:lstStyle/>
                    <a:p>
                      <a:r>
                        <a:rPr lang="en-US" sz="1000"/>
                        <a:t>Yes</a:t>
                      </a:r>
                      <a:endParaRPr lang="en-US" sz="1000"/>
                    </a:p>
                  </a:txBody>
                  <a:tcPr/>
                </a:tc>
                <a:extLst>
                  <a:ext uri="{0D108BD9-81ED-4DB2-BD59-A6C34878D82A}">
                    <a16:rowId xmlns:a16="http://schemas.microsoft.com/office/drawing/2014/main" val="1104618164"/>
                  </a:ext>
                </a:extLst>
              </a:tr>
              <a:tr h="370840">
                <a:tc>
                  <a:txBody>
                    <a:bodyPr/>
                    <a:lstStyle/>
                    <a:p>
                      <a:r>
                        <a:rPr lang="es-ES" sz="1000" b="1"/>
                        <a:t>Banco Nación - 2016-12-14 10:59:00</a:t>
                      </a:r>
                      <a:r>
                        <a:rPr lang="es-ES" sz="1000"/>
                        <a:t>
Los créditos del Nación, son los créditos del año. Mirá este video y luego, enterate más en &gt; www.bna.com.ar 😊🚗🏡🚜🔧👏👏👏</a:t>
                      </a:r>
                      <a:endParaRPr lang="en-US" sz="1000"/>
                    </a:p>
                  </a:txBody>
                  <a:tcPr/>
                </a:tc>
                <a:tc>
                  <a:txBody>
                    <a:bodyPr/>
                    <a:lstStyle/>
                    <a:p>
                      <a:r>
                        <a:rPr lang="en-US" sz="1000"/>
                        <a:t>6148</a:t>
                      </a:r>
                      <a:endParaRPr lang="en-US" sz="1000"/>
                    </a:p>
                  </a:txBody>
                  <a:tcPr/>
                </a:tc>
                <a:tc>
                  <a:txBody>
                    <a:bodyPr/>
                    <a:lstStyle/>
                    <a:p>
                      <a:r>
                        <a:rPr lang="en-US" sz="1000"/>
                        <a:t>4518</a:t>
                      </a:r>
                      <a:endParaRPr lang="en-US" sz="1000"/>
                    </a:p>
                  </a:txBody>
                  <a:tcPr/>
                </a:tc>
                <a:tc>
                  <a:txBody>
                    <a:bodyPr/>
                    <a:lstStyle/>
                    <a:p>
                      <a:r>
                        <a:rPr lang="en-US" sz="1000"/>
                        <a:t>637</a:t>
                      </a:r>
                      <a:endParaRPr lang="en-US" sz="1000"/>
                    </a:p>
                  </a:txBody>
                  <a:tcPr/>
                </a:tc>
                <a:tc>
                  <a:txBody>
                    <a:bodyPr/>
                    <a:lstStyle/>
                    <a:p>
                      <a:r>
                        <a:rPr lang="en-US" sz="1000"/>
                        <a:t>993</a:t>
                      </a:r>
                      <a:endParaRPr lang="en-US" sz="1000"/>
                    </a:p>
                  </a:txBody>
                  <a:tcPr/>
                </a:tc>
                <a:tc>
                  <a:txBody>
                    <a:bodyPr/>
                    <a:lstStyle/>
                    <a:p>
                      <a:r>
                        <a:rPr lang="en-US" sz="1000"/>
                        <a:t>17.8280%</a:t>
                      </a:r>
                      <a:endParaRPr lang="en-US" sz="1000"/>
                    </a:p>
                  </a:txBody>
                  <a:tcPr/>
                </a:tc>
                <a:tc>
                  <a:txBody>
                    <a:bodyPr/>
                    <a:lstStyle/>
                    <a:p>
                      <a:r>
                        <a:rPr lang="en-US" sz="1000"/>
                        <a:t>Video</a:t>
                      </a:r>
                      <a:endParaRPr lang="en-US" sz="1000"/>
                    </a:p>
                  </a:txBody>
                  <a:tcPr/>
                </a:tc>
                <a:tc>
                  <a:txBody>
                    <a:bodyPr/>
                    <a:lstStyle/>
                    <a:p>
                      <a:r>
                        <a:rPr lang="en-US" sz="1000"/>
                        <a:t>No</a:t>
                      </a:r>
                      <a:endParaRPr lang="en-US" sz="1000"/>
                    </a:p>
                  </a:txBody>
                  <a:tcPr/>
                </a:tc>
                <a:extLst>
                  <a:ext uri="{0D108BD9-81ED-4DB2-BD59-A6C34878D82A}">
                    <a16:rowId xmlns:a16="http://schemas.microsoft.com/office/drawing/2014/main" val="1646630"/>
                  </a:ext>
                </a:extLst>
              </a:tr>
              <a:tr h="370840">
                <a:tc>
                  <a:txBody>
                    <a:bodyPr/>
                    <a:lstStyle/>
                    <a:p>
                      <a:r>
                        <a:rPr lang="es-ES" sz="1000" b="1"/>
                        <a:t>Banco Supervielle - 2016-12-18 01:00:01</a:t>
                      </a:r>
                      <a:r>
                        <a:rPr lang="es-ES" sz="1000"/>
                        <a:t>
Del 19 al 21 de diciembre disfrutá de un 30% de ahorro y cuotas con tus tarjetas de crédito para regalarle ese juguete que tanto está esperando. Si sos cliente Identité, tenés 35% de ahorro y cuotas. Más información en https://goo.gl/t8fHUZ</a:t>
                      </a:r>
                      <a:endParaRPr lang="en-US" sz="1000"/>
                    </a:p>
                  </a:txBody>
                  <a:tcPr/>
                </a:tc>
                <a:tc>
                  <a:txBody>
                    <a:bodyPr/>
                    <a:lstStyle/>
                    <a:p>
                      <a:r>
                        <a:rPr lang="en-US" sz="1000"/>
                        <a:t>5951</a:t>
                      </a:r>
                      <a:endParaRPr lang="en-US" sz="1000"/>
                    </a:p>
                  </a:txBody>
                  <a:tcPr/>
                </a:tc>
                <a:tc>
                  <a:txBody>
                    <a:bodyPr/>
                    <a:lstStyle/>
                    <a:p>
                      <a:r>
                        <a:rPr lang="en-US" sz="1000"/>
                        <a:t>5914</a:t>
                      </a:r>
                      <a:endParaRPr lang="en-US" sz="1000"/>
                    </a:p>
                  </a:txBody>
                  <a:tcPr/>
                </a:tc>
                <a:tc>
                  <a:txBody>
                    <a:bodyPr/>
                    <a:lstStyle/>
                    <a:p>
                      <a:r>
                        <a:rPr lang="en-US" sz="1000"/>
                        <a:t>9</a:t>
                      </a:r>
                      <a:endParaRPr lang="en-US" sz="1000"/>
                    </a:p>
                  </a:txBody>
                  <a:tcPr/>
                </a:tc>
                <a:tc>
                  <a:txBody>
                    <a:bodyPr/>
                    <a:lstStyle/>
                    <a:p>
                      <a:r>
                        <a:rPr lang="en-US" sz="1000"/>
                        <a:t>28</a:t>
                      </a:r>
                      <a:endParaRPr lang="en-US" sz="1000"/>
                    </a:p>
                  </a:txBody>
                  <a:tcPr/>
                </a:tc>
                <a:tc>
                  <a:txBody>
                    <a:bodyPr/>
                    <a:lstStyle/>
                    <a:p>
                      <a:r>
                        <a:rPr lang="en-US" sz="1000"/>
                        <a:t>1.1715%</a:t>
                      </a:r>
                      <a:endParaRPr lang="en-US" sz="1000"/>
                    </a:p>
                  </a:txBody>
                  <a:tcPr/>
                </a:tc>
                <a:tc>
                  <a:txBody>
                    <a:bodyPr/>
                    <a:lstStyle/>
                    <a:p>
                      <a:r>
                        <a:rPr lang="en-US" sz="1000"/>
                        <a:t>Photo</a:t>
                      </a:r>
                      <a:endParaRPr lang="en-US" sz="1000"/>
                    </a:p>
                  </a:txBody>
                  <a:tcPr/>
                </a:tc>
                <a:tc>
                  <a:txBody>
                    <a:bodyPr/>
                    <a:lstStyle/>
                    <a:p>
                      <a:r>
                        <a:rPr lang="en-US" sz="1000"/>
                        <a:t>Yes</a:t>
                      </a:r>
                      <a:endParaRPr lang="en-US" sz="1000"/>
                    </a:p>
                  </a:txBody>
                  <a:tcPr/>
                </a:tc>
                <a:extLst>
                  <a:ext uri="{0D108BD9-81ED-4DB2-BD59-A6C34878D82A}">
                    <a16:rowId xmlns:a16="http://schemas.microsoft.com/office/drawing/2014/main" val="2635932935"/>
                  </a:ext>
                </a:extLst>
              </a:tr>
            </a:tbl>
          </a:graphicData>
        </a:graphic>
      </p:graphicFrame>
      <p:sp>
        <p:nvSpPr>
          <p:cNvPr id="4" name="Text Placeholder 3"/>
          <p:cNvSpPr>
            <a:spLocks noGrp="1"/>
          </p:cNvSpPr>
          <p:nvPr>
            <p:ph type="body" sz="quarter" idx="14"/>
          </p:nvPr>
        </p:nvSpPr>
        <p:spPr/>
        <p:txBody>
          <a:bodyPr/>
          <a:lstStyle/>
          <a:p>
            <a:r>
              <a:rPr lang="en-US"/>
              <a:t>12/01/2016 - 01/31/2017</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31226046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Own Posts Table - 2 of 3</a:t>
            </a:r>
            <a:endParaRPr lang="en-US"/>
          </a:p>
        </p:txBody>
      </p:sp>
      <p:graphicFrame>
        <p:nvGraphicFramePr>
          <p:cNvPr id="6" name="Table Placeholder 5"/>
          <p:cNvGraphicFramePr>
            <a:graphicFrameLocks noGrp="1"/>
          </p:cNvGraphicFramePr>
          <p:nvPr>
            <p:ph type="tbl" sz="quarter" idx="13"/>
            <p:extLst>
              <p:ext uri="{D42A27DB-BD31-4B8C-83A1-F6EECF244321}">
                <p14:modId xmlns:p14="http://schemas.microsoft.com/office/powerpoint/2010/main" val="189983862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579985104"/>
                    </a:ext>
                  </a:extLst>
                </a:gridCol>
                <a:gridCol w="658368">
                  <a:extLst>
                    <a:ext uri="{9D8B030D-6E8A-4147-A177-3AD203B41FA5}">
                      <a16:colId xmlns:a16="http://schemas.microsoft.com/office/drawing/2014/main" val="2092972415"/>
                    </a:ext>
                  </a:extLst>
                </a:gridCol>
                <a:gridCol w="658368">
                  <a:extLst>
                    <a:ext uri="{9D8B030D-6E8A-4147-A177-3AD203B41FA5}">
                      <a16:colId xmlns:a16="http://schemas.microsoft.com/office/drawing/2014/main" val="869975801"/>
                    </a:ext>
                  </a:extLst>
                </a:gridCol>
                <a:gridCol w="658368">
                  <a:extLst>
                    <a:ext uri="{9D8B030D-6E8A-4147-A177-3AD203B41FA5}">
                      <a16:colId xmlns:a16="http://schemas.microsoft.com/office/drawing/2014/main" val="3207885014"/>
                    </a:ext>
                  </a:extLst>
                </a:gridCol>
                <a:gridCol w="658368">
                  <a:extLst>
                    <a:ext uri="{9D8B030D-6E8A-4147-A177-3AD203B41FA5}">
                      <a16:colId xmlns:a16="http://schemas.microsoft.com/office/drawing/2014/main" val="2487506512"/>
                    </a:ext>
                  </a:extLst>
                </a:gridCol>
                <a:gridCol w="658368">
                  <a:extLst>
                    <a:ext uri="{9D8B030D-6E8A-4147-A177-3AD203B41FA5}">
                      <a16:colId xmlns:a16="http://schemas.microsoft.com/office/drawing/2014/main" val="608300741"/>
                    </a:ext>
                  </a:extLst>
                </a:gridCol>
                <a:gridCol w="658368">
                  <a:extLst>
                    <a:ext uri="{9D8B030D-6E8A-4147-A177-3AD203B41FA5}">
                      <a16:colId xmlns:a16="http://schemas.microsoft.com/office/drawing/2014/main" val="1415708817"/>
                    </a:ext>
                  </a:extLst>
                </a:gridCol>
                <a:gridCol w="658368">
                  <a:extLst>
                    <a:ext uri="{9D8B030D-6E8A-4147-A177-3AD203B41FA5}">
                      <a16:colId xmlns:a16="http://schemas.microsoft.com/office/drawing/2014/main" val="2134850361"/>
                    </a:ext>
                  </a:extLst>
                </a:gridCol>
              </a:tblGrid>
              <a:tr h="370840">
                <a:tc>
                  <a:txBody>
                    <a:bodyPr/>
                    <a:lstStyle/>
                    <a:p>
                      <a:r>
                        <a:rPr lang="en-US" sz="1000"/>
                        <a:t>Post</a:t>
                      </a:r>
                      <a:endParaRPr lang="en-US" sz="1000"/>
                    </a:p>
                  </a:txBody>
                  <a:tcPr/>
                </a:tc>
                <a:tc>
                  <a:txBody>
                    <a:bodyPr/>
                    <a:lstStyle/>
                    <a:p>
                      <a:r>
                        <a:rPr lang="en-US" sz="1000"/>
                        <a:t>Total Interactions</a:t>
                      </a:r>
                      <a:endParaRPr lang="en-US" sz="1000"/>
                    </a:p>
                  </a:txBody>
                  <a:tcPr/>
                </a:tc>
                <a:tc>
                  <a:txBody>
                    <a:bodyPr/>
                    <a:lstStyle/>
                    <a:p>
                      <a:r>
                        <a:rPr lang="en-US" sz="1000"/>
                        <a:t>Reactions</a:t>
                      </a:r>
                      <a:endParaRPr lang="en-US" sz="1000"/>
                    </a:p>
                  </a:txBody>
                  <a:tcPr/>
                </a:tc>
                <a:tc>
                  <a:txBody>
                    <a:bodyPr/>
                    <a:lstStyle/>
                    <a:p>
                      <a:r>
                        <a:rPr lang="en-US" sz="1000"/>
                        <a:t>Comments</a:t>
                      </a:r>
                      <a:endParaRPr lang="en-US" sz="1000"/>
                    </a:p>
                  </a:txBody>
                  <a:tcPr/>
                </a:tc>
                <a:tc>
                  <a:txBody>
                    <a:bodyPr/>
                    <a:lstStyle/>
                    <a:p>
                      <a:r>
                        <a:rPr lang="en-US" sz="1000"/>
                        <a:t>Shares</a:t>
                      </a:r>
                      <a:endParaRPr lang="en-US" sz="1000"/>
                    </a:p>
                  </a:txBody>
                  <a:tcPr/>
                </a:tc>
                <a:tc>
                  <a:txBody>
                    <a:bodyPr/>
                    <a:lstStyle/>
                    <a:p>
                      <a:r>
                        <a:rPr lang="en-US" sz="1000"/>
                        <a:t>I-Rate</a:t>
                      </a:r>
                      <a:endParaRPr lang="en-US" sz="1000"/>
                    </a:p>
                  </a:txBody>
                  <a:tcPr/>
                </a:tc>
                <a:tc>
                  <a:txBody>
                    <a:bodyPr/>
                    <a:lstStyle/>
                    <a:p>
                      <a:r>
                        <a:rPr lang="en-US" sz="1000"/>
                        <a:t>Type</a:t>
                      </a:r>
                      <a:endParaRPr lang="en-US" sz="1000"/>
                    </a:p>
                  </a:txBody>
                  <a:tcPr/>
                </a:tc>
                <a:tc>
                  <a:txBody>
                    <a:bodyPr/>
                    <a:lstStyle/>
                    <a:p>
                      <a:r>
                        <a:rPr lang="en-US" sz="1000"/>
                        <a:t>Sponsored?</a:t>
                      </a:r>
                      <a:endParaRPr lang="en-US" sz="1000"/>
                    </a:p>
                  </a:txBody>
                  <a:tcPr/>
                </a:tc>
                <a:extLst>
                  <a:ext uri="{0D108BD9-81ED-4DB2-BD59-A6C34878D82A}">
                    <a16:rowId xmlns:a16="http://schemas.microsoft.com/office/drawing/2014/main" val="2553656361"/>
                  </a:ext>
                </a:extLst>
              </a:tr>
              <a:tr h="370840">
                <a:tc>
                  <a:txBody>
                    <a:bodyPr/>
                    <a:lstStyle/>
                    <a:p>
                      <a:r>
                        <a:rPr lang="es-ES" sz="1000" b="1"/>
                        <a:t>Banco Galicia - 2017-01-01 12:00:00</a:t>
                      </a:r>
                      <a:r>
                        <a:rPr lang="es-ES" sz="1000"/>
                        <a:t>
¡Bienvenido #2017! ¿Qué objetivo para el año te tocó? ¡Detené la imagen para enterarte y contanos! #AñoNuevo #Galifiestas 🎉😄🎊💪👏</a:t>
                      </a:r>
                      <a:endParaRPr lang="en-US" sz="1000"/>
                    </a:p>
                  </a:txBody>
                  <a:tcPr/>
                </a:tc>
                <a:tc>
                  <a:txBody>
                    <a:bodyPr/>
                    <a:lstStyle/>
                    <a:p>
                      <a:r>
                        <a:rPr lang="en-US" sz="1000"/>
                        <a:t>5849</a:t>
                      </a:r>
                      <a:endParaRPr lang="en-US" sz="1000"/>
                    </a:p>
                  </a:txBody>
                  <a:tcPr/>
                </a:tc>
                <a:tc>
                  <a:txBody>
                    <a:bodyPr/>
                    <a:lstStyle/>
                    <a:p>
                      <a:r>
                        <a:rPr lang="en-US" sz="1000"/>
                        <a:t>4802</a:t>
                      </a:r>
                      <a:endParaRPr lang="en-US" sz="1000"/>
                    </a:p>
                  </a:txBody>
                  <a:tcPr/>
                </a:tc>
                <a:tc>
                  <a:txBody>
                    <a:bodyPr/>
                    <a:lstStyle/>
                    <a:p>
                      <a:r>
                        <a:rPr lang="en-US" sz="1000"/>
                        <a:t>432</a:t>
                      </a:r>
                      <a:endParaRPr lang="en-US" sz="1000"/>
                    </a:p>
                  </a:txBody>
                  <a:tcPr/>
                </a:tc>
                <a:tc>
                  <a:txBody>
                    <a:bodyPr/>
                    <a:lstStyle/>
                    <a:p>
                      <a:r>
                        <a:rPr lang="en-US" sz="1000"/>
                        <a:t>615</a:t>
                      </a:r>
                      <a:endParaRPr lang="en-US" sz="1000"/>
                    </a:p>
                  </a:txBody>
                  <a:tcPr/>
                </a:tc>
                <a:tc>
                  <a:txBody>
                    <a:bodyPr/>
                    <a:lstStyle/>
                    <a:p>
                      <a:r>
                        <a:rPr lang="en-US" sz="1000"/>
                        <a:t>0.5570%</a:t>
                      </a:r>
                      <a:endParaRPr lang="en-US" sz="1000"/>
                    </a:p>
                  </a:txBody>
                  <a:tcPr/>
                </a:tc>
                <a:tc>
                  <a:txBody>
                    <a:bodyPr/>
                    <a:lstStyle/>
                    <a:p>
                      <a:r>
                        <a:rPr lang="en-US" sz="1000"/>
                        <a:t>Link</a:t>
                      </a:r>
                      <a:endParaRPr lang="en-US" sz="1000"/>
                    </a:p>
                  </a:txBody>
                  <a:tcPr/>
                </a:tc>
                <a:tc>
                  <a:txBody>
                    <a:bodyPr/>
                    <a:lstStyle/>
                    <a:p>
                      <a:r>
                        <a:rPr lang="en-US" sz="1000"/>
                        <a:t>Yes</a:t>
                      </a:r>
                      <a:endParaRPr lang="en-US" sz="1000"/>
                    </a:p>
                  </a:txBody>
                  <a:tcPr/>
                </a:tc>
                <a:extLst>
                  <a:ext uri="{0D108BD9-81ED-4DB2-BD59-A6C34878D82A}">
                    <a16:rowId xmlns:a16="http://schemas.microsoft.com/office/drawing/2014/main" val="3600440443"/>
                  </a:ext>
                </a:extLst>
              </a:tr>
              <a:tr h="370840">
                <a:tc>
                  <a:txBody>
                    <a:bodyPr/>
                    <a:lstStyle/>
                    <a:p>
                      <a:r>
                        <a:rPr lang="es-ES" sz="1000" b="1"/>
                        <a:t>Banco Macro - 2016-12-31 11:00:00</a:t>
                      </a:r>
                      <a:r>
                        <a:rPr lang="es-ES" sz="1000"/>
                        <a:t>
Brindemos por el que se va y por el que empieza. ¡Feliz año nuevo! :D🎉 ✨</a:t>
                      </a:r>
                      <a:endParaRPr lang="en-US" sz="1000"/>
                    </a:p>
                  </a:txBody>
                  <a:tcPr/>
                </a:tc>
                <a:tc>
                  <a:txBody>
                    <a:bodyPr/>
                    <a:lstStyle/>
                    <a:p>
                      <a:r>
                        <a:rPr lang="en-US" sz="1000"/>
                        <a:t>5612</a:t>
                      </a:r>
                      <a:endParaRPr lang="en-US" sz="1000"/>
                    </a:p>
                  </a:txBody>
                  <a:tcPr/>
                </a:tc>
                <a:tc>
                  <a:txBody>
                    <a:bodyPr/>
                    <a:lstStyle/>
                    <a:p>
                      <a:r>
                        <a:rPr lang="en-US" sz="1000"/>
                        <a:t>5037</a:t>
                      </a:r>
                      <a:endParaRPr lang="en-US" sz="1000"/>
                    </a:p>
                  </a:txBody>
                  <a:tcPr/>
                </a:tc>
                <a:tc>
                  <a:txBody>
                    <a:bodyPr/>
                    <a:lstStyle/>
                    <a:p>
                      <a:r>
                        <a:rPr lang="en-US" sz="1000"/>
                        <a:t>89</a:t>
                      </a:r>
                      <a:endParaRPr lang="en-US" sz="1000"/>
                    </a:p>
                  </a:txBody>
                  <a:tcPr/>
                </a:tc>
                <a:tc>
                  <a:txBody>
                    <a:bodyPr/>
                    <a:lstStyle/>
                    <a:p>
                      <a:r>
                        <a:rPr lang="en-US" sz="1000"/>
                        <a:t>486</a:t>
                      </a:r>
                      <a:endParaRPr lang="en-US" sz="1000"/>
                    </a:p>
                  </a:txBody>
                  <a:tcPr/>
                </a:tc>
                <a:tc>
                  <a:txBody>
                    <a:bodyPr/>
                    <a:lstStyle/>
                    <a:p>
                      <a:r>
                        <a:rPr lang="en-US" sz="1000"/>
                        <a:t>1.3269%</a:t>
                      </a:r>
                      <a:endParaRPr lang="en-US" sz="1000"/>
                    </a:p>
                  </a:txBody>
                  <a:tcPr/>
                </a:tc>
                <a:tc>
                  <a:txBody>
                    <a:bodyPr/>
                    <a:lstStyle/>
                    <a:p>
                      <a:r>
                        <a:rPr lang="en-US" sz="1000"/>
                        <a:t>Photo</a:t>
                      </a:r>
                      <a:endParaRPr lang="en-US" sz="1000"/>
                    </a:p>
                  </a:txBody>
                  <a:tcPr/>
                </a:tc>
                <a:tc>
                  <a:txBody>
                    <a:bodyPr/>
                    <a:lstStyle/>
                    <a:p>
                      <a:r>
                        <a:rPr lang="en-US" sz="1000"/>
                        <a:t>No</a:t>
                      </a:r>
                      <a:endParaRPr lang="en-US" sz="1000"/>
                    </a:p>
                  </a:txBody>
                  <a:tcPr/>
                </a:tc>
                <a:extLst>
                  <a:ext uri="{0D108BD9-81ED-4DB2-BD59-A6C34878D82A}">
                    <a16:rowId xmlns:a16="http://schemas.microsoft.com/office/drawing/2014/main" val="1012155030"/>
                  </a:ext>
                </a:extLst>
              </a:tr>
              <a:tr h="370840">
                <a:tc>
                  <a:txBody>
                    <a:bodyPr/>
                    <a:lstStyle/>
                    <a:p>
                      <a:r>
                        <a:rPr lang="es-ES" sz="1000" b="1"/>
                        <a:t>Banco Galicia - 2017-01-03 17:20:46</a:t>
                      </a:r>
                      <a:r>
                        <a:rPr lang="es-ES" sz="1000"/>
                        <a:t>
Vos te vas de vacaciones, ¡pero tus obligaciones no! Tranqui, con la #APPGalicia podés operar estés donde estés. Es simple, práctica y segura: http://bit.ly/APPGalicia 📱🌊😉</a:t>
                      </a:r>
                      <a:endParaRPr lang="en-US" sz="1000"/>
                    </a:p>
                  </a:txBody>
                  <a:tcPr/>
                </a:tc>
                <a:tc>
                  <a:txBody>
                    <a:bodyPr/>
                    <a:lstStyle/>
                    <a:p>
                      <a:r>
                        <a:rPr lang="en-US" sz="1000"/>
                        <a:t>5592</a:t>
                      </a:r>
                      <a:endParaRPr lang="en-US" sz="1000"/>
                    </a:p>
                  </a:txBody>
                  <a:tcPr/>
                </a:tc>
                <a:tc>
                  <a:txBody>
                    <a:bodyPr/>
                    <a:lstStyle/>
                    <a:p>
                      <a:r>
                        <a:rPr lang="en-US" sz="1000"/>
                        <a:t>5527</a:t>
                      </a:r>
                      <a:endParaRPr lang="en-US" sz="1000"/>
                    </a:p>
                  </a:txBody>
                  <a:tcPr/>
                </a:tc>
                <a:tc>
                  <a:txBody>
                    <a:bodyPr/>
                    <a:lstStyle/>
                    <a:p>
                      <a:r>
                        <a:rPr lang="en-US" sz="1000"/>
                        <a:t>48</a:t>
                      </a:r>
                      <a:endParaRPr lang="en-US" sz="1000"/>
                    </a:p>
                  </a:txBody>
                  <a:tcPr/>
                </a:tc>
                <a:tc>
                  <a:txBody>
                    <a:bodyPr/>
                    <a:lstStyle/>
                    <a:p>
                      <a:r>
                        <a:rPr lang="en-US" sz="1000"/>
                        <a:t>17</a:t>
                      </a:r>
                      <a:endParaRPr lang="en-US" sz="1000"/>
                    </a:p>
                  </a:txBody>
                  <a:tcPr/>
                </a:tc>
                <a:tc>
                  <a:txBody>
                    <a:bodyPr/>
                    <a:lstStyle/>
                    <a:p>
                      <a:r>
                        <a:rPr lang="en-US" sz="1000"/>
                        <a:t>0.5325%</a:t>
                      </a:r>
                      <a:endParaRPr lang="en-US" sz="1000"/>
                    </a:p>
                  </a:txBody>
                  <a:tcPr/>
                </a:tc>
                <a:tc>
                  <a:txBody>
                    <a:bodyPr/>
                    <a:lstStyle/>
                    <a:p>
                      <a:r>
                        <a:rPr lang="en-US" sz="1000"/>
                        <a:t>Link</a:t>
                      </a:r>
                      <a:endParaRPr lang="en-US" sz="1000"/>
                    </a:p>
                  </a:txBody>
                  <a:tcPr/>
                </a:tc>
                <a:tc>
                  <a:txBody>
                    <a:bodyPr/>
                    <a:lstStyle/>
                    <a:p>
                      <a:r>
                        <a:rPr lang="en-US" sz="1000"/>
                        <a:t>Yes</a:t>
                      </a:r>
                      <a:endParaRPr lang="en-US" sz="1000"/>
                    </a:p>
                  </a:txBody>
                  <a:tcPr/>
                </a:tc>
                <a:extLst>
                  <a:ext uri="{0D108BD9-81ED-4DB2-BD59-A6C34878D82A}">
                    <a16:rowId xmlns:a16="http://schemas.microsoft.com/office/drawing/2014/main" val="2144971997"/>
                  </a:ext>
                </a:extLst>
              </a:tr>
              <a:tr h="370840">
                <a:tc>
                  <a:txBody>
                    <a:bodyPr/>
                    <a:lstStyle/>
                    <a:p>
                      <a:r>
                        <a:rPr lang="es-ES" sz="1000" b="1"/>
                        <a:t>Banco Macro - 2016-12-25 01:00:00</a:t>
                      </a:r>
                      <a:r>
                        <a:rPr lang="es-ES" sz="1000"/>
                        <a:t>
La magia de la Navidad, es celebrarla acompañados. ¡Felicidades! 🎅🎄🎁</a:t>
                      </a:r>
                      <a:endParaRPr lang="en-US" sz="1000"/>
                    </a:p>
                  </a:txBody>
                  <a:tcPr/>
                </a:tc>
                <a:tc>
                  <a:txBody>
                    <a:bodyPr/>
                    <a:lstStyle/>
                    <a:p>
                      <a:r>
                        <a:rPr lang="en-US" sz="1000"/>
                        <a:t>4916</a:t>
                      </a:r>
                      <a:endParaRPr lang="en-US" sz="1000"/>
                    </a:p>
                  </a:txBody>
                  <a:tcPr/>
                </a:tc>
                <a:tc>
                  <a:txBody>
                    <a:bodyPr/>
                    <a:lstStyle/>
                    <a:p>
                      <a:r>
                        <a:rPr lang="en-US" sz="1000"/>
                        <a:t>4844</a:t>
                      </a:r>
                      <a:endParaRPr lang="en-US" sz="1000"/>
                    </a:p>
                  </a:txBody>
                  <a:tcPr/>
                </a:tc>
                <a:tc>
                  <a:txBody>
                    <a:bodyPr/>
                    <a:lstStyle/>
                    <a:p>
                      <a:r>
                        <a:rPr lang="en-US" sz="1000"/>
                        <a:t>27</a:t>
                      </a:r>
                      <a:endParaRPr lang="en-US" sz="1000"/>
                    </a:p>
                  </a:txBody>
                  <a:tcPr/>
                </a:tc>
                <a:tc>
                  <a:txBody>
                    <a:bodyPr/>
                    <a:lstStyle/>
                    <a:p>
                      <a:r>
                        <a:rPr lang="en-US" sz="1000"/>
                        <a:t>45</a:t>
                      </a:r>
                      <a:endParaRPr lang="en-US" sz="1000"/>
                    </a:p>
                  </a:txBody>
                  <a:tcPr/>
                </a:tc>
                <a:tc>
                  <a:txBody>
                    <a:bodyPr/>
                    <a:lstStyle/>
                    <a:p>
                      <a:r>
                        <a:rPr lang="en-US" sz="1000"/>
                        <a:t>1.1645%</a:t>
                      </a:r>
                      <a:endParaRPr lang="en-US" sz="1000"/>
                    </a:p>
                  </a:txBody>
                  <a:tcPr/>
                </a:tc>
                <a:tc>
                  <a:txBody>
                    <a:bodyPr/>
                    <a:lstStyle/>
                    <a:p>
                      <a:r>
                        <a:rPr lang="en-US" sz="1000"/>
                        <a:t>Photo</a:t>
                      </a:r>
                      <a:endParaRPr lang="en-US" sz="1000"/>
                    </a:p>
                  </a:txBody>
                  <a:tcPr/>
                </a:tc>
                <a:tc>
                  <a:txBody>
                    <a:bodyPr/>
                    <a:lstStyle/>
                    <a:p>
                      <a:r>
                        <a:rPr lang="en-US" sz="1000"/>
                        <a:t>No</a:t>
                      </a:r>
                      <a:endParaRPr lang="en-US" sz="1000"/>
                    </a:p>
                  </a:txBody>
                  <a:tcPr/>
                </a:tc>
                <a:extLst>
                  <a:ext uri="{0D108BD9-81ED-4DB2-BD59-A6C34878D82A}">
                    <a16:rowId xmlns:a16="http://schemas.microsoft.com/office/drawing/2014/main" val="1771366858"/>
                  </a:ext>
                </a:extLst>
              </a:tr>
              <a:tr h="370840">
                <a:tc>
                  <a:txBody>
                    <a:bodyPr/>
                    <a:lstStyle/>
                    <a:p>
                      <a:r>
                        <a:rPr lang="es-ES" sz="1000" b="1"/>
                        <a:t>Banco Macro - 2016-12-24 11:00:00</a:t>
                      </a:r>
                      <a:r>
                        <a:rPr lang="es-ES" sz="1000"/>
                        <a:t>
En Navidad y siempre, el mejor regalo es estar juntos.</a:t>
                      </a:r>
                      <a:endParaRPr lang="en-US" sz="1000"/>
                    </a:p>
                  </a:txBody>
                  <a:tcPr/>
                </a:tc>
                <a:tc>
                  <a:txBody>
                    <a:bodyPr/>
                    <a:lstStyle/>
                    <a:p>
                      <a:r>
                        <a:rPr lang="en-US" sz="1000"/>
                        <a:t>4665</a:t>
                      </a:r>
                      <a:endParaRPr lang="en-US" sz="1000"/>
                    </a:p>
                  </a:txBody>
                  <a:tcPr/>
                </a:tc>
                <a:tc>
                  <a:txBody>
                    <a:bodyPr/>
                    <a:lstStyle/>
                    <a:p>
                      <a:r>
                        <a:rPr lang="en-US" sz="1000"/>
                        <a:t>4372</a:t>
                      </a:r>
                      <a:endParaRPr lang="en-US" sz="1000"/>
                    </a:p>
                  </a:txBody>
                  <a:tcPr/>
                </a:tc>
                <a:tc>
                  <a:txBody>
                    <a:bodyPr/>
                    <a:lstStyle/>
                    <a:p>
                      <a:r>
                        <a:rPr lang="en-US" sz="1000"/>
                        <a:t>52</a:t>
                      </a:r>
                      <a:endParaRPr lang="en-US" sz="1000"/>
                    </a:p>
                  </a:txBody>
                  <a:tcPr/>
                </a:tc>
                <a:tc>
                  <a:txBody>
                    <a:bodyPr/>
                    <a:lstStyle/>
                    <a:p>
                      <a:r>
                        <a:rPr lang="en-US" sz="1000"/>
                        <a:t>241</a:t>
                      </a:r>
                      <a:endParaRPr lang="en-US" sz="1000"/>
                    </a:p>
                  </a:txBody>
                  <a:tcPr/>
                </a:tc>
                <a:tc>
                  <a:txBody>
                    <a:bodyPr/>
                    <a:lstStyle/>
                    <a:p>
                      <a:r>
                        <a:rPr lang="en-US" sz="1000"/>
                        <a:t>1.1054%</a:t>
                      </a:r>
                      <a:endParaRPr lang="en-US" sz="1000"/>
                    </a:p>
                  </a:txBody>
                  <a:tcPr/>
                </a:tc>
                <a:tc>
                  <a:txBody>
                    <a:bodyPr/>
                    <a:lstStyle/>
                    <a:p>
                      <a:r>
                        <a:rPr lang="en-US" sz="1000"/>
                        <a:t>Photo</a:t>
                      </a:r>
                      <a:endParaRPr lang="en-US" sz="1000"/>
                    </a:p>
                  </a:txBody>
                  <a:tcPr/>
                </a:tc>
                <a:tc>
                  <a:txBody>
                    <a:bodyPr/>
                    <a:lstStyle/>
                    <a:p>
                      <a:r>
                        <a:rPr lang="en-US" sz="1000"/>
                        <a:t>No</a:t>
                      </a:r>
                      <a:endParaRPr lang="en-US" sz="1000"/>
                    </a:p>
                  </a:txBody>
                  <a:tcPr/>
                </a:tc>
                <a:extLst>
                  <a:ext uri="{0D108BD9-81ED-4DB2-BD59-A6C34878D82A}">
                    <a16:rowId xmlns:a16="http://schemas.microsoft.com/office/drawing/2014/main" val="790164027"/>
                  </a:ext>
                </a:extLst>
              </a:tr>
              <a:tr h="370840">
                <a:tc>
                  <a:txBody>
                    <a:bodyPr/>
                    <a:lstStyle/>
                    <a:p>
                      <a:r>
                        <a:rPr lang="es-ES" sz="1000" b="1"/>
                        <a:t>Banco Galicia - 2016-12-12 13:00:01</a:t>
                      </a:r>
                      <a:r>
                        <a:rPr lang="es-ES" sz="1000"/>
                        <a:t>
¿Todavía no cambiaste los cubrecamas? Visitá Arredo y ponete al día: http://bit.ly/Arredobg #Galifiestas 🎄🎁👍</a:t>
                      </a:r>
                      <a:endParaRPr lang="en-US" sz="1000"/>
                    </a:p>
                  </a:txBody>
                  <a:tcPr/>
                </a:tc>
                <a:tc>
                  <a:txBody>
                    <a:bodyPr/>
                    <a:lstStyle/>
                    <a:p>
                      <a:r>
                        <a:rPr lang="en-US" sz="1000"/>
                        <a:t>4507</a:t>
                      </a:r>
                      <a:endParaRPr lang="en-US" sz="1000"/>
                    </a:p>
                  </a:txBody>
                  <a:tcPr/>
                </a:tc>
                <a:tc>
                  <a:txBody>
                    <a:bodyPr/>
                    <a:lstStyle/>
                    <a:p>
                      <a:r>
                        <a:rPr lang="en-US" sz="1000"/>
                        <a:t>4423</a:t>
                      </a:r>
                      <a:endParaRPr lang="en-US" sz="1000"/>
                    </a:p>
                  </a:txBody>
                  <a:tcPr/>
                </a:tc>
                <a:tc>
                  <a:txBody>
                    <a:bodyPr/>
                    <a:lstStyle/>
                    <a:p>
                      <a:r>
                        <a:rPr lang="en-US" sz="1000"/>
                        <a:t>45</a:t>
                      </a:r>
                      <a:endParaRPr lang="en-US" sz="1000"/>
                    </a:p>
                  </a:txBody>
                  <a:tcPr/>
                </a:tc>
                <a:tc>
                  <a:txBody>
                    <a:bodyPr/>
                    <a:lstStyle/>
                    <a:p>
                      <a:r>
                        <a:rPr lang="en-US" sz="1000"/>
                        <a:t>39</a:t>
                      </a:r>
                      <a:endParaRPr lang="en-US" sz="1000"/>
                    </a:p>
                  </a:txBody>
                  <a:tcPr/>
                </a:tc>
                <a:tc>
                  <a:txBody>
                    <a:bodyPr/>
                    <a:lstStyle/>
                    <a:p>
                      <a:r>
                        <a:rPr lang="en-US" sz="1000"/>
                        <a:t>0.4301%</a:t>
                      </a:r>
                      <a:endParaRPr lang="en-US" sz="1000"/>
                    </a:p>
                  </a:txBody>
                  <a:tcPr/>
                </a:tc>
                <a:tc>
                  <a:txBody>
                    <a:bodyPr/>
                    <a:lstStyle/>
                    <a:p>
                      <a:r>
                        <a:rPr lang="en-US" sz="1000"/>
                        <a:t>Link</a:t>
                      </a:r>
                      <a:endParaRPr lang="en-US" sz="1000"/>
                    </a:p>
                  </a:txBody>
                  <a:tcPr/>
                </a:tc>
                <a:tc>
                  <a:txBody>
                    <a:bodyPr/>
                    <a:lstStyle/>
                    <a:p>
                      <a:r>
                        <a:rPr lang="en-US" sz="1000"/>
                        <a:t>Yes</a:t>
                      </a:r>
                      <a:endParaRPr lang="en-US" sz="1000"/>
                    </a:p>
                  </a:txBody>
                  <a:tcPr/>
                </a:tc>
                <a:extLst>
                  <a:ext uri="{0D108BD9-81ED-4DB2-BD59-A6C34878D82A}">
                    <a16:rowId xmlns:a16="http://schemas.microsoft.com/office/drawing/2014/main" val="1925888193"/>
                  </a:ext>
                </a:extLst>
              </a:tr>
              <a:tr h="370840">
                <a:tc>
                  <a:txBody>
                    <a:bodyPr/>
                    <a:lstStyle/>
                    <a:p>
                      <a:r>
                        <a:rPr lang="es-ES" sz="1000" b="1"/>
                        <a:t>Banco Macro - 2016-12-02 11:00:00</a:t>
                      </a:r>
                      <a:r>
                        <a:rPr lang="es-ES" sz="1000"/>
                        <a:t>
¡Llegó Plan Macro! El primer plan de telefonía móvil exclusivo para clientes de un banco.
Pedí el tuyo acá http://bit.ly/2gWe2n9 y disfrutá estar conectado por $265 por mes.</a:t>
                      </a:r>
                      <a:endParaRPr lang="en-US" sz="1000"/>
                    </a:p>
                  </a:txBody>
                  <a:tcPr/>
                </a:tc>
                <a:tc>
                  <a:txBody>
                    <a:bodyPr/>
                    <a:lstStyle/>
                    <a:p>
                      <a:r>
                        <a:rPr lang="en-US" sz="1000"/>
                        <a:t>4375</a:t>
                      </a:r>
                      <a:endParaRPr lang="en-US" sz="1000"/>
                    </a:p>
                  </a:txBody>
                  <a:tcPr/>
                </a:tc>
                <a:tc>
                  <a:txBody>
                    <a:bodyPr/>
                    <a:lstStyle/>
                    <a:p>
                      <a:r>
                        <a:rPr lang="en-US" sz="1000"/>
                        <a:t>4216</a:t>
                      </a:r>
                      <a:endParaRPr lang="en-US" sz="1000"/>
                    </a:p>
                  </a:txBody>
                  <a:tcPr/>
                </a:tc>
                <a:tc>
                  <a:txBody>
                    <a:bodyPr/>
                    <a:lstStyle/>
                    <a:p>
                      <a:r>
                        <a:rPr lang="en-US" sz="1000"/>
                        <a:t>85</a:t>
                      </a:r>
                      <a:endParaRPr lang="en-US" sz="1000"/>
                    </a:p>
                  </a:txBody>
                  <a:tcPr/>
                </a:tc>
                <a:tc>
                  <a:txBody>
                    <a:bodyPr/>
                    <a:lstStyle/>
                    <a:p>
                      <a:r>
                        <a:rPr lang="en-US" sz="1000"/>
                        <a:t>74</a:t>
                      </a:r>
                      <a:endParaRPr lang="en-US" sz="1000"/>
                    </a:p>
                  </a:txBody>
                  <a:tcPr/>
                </a:tc>
                <a:tc>
                  <a:txBody>
                    <a:bodyPr/>
                    <a:lstStyle/>
                    <a:p>
                      <a:r>
                        <a:rPr lang="en-US" sz="1000"/>
                        <a:t>1.0410%</a:t>
                      </a:r>
                      <a:endParaRPr lang="en-US" sz="1000"/>
                    </a:p>
                  </a:txBody>
                  <a:tcPr/>
                </a:tc>
                <a:tc>
                  <a:txBody>
                    <a:bodyPr/>
                    <a:lstStyle/>
                    <a:p>
                      <a:r>
                        <a:rPr lang="en-US" sz="1000"/>
                        <a:t>Link</a:t>
                      </a:r>
                      <a:endParaRPr lang="en-US" sz="1000"/>
                    </a:p>
                  </a:txBody>
                  <a:tcPr/>
                </a:tc>
                <a:tc>
                  <a:txBody>
                    <a:bodyPr/>
                    <a:lstStyle/>
                    <a:p>
                      <a:r>
                        <a:rPr lang="en-US" sz="1000"/>
                        <a:t>Yes</a:t>
                      </a:r>
                      <a:endParaRPr lang="en-US" sz="1000"/>
                    </a:p>
                  </a:txBody>
                  <a:tcPr/>
                </a:tc>
                <a:extLst>
                  <a:ext uri="{0D108BD9-81ED-4DB2-BD59-A6C34878D82A}">
                    <a16:rowId xmlns:a16="http://schemas.microsoft.com/office/drawing/2014/main" val="2734360241"/>
                  </a:ext>
                </a:extLst>
              </a:tr>
              <a:tr h="370840">
                <a:tc>
                  <a:txBody>
                    <a:bodyPr/>
                    <a:lstStyle/>
                    <a:p>
                      <a:r>
                        <a:rPr lang="es-ES" sz="1000" b="1"/>
                        <a:t>Banco Galicia - 2016-12-01 16:00:00</a:t>
                      </a:r>
                      <a:r>
                        <a:rPr lang="es-ES" sz="1000"/>
                        <a:t>
Ya que la #AppGalicia te ahorra un montón de tiempo, ¡usá lo que te sobra tratando de encastrar el celu en la mano de Marcos!📱bit.ly/APPGalicia 📱   🙌</a:t>
                      </a:r>
                      <a:endParaRPr lang="en-US" sz="1000"/>
                    </a:p>
                  </a:txBody>
                  <a:tcPr/>
                </a:tc>
                <a:tc>
                  <a:txBody>
                    <a:bodyPr/>
                    <a:lstStyle/>
                    <a:p>
                      <a:r>
                        <a:rPr lang="en-US" sz="1000"/>
                        <a:t>4104</a:t>
                      </a:r>
                      <a:endParaRPr lang="en-US" sz="1000"/>
                    </a:p>
                  </a:txBody>
                  <a:tcPr/>
                </a:tc>
                <a:tc>
                  <a:txBody>
                    <a:bodyPr/>
                    <a:lstStyle/>
                    <a:p>
                      <a:r>
                        <a:rPr lang="en-US" sz="1000"/>
                        <a:t>4002</a:t>
                      </a:r>
                      <a:endParaRPr lang="en-US" sz="1000"/>
                    </a:p>
                  </a:txBody>
                  <a:tcPr/>
                </a:tc>
                <a:tc>
                  <a:txBody>
                    <a:bodyPr/>
                    <a:lstStyle/>
                    <a:p>
                      <a:r>
                        <a:rPr lang="en-US" sz="1000"/>
                        <a:t>76</a:t>
                      </a:r>
                      <a:endParaRPr lang="en-US" sz="1000"/>
                    </a:p>
                  </a:txBody>
                  <a:tcPr/>
                </a:tc>
                <a:tc>
                  <a:txBody>
                    <a:bodyPr/>
                    <a:lstStyle/>
                    <a:p>
                      <a:r>
                        <a:rPr lang="en-US" sz="1000"/>
                        <a:t>26</a:t>
                      </a:r>
                      <a:endParaRPr lang="en-US" sz="1000"/>
                    </a:p>
                  </a:txBody>
                  <a:tcPr/>
                </a:tc>
                <a:tc>
                  <a:txBody>
                    <a:bodyPr/>
                    <a:lstStyle/>
                    <a:p>
                      <a:r>
                        <a:rPr lang="en-US" sz="1000"/>
                        <a:t>0.3919%</a:t>
                      </a:r>
                      <a:endParaRPr lang="en-US" sz="1000"/>
                    </a:p>
                  </a:txBody>
                  <a:tcPr/>
                </a:tc>
                <a:tc>
                  <a:txBody>
                    <a:bodyPr/>
                    <a:lstStyle/>
                    <a:p>
                      <a:r>
                        <a:rPr lang="en-US" sz="1000"/>
                        <a:t>Link</a:t>
                      </a:r>
                      <a:endParaRPr lang="en-US" sz="1000"/>
                    </a:p>
                  </a:txBody>
                  <a:tcPr/>
                </a:tc>
                <a:tc>
                  <a:txBody>
                    <a:bodyPr/>
                    <a:lstStyle/>
                    <a:p>
                      <a:r>
                        <a:rPr lang="en-US" sz="1000"/>
                        <a:t>Yes</a:t>
                      </a:r>
                      <a:endParaRPr lang="en-US" sz="1000"/>
                    </a:p>
                  </a:txBody>
                  <a:tcPr/>
                </a:tc>
                <a:extLst>
                  <a:ext uri="{0D108BD9-81ED-4DB2-BD59-A6C34878D82A}">
                    <a16:rowId xmlns:a16="http://schemas.microsoft.com/office/drawing/2014/main" val="2414485390"/>
                  </a:ext>
                </a:extLst>
              </a:tr>
              <a:tr h="370840">
                <a:tc>
                  <a:txBody>
                    <a:bodyPr/>
                    <a:lstStyle/>
                    <a:p>
                      <a:r>
                        <a:rPr lang="es-ES" sz="1000" b="1"/>
                        <a:t>Santander Río - 2016-12-23 17:22:06</a:t>
                      </a:r>
                      <a:r>
                        <a:rPr lang="es-ES" sz="1000"/>
                        <a:t>
Si Papá Noel viniera con su típico traje para Argentina, seguramente tendría mucho calor. ¿Cómo debería vestirse para vos nuestro Papá Noel? ¡Les deseamos a todos una muy #FelizNavidad!</a:t>
                      </a:r>
                      <a:endParaRPr lang="en-US" sz="1000"/>
                    </a:p>
                  </a:txBody>
                  <a:tcPr/>
                </a:tc>
                <a:tc>
                  <a:txBody>
                    <a:bodyPr/>
                    <a:lstStyle/>
                    <a:p>
                      <a:r>
                        <a:rPr lang="en-US" sz="1000"/>
                        <a:t>3850</a:t>
                      </a:r>
                      <a:endParaRPr lang="en-US" sz="1000"/>
                    </a:p>
                  </a:txBody>
                  <a:tcPr/>
                </a:tc>
                <a:tc>
                  <a:txBody>
                    <a:bodyPr/>
                    <a:lstStyle/>
                    <a:p>
                      <a:r>
                        <a:rPr lang="en-US" sz="1000"/>
                        <a:t>3560</a:t>
                      </a:r>
                      <a:endParaRPr lang="en-US" sz="1000"/>
                    </a:p>
                  </a:txBody>
                  <a:tcPr/>
                </a:tc>
                <a:tc>
                  <a:txBody>
                    <a:bodyPr/>
                    <a:lstStyle/>
                    <a:p>
                      <a:r>
                        <a:rPr lang="en-US" sz="1000"/>
                        <a:t>140</a:t>
                      </a:r>
                      <a:endParaRPr lang="en-US" sz="1000"/>
                    </a:p>
                  </a:txBody>
                  <a:tcPr/>
                </a:tc>
                <a:tc>
                  <a:txBody>
                    <a:bodyPr/>
                    <a:lstStyle/>
                    <a:p>
                      <a:r>
                        <a:rPr lang="en-US" sz="1000"/>
                        <a:t>150</a:t>
                      </a:r>
                      <a:endParaRPr lang="en-US" sz="1000"/>
                    </a:p>
                  </a:txBody>
                  <a:tcPr/>
                </a:tc>
                <a:tc>
                  <a:txBody>
                    <a:bodyPr/>
                    <a:lstStyle/>
                    <a:p>
                      <a:r>
                        <a:rPr lang="en-US" sz="1000"/>
                        <a:t>0.7859%</a:t>
                      </a:r>
                      <a:endParaRPr lang="en-US" sz="1000"/>
                    </a:p>
                  </a:txBody>
                  <a:tcPr/>
                </a:tc>
                <a:tc>
                  <a:txBody>
                    <a:bodyPr/>
                    <a:lstStyle/>
                    <a:p>
                      <a:r>
                        <a:rPr lang="en-US" sz="1000"/>
                        <a:t>Link</a:t>
                      </a:r>
                      <a:endParaRPr lang="en-US" sz="1000"/>
                    </a:p>
                  </a:txBody>
                  <a:tcPr/>
                </a:tc>
                <a:tc>
                  <a:txBody>
                    <a:bodyPr/>
                    <a:lstStyle/>
                    <a:p>
                      <a:r>
                        <a:rPr lang="en-US" sz="1000"/>
                        <a:t>Yes</a:t>
                      </a:r>
                      <a:endParaRPr lang="en-US" sz="1000"/>
                    </a:p>
                  </a:txBody>
                  <a:tcPr/>
                </a:tc>
                <a:extLst>
                  <a:ext uri="{0D108BD9-81ED-4DB2-BD59-A6C34878D82A}">
                    <a16:rowId xmlns:a16="http://schemas.microsoft.com/office/drawing/2014/main" val="297518185"/>
                  </a:ext>
                </a:extLst>
              </a:tr>
              <a:tr h="370840">
                <a:tc>
                  <a:txBody>
                    <a:bodyPr/>
                    <a:lstStyle/>
                    <a:p>
                      <a:r>
                        <a:rPr lang="es-ES" sz="1000" b="1"/>
                        <a:t>Banco Macro - 2016-12-30 14:00:00</a:t>
                      </a:r>
                      <a:r>
                        <a:rPr lang="es-ES" sz="1000"/>
                        <a:t>
Campo o Montaña. ¿Vos cuál preferís? Visitá nuestra sección Seamos Viajeros y encontrá consejos útiles para tu viaje, reseñas, beneficios y mucho más. http://bit.ly/2dZEFFu</a:t>
                      </a:r>
                      <a:endParaRPr lang="en-US" sz="1000"/>
                    </a:p>
                  </a:txBody>
                  <a:tcPr/>
                </a:tc>
                <a:tc>
                  <a:txBody>
                    <a:bodyPr/>
                    <a:lstStyle/>
                    <a:p>
                      <a:r>
                        <a:rPr lang="en-US" sz="1000"/>
                        <a:t>3816</a:t>
                      </a:r>
                      <a:endParaRPr lang="en-US" sz="1000"/>
                    </a:p>
                  </a:txBody>
                  <a:tcPr/>
                </a:tc>
                <a:tc>
                  <a:txBody>
                    <a:bodyPr/>
                    <a:lstStyle/>
                    <a:p>
                      <a:r>
                        <a:rPr lang="en-US" sz="1000"/>
                        <a:t>3737</a:t>
                      </a:r>
                      <a:endParaRPr lang="en-US" sz="1000"/>
                    </a:p>
                  </a:txBody>
                  <a:tcPr/>
                </a:tc>
                <a:tc>
                  <a:txBody>
                    <a:bodyPr/>
                    <a:lstStyle/>
                    <a:p>
                      <a:r>
                        <a:rPr lang="en-US" sz="1000"/>
                        <a:t>30</a:t>
                      </a:r>
                      <a:endParaRPr lang="en-US" sz="1000"/>
                    </a:p>
                  </a:txBody>
                  <a:tcPr/>
                </a:tc>
                <a:tc>
                  <a:txBody>
                    <a:bodyPr/>
                    <a:lstStyle/>
                    <a:p>
                      <a:r>
                        <a:rPr lang="en-US" sz="1000"/>
                        <a:t>49</a:t>
                      </a:r>
                      <a:endParaRPr lang="en-US" sz="1000"/>
                    </a:p>
                  </a:txBody>
                  <a:tcPr/>
                </a:tc>
                <a:tc>
                  <a:txBody>
                    <a:bodyPr/>
                    <a:lstStyle/>
                    <a:p>
                      <a:r>
                        <a:rPr lang="en-US" sz="1000"/>
                        <a:t>0.9025%</a:t>
                      </a:r>
                      <a:endParaRPr lang="en-US" sz="1000"/>
                    </a:p>
                  </a:txBody>
                  <a:tcPr/>
                </a:tc>
                <a:tc>
                  <a:txBody>
                    <a:bodyPr/>
                    <a:lstStyle/>
                    <a:p>
                      <a:r>
                        <a:rPr lang="en-US" sz="1000"/>
                        <a:t>Photo</a:t>
                      </a:r>
                      <a:endParaRPr lang="en-US" sz="1000"/>
                    </a:p>
                  </a:txBody>
                  <a:tcPr/>
                </a:tc>
                <a:tc>
                  <a:txBody>
                    <a:bodyPr/>
                    <a:lstStyle/>
                    <a:p>
                      <a:r>
                        <a:rPr lang="en-US" sz="1000"/>
                        <a:t>No</a:t>
                      </a:r>
                      <a:endParaRPr lang="en-US" sz="1000"/>
                    </a:p>
                  </a:txBody>
                  <a:tcPr/>
                </a:tc>
                <a:extLst>
                  <a:ext uri="{0D108BD9-81ED-4DB2-BD59-A6C34878D82A}">
                    <a16:rowId xmlns:a16="http://schemas.microsoft.com/office/drawing/2014/main" val="1650670662"/>
                  </a:ext>
                </a:extLst>
              </a:tr>
            </a:tbl>
          </a:graphicData>
        </a:graphic>
      </p:graphicFrame>
      <p:sp>
        <p:nvSpPr>
          <p:cNvPr id="4" name="Text Placeholder 3"/>
          <p:cNvSpPr>
            <a:spLocks noGrp="1"/>
          </p:cNvSpPr>
          <p:nvPr>
            <p:ph type="body" sz="quarter" idx="14"/>
          </p:nvPr>
        </p:nvSpPr>
        <p:spPr/>
        <p:txBody>
          <a:bodyPr/>
          <a:lstStyle/>
          <a:p>
            <a:r>
              <a:rPr lang="en-US"/>
              <a:t>12/01/2016 - 01/31/2017</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8350151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Own Posts Table - 3 of 3</a:t>
            </a:r>
            <a:endParaRPr lang="en-US"/>
          </a:p>
        </p:txBody>
      </p:sp>
      <p:graphicFrame>
        <p:nvGraphicFramePr>
          <p:cNvPr id="6" name="Table Placeholder 5"/>
          <p:cNvGraphicFramePr>
            <a:graphicFrameLocks noGrp="1"/>
          </p:cNvGraphicFramePr>
          <p:nvPr>
            <p:ph type="tbl" sz="quarter" idx="13"/>
            <p:extLst>
              <p:ext uri="{D42A27DB-BD31-4B8C-83A1-F6EECF244321}">
                <p14:modId xmlns:p14="http://schemas.microsoft.com/office/powerpoint/2010/main" val="311109598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101897856"/>
                    </a:ext>
                  </a:extLst>
                </a:gridCol>
                <a:gridCol w="658368">
                  <a:extLst>
                    <a:ext uri="{9D8B030D-6E8A-4147-A177-3AD203B41FA5}">
                      <a16:colId xmlns:a16="http://schemas.microsoft.com/office/drawing/2014/main" val="2449291761"/>
                    </a:ext>
                  </a:extLst>
                </a:gridCol>
                <a:gridCol w="658368">
                  <a:extLst>
                    <a:ext uri="{9D8B030D-6E8A-4147-A177-3AD203B41FA5}">
                      <a16:colId xmlns:a16="http://schemas.microsoft.com/office/drawing/2014/main" val="823763835"/>
                    </a:ext>
                  </a:extLst>
                </a:gridCol>
                <a:gridCol w="658368">
                  <a:extLst>
                    <a:ext uri="{9D8B030D-6E8A-4147-A177-3AD203B41FA5}">
                      <a16:colId xmlns:a16="http://schemas.microsoft.com/office/drawing/2014/main" val="3564630128"/>
                    </a:ext>
                  </a:extLst>
                </a:gridCol>
                <a:gridCol w="658368">
                  <a:extLst>
                    <a:ext uri="{9D8B030D-6E8A-4147-A177-3AD203B41FA5}">
                      <a16:colId xmlns:a16="http://schemas.microsoft.com/office/drawing/2014/main" val="2829867702"/>
                    </a:ext>
                  </a:extLst>
                </a:gridCol>
                <a:gridCol w="658368">
                  <a:extLst>
                    <a:ext uri="{9D8B030D-6E8A-4147-A177-3AD203B41FA5}">
                      <a16:colId xmlns:a16="http://schemas.microsoft.com/office/drawing/2014/main" val="2814316414"/>
                    </a:ext>
                  </a:extLst>
                </a:gridCol>
                <a:gridCol w="658368">
                  <a:extLst>
                    <a:ext uri="{9D8B030D-6E8A-4147-A177-3AD203B41FA5}">
                      <a16:colId xmlns:a16="http://schemas.microsoft.com/office/drawing/2014/main" val="3188047768"/>
                    </a:ext>
                  </a:extLst>
                </a:gridCol>
                <a:gridCol w="658368">
                  <a:extLst>
                    <a:ext uri="{9D8B030D-6E8A-4147-A177-3AD203B41FA5}">
                      <a16:colId xmlns:a16="http://schemas.microsoft.com/office/drawing/2014/main" val="318238245"/>
                    </a:ext>
                  </a:extLst>
                </a:gridCol>
              </a:tblGrid>
              <a:tr h="370840">
                <a:tc>
                  <a:txBody>
                    <a:bodyPr/>
                    <a:lstStyle/>
                    <a:p>
                      <a:r>
                        <a:rPr lang="en-US" sz="1000"/>
                        <a:t>Post</a:t>
                      </a:r>
                      <a:endParaRPr lang="en-US" sz="1000"/>
                    </a:p>
                  </a:txBody>
                  <a:tcPr/>
                </a:tc>
                <a:tc>
                  <a:txBody>
                    <a:bodyPr/>
                    <a:lstStyle/>
                    <a:p>
                      <a:r>
                        <a:rPr lang="en-US" sz="1000"/>
                        <a:t>Total Interactions</a:t>
                      </a:r>
                      <a:endParaRPr lang="en-US" sz="1000"/>
                    </a:p>
                  </a:txBody>
                  <a:tcPr/>
                </a:tc>
                <a:tc>
                  <a:txBody>
                    <a:bodyPr/>
                    <a:lstStyle/>
                    <a:p>
                      <a:r>
                        <a:rPr lang="en-US" sz="1000"/>
                        <a:t>Reactions</a:t>
                      </a:r>
                      <a:endParaRPr lang="en-US" sz="1000"/>
                    </a:p>
                  </a:txBody>
                  <a:tcPr/>
                </a:tc>
                <a:tc>
                  <a:txBody>
                    <a:bodyPr/>
                    <a:lstStyle/>
                    <a:p>
                      <a:r>
                        <a:rPr lang="en-US" sz="1000"/>
                        <a:t>Comments</a:t>
                      </a:r>
                      <a:endParaRPr lang="en-US" sz="1000"/>
                    </a:p>
                  </a:txBody>
                  <a:tcPr/>
                </a:tc>
                <a:tc>
                  <a:txBody>
                    <a:bodyPr/>
                    <a:lstStyle/>
                    <a:p>
                      <a:r>
                        <a:rPr lang="en-US" sz="1000"/>
                        <a:t>Shares</a:t>
                      </a:r>
                      <a:endParaRPr lang="en-US" sz="1000"/>
                    </a:p>
                  </a:txBody>
                  <a:tcPr/>
                </a:tc>
                <a:tc>
                  <a:txBody>
                    <a:bodyPr/>
                    <a:lstStyle/>
                    <a:p>
                      <a:r>
                        <a:rPr lang="en-US" sz="1000"/>
                        <a:t>I-Rate</a:t>
                      </a:r>
                      <a:endParaRPr lang="en-US" sz="1000"/>
                    </a:p>
                  </a:txBody>
                  <a:tcPr/>
                </a:tc>
                <a:tc>
                  <a:txBody>
                    <a:bodyPr/>
                    <a:lstStyle/>
                    <a:p>
                      <a:r>
                        <a:rPr lang="en-US" sz="1000"/>
                        <a:t>Type</a:t>
                      </a:r>
                      <a:endParaRPr lang="en-US" sz="1000"/>
                    </a:p>
                  </a:txBody>
                  <a:tcPr/>
                </a:tc>
                <a:tc>
                  <a:txBody>
                    <a:bodyPr/>
                    <a:lstStyle/>
                    <a:p>
                      <a:r>
                        <a:rPr lang="en-US" sz="1000"/>
                        <a:t>Sponsored?</a:t>
                      </a:r>
                      <a:endParaRPr lang="en-US" sz="1000"/>
                    </a:p>
                  </a:txBody>
                  <a:tcPr/>
                </a:tc>
                <a:extLst>
                  <a:ext uri="{0D108BD9-81ED-4DB2-BD59-A6C34878D82A}">
                    <a16:rowId xmlns:a16="http://schemas.microsoft.com/office/drawing/2014/main" val="2394377888"/>
                  </a:ext>
                </a:extLst>
              </a:tr>
              <a:tr h="370840">
                <a:tc>
                  <a:txBody>
                    <a:bodyPr/>
                    <a:lstStyle/>
                    <a:p>
                      <a:r>
                        <a:rPr lang="es-ES" sz="1000" b="1"/>
                        <a:t>Banco Galicia - 2016-12-27 14:00:00</a:t>
                      </a:r>
                      <a:r>
                        <a:rPr lang="es-ES" sz="1000"/>
                        <a:t>
Las primeras 3 cosas que encuentres serán las que se te cumplirán en el #2017. ¿Qué te tocó? #Galifiestas 👌❤️💍👛👑</a:t>
                      </a:r>
                      <a:endParaRPr lang="en-US" sz="1000"/>
                    </a:p>
                  </a:txBody>
                  <a:tcPr/>
                </a:tc>
                <a:tc>
                  <a:txBody>
                    <a:bodyPr/>
                    <a:lstStyle/>
                    <a:p>
                      <a:r>
                        <a:rPr lang="en-US" sz="1000"/>
                        <a:t>3751</a:t>
                      </a:r>
                      <a:endParaRPr lang="en-US" sz="1000"/>
                    </a:p>
                  </a:txBody>
                  <a:tcPr/>
                </a:tc>
                <a:tc>
                  <a:txBody>
                    <a:bodyPr/>
                    <a:lstStyle/>
                    <a:p>
                      <a:r>
                        <a:rPr lang="en-US" sz="1000"/>
                        <a:t>2207</a:t>
                      </a:r>
                      <a:endParaRPr lang="en-US" sz="1000"/>
                    </a:p>
                  </a:txBody>
                  <a:tcPr/>
                </a:tc>
                <a:tc>
                  <a:txBody>
                    <a:bodyPr/>
                    <a:lstStyle/>
                    <a:p>
                      <a:r>
                        <a:rPr lang="en-US" sz="1000"/>
                        <a:t>1155</a:t>
                      </a:r>
                      <a:endParaRPr lang="en-US" sz="1000"/>
                    </a:p>
                  </a:txBody>
                  <a:tcPr/>
                </a:tc>
                <a:tc>
                  <a:txBody>
                    <a:bodyPr/>
                    <a:lstStyle/>
                    <a:p>
                      <a:r>
                        <a:rPr lang="en-US" sz="1000"/>
                        <a:t>389</a:t>
                      </a:r>
                      <a:endParaRPr lang="en-US" sz="1000"/>
                    </a:p>
                  </a:txBody>
                  <a:tcPr/>
                </a:tc>
                <a:tc>
                  <a:txBody>
                    <a:bodyPr/>
                    <a:lstStyle/>
                    <a:p>
                      <a:r>
                        <a:rPr lang="en-US" sz="1000"/>
                        <a:t>0.3574%</a:t>
                      </a:r>
                      <a:endParaRPr lang="en-US" sz="1000"/>
                    </a:p>
                  </a:txBody>
                  <a:tcPr/>
                </a:tc>
                <a:tc>
                  <a:txBody>
                    <a:bodyPr/>
                    <a:lstStyle/>
                    <a:p>
                      <a:r>
                        <a:rPr lang="en-US" sz="1000"/>
                        <a:t>Link</a:t>
                      </a:r>
                      <a:endParaRPr lang="en-US" sz="1000"/>
                    </a:p>
                  </a:txBody>
                  <a:tcPr/>
                </a:tc>
                <a:tc>
                  <a:txBody>
                    <a:bodyPr/>
                    <a:lstStyle/>
                    <a:p>
                      <a:r>
                        <a:rPr lang="en-US" sz="1000"/>
                        <a:t>Yes</a:t>
                      </a:r>
                      <a:endParaRPr lang="en-US" sz="1000"/>
                    </a:p>
                  </a:txBody>
                  <a:tcPr/>
                </a:tc>
                <a:extLst>
                  <a:ext uri="{0D108BD9-81ED-4DB2-BD59-A6C34878D82A}">
                    <a16:rowId xmlns:a16="http://schemas.microsoft.com/office/drawing/2014/main" val="2057534287"/>
                  </a:ext>
                </a:extLst>
              </a:tr>
              <a:tr h="370840">
                <a:tc>
                  <a:txBody>
                    <a:bodyPr/>
                    <a:lstStyle/>
                    <a:p>
                      <a:r>
                        <a:rPr lang="es-ES" sz="1000" b="1"/>
                        <a:t>Banco Macro - 2016-12-22 11:01:24</a:t>
                      </a:r>
                      <a:r>
                        <a:rPr lang="es-ES" sz="1000"/>
                        <a:t>
Regalá momentos juntos, esta Navidad y siempre.</a:t>
                      </a:r>
                      <a:endParaRPr lang="en-US" sz="1000"/>
                    </a:p>
                  </a:txBody>
                  <a:tcPr/>
                </a:tc>
                <a:tc>
                  <a:txBody>
                    <a:bodyPr/>
                    <a:lstStyle/>
                    <a:p>
                      <a:r>
                        <a:rPr lang="en-US" sz="1000"/>
                        <a:t>3626</a:t>
                      </a:r>
                      <a:endParaRPr lang="en-US" sz="1000"/>
                    </a:p>
                  </a:txBody>
                  <a:tcPr/>
                </a:tc>
                <a:tc>
                  <a:txBody>
                    <a:bodyPr/>
                    <a:lstStyle/>
                    <a:p>
                      <a:r>
                        <a:rPr lang="en-US" sz="1000"/>
                        <a:t>3477</a:t>
                      </a:r>
                      <a:endParaRPr lang="en-US" sz="1000"/>
                    </a:p>
                  </a:txBody>
                  <a:tcPr/>
                </a:tc>
                <a:tc>
                  <a:txBody>
                    <a:bodyPr/>
                    <a:lstStyle/>
                    <a:p>
                      <a:r>
                        <a:rPr lang="en-US" sz="1000"/>
                        <a:t>30</a:t>
                      </a:r>
                      <a:endParaRPr lang="en-US" sz="1000"/>
                    </a:p>
                  </a:txBody>
                  <a:tcPr/>
                </a:tc>
                <a:tc>
                  <a:txBody>
                    <a:bodyPr/>
                    <a:lstStyle/>
                    <a:p>
                      <a:r>
                        <a:rPr lang="en-US" sz="1000"/>
                        <a:t>119</a:t>
                      </a:r>
                      <a:endParaRPr lang="en-US" sz="1000"/>
                    </a:p>
                  </a:txBody>
                  <a:tcPr/>
                </a:tc>
                <a:tc>
                  <a:txBody>
                    <a:bodyPr/>
                    <a:lstStyle/>
                    <a:p>
                      <a:r>
                        <a:rPr lang="en-US" sz="1000"/>
                        <a:t>0.8596%</a:t>
                      </a:r>
                      <a:endParaRPr lang="en-US" sz="1000"/>
                    </a:p>
                  </a:txBody>
                  <a:tcPr/>
                </a:tc>
                <a:tc>
                  <a:txBody>
                    <a:bodyPr/>
                    <a:lstStyle/>
                    <a:p>
                      <a:r>
                        <a:rPr lang="en-US" sz="1000"/>
                        <a:t>Photo</a:t>
                      </a:r>
                      <a:endParaRPr lang="en-US" sz="1000"/>
                    </a:p>
                  </a:txBody>
                  <a:tcPr/>
                </a:tc>
                <a:tc>
                  <a:txBody>
                    <a:bodyPr/>
                    <a:lstStyle/>
                    <a:p>
                      <a:r>
                        <a:rPr lang="en-US" sz="1000"/>
                        <a:t>No</a:t>
                      </a:r>
                      <a:endParaRPr lang="en-US" sz="1000"/>
                    </a:p>
                  </a:txBody>
                  <a:tcPr/>
                </a:tc>
                <a:extLst>
                  <a:ext uri="{0D108BD9-81ED-4DB2-BD59-A6C34878D82A}">
                    <a16:rowId xmlns:a16="http://schemas.microsoft.com/office/drawing/2014/main" val="768574224"/>
                  </a:ext>
                </a:extLst>
              </a:tr>
              <a:tr h="370840">
                <a:tc>
                  <a:txBody>
                    <a:bodyPr/>
                    <a:lstStyle/>
                    <a:p>
                      <a:r>
                        <a:rPr lang="es-ES" sz="1000" b="1"/>
                        <a:t>Banco Galicia - 2017-01-04 19:00:00</a:t>
                      </a:r>
                      <a:r>
                        <a:rPr lang="es-ES" sz="1000"/>
                        <a:t>
¿#Navidad te dejó sin ideas para #Reyes? Juguetería Cebra te va a inspirar este 5 de enero: http://bit.ly/CebraBG 🎁🐫</a:t>
                      </a:r>
                      <a:endParaRPr lang="en-US" sz="1000"/>
                    </a:p>
                  </a:txBody>
                  <a:tcPr/>
                </a:tc>
                <a:tc>
                  <a:txBody>
                    <a:bodyPr/>
                    <a:lstStyle/>
                    <a:p>
                      <a:r>
                        <a:rPr lang="en-US" sz="1000"/>
                        <a:t>3496</a:t>
                      </a:r>
                      <a:endParaRPr lang="en-US" sz="1000"/>
                    </a:p>
                  </a:txBody>
                  <a:tcPr/>
                </a:tc>
                <a:tc>
                  <a:txBody>
                    <a:bodyPr/>
                    <a:lstStyle/>
                    <a:p>
                      <a:r>
                        <a:rPr lang="en-US" sz="1000"/>
                        <a:t>3370</a:t>
                      </a:r>
                      <a:endParaRPr lang="en-US" sz="1000"/>
                    </a:p>
                  </a:txBody>
                  <a:tcPr/>
                </a:tc>
                <a:tc>
                  <a:txBody>
                    <a:bodyPr/>
                    <a:lstStyle/>
                    <a:p>
                      <a:r>
                        <a:rPr lang="en-US" sz="1000"/>
                        <a:t>43</a:t>
                      </a:r>
                      <a:endParaRPr lang="en-US" sz="1000"/>
                    </a:p>
                  </a:txBody>
                  <a:tcPr/>
                </a:tc>
                <a:tc>
                  <a:txBody>
                    <a:bodyPr/>
                    <a:lstStyle/>
                    <a:p>
                      <a:r>
                        <a:rPr lang="en-US" sz="1000"/>
                        <a:t>83</a:t>
                      </a:r>
                      <a:endParaRPr lang="en-US" sz="1000"/>
                    </a:p>
                  </a:txBody>
                  <a:tcPr/>
                </a:tc>
                <a:tc>
                  <a:txBody>
                    <a:bodyPr/>
                    <a:lstStyle/>
                    <a:p>
                      <a:r>
                        <a:rPr lang="en-US" sz="1000"/>
                        <a:t>0.3329%</a:t>
                      </a:r>
                      <a:endParaRPr lang="en-US" sz="1000"/>
                    </a:p>
                  </a:txBody>
                  <a:tcPr/>
                </a:tc>
                <a:tc>
                  <a:txBody>
                    <a:bodyPr/>
                    <a:lstStyle/>
                    <a:p>
                      <a:r>
                        <a:rPr lang="en-US" sz="1000"/>
                        <a:t>Link</a:t>
                      </a:r>
                      <a:endParaRPr lang="en-US" sz="1000"/>
                    </a:p>
                  </a:txBody>
                  <a:tcPr/>
                </a:tc>
                <a:tc>
                  <a:txBody>
                    <a:bodyPr/>
                    <a:lstStyle/>
                    <a:p>
                      <a:r>
                        <a:rPr lang="en-US" sz="1000"/>
                        <a:t>Yes</a:t>
                      </a:r>
                      <a:endParaRPr lang="en-US" sz="1000"/>
                    </a:p>
                  </a:txBody>
                  <a:tcPr/>
                </a:tc>
                <a:extLst>
                  <a:ext uri="{0D108BD9-81ED-4DB2-BD59-A6C34878D82A}">
                    <a16:rowId xmlns:a16="http://schemas.microsoft.com/office/drawing/2014/main" val="2889970787"/>
                  </a:ext>
                </a:extLst>
              </a:tr>
              <a:tr h="370840">
                <a:tc>
                  <a:txBody>
                    <a:bodyPr/>
                    <a:lstStyle/>
                    <a:p>
                      <a:r>
                        <a:rPr lang="es-ES" sz="1000" b="1"/>
                        <a:t>Banco Hipotecario - 2016-12-07 20:39:25</a:t>
                      </a:r>
                      <a:r>
                        <a:rPr lang="es-ES" sz="1000"/>
                        <a:t>
Con el nuevo Préstamo Familiar comprá algo para todos. Pedilo ahora en www.goo.gl/lLp6Bt y hacele caso a la voz de tu #BuhoncienciaNavideña.</a:t>
                      </a:r>
                      <a:endParaRPr lang="en-US" sz="1000"/>
                    </a:p>
                  </a:txBody>
                  <a:tcPr/>
                </a:tc>
                <a:tc>
                  <a:txBody>
                    <a:bodyPr/>
                    <a:lstStyle/>
                    <a:p>
                      <a:r>
                        <a:rPr lang="en-US" sz="1000"/>
                        <a:t>3469</a:t>
                      </a:r>
                      <a:endParaRPr lang="en-US" sz="1000"/>
                    </a:p>
                  </a:txBody>
                  <a:tcPr/>
                </a:tc>
                <a:tc>
                  <a:txBody>
                    <a:bodyPr/>
                    <a:lstStyle/>
                    <a:p>
                      <a:r>
                        <a:rPr lang="en-US" sz="1000"/>
                        <a:t>2840</a:t>
                      </a:r>
                      <a:endParaRPr lang="en-US" sz="1000"/>
                    </a:p>
                  </a:txBody>
                  <a:tcPr/>
                </a:tc>
                <a:tc>
                  <a:txBody>
                    <a:bodyPr/>
                    <a:lstStyle/>
                    <a:p>
                      <a:r>
                        <a:rPr lang="en-US" sz="1000"/>
                        <a:t>243</a:t>
                      </a:r>
                      <a:endParaRPr lang="en-US" sz="1000"/>
                    </a:p>
                  </a:txBody>
                  <a:tcPr/>
                </a:tc>
                <a:tc>
                  <a:txBody>
                    <a:bodyPr/>
                    <a:lstStyle/>
                    <a:p>
                      <a:r>
                        <a:rPr lang="en-US" sz="1000"/>
                        <a:t>386</a:t>
                      </a:r>
                      <a:endParaRPr lang="en-US" sz="1000"/>
                    </a:p>
                  </a:txBody>
                  <a:tcPr/>
                </a:tc>
                <a:tc>
                  <a:txBody>
                    <a:bodyPr/>
                    <a:lstStyle/>
                    <a:p>
                      <a:r>
                        <a:rPr lang="en-US" sz="1000"/>
                        <a:t>0.5185%</a:t>
                      </a:r>
                      <a:endParaRPr lang="en-US" sz="1000"/>
                    </a:p>
                  </a:txBody>
                  <a:tcPr/>
                </a:tc>
                <a:tc>
                  <a:txBody>
                    <a:bodyPr/>
                    <a:lstStyle/>
                    <a:p>
                      <a:r>
                        <a:rPr lang="en-US" sz="1000"/>
                        <a:t>Video</a:t>
                      </a:r>
                      <a:endParaRPr lang="en-US" sz="1000"/>
                    </a:p>
                  </a:txBody>
                  <a:tcPr/>
                </a:tc>
                <a:tc>
                  <a:txBody>
                    <a:bodyPr/>
                    <a:lstStyle/>
                    <a:p>
                      <a:r>
                        <a:rPr lang="en-US" sz="1000"/>
                        <a:t>Yes</a:t>
                      </a:r>
                      <a:endParaRPr lang="en-US" sz="1000"/>
                    </a:p>
                  </a:txBody>
                  <a:tcPr/>
                </a:tc>
                <a:extLst>
                  <a:ext uri="{0D108BD9-81ED-4DB2-BD59-A6C34878D82A}">
                    <a16:rowId xmlns:a16="http://schemas.microsoft.com/office/drawing/2014/main" val="370272954"/>
                  </a:ext>
                </a:extLst>
              </a:tr>
              <a:tr h="370840">
                <a:tc>
                  <a:txBody>
                    <a:bodyPr/>
                    <a:lstStyle/>
                    <a:p>
                      <a:r>
                        <a:rPr lang="es-ES" sz="1000" b="1"/>
                        <a:t>Banco Galicia - 2016-12-14 18:07:37</a:t>
                      </a:r>
                      <a:r>
                        <a:rPr lang="es-ES" sz="1000"/>
                        <a:t>
Todos quieren a Levi's en el Arbolito 🎄! Por eso las #Galifiestas te dan una ayudita: http://bit.ly/BeneficioLevis #AlertaFashion 🎁🎉</a:t>
                      </a:r>
                      <a:endParaRPr lang="en-US" sz="1000"/>
                    </a:p>
                  </a:txBody>
                  <a:tcPr/>
                </a:tc>
                <a:tc>
                  <a:txBody>
                    <a:bodyPr/>
                    <a:lstStyle/>
                    <a:p>
                      <a:r>
                        <a:rPr lang="en-US" sz="1000"/>
                        <a:t>3413</a:t>
                      </a:r>
                      <a:endParaRPr lang="en-US" sz="1000"/>
                    </a:p>
                  </a:txBody>
                  <a:tcPr/>
                </a:tc>
                <a:tc>
                  <a:txBody>
                    <a:bodyPr/>
                    <a:lstStyle/>
                    <a:p>
                      <a:r>
                        <a:rPr lang="en-US" sz="1000"/>
                        <a:t>3320</a:t>
                      </a:r>
                      <a:endParaRPr lang="en-US" sz="1000"/>
                    </a:p>
                  </a:txBody>
                  <a:tcPr/>
                </a:tc>
                <a:tc>
                  <a:txBody>
                    <a:bodyPr/>
                    <a:lstStyle/>
                    <a:p>
                      <a:r>
                        <a:rPr lang="en-US" sz="1000"/>
                        <a:t>75</a:t>
                      </a:r>
                      <a:endParaRPr lang="en-US" sz="1000"/>
                    </a:p>
                  </a:txBody>
                  <a:tcPr/>
                </a:tc>
                <a:tc>
                  <a:txBody>
                    <a:bodyPr/>
                    <a:lstStyle/>
                    <a:p>
                      <a:r>
                        <a:rPr lang="en-US" sz="1000"/>
                        <a:t>18</a:t>
                      </a:r>
                      <a:endParaRPr lang="en-US" sz="1000"/>
                    </a:p>
                  </a:txBody>
                  <a:tcPr/>
                </a:tc>
                <a:tc>
                  <a:txBody>
                    <a:bodyPr/>
                    <a:lstStyle/>
                    <a:p>
                      <a:r>
                        <a:rPr lang="en-US" sz="1000"/>
                        <a:t>0.3255%</a:t>
                      </a:r>
                      <a:endParaRPr lang="en-US" sz="1000"/>
                    </a:p>
                  </a:txBody>
                  <a:tcPr/>
                </a:tc>
                <a:tc>
                  <a:txBody>
                    <a:bodyPr/>
                    <a:lstStyle/>
                    <a:p>
                      <a:r>
                        <a:rPr lang="en-US" sz="1000"/>
                        <a:t>Link</a:t>
                      </a:r>
                      <a:endParaRPr lang="en-US" sz="1000"/>
                    </a:p>
                  </a:txBody>
                  <a:tcPr/>
                </a:tc>
                <a:tc>
                  <a:txBody>
                    <a:bodyPr/>
                    <a:lstStyle/>
                    <a:p>
                      <a:r>
                        <a:rPr lang="en-US" sz="1000"/>
                        <a:t>Yes</a:t>
                      </a:r>
                      <a:endParaRPr lang="en-US" sz="1000"/>
                    </a:p>
                  </a:txBody>
                  <a:tcPr/>
                </a:tc>
                <a:extLst>
                  <a:ext uri="{0D108BD9-81ED-4DB2-BD59-A6C34878D82A}">
                    <a16:rowId xmlns:a16="http://schemas.microsoft.com/office/drawing/2014/main" val="1798675381"/>
                  </a:ext>
                </a:extLst>
              </a:tr>
            </a:tbl>
          </a:graphicData>
        </a:graphic>
      </p:graphicFrame>
      <p:sp>
        <p:nvSpPr>
          <p:cNvPr id="4" name="Text Placeholder 3"/>
          <p:cNvSpPr>
            <a:spLocks noGrp="1"/>
          </p:cNvSpPr>
          <p:nvPr>
            <p:ph type="body" sz="quarter" idx="14"/>
          </p:nvPr>
        </p:nvSpPr>
        <p:spPr/>
        <p:txBody>
          <a:bodyPr/>
          <a:lstStyle/>
          <a:p>
            <a:r>
              <a:rPr lang="en-US"/>
              <a:t>12/01/2016 - 01/31/2017</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59430148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Post Type Distribution</a:t>
            </a:r>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349358195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12/01/2016 - 01/31/2017</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61286198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Interaction Rate By Post Type</a:t>
            </a:r>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7958832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12/01/2016 - 01/31/2017</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48325474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Questions Table</a:t>
            </a:r>
            <a:endParaRPr lang="en-US"/>
          </a:p>
        </p:txBody>
      </p:sp>
      <p:graphicFrame>
        <p:nvGraphicFramePr>
          <p:cNvPr id="6" name="Table Placeholder 5"/>
          <p:cNvGraphicFramePr>
            <a:graphicFrameLocks noGrp="1"/>
          </p:cNvGraphicFramePr>
          <p:nvPr>
            <p:ph type="tbl" sz="quarter" idx="13"/>
            <p:extLst>
              <p:ext uri="{D42A27DB-BD31-4B8C-83A1-F6EECF244321}">
                <p14:modId xmlns:p14="http://schemas.microsoft.com/office/powerpoint/2010/main" val="177627382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1230341218"/>
                    </a:ext>
                  </a:extLst>
                </a:gridCol>
                <a:gridCol w="1645920">
                  <a:extLst>
                    <a:ext uri="{9D8B030D-6E8A-4147-A177-3AD203B41FA5}">
                      <a16:colId xmlns:a16="http://schemas.microsoft.com/office/drawing/2014/main" val="2533236956"/>
                    </a:ext>
                  </a:extLst>
                </a:gridCol>
                <a:gridCol w="822960">
                  <a:extLst>
                    <a:ext uri="{9D8B030D-6E8A-4147-A177-3AD203B41FA5}">
                      <a16:colId xmlns:a16="http://schemas.microsoft.com/office/drawing/2014/main" val="2834549048"/>
                    </a:ext>
                  </a:extLst>
                </a:gridCol>
                <a:gridCol w="822960">
                  <a:extLst>
                    <a:ext uri="{9D8B030D-6E8A-4147-A177-3AD203B41FA5}">
                      <a16:colId xmlns:a16="http://schemas.microsoft.com/office/drawing/2014/main" val="632842123"/>
                    </a:ext>
                  </a:extLst>
                </a:gridCol>
                <a:gridCol w="822960">
                  <a:extLst>
                    <a:ext uri="{9D8B030D-6E8A-4147-A177-3AD203B41FA5}">
                      <a16:colId xmlns:a16="http://schemas.microsoft.com/office/drawing/2014/main" val="2816678925"/>
                    </a:ext>
                  </a:extLst>
                </a:gridCol>
              </a:tblGrid>
              <a:tr h="370840">
                <a:tc>
                  <a:txBody>
                    <a:bodyPr/>
                    <a:lstStyle/>
                    <a:p>
                      <a:r>
                        <a:rPr lang="en-US" sz="1000"/>
                        <a:t>Question</a:t>
                      </a:r>
                      <a:endParaRPr lang="en-US" sz="1000"/>
                    </a:p>
                  </a:txBody>
                  <a:tcPr/>
                </a:tc>
                <a:tc>
                  <a:txBody>
                    <a:bodyPr/>
                    <a:lstStyle/>
                    <a:p>
                      <a:r>
                        <a:rPr lang="en-US" sz="1000"/>
                        <a:t>Response Time</a:t>
                      </a:r>
                      <a:endParaRPr lang="en-US" sz="1000"/>
                    </a:p>
                  </a:txBody>
                  <a:tcPr/>
                </a:tc>
                <a:tc>
                  <a:txBody>
                    <a:bodyPr/>
                    <a:lstStyle/>
                    <a:p>
                      <a:r>
                        <a:rPr lang="en-US" sz="1000"/>
                        <a:t>Reactions</a:t>
                      </a:r>
                      <a:endParaRPr lang="en-US" sz="1000"/>
                    </a:p>
                  </a:txBody>
                  <a:tcPr/>
                </a:tc>
                <a:tc>
                  <a:txBody>
                    <a:bodyPr/>
                    <a:lstStyle/>
                    <a:p>
                      <a:r>
                        <a:rPr lang="en-US" sz="1000"/>
                        <a:t>Comments</a:t>
                      </a:r>
                      <a:endParaRPr lang="en-US" sz="1000"/>
                    </a:p>
                  </a:txBody>
                  <a:tcPr/>
                </a:tc>
                <a:tc>
                  <a:txBody>
                    <a:bodyPr/>
                    <a:lstStyle/>
                    <a:p>
                      <a:r>
                        <a:rPr lang="en-US" sz="1000"/>
                        <a:t>Shares</a:t>
                      </a:r>
                      <a:endParaRPr lang="en-US" sz="1000"/>
                    </a:p>
                  </a:txBody>
                  <a:tcPr/>
                </a:tc>
                <a:extLst>
                  <a:ext uri="{0D108BD9-81ED-4DB2-BD59-A6C34878D82A}">
                    <a16:rowId xmlns:a16="http://schemas.microsoft.com/office/drawing/2014/main" val="2667713352"/>
                  </a:ext>
                </a:extLst>
              </a:tr>
              <a:tr h="370840">
                <a:tc>
                  <a:txBody>
                    <a:bodyPr/>
                    <a:lstStyle/>
                    <a:p>
                      <a:r>
                        <a:rPr lang="es-ES" sz="1000" b="1"/>
                        <a:t>Banco Provincia</a:t>
                      </a:r>
                      <a:r>
                        <a:rPr lang="es-ES" sz="1000"/>
                        <a:t> was asked by </a:t>
                      </a:r>
                      <a:r>
                        <a:rPr lang="es-ES" sz="1000" b="1"/>
                        <a:t>Emiliana Gordillo Fernandez - 2017-01-08 13:34:10</a:t>
                      </a:r>
                      <a:r>
                        <a:rPr lang="es-ES" sz="1000"/>
                        <a:t>
Buenos días. Les consulto por el descuento en supermercado de los miércoles. Sigue vigente? Gracias</a:t>
                      </a:r>
                      <a:endParaRPr lang="en-US" sz="1000"/>
                    </a:p>
                  </a:txBody>
                  <a:tcPr/>
                </a:tc>
                <a:tc>
                  <a:txBody>
                    <a:bodyPr/>
                    <a:lstStyle/>
                    <a:p>
                      <a:r>
                        <a:rPr lang="en-US" sz="1000"/>
                        <a:t>n/a</a:t>
                      </a:r>
                      <a:endParaRPr lang="en-US" sz="1000"/>
                    </a:p>
                  </a:txBody>
                  <a:tcPr/>
                </a:tc>
                <a:tc>
                  <a:txBody>
                    <a:bodyPr/>
                    <a:lstStyle/>
                    <a:p>
                      <a:r>
                        <a:rPr lang="en-US" sz="1000"/>
                        <a:t>0</a:t>
                      </a:r>
                      <a:endParaRPr lang="en-US" sz="1000"/>
                    </a:p>
                  </a:txBody>
                  <a:tcPr/>
                </a:tc>
                <a:tc>
                  <a:txBody>
                    <a:bodyPr/>
                    <a:lstStyle/>
                    <a:p>
                      <a:r>
                        <a:rPr lang="en-US" sz="1000"/>
                        <a:t>0</a:t>
                      </a:r>
                      <a:endParaRPr lang="en-US" sz="1000"/>
                    </a:p>
                  </a:txBody>
                  <a:tcPr/>
                </a:tc>
                <a:tc>
                  <a:txBody>
                    <a:bodyPr/>
                    <a:lstStyle/>
                    <a:p>
                      <a:r>
                        <a:rPr lang="en-US" sz="1000"/>
                        <a:t>0</a:t>
                      </a:r>
                      <a:endParaRPr lang="en-US" sz="1000"/>
                    </a:p>
                  </a:txBody>
                  <a:tcPr/>
                </a:tc>
                <a:extLst>
                  <a:ext uri="{0D108BD9-81ED-4DB2-BD59-A6C34878D82A}">
                    <a16:rowId xmlns:a16="http://schemas.microsoft.com/office/drawing/2014/main" val="434333255"/>
                  </a:ext>
                </a:extLst>
              </a:tr>
              <a:tr h="370840">
                <a:tc>
                  <a:txBody>
                    <a:bodyPr/>
                    <a:lstStyle/>
                    <a:p>
                      <a:r>
                        <a:rPr lang="en-US" sz="1000" b="1"/>
                        <a:t>Banco Provincia</a:t>
                      </a:r>
                      <a:r>
                        <a:rPr lang="en-US" sz="1000"/>
                        <a:t> was asked by </a:t>
                      </a:r>
                      <a:r>
                        <a:rPr lang="en-US" sz="1000" b="1"/>
                        <a:t>Carii Baez - 2017-01-07 13:16:15</a:t>
                      </a:r>
                      <a:r>
                        <a:rPr lang="en-US" sz="1000"/>
                        <a:t>
Que vergüenza que engañen asi....que marcas?</a:t>
                      </a:r>
                      <a:endParaRPr lang="en-US" sz="1000"/>
                    </a:p>
                  </a:txBody>
                  <a:tcPr/>
                </a:tc>
                <a:tc>
                  <a:txBody>
                    <a:bodyPr/>
                    <a:lstStyle/>
                    <a:p>
                      <a:r>
                        <a:rPr lang="en-US" sz="1000"/>
                        <a:t>n/a</a:t>
                      </a:r>
                      <a:endParaRPr lang="en-US" sz="1000"/>
                    </a:p>
                  </a:txBody>
                  <a:tcPr/>
                </a:tc>
                <a:tc>
                  <a:txBody>
                    <a:bodyPr/>
                    <a:lstStyle/>
                    <a:p>
                      <a:r>
                        <a:rPr lang="en-US" sz="1000"/>
                        <a:t>0</a:t>
                      </a:r>
                      <a:endParaRPr lang="en-US" sz="1000"/>
                    </a:p>
                  </a:txBody>
                  <a:tcPr/>
                </a:tc>
                <a:tc>
                  <a:txBody>
                    <a:bodyPr/>
                    <a:lstStyle/>
                    <a:p>
                      <a:r>
                        <a:rPr lang="en-US" sz="1000"/>
                        <a:t>0</a:t>
                      </a:r>
                      <a:endParaRPr lang="en-US" sz="1000"/>
                    </a:p>
                  </a:txBody>
                  <a:tcPr/>
                </a:tc>
                <a:tc>
                  <a:txBody>
                    <a:bodyPr/>
                    <a:lstStyle/>
                    <a:p>
                      <a:r>
                        <a:rPr lang="en-US" sz="1000"/>
                        <a:t>0</a:t>
                      </a:r>
                      <a:endParaRPr lang="en-US" sz="1000"/>
                    </a:p>
                  </a:txBody>
                  <a:tcPr/>
                </a:tc>
                <a:extLst>
                  <a:ext uri="{0D108BD9-81ED-4DB2-BD59-A6C34878D82A}">
                    <a16:rowId xmlns:a16="http://schemas.microsoft.com/office/drawing/2014/main" val="3230912649"/>
                  </a:ext>
                </a:extLst>
              </a:tr>
              <a:tr h="370840">
                <a:tc>
                  <a:txBody>
                    <a:bodyPr/>
                    <a:lstStyle/>
                    <a:p>
                      <a:r>
                        <a:rPr lang="es-ES" sz="1000" b="1"/>
                        <a:t>Banco Provincia</a:t>
                      </a:r>
                      <a:r>
                        <a:rPr lang="es-ES" sz="1000"/>
                        <a:t> was asked by </a:t>
                      </a:r>
                      <a:r>
                        <a:rPr lang="es-ES" sz="1000" b="1"/>
                        <a:t>Vanesa Maddalena - 2017-01-07 12:46:06</a:t>
                      </a:r>
                      <a:r>
                        <a:rPr lang="es-ES" sz="1000"/>
                        <a:t>
Hola para hacer extración con la tarjeta de debito   de un cajero en Chile tengo que habilitar algo? Uso la misma clave?</a:t>
                      </a:r>
                      <a:endParaRPr lang="en-US" sz="1000"/>
                    </a:p>
                  </a:txBody>
                  <a:tcPr/>
                </a:tc>
                <a:tc>
                  <a:txBody>
                    <a:bodyPr/>
                    <a:lstStyle/>
                    <a:p>
                      <a:r>
                        <a:rPr lang="en-US" sz="1000"/>
                        <a:t>n/a</a:t>
                      </a:r>
                      <a:endParaRPr lang="en-US" sz="1000"/>
                    </a:p>
                  </a:txBody>
                  <a:tcPr/>
                </a:tc>
                <a:tc>
                  <a:txBody>
                    <a:bodyPr/>
                    <a:lstStyle/>
                    <a:p>
                      <a:r>
                        <a:rPr lang="en-US" sz="1000"/>
                        <a:t>0</a:t>
                      </a:r>
                      <a:endParaRPr lang="en-US" sz="1000"/>
                    </a:p>
                  </a:txBody>
                  <a:tcPr/>
                </a:tc>
                <a:tc>
                  <a:txBody>
                    <a:bodyPr/>
                    <a:lstStyle/>
                    <a:p>
                      <a:r>
                        <a:rPr lang="en-US" sz="1000"/>
                        <a:t>0</a:t>
                      </a:r>
                      <a:endParaRPr lang="en-US" sz="1000"/>
                    </a:p>
                  </a:txBody>
                  <a:tcPr/>
                </a:tc>
                <a:tc>
                  <a:txBody>
                    <a:bodyPr/>
                    <a:lstStyle/>
                    <a:p>
                      <a:r>
                        <a:rPr lang="en-US" sz="1000"/>
                        <a:t>0</a:t>
                      </a:r>
                      <a:endParaRPr lang="en-US" sz="1000"/>
                    </a:p>
                  </a:txBody>
                  <a:tcPr/>
                </a:tc>
                <a:extLst>
                  <a:ext uri="{0D108BD9-81ED-4DB2-BD59-A6C34878D82A}">
                    <a16:rowId xmlns:a16="http://schemas.microsoft.com/office/drawing/2014/main" val="891707473"/>
                  </a:ext>
                </a:extLst>
              </a:tr>
              <a:tr h="370840">
                <a:tc>
                  <a:txBody>
                    <a:bodyPr/>
                    <a:lstStyle/>
                    <a:p>
                      <a:r>
                        <a:rPr lang="es-ES" sz="1000" b="1"/>
                        <a:t>Banco Provincia</a:t>
                      </a:r>
                      <a:r>
                        <a:rPr lang="es-ES" sz="1000"/>
                        <a:t> was asked by </a:t>
                      </a:r>
                      <a:r>
                        <a:rPr lang="es-ES" sz="1000" b="1"/>
                        <a:t>Yanina Berho - 2017-01-07 11:40:43</a:t>
                      </a:r>
                      <a:r>
                        <a:rPr lang="es-ES" sz="1000"/>
                        <a:t>
Hola! Este verano no hay premios con los cupones de compras de débito y crédito? Ni siquiera el me sumo?</a:t>
                      </a:r>
                      <a:endParaRPr lang="en-US" sz="1000"/>
                    </a:p>
                  </a:txBody>
                  <a:tcPr/>
                </a:tc>
                <a:tc>
                  <a:txBody>
                    <a:bodyPr/>
                    <a:lstStyle/>
                    <a:p>
                      <a:r>
                        <a:rPr lang="en-US" sz="1000"/>
                        <a:t>n/a</a:t>
                      </a:r>
                      <a:endParaRPr lang="en-US" sz="1000"/>
                    </a:p>
                  </a:txBody>
                  <a:tcPr/>
                </a:tc>
                <a:tc>
                  <a:txBody>
                    <a:bodyPr/>
                    <a:lstStyle/>
                    <a:p>
                      <a:r>
                        <a:rPr lang="en-US" sz="1000"/>
                        <a:t>0</a:t>
                      </a:r>
                      <a:endParaRPr lang="en-US" sz="1000"/>
                    </a:p>
                  </a:txBody>
                  <a:tcPr/>
                </a:tc>
                <a:tc>
                  <a:txBody>
                    <a:bodyPr/>
                    <a:lstStyle/>
                    <a:p>
                      <a:r>
                        <a:rPr lang="en-US" sz="1000"/>
                        <a:t>0</a:t>
                      </a:r>
                      <a:endParaRPr lang="en-US" sz="1000"/>
                    </a:p>
                  </a:txBody>
                  <a:tcPr/>
                </a:tc>
                <a:tc>
                  <a:txBody>
                    <a:bodyPr/>
                    <a:lstStyle/>
                    <a:p>
                      <a:r>
                        <a:rPr lang="en-US" sz="1000"/>
                        <a:t>0</a:t>
                      </a:r>
                      <a:endParaRPr lang="en-US" sz="1000"/>
                    </a:p>
                  </a:txBody>
                  <a:tcPr/>
                </a:tc>
                <a:extLst>
                  <a:ext uri="{0D108BD9-81ED-4DB2-BD59-A6C34878D82A}">
                    <a16:rowId xmlns:a16="http://schemas.microsoft.com/office/drawing/2014/main" val="1401688971"/>
                  </a:ext>
                </a:extLst>
              </a:tr>
              <a:tr h="370840">
                <a:tc>
                  <a:txBody>
                    <a:bodyPr/>
                    <a:lstStyle/>
                    <a:p>
                      <a:r>
                        <a:rPr lang="es-ES" sz="1000" b="1"/>
                        <a:t>Santander Río</a:t>
                      </a:r>
                      <a:r>
                        <a:rPr lang="es-ES" sz="1000"/>
                        <a:t> was asked by </a:t>
                      </a:r>
                      <a:r>
                        <a:rPr lang="es-ES" sz="1000" b="1"/>
                        <a:t>Karina Gabriela Bao - 2017-01-06 21:08:27</a:t>
                      </a:r>
                      <a:r>
                        <a:rPr lang="es-ES" sz="1000"/>
                        <a:t>
En el día de hoy intenté retirar dinero de un cajero automático y tengo inhabilitada mi tarjeta de débito,llamó a "super línea",1* inoperante,Daniel Mónaco,no sabe  q pasa me dice q no está bloqueada xq no tiene "candadito" q vaya a terminal de autoservicio,voy , intento blanquear la clave 2*inoperante,Juan Torres,tampoco sabe,me pide q lo intente el día sábado.Hoy a la noche viajaba, y no tengo efectivo,quien se hace responsable???Es la 2 * vez q este banco me hace lo mismo,Exijo la habilitacion de mi tarjeta y disponer de Mi dinero!!!</a:t>
                      </a:r>
                      <a:endParaRPr lang="en-US" sz="1000"/>
                    </a:p>
                  </a:txBody>
                  <a:tcPr/>
                </a:tc>
                <a:tc>
                  <a:txBody>
                    <a:bodyPr/>
                    <a:lstStyle/>
                    <a:p>
                      <a:r>
                        <a:rPr lang="en-US" sz="1000"/>
                        <a:t>n/a</a:t>
                      </a:r>
                      <a:endParaRPr lang="en-US" sz="1000"/>
                    </a:p>
                  </a:txBody>
                  <a:tcPr/>
                </a:tc>
                <a:tc>
                  <a:txBody>
                    <a:bodyPr/>
                    <a:lstStyle/>
                    <a:p>
                      <a:r>
                        <a:rPr lang="en-US" sz="1000"/>
                        <a:t>0</a:t>
                      </a:r>
                      <a:endParaRPr lang="en-US" sz="1000"/>
                    </a:p>
                  </a:txBody>
                  <a:tcPr/>
                </a:tc>
                <a:tc>
                  <a:txBody>
                    <a:bodyPr/>
                    <a:lstStyle/>
                    <a:p>
                      <a:r>
                        <a:rPr lang="en-US" sz="1000"/>
                        <a:t>1</a:t>
                      </a:r>
                      <a:endParaRPr lang="en-US" sz="1000"/>
                    </a:p>
                  </a:txBody>
                  <a:tcPr/>
                </a:tc>
                <a:tc>
                  <a:txBody>
                    <a:bodyPr/>
                    <a:lstStyle/>
                    <a:p>
                      <a:r>
                        <a:rPr lang="en-US" sz="1000"/>
                        <a:t>0</a:t>
                      </a:r>
                      <a:endParaRPr lang="en-US" sz="1000"/>
                    </a:p>
                  </a:txBody>
                  <a:tcPr/>
                </a:tc>
                <a:extLst>
                  <a:ext uri="{0D108BD9-81ED-4DB2-BD59-A6C34878D82A}">
                    <a16:rowId xmlns:a16="http://schemas.microsoft.com/office/drawing/2014/main" val="3075262456"/>
                  </a:ext>
                </a:extLst>
              </a:tr>
              <a:tr h="370840">
                <a:tc>
                  <a:txBody>
                    <a:bodyPr/>
                    <a:lstStyle/>
                    <a:p>
                      <a:r>
                        <a:rPr lang="es-ES" sz="1000" b="1"/>
                        <a:t>Banco Provincia</a:t>
                      </a:r>
                      <a:r>
                        <a:rPr lang="es-ES" sz="1000"/>
                        <a:t> was asked by </a:t>
                      </a:r>
                      <a:r>
                        <a:rPr lang="es-ES" sz="1000" b="1"/>
                        <a:t>Nata Tiralongo - 2017-01-06 21:06:57</a:t>
                      </a:r>
                      <a:r>
                        <a:rPr lang="es-ES" sz="1000"/>
                        <a:t>
Hola que tal! Hace una semana que no puedo entrar a banco internet provincia para controlar mi cuenta con la leyenda  "estamos realizando mejoras", cuanto tiempo tienen estimado tener el servidor suspendido?</a:t>
                      </a:r>
                      <a:endParaRPr lang="en-US" sz="1000"/>
                    </a:p>
                  </a:txBody>
                  <a:tcPr/>
                </a:tc>
                <a:tc>
                  <a:txBody>
                    <a:bodyPr/>
                    <a:lstStyle/>
                    <a:p>
                      <a:r>
                        <a:rPr lang="en-US" sz="1000"/>
                        <a:t>n/a</a:t>
                      </a:r>
                      <a:endParaRPr lang="en-US" sz="1000"/>
                    </a:p>
                  </a:txBody>
                  <a:tcPr/>
                </a:tc>
                <a:tc>
                  <a:txBody>
                    <a:bodyPr/>
                    <a:lstStyle/>
                    <a:p>
                      <a:r>
                        <a:rPr lang="en-US" sz="1000"/>
                        <a:t>0</a:t>
                      </a:r>
                      <a:endParaRPr lang="en-US" sz="1000"/>
                    </a:p>
                  </a:txBody>
                  <a:tcPr/>
                </a:tc>
                <a:tc>
                  <a:txBody>
                    <a:bodyPr/>
                    <a:lstStyle/>
                    <a:p>
                      <a:r>
                        <a:rPr lang="en-US" sz="1000"/>
                        <a:t>0</a:t>
                      </a:r>
                      <a:endParaRPr lang="en-US" sz="1000"/>
                    </a:p>
                  </a:txBody>
                  <a:tcPr/>
                </a:tc>
                <a:tc>
                  <a:txBody>
                    <a:bodyPr/>
                    <a:lstStyle/>
                    <a:p>
                      <a:r>
                        <a:rPr lang="en-US" sz="1000"/>
                        <a:t>0</a:t>
                      </a:r>
                      <a:endParaRPr lang="en-US" sz="1000"/>
                    </a:p>
                  </a:txBody>
                  <a:tcPr/>
                </a:tc>
                <a:extLst>
                  <a:ext uri="{0D108BD9-81ED-4DB2-BD59-A6C34878D82A}">
                    <a16:rowId xmlns:a16="http://schemas.microsoft.com/office/drawing/2014/main" val="2904041568"/>
                  </a:ext>
                </a:extLst>
              </a:tr>
              <a:tr h="370840">
                <a:tc>
                  <a:txBody>
                    <a:bodyPr/>
                    <a:lstStyle/>
                    <a:p>
                      <a:r>
                        <a:rPr lang="en-US" sz="1000" b="1"/>
                        <a:t>Santander Río</a:t>
                      </a:r>
                      <a:r>
                        <a:rPr lang="en-US" sz="1000"/>
                        <a:t> was asked by </a:t>
                      </a:r>
                      <a:r>
                        <a:rPr lang="en-US" sz="1000" b="1"/>
                        <a:t>Lidia Mastromonaco - 2017-01-06 19:39:53</a:t>
                      </a:r>
                      <a:r>
                        <a:rPr lang="en-US" sz="1000"/>
                        <a:t>
Buenas tardes, está pagina funciona?</a:t>
                      </a:r>
                      <a:endParaRPr lang="en-US" sz="1000"/>
                    </a:p>
                  </a:txBody>
                  <a:tcPr/>
                </a:tc>
                <a:tc>
                  <a:txBody>
                    <a:bodyPr/>
                    <a:lstStyle/>
                    <a:p>
                      <a:r>
                        <a:rPr lang="en-US" sz="1000"/>
                        <a:t>n/a</a:t>
                      </a:r>
                      <a:endParaRPr lang="en-US" sz="1000"/>
                    </a:p>
                  </a:txBody>
                  <a:tcPr/>
                </a:tc>
                <a:tc>
                  <a:txBody>
                    <a:bodyPr/>
                    <a:lstStyle/>
                    <a:p>
                      <a:r>
                        <a:rPr lang="en-US" sz="1000"/>
                        <a:t>0</a:t>
                      </a:r>
                      <a:endParaRPr lang="en-US" sz="1000"/>
                    </a:p>
                  </a:txBody>
                  <a:tcPr/>
                </a:tc>
                <a:tc>
                  <a:txBody>
                    <a:bodyPr/>
                    <a:lstStyle/>
                    <a:p>
                      <a:r>
                        <a:rPr lang="en-US" sz="1000"/>
                        <a:t>0</a:t>
                      </a:r>
                      <a:endParaRPr lang="en-US" sz="1000"/>
                    </a:p>
                  </a:txBody>
                  <a:tcPr/>
                </a:tc>
                <a:tc>
                  <a:txBody>
                    <a:bodyPr/>
                    <a:lstStyle/>
                    <a:p>
                      <a:r>
                        <a:rPr lang="en-US" sz="1000"/>
                        <a:t>0</a:t>
                      </a:r>
                      <a:endParaRPr lang="en-US" sz="1000"/>
                    </a:p>
                  </a:txBody>
                  <a:tcPr/>
                </a:tc>
                <a:extLst>
                  <a:ext uri="{0D108BD9-81ED-4DB2-BD59-A6C34878D82A}">
                    <a16:rowId xmlns:a16="http://schemas.microsoft.com/office/drawing/2014/main" val="2375657691"/>
                  </a:ext>
                </a:extLst>
              </a:tr>
              <a:tr h="370840">
                <a:tc>
                  <a:txBody>
                    <a:bodyPr/>
                    <a:lstStyle/>
                    <a:p>
                      <a:r>
                        <a:rPr lang="es-ES" sz="1000" b="1"/>
                        <a:t>Banco Provincia</a:t>
                      </a:r>
                      <a:r>
                        <a:rPr lang="es-ES" sz="1000"/>
                        <a:t> was asked by </a:t>
                      </a:r>
                      <a:r>
                        <a:rPr lang="es-ES" sz="1000" b="1"/>
                        <a:t>Leo Iturbe - 2017-01-06 19:34:55</a:t>
                      </a:r>
                      <a:r>
                        <a:rPr lang="es-ES" sz="1000"/>
                        <a:t>
Hola. Necesito desbloquear mi usuario y cambiar mis respuestas. Como hago?</a:t>
                      </a:r>
                      <a:endParaRPr lang="en-US" sz="1000"/>
                    </a:p>
                  </a:txBody>
                  <a:tcPr/>
                </a:tc>
                <a:tc>
                  <a:txBody>
                    <a:bodyPr/>
                    <a:lstStyle/>
                    <a:p>
                      <a:r>
                        <a:rPr lang="en-US" sz="1000"/>
                        <a:t>01/06/2017 19:37:47</a:t>
                      </a:r>
                      <a:endParaRPr lang="en-US" sz="1000"/>
                    </a:p>
                  </a:txBody>
                  <a:tcPr/>
                </a:tc>
                <a:tc>
                  <a:txBody>
                    <a:bodyPr/>
                    <a:lstStyle/>
                    <a:p>
                      <a:r>
                        <a:rPr lang="en-US" sz="1000"/>
                        <a:t>0</a:t>
                      </a:r>
                      <a:endParaRPr lang="en-US" sz="1000"/>
                    </a:p>
                  </a:txBody>
                  <a:tcPr/>
                </a:tc>
                <a:tc>
                  <a:txBody>
                    <a:bodyPr/>
                    <a:lstStyle/>
                    <a:p>
                      <a:r>
                        <a:rPr lang="en-US" sz="1000"/>
                        <a:t>1</a:t>
                      </a:r>
                      <a:endParaRPr lang="en-US" sz="1000"/>
                    </a:p>
                  </a:txBody>
                  <a:tcPr/>
                </a:tc>
                <a:tc>
                  <a:txBody>
                    <a:bodyPr/>
                    <a:lstStyle/>
                    <a:p>
                      <a:r>
                        <a:rPr lang="en-US" sz="1000"/>
                        <a:t>0</a:t>
                      </a:r>
                      <a:endParaRPr lang="en-US" sz="1000"/>
                    </a:p>
                  </a:txBody>
                  <a:tcPr/>
                </a:tc>
                <a:extLst>
                  <a:ext uri="{0D108BD9-81ED-4DB2-BD59-A6C34878D82A}">
                    <a16:rowId xmlns:a16="http://schemas.microsoft.com/office/drawing/2014/main" val="2261657130"/>
                  </a:ext>
                </a:extLst>
              </a:tr>
              <a:tr h="370840">
                <a:tc>
                  <a:txBody>
                    <a:bodyPr/>
                    <a:lstStyle/>
                    <a:p>
                      <a:r>
                        <a:rPr lang="es-ES" sz="1000" b="1"/>
                        <a:t>Banco Provincia</a:t>
                      </a:r>
                      <a:r>
                        <a:rPr lang="es-ES" sz="1000"/>
                        <a:t> was asked by </a:t>
                      </a:r>
                      <a:r>
                        <a:rPr lang="es-ES" sz="1000" b="1"/>
                        <a:t>Carlos Abboghlouyan - 2017-01-06 12:40:51</a:t>
                      </a:r>
                      <a:r>
                        <a:rPr lang="es-ES" sz="1000"/>
                        <a:t>
LES PARECERA INCREIBLE  ! ! ! PERO EN VILLA GESELL ,EL BANCO PROVINCIA ,AL QUE VOY ABSOLUTAMENTE TODOS LOS DIA ...¡ NO DA CAMBIO ! ! ! DE MENOR DENOMINACION...TENGO UN COMERCIO ABIERTO TODO EL AÑO Y ESTOS ULTIMOS DIAS CUANDO PIDO CAMBIO ,NO SOLO NO ME DA CAMBIO  SINO QUE AHORA SE RIEN ENTRE LOS CAJEROS ! ! ! !  Y RESPONDE...NO TE DIJE AYER Y ANTES DE AYER QUE NO HAY CAMBIO???? UNA VERGUENZA ! !  NO LES IMPORTA NADA PORQUE EL SINDICATO LOS PROTEGE ! ! Y SABEN QUE NADIE LOS VA A ECHAR ! ! !</a:t>
                      </a:r>
                      <a:endParaRPr lang="en-US" sz="1000"/>
                    </a:p>
                  </a:txBody>
                  <a:tcPr/>
                </a:tc>
                <a:tc>
                  <a:txBody>
                    <a:bodyPr/>
                    <a:lstStyle/>
                    <a:p>
                      <a:r>
                        <a:rPr lang="en-US" sz="1000"/>
                        <a:t>01/06/2017 15:51:37</a:t>
                      </a:r>
                      <a:endParaRPr lang="en-US" sz="1000"/>
                    </a:p>
                  </a:txBody>
                  <a:tcPr/>
                </a:tc>
                <a:tc>
                  <a:txBody>
                    <a:bodyPr/>
                    <a:lstStyle/>
                    <a:p>
                      <a:r>
                        <a:rPr lang="en-US" sz="1000"/>
                        <a:t>0</a:t>
                      </a:r>
                      <a:endParaRPr lang="en-US" sz="1000"/>
                    </a:p>
                  </a:txBody>
                  <a:tcPr/>
                </a:tc>
                <a:tc>
                  <a:txBody>
                    <a:bodyPr/>
                    <a:lstStyle/>
                    <a:p>
                      <a:r>
                        <a:rPr lang="en-US" sz="1000"/>
                        <a:t>1</a:t>
                      </a:r>
                      <a:endParaRPr lang="en-US" sz="1000"/>
                    </a:p>
                  </a:txBody>
                  <a:tcPr/>
                </a:tc>
                <a:tc>
                  <a:txBody>
                    <a:bodyPr/>
                    <a:lstStyle/>
                    <a:p>
                      <a:r>
                        <a:rPr lang="en-US" sz="1000"/>
                        <a:t>0</a:t>
                      </a:r>
                      <a:endParaRPr lang="en-US" sz="1000"/>
                    </a:p>
                  </a:txBody>
                  <a:tcPr/>
                </a:tc>
                <a:extLst>
                  <a:ext uri="{0D108BD9-81ED-4DB2-BD59-A6C34878D82A}">
                    <a16:rowId xmlns:a16="http://schemas.microsoft.com/office/drawing/2014/main" val="3692349979"/>
                  </a:ext>
                </a:extLst>
              </a:tr>
              <a:tr h="370840">
                <a:tc>
                  <a:txBody>
                    <a:bodyPr/>
                    <a:lstStyle/>
                    <a:p>
                      <a:r>
                        <a:rPr lang="es-ES" sz="1000" b="1"/>
                        <a:t>Banco Provincia</a:t>
                      </a:r>
                      <a:r>
                        <a:rPr lang="es-ES" sz="1000"/>
                        <a:t> was asked by </a:t>
                      </a:r>
                      <a:r>
                        <a:rPr lang="es-ES" sz="1000" b="1"/>
                        <a:t>Mariana Gordillo Soppo - 2017-01-06 12:26:46</a:t>
                      </a:r>
                      <a:r>
                        <a:rPr lang="es-ES" sz="1000"/>
                        <a:t>
Es una vergüenza! Hace más de media hora estoy en la Sucursal de Cabildo 1900 Belgrano y de 6 cajas sólo la que cobra impuestos atiende, desde que llegué van por el número 920! 5 cajeros haciendo que? Porque no llaman a nadie. Jubilados, embarazadas, gente que como yo tiene que volver al trabajo, no tienen respeto por los demás. Es un banco que siempre se caracterizó por el mal servicio pero cada vez es peor!</a:t>
                      </a:r>
                      <a:endParaRPr lang="en-US" sz="1000"/>
                    </a:p>
                  </a:txBody>
                  <a:tcPr/>
                </a:tc>
                <a:tc>
                  <a:txBody>
                    <a:bodyPr/>
                    <a:lstStyle/>
                    <a:p>
                      <a:r>
                        <a:rPr lang="en-US" sz="1000"/>
                        <a:t>01/06/2017 13:14:04</a:t>
                      </a:r>
                      <a:endParaRPr lang="en-US" sz="1000"/>
                    </a:p>
                  </a:txBody>
                  <a:tcPr/>
                </a:tc>
                <a:tc>
                  <a:txBody>
                    <a:bodyPr/>
                    <a:lstStyle/>
                    <a:p>
                      <a:r>
                        <a:rPr lang="en-US" sz="1000"/>
                        <a:t>0</a:t>
                      </a:r>
                      <a:endParaRPr lang="en-US" sz="1000"/>
                    </a:p>
                  </a:txBody>
                  <a:tcPr/>
                </a:tc>
                <a:tc>
                  <a:txBody>
                    <a:bodyPr/>
                    <a:lstStyle/>
                    <a:p>
                      <a:r>
                        <a:rPr lang="en-US" sz="1000"/>
                        <a:t>1</a:t>
                      </a:r>
                      <a:endParaRPr lang="en-US" sz="1000"/>
                    </a:p>
                  </a:txBody>
                  <a:tcPr/>
                </a:tc>
                <a:tc>
                  <a:txBody>
                    <a:bodyPr/>
                    <a:lstStyle/>
                    <a:p>
                      <a:r>
                        <a:rPr lang="en-US" sz="1000"/>
                        <a:t>0</a:t>
                      </a:r>
                      <a:endParaRPr lang="en-US" sz="1000"/>
                    </a:p>
                  </a:txBody>
                  <a:tcPr/>
                </a:tc>
                <a:extLst>
                  <a:ext uri="{0D108BD9-81ED-4DB2-BD59-A6C34878D82A}">
                    <a16:rowId xmlns:a16="http://schemas.microsoft.com/office/drawing/2014/main" val="2639026354"/>
                  </a:ext>
                </a:extLst>
              </a:tr>
            </a:tbl>
          </a:graphicData>
        </a:graphic>
      </p:graphicFrame>
      <p:sp>
        <p:nvSpPr>
          <p:cNvPr id="4" name="Text Placeholder 3"/>
          <p:cNvSpPr>
            <a:spLocks noGrp="1"/>
          </p:cNvSpPr>
          <p:nvPr>
            <p:ph type="body" sz="quarter" idx="14"/>
          </p:nvPr>
        </p:nvSpPr>
        <p:spPr/>
        <p:txBody>
          <a:bodyPr/>
          <a:lstStyle/>
          <a:p>
            <a:r>
              <a:rPr lang="en-US"/>
              <a:t>12/01/2016 - 01/31/2017</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684592391"/>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883</Words>
  <Application>Microsoft Office PowerPoint</Application>
  <PresentationFormat>On-screen Show (4:3)</PresentationFormat>
  <Paragraphs>468</Paragraphs>
  <Slides>20</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20</vt:i4>
      </vt:variant>
    </vt:vector>
  </HeadingPairs>
  <TitlesOfParts>
    <vt:vector size="23" baseType="lpstr">
      <vt:lpstr>Arial</vt:lpstr>
      <vt:lpstr>Calibri</vt:lpstr>
      <vt:lpstr>quintly_template</vt:lpstr>
      <vt:lpstr>Reporte Facebook</vt:lpstr>
      <vt:lpstr>Key Metrics Table - 1 of 2</vt:lpstr>
      <vt:lpstr>Key Metrics Table - 2 of 2</vt:lpstr>
      <vt:lpstr>Fans Total</vt:lpstr>
      <vt:lpstr>Key Metrics Radar</vt:lpstr>
      <vt:lpstr>Fans Change</vt:lpstr>
      <vt:lpstr>Fans Change Per Weekday</vt:lpstr>
      <vt:lpstr>Own Posts</vt:lpstr>
      <vt:lpstr>Own Posts By Weekday</vt:lpstr>
      <vt:lpstr>Interaction Rate By Weekday</vt:lpstr>
      <vt:lpstr>Own Posts By Hour</vt:lpstr>
      <vt:lpstr>Interaction Rate By Hour</vt:lpstr>
      <vt:lpstr>Interactions Distribution</vt:lpstr>
      <vt:lpstr>Response Times</vt:lpstr>
      <vt:lpstr>Own Posts Table - 1 of 3</vt:lpstr>
      <vt:lpstr>Own Posts Table - 2 of 3</vt:lpstr>
      <vt:lpstr>Own Posts Table - 3 of 3</vt:lpstr>
      <vt:lpstr>Post Type Distribution</vt:lpstr>
      <vt:lpstr>Interaction Rate By Post Type</vt:lpstr>
      <vt:lpstr>Questions Table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Reporte Facebook</dc:title>
  <dc:creator>Administrator</dc:creator>
  <cp:lastModifiedBy>Administrator</cp:lastModifiedBy>
  <cp:revision>1</cp:revision>
  <dcterms:created xsi:type="dcterms:W3CDTF">2017-01-09T18:08:43Z</dcterms:created>
  <dcterms:modified xsi:type="dcterms:W3CDTF">2017-01-09T18:09:40Z</dcterms:modified>
</cp:coreProperties>
</file>