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Salteña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542769</c:v>
                </c:pt>
                <c:pt idx="1">
                  <c:v>542794</c:v>
                </c:pt>
                <c:pt idx="2">
                  <c:v>542799</c:v>
                </c:pt>
                <c:pt idx="3">
                  <c:v>543173</c:v>
                </c:pt>
                <c:pt idx="4">
                  <c:v>543944</c:v>
                </c:pt>
                <c:pt idx="5">
                  <c:v>544399</c:v>
                </c:pt>
                <c:pt idx="6">
                  <c:v>544396</c:v>
                </c:pt>
                <c:pt idx="7">
                  <c:v>544393</c:v>
                </c:pt>
                <c:pt idx="8">
                  <c:v>544380</c:v>
                </c:pt>
                <c:pt idx="9">
                  <c:v>544506</c:v>
                </c:pt>
                <c:pt idx="10">
                  <c:v>544744</c:v>
                </c:pt>
                <c:pt idx="11">
                  <c:v>544885</c:v>
                </c:pt>
                <c:pt idx="12">
                  <c:v>544898</c:v>
                </c:pt>
                <c:pt idx="13">
                  <c:v>544903</c:v>
                </c:pt>
                <c:pt idx="14">
                  <c:v>544948</c:v>
                </c:pt>
                <c:pt idx="15">
                  <c:v>545084</c:v>
                </c:pt>
                <c:pt idx="16">
                  <c:v>545260</c:v>
                </c:pt>
                <c:pt idx="17">
                  <c:v>545324</c:v>
                </c:pt>
                <c:pt idx="18">
                  <c:v>545418</c:v>
                </c:pt>
                <c:pt idx="19">
                  <c:v>545630</c:v>
                </c:pt>
                <c:pt idx="20">
                  <c:v>545728</c:v>
                </c:pt>
                <c:pt idx="21">
                  <c:v>545710</c:v>
                </c:pt>
                <c:pt idx="22">
                  <c:v>545718</c:v>
                </c:pt>
                <c:pt idx="23">
                  <c:v>545803</c:v>
                </c:pt>
                <c:pt idx="24">
                  <c:v>545992</c:v>
                </c:pt>
                <c:pt idx="25">
                  <c:v>546242</c:v>
                </c:pt>
                <c:pt idx="26">
                  <c:v>546454</c:v>
                </c:pt>
                <c:pt idx="27">
                  <c:v>546488</c:v>
                </c:pt>
                <c:pt idx="28">
                  <c:v>546488</c:v>
                </c:pt>
                <c:pt idx="29">
                  <c:v>546525</c:v>
                </c:pt>
                <c:pt idx="30">
                  <c:v>546759</c:v>
                </c:pt>
              </c:numCache>
            </c:numRef>
          </c:val>
          <c:smooth val="0"/>
          <c:extLst>
            <c:ext xmlns:c16="http://schemas.microsoft.com/office/drawing/2014/chart" uri="{C3380CC4-5D6E-409C-BE32-E72D297353CC}">
              <c16:uniqueId val="{00000000-8878-465B-97FA-45B92D79F31B}"/>
            </c:ext>
          </c:extLst>
        </c:ser>
        <c:dLbls>
          <c:showLegendKey val="0"/>
          <c:showVal val="0"/>
          <c:showCatName val="0"/>
          <c:showSerName val="0"/>
          <c:showPercent val="0"/>
          <c:showBubbleSize val="0"/>
        </c:dLbls>
        <c:smooth val="0"/>
        <c:axId val="266955408"/>
        <c:axId val="266952784"/>
      </c:lineChart>
      <c:catAx>
        <c:axId val="26695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52784"/>
        <c:crosses val="autoZero"/>
        <c:auto val="1"/>
        <c:lblAlgn val="ctr"/>
        <c:lblOffset val="100"/>
        <c:noMultiLvlLbl val="0"/>
      </c:catAx>
      <c:valAx>
        <c:axId val="26695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5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Salteña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B88-4F15-8DDA-996EDD5E0192}"/>
            </c:ext>
          </c:extLst>
        </c:ser>
        <c:dLbls>
          <c:showLegendKey val="0"/>
          <c:showVal val="0"/>
          <c:showCatName val="0"/>
          <c:showSerName val="0"/>
          <c:showPercent val="0"/>
          <c:showBubbleSize val="0"/>
        </c:dLbls>
        <c:axId val="237413520"/>
        <c:axId val="237411552"/>
      </c:radarChart>
      <c:catAx>
        <c:axId val="23741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11552"/>
        <c:crosses val="autoZero"/>
        <c:auto val="1"/>
        <c:lblAlgn val="ctr"/>
        <c:lblOffset val="100"/>
        <c:noMultiLvlLbl val="0"/>
      </c:catAx>
      <c:valAx>
        <c:axId val="23741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1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Salteña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162</c:v>
                </c:pt>
                <c:pt idx="1">
                  <c:v>25</c:v>
                </c:pt>
                <c:pt idx="2">
                  <c:v>5</c:v>
                </c:pt>
                <c:pt idx="3">
                  <c:v>374</c:v>
                </c:pt>
                <c:pt idx="4">
                  <c:v>771</c:v>
                </c:pt>
                <c:pt idx="5">
                  <c:v>455</c:v>
                </c:pt>
                <c:pt idx="6">
                  <c:v>-3</c:v>
                </c:pt>
                <c:pt idx="7">
                  <c:v>-3</c:v>
                </c:pt>
                <c:pt idx="8">
                  <c:v>-13</c:v>
                </c:pt>
                <c:pt idx="9">
                  <c:v>126</c:v>
                </c:pt>
                <c:pt idx="10">
                  <c:v>238</c:v>
                </c:pt>
                <c:pt idx="11">
                  <c:v>141</c:v>
                </c:pt>
                <c:pt idx="12">
                  <c:v>13</c:v>
                </c:pt>
                <c:pt idx="13">
                  <c:v>5</c:v>
                </c:pt>
                <c:pt idx="14">
                  <c:v>45</c:v>
                </c:pt>
                <c:pt idx="15">
                  <c:v>136</c:v>
                </c:pt>
                <c:pt idx="16">
                  <c:v>176</c:v>
                </c:pt>
                <c:pt idx="17">
                  <c:v>64</c:v>
                </c:pt>
                <c:pt idx="18">
                  <c:v>94</c:v>
                </c:pt>
                <c:pt idx="19">
                  <c:v>212</c:v>
                </c:pt>
                <c:pt idx="20">
                  <c:v>98</c:v>
                </c:pt>
                <c:pt idx="21">
                  <c:v>-18</c:v>
                </c:pt>
                <c:pt idx="22">
                  <c:v>8</c:v>
                </c:pt>
                <c:pt idx="23">
                  <c:v>85</c:v>
                </c:pt>
                <c:pt idx="24">
                  <c:v>189</c:v>
                </c:pt>
                <c:pt idx="25">
                  <c:v>250</c:v>
                </c:pt>
                <c:pt idx="26">
                  <c:v>212</c:v>
                </c:pt>
                <c:pt idx="27">
                  <c:v>34</c:v>
                </c:pt>
                <c:pt idx="28">
                  <c:v>0</c:v>
                </c:pt>
                <c:pt idx="29">
                  <c:v>37</c:v>
                </c:pt>
                <c:pt idx="30">
                  <c:v>234</c:v>
                </c:pt>
              </c:numCache>
            </c:numRef>
          </c:val>
          <c:smooth val="0"/>
          <c:extLst>
            <c:ext xmlns:c16="http://schemas.microsoft.com/office/drawing/2014/chart" uri="{C3380CC4-5D6E-409C-BE32-E72D297353CC}">
              <c16:uniqueId val="{00000000-E4D9-4054-B74F-77F4F4343FCD}"/>
            </c:ext>
          </c:extLst>
        </c:ser>
        <c:dLbls>
          <c:showLegendKey val="0"/>
          <c:showVal val="0"/>
          <c:showCatName val="0"/>
          <c:showSerName val="0"/>
          <c:showPercent val="0"/>
          <c:showBubbleSize val="0"/>
        </c:dLbls>
        <c:smooth val="0"/>
        <c:axId val="237412208"/>
        <c:axId val="237412536"/>
      </c:lineChart>
      <c:catAx>
        <c:axId val="23741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12536"/>
        <c:crosses val="autoZero"/>
        <c:auto val="1"/>
        <c:lblAlgn val="ctr"/>
        <c:lblOffset val="100"/>
        <c:noMultiLvlLbl val="0"/>
      </c:catAx>
      <c:valAx>
        <c:axId val="23741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1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Salteña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314</c:v>
                </c:pt>
                <c:pt idx="1">
                  <c:v>223</c:v>
                </c:pt>
                <c:pt idx="2">
                  <c:v>34</c:v>
                </c:pt>
                <c:pt idx="3">
                  <c:v>37</c:v>
                </c:pt>
                <c:pt idx="4">
                  <c:v>39</c:v>
                </c:pt>
                <c:pt idx="5">
                  <c:v>125</c:v>
                </c:pt>
                <c:pt idx="6">
                  <c:v>216</c:v>
                </c:pt>
              </c:numCache>
            </c:numRef>
          </c:val>
          <c:extLst>
            <c:ext xmlns:c16="http://schemas.microsoft.com/office/drawing/2014/chart" uri="{C3380CC4-5D6E-409C-BE32-E72D297353CC}">
              <c16:uniqueId val="{00000000-999D-4CE7-B6E9-A6C15A325B64}"/>
            </c:ext>
          </c:extLst>
        </c:ser>
        <c:dLbls>
          <c:showLegendKey val="0"/>
          <c:showVal val="0"/>
          <c:showCatName val="0"/>
          <c:showSerName val="0"/>
          <c:showPercent val="0"/>
          <c:showBubbleSize val="0"/>
        </c:dLbls>
        <c:gapWidth val="219"/>
        <c:overlap val="-27"/>
        <c:axId val="237597864"/>
        <c:axId val="237602128"/>
      </c:barChart>
      <c:catAx>
        <c:axId val="23759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02128"/>
        <c:crosses val="autoZero"/>
        <c:auto val="1"/>
        <c:lblAlgn val="ctr"/>
        <c:lblOffset val="100"/>
        <c:noMultiLvlLbl val="0"/>
      </c:catAx>
      <c:valAx>
        <c:axId val="23760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Salteña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1</c:v>
                </c:pt>
                <c:pt idx="4">
                  <c:v>0</c:v>
                </c:pt>
                <c:pt idx="5">
                  <c:v>0</c:v>
                </c:pt>
                <c:pt idx="6">
                  <c:v>1</c:v>
                </c:pt>
                <c:pt idx="7">
                  <c:v>0</c:v>
                </c:pt>
                <c:pt idx="8">
                  <c:v>0</c:v>
                </c:pt>
                <c:pt idx="9">
                  <c:v>1</c:v>
                </c:pt>
                <c:pt idx="10">
                  <c:v>0</c:v>
                </c:pt>
                <c:pt idx="11">
                  <c:v>3</c:v>
                </c:pt>
                <c:pt idx="12">
                  <c:v>0</c:v>
                </c:pt>
                <c:pt idx="13">
                  <c:v>1</c:v>
                </c:pt>
                <c:pt idx="14">
                  <c:v>1</c:v>
                </c:pt>
                <c:pt idx="15">
                  <c:v>1</c:v>
                </c:pt>
                <c:pt idx="16">
                  <c:v>0</c:v>
                </c:pt>
                <c:pt idx="17">
                  <c:v>1</c:v>
                </c:pt>
                <c:pt idx="18">
                  <c:v>2</c:v>
                </c:pt>
                <c:pt idx="19">
                  <c:v>0</c:v>
                </c:pt>
                <c:pt idx="20">
                  <c:v>2</c:v>
                </c:pt>
                <c:pt idx="21">
                  <c:v>0</c:v>
                </c:pt>
                <c:pt idx="22">
                  <c:v>1</c:v>
                </c:pt>
                <c:pt idx="23">
                  <c:v>0</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0-FEA8-46FF-BB51-956529B64B53}"/>
            </c:ext>
          </c:extLst>
        </c:ser>
        <c:dLbls>
          <c:showLegendKey val="0"/>
          <c:showVal val="0"/>
          <c:showCatName val="0"/>
          <c:showSerName val="0"/>
          <c:showPercent val="0"/>
          <c:showBubbleSize val="0"/>
        </c:dLbls>
        <c:smooth val="0"/>
        <c:axId val="237597536"/>
        <c:axId val="237598192"/>
      </c:lineChart>
      <c:catAx>
        <c:axId val="23759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8192"/>
        <c:crosses val="autoZero"/>
        <c:auto val="1"/>
        <c:lblAlgn val="ctr"/>
        <c:lblOffset val="100"/>
        <c:noMultiLvlLbl val="0"/>
      </c:catAx>
      <c:valAx>
        <c:axId val="23759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Salteña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0</c:v>
                </c:pt>
                <c:pt idx="2">
                  <c:v>5</c:v>
                </c:pt>
                <c:pt idx="3">
                  <c:v>2</c:v>
                </c:pt>
                <c:pt idx="4">
                  <c:v>3</c:v>
                </c:pt>
                <c:pt idx="5">
                  <c:v>1</c:v>
                </c:pt>
                <c:pt idx="6">
                  <c:v>3</c:v>
                </c:pt>
              </c:numCache>
            </c:numRef>
          </c:val>
          <c:extLst>
            <c:ext xmlns:c16="http://schemas.microsoft.com/office/drawing/2014/chart" uri="{C3380CC4-5D6E-409C-BE32-E72D297353CC}">
              <c16:uniqueId val="{00000000-F597-4F40-AA71-748D98193480}"/>
            </c:ext>
          </c:extLst>
        </c:ser>
        <c:dLbls>
          <c:showLegendKey val="0"/>
          <c:showVal val="0"/>
          <c:showCatName val="0"/>
          <c:showSerName val="0"/>
          <c:showPercent val="0"/>
          <c:showBubbleSize val="0"/>
        </c:dLbls>
        <c:gapWidth val="219"/>
        <c:overlap val="-27"/>
        <c:axId val="266830336"/>
        <c:axId val="266830008"/>
      </c:barChart>
      <c:catAx>
        <c:axId val="26683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0008"/>
        <c:crosses val="autoZero"/>
        <c:auto val="1"/>
        <c:lblAlgn val="ctr"/>
        <c:lblOffset val="100"/>
        <c:noMultiLvlLbl val="0"/>
      </c:catAx>
      <c:valAx>
        <c:axId val="26683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3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Salteña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3.6382727199301003E-2</c:v>
                </c:pt>
                <c:pt idx="2">
                  <c:v>0.34492000205593998</c:v>
                </c:pt>
                <c:pt idx="3">
                  <c:v>0.89258835018466998</c:v>
                </c:pt>
                <c:pt idx="4">
                  <c:v>9.3434955320102001E-2</c:v>
                </c:pt>
                <c:pt idx="5">
                  <c:v>6.8653582101607005E-2</c:v>
                </c:pt>
                <c:pt idx="6">
                  <c:v>1.6199063570034999</c:v>
                </c:pt>
              </c:numCache>
            </c:numRef>
          </c:val>
          <c:extLst>
            <c:ext xmlns:c16="http://schemas.microsoft.com/office/drawing/2014/chart" uri="{C3380CC4-5D6E-409C-BE32-E72D297353CC}">
              <c16:uniqueId val="{00000000-4048-4AC6-9510-56B8CCDA5575}"/>
            </c:ext>
          </c:extLst>
        </c:ser>
        <c:dLbls>
          <c:showLegendKey val="0"/>
          <c:showVal val="0"/>
          <c:showCatName val="0"/>
          <c:showSerName val="0"/>
          <c:showPercent val="0"/>
          <c:showBubbleSize val="0"/>
        </c:dLbls>
        <c:gapWidth val="219"/>
        <c:overlap val="-27"/>
        <c:axId val="266826400"/>
        <c:axId val="266826728"/>
      </c:barChart>
      <c:catAx>
        <c:axId val="26682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26728"/>
        <c:crosses val="autoZero"/>
        <c:auto val="1"/>
        <c:lblAlgn val="ctr"/>
        <c:lblOffset val="100"/>
        <c:noMultiLvlLbl val="0"/>
      </c:catAx>
      <c:valAx>
        <c:axId val="26682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2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Salteña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6</c:v>
                </c:pt>
                <c:pt idx="13">
                  <c:v>4</c:v>
                </c:pt>
                <c:pt idx="14">
                  <c:v>0</c:v>
                </c:pt>
                <c:pt idx="15">
                  <c:v>0</c:v>
                </c:pt>
                <c:pt idx="16">
                  <c:v>1</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295-4FAB-8075-2886D3E867AE}"/>
            </c:ext>
          </c:extLst>
        </c:ser>
        <c:dLbls>
          <c:showLegendKey val="0"/>
          <c:showVal val="0"/>
          <c:showCatName val="0"/>
          <c:showSerName val="0"/>
          <c:showPercent val="0"/>
          <c:showBubbleSize val="0"/>
        </c:dLbls>
        <c:smooth val="0"/>
        <c:axId val="229911680"/>
        <c:axId val="237600160"/>
      </c:lineChart>
      <c:catAx>
        <c:axId val="2299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00160"/>
        <c:crosses val="autoZero"/>
        <c:auto val="1"/>
        <c:lblAlgn val="ctr"/>
        <c:lblOffset val="100"/>
        <c:noMultiLvlLbl val="0"/>
      </c:catAx>
      <c:valAx>
        <c:axId val="23760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91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Salteña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0.88498824237773999</c:v>
                </c:pt>
                <c:pt idx="11">
                  <c:v>1.4369815310792</c:v>
                </c:pt>
                <c:pt idx="12">
                  <c:v>0.11479208619931</c:v>
                </c:pt>
                <c:pt idx="13">
                  <c:v>0.1173926531841</c:v>
                </c:pt>
                <c:pt idx="14">
                  <c:v>0</c:v>
                </c:pt>
                <c:pt idx="15">
                  <c:v>0</c:v>
                </c:pt>
                <c:pt idx="16">
                  <c:v>1.2783775399126001</c:v>
                </c:pt>
                <c:pt idx="17">
                  <c:v>0.31163970949524999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4C6-4842-B792-262CD2DF15AF}"/>
            </c:ext>
          </c:extLst>
        </c:ser>
        <c:dLbls>
          <c:showLegendKey val="0"/>
          <c:showVal val="0"/>
          <c:showCatName val="0"/>
          <c:showSerName val="0"/>
          <c:showPercent val="0"/>
          <c:showBubbleSize val="0"/>
        </c:dLbls>
        <c:smooth val="0"/>
        <c:axId val="271657000"/>
        <c:axId val="271652080"/>
      </c:lineChart>
      <c:catAx>
        <c:axId val="27165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52080"/>
        <c:crosses val="autoZero"/>
        <c:auto val="1"/>
        <c:lblAlgn val="ctr"/>
        <c:lblOffset val="100"/>
        <c:noMultiLvlLbl val="0"/>
      </c:catAx>
      <c:valAx>
        <c:axId val="2716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5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Salteña</c:v>
                </c:pt>
              </c:strCache>
            </c:strRef>
          </c:cat>
          <c:val>
            <c:numRef>
              <c:f>Sheet1!$B$2</c:f>
              <c:numCache>
                <c:formatCode>General</c:formatCode>
                <c:ptCount val="1"/>
                <c:pt idx="0">
                  <c:v>42322</c:v>
                </c:pt>
              </c:numCache>
            </c:numRef>
          </c:val>
          <c:extLst>
            <c:ext xmlns:c16="http://schemas.microsoft.com/office/drawing/2014/chart" uri="{C3380CC4-5D6E-409C-BE32-E72D297353CC}">
              <c16:uniqueId val="{00000000-D7B7-4D39-8BEA-FF28828521A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Salteña</c:v>
                </c:pt>
              </c:strCache>
            </c:strRef>
          </c:cat>
          <c:val>
            <c:numRef>
              <c:f>Sheet1!$C$2</c:f>
              <c:numCache>
                <c:formatCode>General</c:formatCode>
                <c:ptCount val="1"/>
                <c:pt idx="0">
                  <c:v>1206</c:v>
                </c:pt>
              </c:numCache>
            </c:numRef>
          </c:val>
          <c:extLst>
            <c:ext xmlns:c16="http://schemas.microsoft.com/office/drawing/2014/chart" uri="{C3380CC4-5D6E-409C-BE32-E72D297353CC}">
              <c16:uniqueId val="{00000001-D7B7-4D39-8BEA-FF28828521A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Salteña</c:v>
                </c:pt>
              </c:strCache>
            </c:strRef>
          </c:cat>
          <c:val>
            <c:numRef>
              <c:f>Sheet1!$D$2</c:f>
              <c:numCache>
                <c:formatCode>General</c:formatCode>
                <c:ptCount val="1"/>
                <c:pt idx="0">
                  <c:v>107</c:v>
                </c:pt>
              </c:numCache>
            </c:numRef>
          </c:val>
          <c:extLst>
            <c:ext xmlns:c16="http://schemas.microsoft.com/office/drawing/2014/chart" uri="{C3380CC4-5D6E-409C-BE32-E72D297353CC}">
              <c16:uniqueId val="{00000002-D7B7-4D39-8BEA-FF28828521A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Salteña</c:v>
                </c:pt>
              </c:strCache>
            </c:strRef>
          </c:cat>
          <c:val>
            <c:numRef>
              <c:f>Sheet1!$E$2</c:f>
              <c:numCache>
                <c:formatCode>General</c:formatCode>
                <c:ptCount val="1"/>
                <c:pt idx="0">
                  <c:v>117</c:v>
                </c:pt>
              </c:numCache>
            </c:numRef>
          </c:val>
          <c:extLst>
            <c:ext xmlns:c16="http://schemas.microsoft.com/office/drawing/2014/chart" uri="{C3380CC4-5D6E-409C-BE32-E72D297353CC}">
              <c16:uniqueId val="{00000003-D7B7-4D39-8BEA-FF28828521A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Salteña</c:v>
                </c:pt>
              </c:strCache>
            </c:strRef>
          </c:cat>
          <c:val>
            <c:numRef>
              <c:f>Sheet1!$F$2</c:f>
              <c:numCache>
                <c:formatCode>General</c:formatCode>
                <c:ptCount val="1"/>
                <c:pt idx="0">
                  <c:v>4</c:v>
                </c:pt>
              </c:numCache>
            </c:numRef>
          </c:val>
          <c:extLst>
            <c:ext xmlns:c16="http://schemas.microsoft.com/office/drawing/2014/chart" uri="{C3380CC4-5D6E-409C-BE32-E72D297353CC}">
              <c16:uniqueId val="{00000004-D7B7-4D39-8BEA-FF28828521A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Salteña</c:v>
                </c:pt>
              </c:strCache>
            </c:strRef>
          </c:cat>
          <c:val>
            <c:numRef>
              <c:f>Sheet1!$G$2</c:f>
              <c:numCache>
                <c:formatCode>General</c:formatCode>
                <c:ptCount val="1"/>
                <c:pt idx="0">
                  <c:v>9</c:v>
                </c:pt>
              </c:numCache>
            </c:numRef>
          </c:val>
          <c:extLst>
            <c:ext xmlns:c16="http://schemas.microsoft.com/office/drawing/2014/chart" uri="{C3380CC4-5D6E-409C-BE32-E72D297353CC}">
              <c16:uniqueId val="{00000005-D7B7-4D39-8BEA-FF28828521A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Salteña</c:v>
                </c:pt>
              </c:strCache>
            </c:strRef>
          </c:cat>
          <c:val>
            <c:numRef>
              <c:f>Sheet1!$H$2</c:f>
              <c:numCache>
                <c:formatCode>General</c:formatCode>
                <c:ptCount val="1"/>
                <c:pt idx="0">
                  <c:v>902</c:v>
                </c:pt>
              </c:numCache>
            </c:numRef>
          </c:val>
          <c:extLst>
            <c:ext xmlns:c16="http://schemas.microsoft.com/office/drawing/2014/chart" uri="{C3380CC4-5D6E-409C-BE32-E72D297353CC}">
              <c16:uniqueId val="{00000006-D7B7-4D39-8BEA-FF28828521A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Salteña</c:v>
                </c:pt>
              </c:strCache>
            </c:strRef>
          </c:cat>
          <c:val>
            <c:numRef>
              <c:f>Sheet1!$I$2</c:f>
              <c:numCache>
                <c:formatCode>General</c:formatCode>
                <c:ptCount val="1"/>
                <c:pt idx="0">
                  <c:v>3819</c:v>
                </c:pt>
              </c:numCache>
            </c:numRef>
          </c:val>
          <c:extLst>
            <c:ext xmlns:c16="http://schemas.microsoft.com/office/drawing/2014/chart" uri="{C3380CC4-5D6E-409C-BE32-E72D297353CC}">
              <c16:uniqueId val="{00000007-D7B7-4D39-8BEA-FF28828521AE}"/>
            </c:ext>
          </c:extLst>
        </c:ser>
        <c:dLbls>
          <c:showLegendKey val="0"/>
          <c:showVal val="0"/>
          <c:showCatName val="0"/>
          <c:showSerName val="0"/>
          <c:showPercent val="0"/>
          <c:showBubbleSize val="0"/>
        </c:dLbls>
        <c:gapWidth val="150"/>
        <c:overlap val="100"/>
        <c:axId val="271659624"/>
        <c:axId val="271659952"/>
      </c:barChart>
      <c:catAx>
        <c:axId val="27165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59952"/>
        <c:crosses val="autoZero"/>
        <c:auto val="1"/>
        <c:lblAlgn val="ctr"/>
        <c:lblOffset val="100"/>
        <c:noMultiLvlLbl val="0"/>
      </c:catAx>
      <c:valAx>
        <c:axId val="271659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5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Salteña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2D9-4236-AF16-3B7E9C53622E}"/>
            </c:ext>
          </c:extLst>
        </c:ser>
        <c:dLbls>
          <c:showLegendKey val="0"/>
          <c:showVal val="0"/>
          <c:showCatName val="0"/>
          <c:showSerName val="0"/>
          <c:showPercent val="0"/>
          <c:showBubbleSize val="0"/>
        </c:dLbls>
        <c:gapWidth val="219"/>
        <c:overlap val="-27"/>
        <c:axId val="271656672"/>
        <c:axId val="271665856"/>
      </c:barChart>
      <c:catAx>
        <c:axId val="27165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65856"/>
        <c:crosses val="autoZero"/>
        <c:auto val="1"/>
        <c:lblAlgn val="ctr"/>
        <c:lblOffset val="100"/>
        <c:noMultiLvlLbl val="0"/>
      </c:catAx>
      <c:valAx>
        <c:axId val="27166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5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La Salteña</c:v>
                </c:pt>
              </c:strCache>
            </c:strRef>
          </c:cat>
          <c:val>
            <c:numRef>
              <c:f>Sheet1!$B$2</c:f>
              <c:numCache>
                <c:formatCode>General</c:formatCode>
                <c:ptCount val="1"/>
                <c:pt idx="0">
                  <c:v>4</c:v>
                </c:pt>
              </c:numCache>
            </c:numRef>
          </c:val>
          <c:extLst>
            <c:ext xmlns:c16="http://schemas.microsoft.com/office/drawing/2014/chart" uri="{C3380CC4-5D6E-409C-BE32-E72D297353CC}">
              <c16:uniqueId val="{00000000-9D39-4BCB-8550-8E7F576D898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La Salteña</c:v>
                </c:pt>
              </c:strCache>
            </c:strRef>
          </c:cat>
          <c:val>
            <c:numRef>
              <c:f>Sheet1!$C$2</c:f>
              <c:numCache>
                <c:formatCode>General</c:formatCode>
                <c:ptCount val="1"/>
                <c:pt idx="0">
                  <c:v>12</c:v>
                </c:pt>
              </c:numCache>
            </c:numRef>
          </c:val>
          <c:extLst>
            <c:ext xmlns:c16="http://schemas.microsoft.com/office/drawing/2014/chart" uri="{C3380CC4-5D6E-409C-BE32-E72D297353CC}">
              <c16:uniqueId val="{00000001-9D39-4BCB-8550-8E7F576D898A}"/>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La Salteña</c:v>
                </c:pt>
              </c:strCache>
            </c:strRef>
          </c:cat>
          <c:val>
            <c:numRef>
              <c:f>Sheet1!$D$2</c:f>
              <c:numCache>
                <c:formatCode>General</c:formatCode>
                <c:ptCount val="1"/>
                <c:pt idx="0">
                  <c:v>1</c:v>
                </c:pt>
              </c:numCache>
            </c:numRef>
          </c:val>
          <c:extLst>
            <c:ext xmlns:c16="http://schemas.microsoft.com/office/drawing/2014/chart" uri="{C3380CC4-5D6E-409C-BE32-E72D297353CC}">
              <c16:uniqueId val="{00000002-9D39-4BCB-8550-8E7F576D898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La Salteña</c:v>
                </c:pt>
              </c:strCache>
            </c:strRef>
          </c:cat>
          <c:val>
            <c:numRef>
              <c:f>Sheet1!$E$2</c:f>
              <c:numCache>
                <c:formatCode>General</c:formatCode>
                <c:ptCount val="1"/>
                <c:pt idx="0">
                  <c:v>2</c:v>
                </c:pt>
              </c:numCache>
            </c:numRef>
          </c:val>
          <c:extLst>
            <c:ext xmlns:c16="http://schemas.microsoft.com/office/drawing/2014/chart" uri="{C3380CC4-5D6E-409C-BE32-E72D297353CC}">
              <c16:uniqueId val="{00000003-9D39-4BCB-8550-8E7F576D898A}"/>
            </c:ext>
          </c:extLst>
        </c:ser>
        <c:dLbls>
          <c:showLegendKey val="0"/>
          <c:showVal val="0"/>
          <c:showCatName val="0"/>
          <c:showSerName val="0"/>
          <c:showPercent val="0"/>
          <c:showBubbleSize val="0"/>
        </c:dLbls>
        <c:gapWidth val="150"/>
        <c:overlap val="100"/>
        <c:axId val="275253808"/>
        <c:axId val="275250200"/>
      </c:barChart>
      <c:catAx>
        <c:axId val="27525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50200"/>
        <c:crosses val="autoZero"/>
        <c:auto val="1"/>
        <c:lblAlgn val="ctr"/>
        <c:lblOffset val="100"/>
        <c:noMultiLvlLbl val="0"/>
      </c:catAx>
      <c:valAx>
        <c:axId val="275250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5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Salteña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5.8706547981596004E-3</c:v>
                </c:pt>
                <c:pt idx="1">
                  <c:v>0.41973652450070997</c:v>
                </c:pt>
                <c:pt idx="2">
                  <c:v>0.57663872709407005</c:v>
                </c:pt>
                <c:pt idx="3">
                  <c:v>0</c:v>
                </c:pt>
                <c:pt idx="4">
                  <c:v>0.14915939550776</c:v>
                </c:pt>
                <c:pt idx="5">
                  <c:v>0</c:v>
                </c:pt>
                <c:pt idx="6">
                  <c:v>0</c:v>
                </c:pt>
              </c:numCache>
            </c:numRef>
          </c:val>
          <c:extLst>
            <c:ext xmlns:c16="http://schemas.microsoft.com/office/drawing/2014/chart" uri="{C3380CC4-5D6E-409C-BE32-E72D297353CC}">
              <c16:uniqueId val="{00000000-817A-443A-BADC-CCD8FD3BBA7D}"/>
            </c:ext>
          </c:extLst>
        </c:ser>
        <c:dLbls>
          <c:showLegendKey val="0"/>
          <c:showVal val="0"/>
          <c:showCatName val="0"/>
          <c:showSerName val="0"/>
          <c:showPercent val="0"/>
          <c:showBubbleSize val="0"/>
        </c:dLbls>
        <c:gapWidth val="219"/>
        <c:overlap val="-27"/>
        <c:axId val="275256104"/>
        <c:axId val="275257416"/>
      </c:barChart>
      <c:catAx>
        <c:axId val="27525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57416"/>
        <c:crosses val="autoZero"/>
        <c:auto val="1"/>
        <c:lblAlgn val="ctr"/>
        <c:lblOffset val="100"/>
        <c:noMultiLvlLbl val="0"/>
      </c:catAx>
      <c:valAx>
        <c:axId val="27525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5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774724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1431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358019"/>
                    </a:ext>
                  </a:extLst>
                </a:gridCol>
                <a:gridCol w="740664">
                  <a:extLst>
                    <a:ext uri="{9D8B030D-6E8A-4147-A177-3AD203B41FA5}">
                      <a16:colId xmlns:a16="http://schemas.microsoft.com/office/drawing/2014/main" val="1810521094"/>
                    </a:ext>
                  </a:extLst>
                </a:gridCol>
                <a:gridCol w="740664">
                  <a:extLst>
                    <a:ext uri="{9D8B030D-6E8A-4147-A177-3AD203B41FA5}">
                      <a16:colId xmlns:a16="http://schemas.microsoft.com/office/drawing/2014/main" val="2704050074"/>
                    </a:ext>
                  </a:extLst>
                </a:gridCol>
                <a:gridCol w="740664">
                  <a:extLst>
                    <a:ext uri="{9D8B030D-6E8A-4147-A177-3AD203B41FA5}">
                      <a16:colId xmlns:a16="http://schemas.microsoft.com/office/drawing/2014/main" val="3990635776"/>
                    </a:ext>
                  </a:extLst>
                </a:gridCol>
                <a:gridCol w="740664">
                  <a:extLst>
                    <a:ext uri="{9D8B030D-6E8A-4147-A177-3AD203B41FA5}">
                      <a16:colId xmlns:a16="http://schemas.microsoft.com/office/drawing/2014/main" val="3485333895"/>
                    </a:ext>
                  </a:extLst>
                </a:gridCol>
                <a:gridCol w="740664">
                  <a:extLst>
                    <a:ext uri="{9D8B030D-6E8A-4147-A177-3AD203B41FA5}">
                      <a16:colId xmlns:a16="http://schemas.microsoft.com/office/drawing/2014/main" val="3257550635"/>
                    </a:ext>
                  </a:extLst>
                </a:gridCol>
                <a:gridCol w="740664">
                  <a:extLst>
                    <a:ext uri="{9D8B030D-6E8A-4147-A177-3AD203B41FA5}">
                      <a16:colId xmlns:a16="http://schemas.microsoft.com/office/drawing/2014/main" val="779795650"/>
                    </a:ext>
                  </a:extLst>
                </a:gridCol>
                <a:gridCol w="740664">
                  <a:extLst>
                    <a:ext uri="{9D8B030D-6E8A-4147-A177-3AD203B41FA5}">
                      <a16:colId xmlns:a16="http://schemas.microsoft.com/office/drawing/2014/main" val="1115522382"/>
                    </a:ext>
                  </a:extLst>
                </a:gridCol>
                <a:gridCol w="740664">
                  <a:extLst>
                    <a:ext uri="{9D8B030D-6E8A-4147-A177-3AD203B41FA5}">
                      <a16:colId xmlns:a16="http://schemas.microsoft.com/office/drawing/2014/main" val="1467610279"/>
                    </a:ext>
                  </a:extLst>
                </a:gridCol>
                <a:gridCol w="740664">
                  <a:extLst>
                    <a:ext uri="{9D8B030D-6E8A-4147-A177-3AD203B41FA5}">
                      <a16:colId xmlns:a16="http://schemas.microsoft.com/office/drawing/2014/main" val="139574183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465871164"/>
                  </a:ext>
                </a:extLst>
              </a:tr>
              <a:tr h="370840">
                <a:tc>
                  <a:txBody>
                    <a:bodyPr/>
                    <a:lstStyle/>
                    <a:p>
                      <a:r>
                        <a:rPr lang="en-US" sz="1000"/>
                        <a:t>La Salteña</a:t>
                      </a:r>
                      <a:endParaRPr lang="en-US" sz="1000"/>
                    </a:p>
                  </a:txBody>
                  <a:tcPr/>
                </a:tc>
                <a:tc>
                  <a:txBody>
                    <a:bodyPr/>
                    <a:lstStyle/>
                    <a:p>
                      <a:r>
                        <a:rPr lang="en-US" sz="1000"/>
                        <a:t>546759</a:t>
                      </a:r>
                      <a:endParaRPr lang="en-US" sz="1000"/>
                    </a:p>
                  </a:txBody>
                  <a:tcPr/>
                </a:tc>
                <a:tc>
                  <a:txBody>
                    <a:bodyPr/>
                    <a:lstStyle/>
                    <a:p>
                      <a:r>
                        <a:rPr lang="en-US" sz="1000"/>
                        <a:t>4152</a:t>
                      </a:r>
                      <a:endParaRPr lang="en-US" sz="1000"/>
                    </a:p>
                  </a:txBody>
                  <a:tcPr/>
                </a:tc>
                <a:tc>
                  <a:txBody>
                    <a:bodyPr/>
                    <a:lstStyle/>
                    <a:p>
                      <a:r>
                        <a:rPr lang="en-US" sz="1000"/>
                        <a:t>19</a:t>
                      </a:r>
                      <a:endParaRPr lang="en-US" sz="1000"/>
                    </a:p>
                  </a:txBody>
                  <a:tcPr/>
                </a:tc>
                <a:tc>
                  <a:txBody>
                    <a:bodyPr/>
                    <a:lstStyle/>
                    <a:p>
                      <a:r>
                        <a:rPr lang="en-US" sz="1000"/>
                        <a:t>43765</a:t>
                      </a:r>
                      <a:endParaRPr lang="en-US" sz="1000"/>
                    </a:p>
                  </a:txBody>
                  <a:tcPr/>
                </a:tc>
                <a:tc>
                  <a:txBody>
                    <a:bodyPr/>
                    <a:lstStyle/>
                    <a:p>
                      <a:r>
                        <a:rPr lang="en-US" sz="1000"/>
                        <a:t>902</a:t>
                      </a:r>
                      <a:endParaRPr lang="en-US" sz="1000"/>
                    </a:p>
                  </a:txBody>
                  <a:tcPr/>
                </a:tc>
                <a:tc>
                  <a:txBody>
                    <a:bodyPr/>
                    <a:lstStyle/>
                    <a:p>
                      <a:r>
                        <a:rPr lang="en-US" sz="1000"/>
                        <a:t>3819</a:t>
                      </a:r>
                      <a:endParaRPr lang="en-US" sz="1000"/>
                    </a:p>
                  </a:txBody>
                  <a:tcPr/>
                </a:tc>
                <a:tc>
                  <a:txBody>
                    <a:bodyPr/>
                    <a:lstStyle/>
                    <a:p>
                      <a:r>
                        <a:rPr lang="en-US" sz="1000"/>
                        <a:t>0</a:t>
                      </a:r>
                      <a:endParaRPr lang="en-US" sz="1000"/>
                    </a:p>
                  </a:txBody>
                  <a:tcPr/>
                </a:tc>
                <a:tc>
                  <a:txBody>
                    <a:bodyPr/>
                    <a:lstStyle/>
                    <a:p>
                      <a:r>
                        <a:rPr lang="en-US" sz="1000"/>
                        <a:t>0.4685%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643247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792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68251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671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053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736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20299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215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7978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1806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58965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957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1616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842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0851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197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77271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183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4867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568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33108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27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63748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1158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1762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1679914"/>
                    </a:ext>
                  </a:extLst>
                </a:gridCol>
                <a:gridCol w="658368">
                  <a:extLst>
                    <a:ext uri="{9D8B030D-6E8A-4147-A177-3AD203B41FA5}">
                      <a16:colId xmlns:a16="http://schemas.microsoft.com/office/drawing/2014/main" val="684928481"/>
                    </a:ext>
                  </a:extLst>
                </a:gridCol>
                <a:gridCol w="658368">
                  <a:extLst>
                    <a:ext uri="{9D8B030D-6E8A-4147-A177-3AD203B41FA5}">
                      <a16:colId xmlns:a16="http://schemas.microsoft.com/office/drawing/2014/main" val="1567667376"/>
                    </a:ext>
                  </a:extLst>
                </a:gridCol>
                <a:gridCol w="658368">
                  <a:extLst>
                    <a:ext uri="{9D8B030D-6E8A-4147-A177-3AD203B41FA5}">
                      <a16:colId xmlns:a16="http://schemas.microsoft.com/office/drawing/2014/main" val="3145319877"/>
                    </a:ext>
                  </a:extLst>
                </a:gridCol>
                <a:gridCol w="658368">
                  <a:extLst>
                    <a:ext uri="{9D8B030D-6E8A-4147-A177-3AD203B41FA5}">
                      <a16:colId xmlns:a16="http://schemas.microsoft.com/office/drawing/2014/main" val="2153356826"/>
                    </a:ext>
                  </a:extLst>
                </a:gridCol>
                <a:gridCol w="658368">
                  <a:extLst>
                    <a:ext uri="{9D8B030D-6E8A-4147-A177-3AD203B41FA5}">
                      <a16:colId xmlns:a16="http://schemas.microsoft.com/office/drawing/2014/main" val="2540187277"/>
                    </a:ext>
                  </a:extLst>
                </a:gridCol>
                <a:gridCol w="658368">
                  <a:extLst>
                    <a:ext uri="{9D8B030D-6E8A-4147-A177-3AD203B41FA5}">
                      <a16:colId xmlns:a16="http://schemas.microsoft.com/office/drawing/2014/main" val="1946572735"/>
                    </a:ext>
                  </a:extLst>
                </a:gridCol>
                <a:gridCol w="658368">
                  <a:extLst>
                    <a:ext uri="{9D8B030D-6E8A-4147-A177-3AD203B41FA5}">
                      <a16:colId xmlns:a16="http://schemas.microsoft.com/office/drawing/2014/main" val="261264757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39032456"/>
                  </a:ext>
                </a:extLst>
              </a:tr>
              <a:tr h="370840">
                <a:tc>
                  <a:txBody>
                    <a:bodyPr/>
                    <a:lstStyle/>
                    <a:p>
                      <a:r>
                        <a:rPr lang="es-ES" sz="1000" b="1"/>
                        <a:t>La Salteña - 2016-12-04 11:00:01</a:t>
                      </a:r>
                      <a:r>
                        <a:rPr lang="es-ES" sz="1000"/>
                        <a:t>
¡La comida de hoy te puede costar menos! 
Preparando con Nuestras Nuevas Tapas de Empanada Línea Económica estas fáciles y ricas Canastitas de Pollo, ideales para compartir en familia. 
Receta: Porciones: 12 
Ingredientes: 
-12 Tapas de Empanadas Línea Económica La Salteña 
-1/4 litro de leche caliente  
-1/2 kilo de tomates 
-2 cebollas de verdeo 
-1 taza de pollo cocido cortado en cubitos
-50 g de manteca  
-2 cdas de almidón de maíz 
-Sal y pimienta 
Precio estimado por empanada: 9,50* *Precio estimado por cada empanda, obtenido de los precios individuales de los ingredientes mencionados, publicados en las páginas web de las principales cadenas de supermercados el 13 de octubre de 2016. Se sugiere consultar previamente en caso de variación de los mismos. 
Preparación: 
1. Para la salsa blanca derretir la manteca en una cacerolita. Añadir el almidón y mezclar. Agregar la leche caliente sin dejar de revolver y salpimentar. 
2. Agregar los tomates secos y la cebolla de verdeo picado</a:t>
                      </a:r>
                      <a:endParaRPr lang="en-US" sz="1000"/>
                    </a:p>
                  </a:txBody>
                  <a:tcPr/>
                </a:tc>
                <a:tc>
                  <a:txBody>
                    <a:bodyPr/>
                    <a:lstStyle/>
                    <a:p>
                      <a:r>
                        <a:rPr lang="en-US" sz="1000"/>
                        <a:t>13280</a:t>
                      </a:r>
                      <a:endParaRPr lang="en-US" sz="1000"/>
                    </a:p>
                  </a:txBody>
                  <a:tcPr/>
                </a:tc>
                <a:tc>
                  <a:txBody>
                    <a:bodyPr/>
                    <a:lstStyle/>
                    <a:p>
                      <a:r>
                        <a:rPr lang="en-US" sz="1000"/>
                        <a:t>11432</a:t>
                      </a:r>
                      <a:endParaRPr lang="en-US" sz="1000"/>
                    </a:p>
                  </a:txBody>
                  <a:tcPr/>
                </a:tc>
                <a:tc>
                  <a:txBody>
                    <a:bodyPr/>
                    <a:lstStyle/>
                    <a:p>
                      <a:r>
                        <a:rPr lang="en-US" sz="1000"/>
                        <a:t>142</a:t>
                      </a:r>
                      <a:endParaRPr lang="en-US" sz="1000"/>
                    </a:p>
                  </a:txBody>
                  <a:tcPr/>
                </a:tc>
                <a:tc>
                  <a:txBody>
                    <a:bodyPr/>
                    <a:lstStyle/>
                    <a:p>
                      <a:r>
                        <a:rPr lang="en-US" sz="1000"/>
                        <a:t>1706</a:t>
                      </a:r>
                      <a:endParaRPr lang="en-US" sz="1000"/>
                    </a:p>
                  </a:txBody>
                  <a:tcPr/>
                </a:tc>
                <a:tc>
                  <a:txBody>
                    <a:bodyPr/>
                    <a:lstStyle/>
                    <a:p>
                      <a:r>
                        <a:rPr lang="en-US" sz="1000"/>
                        <a:t>2.4449%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9683368"/>
                  </a:ext>
                </a:extLst>
              </a:tr>
              <a:tr h="370840">
                <a:tc>
                  <a:txBody>
                    <a:bodyPr/>
                    <a:lstStyle/>
                    <a:p>
                      <a:r>
                        <a:rPr lang="es-ES" sz="1000" b="1"/>
                        <a:t>La Salteña - 2016-12-25 10:00:00</a:t>
                      </a:r>
                      <a:r>
                        <a:rPr lang="es-ES" sz="1000"/>
                        <a:t>
¿Te Sobró Vitel Toné o Ensalada Rusa? 
Te traemos una deliciosa idea para disfrutarlos en unas exquisitas Tarteletas Frías hechas con nuestras Tapas de Empanada Hojaldradas La Salteña.
¡Cuando sobra comida, sobran ideas! 
Receta: 
Ingredientes:
- 15 tapas de Empanadas Criollas La Salteña 
- Rocío vegetal 
- Lo que te sobró en las fiestas: Ensalada rusa, Vitel Toné 
- 1 cda. de perejil picado
Preparación: 
1. Armar las canastitas colocando las tapas de empanadas en moldes para muffins previamente humedecidos con rocío vegetal o en una placa apta para horno y cocinar de 15 a 20 minutos en horno pre calentado a 180 ºC. 
2. Una vez listas, retirar del horno y dejar enfriar sobre una rejilla. 3. Rellenarlas con las ensaladas sobrantes. 
4. Colocar en una bandeja y espolvorear con perejil picado. 
5. Servir.</a:t>
                      </a:r>
                      <a:endParaRPr lang="en-US" sz="1000"/>
                    </a:p>
                  </a:txBody>
                  <a:tcPr/>
                </a:tc>
                <a:tc>
                  <a:txBody>
                    <a:bodyPr/>
                    <a:lstStyle/>
                    <a:p>
                      <a:r>
                        <a:rPr lang="en-US" sz="1000"/>
                        <a:t>7153</a:t>
                      </a:r>
                      <a:endParaRPr lang="en-US" sz="1000"/>
                    </a:p>
                  </a:txBody>
                  <a:tcPr/>
                </a:tc>
                <a:tc>
                  <a:txBody>
                    <a:bodyPr/>
                    <a:lstStyle/>
                    <a:p>
                      <a:r>
                        <a:rPr lang="en-US" sz="1000"/>
                        <a:t>6165</a:t>
                      </a:r>
                      <a:endParaRPr lang="en-US" sz="1000"/>
                    </a:p>
                  </a:txBody>
                  <a:tcPr/>
                </a:tc>
                <a:tc>
                  <a:txBody>
                    <a:bodyPr/>
                    <a:lstStyle/>
                    <a:p>
                      <a:r>
                        <a:rPr lang="en-US" sz="1000"/>
                        <a:t>81</a:t>
                      </a:r>
                      <a:endParaRPr lang="en-US" sz="1000"/>
                    </a:p>
                  </a:txBody>
                  <a:tcPr/>
                </a:tc>
                <a:tc>
                  <a:txBody>
                    <a:bodyPr/>
                    <a:lstStyle/>
                    <a:p>
                      <a:r>
                        <a:rPr lang="en-US" sz="1000"/>
                        <a:t>907</a:t>
                      </a:r>
                      <a:endParaRPr lang="en-US" sz="1000"/>
                    </a:p>
                  </a:txBody>
                  <a:tcPr/>
                </a:tc>
                <a:tc>
                  <a:txBody>
                    <a:bodyPr/>
                    <a:lstStyle/>
                    <a:p>
                      <a:r>
                        <a:rPr lang="en-US" sz="1000"/>
                        <a:t>1.3101%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77328853"/>
                  </a:ext>
                </a:extLst>
              </a:tr>
              <a:tr h="370840">
                <a:tc>
                  <a:txBody>
                    <a:bodyPr/>
                    <a:lstStyle/>
                    <a:p>
                      <a:r>
                        <a:rPr lang="es-ES" sz="1000" b="1"/>
                        <a:t>La Salteña - 2016-12-15 16:00:31</a:t>
                      </a:r>
                      <a:r>
                        <a:rPr lang="es-ES" sz="1000"/>
                        <a:t>
Nuestros Ravioles Light sabor Calabaza además de deliciosos, se pueden disfrutar de muchas formas. Como en estos Pinchos de Ravioles con Queso, Tomate y albahaca; un mix liviano y perfecto para comer a la noche. 
Receta: 20 porciones 
Ingredientes: 
-1 pack de Ravioles Light sabor Calabaza La Salteña 
-500 g de tomates cherry 
-500 g de muzzarella bocconcino 
-Albahaca 
-Aceite de oliva 
-Sal y pimienta 
Preparación: 
1. Cocinar los ravioles durante 10 minutos a fuego mínimo. Luego de colarlos, pasarlos por agua fría para cortar la cocción. Reservar en un bol con aceite de oliva. 
2. Armar los pinchos intercalando los ravioles, los tomatitos, los bocconcinos y hojitas de albahaca. 
3. Para acompañar, preparar un aceite de albahaca de la siguiente manera: licuar hojas de albahaca con aceite de oliva, sal y pimienta.</a:t>
                      </a:r>
                      <a:endParaRPr lang="en-US" sz="1000"/>
                    </a:p>
                  </a:txBody>
                  <a:tcPr/>
                </a:tc>
                <a:tc>
                  <a:txBody>
                    <a:bodyPr/>
                    <a:lstStyle/>
                    <a:p>
                      <a:r>
                        <a:rPr lang="en-US" sz="1000"/>
                        <a:t>6964</a:t>
                      </a:r>
                      <a:endParaRPr lang="en-US" sz="1000"/>
                    </a:p>
                  </a:txBody>
                  <a:tcPr/>
                </a:tc>
                <a:tc>
                  <a:txBody>
                    <a:bodyPr/>
                    <a:lstStyle/>
                    <a:p>
                      <a:r>
                        <a:rPr lang="en-US" sz="1000"/>
                        <a:t>6674</a:t>
                      </a:r>
                      <a:endParaRPr lang="en-US" sz="1000"/>
                    </a:p>
                  </a:txBody>
                  <a:tcPr/>
                </a:tc>
                <a:tc>
                  <a:txBody>
                    <a:bodyPr/>
                    <a:lstStyle/>
                    <a:p>
                      <a:r>
                        <a:rPr lang="en-US" sz="1000"/>
                        <a:t>48</a:t>
                      </a:r>
                      <a:endParaRPr lang="en-US" sz="1000"/>
                    </a:p>
                  </a:txBody>
                  <a:tcPr/>
                </a:tc>
                <a:tc>
                  <a:txBody>
                    <a:bodyPr/>
                    <a:lstStyle/>
                    <a:p>
                      <a:r>
                        <a:rPr lang="en-US" sz="1000"/>
                        <a:t>242</a:t>
                      </a:r>
                      <a:endParaRPr lang="en-US" sz="1000"/>
                    </a:p>
                  </a:txBody>
                  <a:tcPr/>
                </a:tc>
                <a:tc>
                  <a:txBody>
                    <a:bodyPr/>
                    <a:lstStyle/>
                    <a:p>
                      <a:r>
                        <a:rPr lang="en-US" sz="1000"/>
                        <a:t>1.2779%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84703434"/>
                  </a:ext>
                </a:extLst>
              </a:tr>
              <a:tr h="370840">
                <a:tc>
                  <a:txBody>
                    <a:bodyPr/>
                    <a:lstStyle/>
                    <a:p>
                      <a:r>
                        <a:rPr lang="es-ES" sz="1000" b="1"/>
                        <a:t>La Salteña - 2016-12-18 10:00:01</a:t>
                      </a:r>
                      <a:r>
                        <a:rPr lang="es-ES" sz="1000"/>
                        <a:t>
No hay regalo más lindo que ver cuando los chicos dejan el plato limpio, por eso esta Navidad vamos a regalar Dos Bicis para ellos. Participar es fácil, contanos en los comentarios cuál es la receta hecha con productos La Salteña que más les gusta a ellos y ya estás participando.
¡Las recetas más creativas serán las ganadoras!</a:t>
                      </a:r>
                      <a:endParaRPr lang="en-US" sz="1000"/>
                    </a:p>
                  </a:txBody>
                  <a:tcPr/>
                </a:tc>
                <a:tc>
                  <a:txBody>
                    <a:bodyPr/>
                    <a:lstStyle/>
                    <a:p>
                      <a:r>
                        <a:rPr lang="en-US" sz="1000"/>
                        <a:t>6041</a:t>
                      </a:r>
                      <a:endParaRPr lang="en-US" sz="1000"/>
                    </a:p>
                  </a:txBody>
                  <a:tcPr/>
                </a:tc>
                <a:tc>
                  <a:txBody>
                    <a:bodyPr/>
                    <a:lstStyle/>
                    <a:p>
                      <a:r>
                        <a:rPr lang="en-US" sz="1000"/>
                        <a:t>5448</a:t>
                      </a:r>
                      <a:endParaRPr lang="en-US" sz="1000"/>
                    </a:p>
                  </a:txBody>
                  <a:tcPr/>
                </a:tc>
                <a:tc>
                  <a:txBody>
                    <a:bodyPr/>
                    <a:lstStyle/>
                    <a:p>
                      <a:r>
                        <a:rPr lang="en-US" sz="1000"/>
                        <a:t>419</a:t>
                      </a:r>
                      <a:endParaRPr lang="en-US" sz="1000"/>
                    </a:p>
                  </a:txBody>
                  <a:tcPr/>
                </a:tc>
                <a:tc>
                  <a:txBody>
                    <a:bodyPr/>
                    <a:lstStyle/>
                    <a:p>
                      <a:r>
                        <a:rPr lang="en-US" sz="1000"/>
                        <a:t>174</a:t>
                      </a:r>
                      <a:endParaRPr lang="en-US" sz="1000"/>
                    </a:p>
                  </a:txBody>
                  <a:tcPr/>
                </a:tc>
                <a:tc>
                  <a:txBody>
                    <a:bodyPr/>
                    <a:lstStyle/>
                    <a:p>
                      <a:r>
                        <a:rPr lang="en-US" sz="1000"/>
                        <a:t>1.1078%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85504009"/>
                  </a:ext>
                </a:extLst>
              </a:tr>
              <a:tr h="370840">
                <a:tc>
                  <a:txBody>
                    <a:bodyPr/>
                    <a:lstStyle/>
                    <a:p>
                      <a:r>
                        <a:rPr lang="es-ES" sz="1000" b="1"/>
                        <a:t>La Salteña - 2016-12-07 17:00:01</a:t>
                      </a:r>
                      <a:r>
                        <a:rPr lang="es-ES" sz="1000"/>
                        <a:t>
Este finde largo es ideal para descansar... y por qué no dejar que otros sean los que se pongan el delantal y nos preparen una deliciosa comida con La Salteña. 
¿Qué comida te gustaría que te hicieran? ¡Votá con tu reacción!</a:t>
                      </a:r>
                      <a:endParaRPr lang="en-US" sz="1000"/>
                    </a:p>
                  </a:txBody>
                  <a:tcPr/>
                </a:tc>
                <a:tc>
                  <a:txBody>
                    <a:bodyPr/>
                    <a:lstStyle/>
                    <a:p>
                      <a:r>
                        <a:rPr lang="en-US" sz="1000"/>
                        <a:t>3598</a:t>
                      </a:r>
                      <a:endParaRPr lang="en-US" sz="1000"/>
                    </a:p>
                  </a:txBody>
                  <a:tcPr/>
                </a:tc>
                <a:tc>
                  <a:txBody>
                    <a:bodyPr/>
                    <a:lstStyle/>
                    <a:p>
                      <a:r>
                        <a:rPr lang="en-US" sz="1000"/>
                        <a:t>3529</a:t>
                      </a:r>
                      <a:endParaRPr lang="en-US" sz="1000"/>
                    </a:p>
                  </a:txBody>
                  <a:tcPr/>
                </a:tc>
                <a:tc>
                  <a:txBody>
                    <a:bodyPr/>
                    <a:lstStyle/>
                    <a:p>
                      <a:r>
                        <a:rPr lang="en-US" sz="1000"/>
                        <a:t>28</a:t>
                      </a:r>
                      <a:endParaRPr lang="en-US" sz="1000"/>
                    </a:p>
                  </a:txBody>
                  <a:tcPr/>
                </a:tc>
                <a:tc>
                  <a:txBody>
                    <a:bodyPr/>
                    <a:lstStyle/>
                    <a:p>
                      <a:r>
                        <a:rPr lang="en-US" sz="1000"/>
                        <a:t>41</a:t>
                      </a:r>
                      <a:endParaRPr lang="en-US" sz="1000"/>
                    </a:p>
                  </a:txBody>
                  <a:tcPr/>
                </a:tc>
                <a:tc>
                  <a:txBody>
                    <a:bodyPr/>
                    <a:lstStyle/>
                    <a:p>
                      <a:r>
                        <a:rPr lang="en-US" sz="1000"/>
                        <a:t>0.6609%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204992461"/>
                  </a:ext>
                </a:extLst>
              </a:tr>
              <a:tr h="370840">
                <a:tc>
                  <a:txBody>
                    <a:bodyPr/>
                    <a:lstStyle/>
                    <a:p>
                      <a:r>
                        <a:rPr lang="es-ES" sz="1000" b="1"/>
                        <a:t>La Salteña - 2016-12-01 12:00:34</a:t>
                      </a:r>
                      <a:r>
                        <a:rPr lang="es-ES" sz="1000"/>
                        <a:t>
¡Arrancá el mes pensando en la llegada del Verano! 
Con esta espectacular receta de Tarta de Zucchini y Ricotta, hecha con nuestras Pascualinas Mix De Semillas, descubrí cómo empezar a cuidarte, también puede ser rico. 
Receta: 6 porciones Ingredientes: 
- 1 Pascualina Mix de Semillas La Salteña 
- 4 zucchini -250 g de ricota 
- 100 g de queso rallado
- Tomillo fresco, a gusto 
- Aceite de oliva 
- Sal y pimienta, a gusto 
Preparación: 
1. Cortar los zucchini en rodajas, disponer en una placa para horno con aceite de oliva, sal y pimienta. Llevar a horno pre calentado a temperatura media (180 ºC) y cocinar durante 10 minutos aproximadamente, o hasta que se doren. Retirar y reservar. 
2. Mezclar la ricota con el queso rallado y el tomillo fresco. Salpimentar. 
3. Colocar la masa en un molde y sobre ella ¾ partes de la mezcla de ricota, luego disponer las rodajas de zucchini y por encima la preparación de ricota restante. 
4. Llevar a horno pre calentado a temperatura media (180 ºC) y </a:t>
                      </a:r>
                      <a:endParaRPr lang="en-US" sz="1000"/>
                    </a:p>
                  </a:txBody>
                  <a:tcPr/>
                </a:tc>
                <a:tc>
                  <a:txBody>
                    <a:bodyPr/>
                    <a:lstStyle/>
                    <a:p>
                      <a:r>
                        <a:rPr lang="en-US" sz="1000"/>
                        <a:t>2761</a:t>
                      </a:r>
                      <a:endParaRPr lang="en-US" sz="1000"/>
                    </a:p>
                  </a:txBody>
                  <a:tcPr/>
                </a:tc>
                <a:tc>
                  <a:txBody>
                    <a:bodyPr/>
                    <a:lstStyle/>
                    <a:p>
                      <a:r>
                        <a:rPr lang="en-US" sz="1000"/>
                        <a:t>2553</a:t>
                      </a:r>
                      <a:endParaRPr lang="en-US" sz="1000"/>
                    </a:p>
                  </a:txBody>
                  <a:tcPr/>
                </a:tc>
                <a:tc>
                  <a:txBody>
                    <a:bodyPr/>
                    <a:lstStyle/>
                    <a:p>
                      <a:r>
                        <a:rPr lang="en-US" sz="1000"/>
                        <a:t>18</a:t>
                      </a:r>
                      <a:endParaRPr lang="en-US" sz="1000"/>
                    </a:p>
                  </a:txBody>
                  <a:tcPr/>
                </a:tc>
                <a:tc>
                  <a:txBody>
                    <a:bodyPr/>
                    <a:lstStyle/>
                    <a:p>
                      <a:r>
                        <a:rPr lang="en-US" sz="1000"/>
                        <a:t>190</a:t>
                      </a:r>
                      <a:endParaRPr lang="en-US" sz="1000"/>
                    </a:p>
                  </a:txBody>
                  <a:tcPr/>
                </a:tc>
                <a:tc>
                  <a:txBody>
                    <a:bodyPr/>
                    <a:lstStyle/>
                    <a:p>
                      <a:r>
                        <a:rPr lang="en-US" sz="1000"/>
                        <a:t>0.5087%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08288488"/>
                  </a:ext>
                </a:extLst>
              </a:tr>
              <a:tr h="370840">
                <a:tc>
                  <a:txBody>
                    <a:bodyPr/>
                    <a:lstStyle/>
                    <a:p>
                      <a:r>
                        <a:rPr lang="es-ES" sz="1000" b="1"/>
                        <a:t>La Salteña - 2016-12-21 11:02:27</a:t>
                      </a:r>
                      <a:r>
                        <a:rPr lang="es-ES" sz="1000"/>
                        <a:t>
¡Hoy comienza el Verano! 
Y con él llega el día más largo del año, una oportunidad perfecta para ver el atardecer, mientras disfrutás de estos espectaculares Rollitos de Verdura hechos con nuestras Tapas para Empanadas Mix de Semillas. 
Receta: 12 unidades
 Ingredientes: 
-1 pack de Tapas de Empanadas Mix de Semillas La Salteña 
-2 cebollas moradas 
-2 zanahorias
-1 morrón rojo 
-1 morrón verde 
-1 morrón amarillo 
-Aceite 
-Sal y pimienta 
Preparación: 
1. Cortar los vegetales en tiritas y saltear en una sartén con aceite hasta que estén tiernos y dorados. Condimentar con sal y pimienta. 
2. Disponer una porción de los vegetales en el centro de la masa de empanadas y doblar los extremos hasta el centro. Colocar los rolls en una placa con rocío vegetal, con la unión de la masa hacia abajo. 
3. Cocinar en horno precalentado a temperatura media (180 ºC) de 10 a 15 minutos, dar vuelta los rolls y cocinar otros 10 minutos.</a:t>
                      </a:r>
                      <a:endParaRPr lang="en-US" sz="1000"/>
                    </a:p>
                  </a:txBody>
                  <a:tcPr/>
                </a:tc>
                <a:tc>
                  <a:txBody>
                    <a:bodyPr/>
                    <a:lstStyle/>
                    <a:p>
                      <a:r>
                        <a:rPr lang="en-US" sz="1000"/>
                        <a:t>2376</a:t>
                      </a:r>
                      <a:endParaRPr lang="en-US" sz="1000"/>
                    </a:p>
                  </a:txBody>
                  <a:tcPr/>
                </a:tc>
                <a:tc>
                  <a:txBody>
                    <a:bodyPr/>
                    <a:lstStyle/>
                    <a:p>
                      <a:r>
                        <a:rPr lang="en-US" sz="1000"/>
                        <a:t>2217</a:t>
                      </a:r>
                      <a:endParaRPr lang="en-US" sz="1000"/>
                    </a:p>
                  </a:txBody>
                  <a:tcPr/>
                </a:tc>
                <a:tc>
                  <a:txBody>
                    <a:bodyPr/>
                    <a:lstStyle/>
                    <a:p>
                      <a:r>
                        <a:rPr lang="en-US" sz="1000"/>
                        <a:t>28</a:t>
                      </a:r>
                      <a:endParaRPr lang="en-US" sz="1000"/>
                    </a:p>
                  </a:txBody>
                  <a:tcPr/>
                </a:tc>
                <a:tc>
                  <a:txBody>
                    <a:bodyPr/>
                    <a:lstStyle/>
                    <a:p>
                      <a:r>
                        <a:rPr lang="en-US" sz="1000"/>
                        <a:t>131</a:t>
                      </a:r>
                      <a:endParaRPr lang="en-US" sz="1000"/>
                    </a:p>
                  </a:txBody>
                  <a:tcPr/>
                </a:tc>
                <a:tc>
                  <a:txBody>
                    <a:bodyPr/>
                    <a:lstStyle/>
                    <a:p>
                      <a:r>
                        <a:rPr lang="en-US" sz="1000"/>
                        <a:t>0.4354%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66524217"/>
                  </a:ext>
                </a:extLst>
              </a:tr>
              <a:tr h="370840">
                <a:tc>
                  <a:txBody>
                    <a:bodyPr/>
                    <a:lstStyle/>
                    <a:p>
                      <a:r>
                        <a:rPr lang="es-ES" sz="1000" b="1"/>
                        <a:t>La Salteña - 2016-12-14 13:00:02</a:t>
                      </a:r>
                      <a:r>
                        <a:rPr lang="es-ES" sz="1000"/>
                        <a:t>
Ahora nuestras empanadas son tan fáciles de preparar como de abrir, porque todos nuestros packs vienen con abre fácil ¡Probalas!</a:t>
                      </a:r>
                      <a:endParaRPr lang="en-US" sz="1000"/>
                    </a:p>
                  </a:txBody>
                  <a:tcPr/>
                </a:tc>
                <a:tc>
                  <a:txBody>
                    <a:bodyPr/>
                    <a:lstStyle/>
                    <a:p>
                      <a:r>
                        <a:rPr lang="en-US" sz="1000"/>
                        <a:t>2068</a:t>
                      </a:r>
                      <a:endParaRPr lang="en-US" sz="1000"/>
                    </a:p>
                  </a:txBody>
                  <a:tcPr/>
                </a:tc>
                <a:tc>
                  <a:txBody>
                    <a:bodyPr/>
                    <a:lstStyle/>
                    <a:p>
                      <a:r>
                        <a:rPr lang="en-US" sz="1000"/>
                        <a:t>2024</a:t>
                      </a:r>
                      <a:endParaRPr lang="en-US" sz="1000"/>
                    </a:p>
                  </a:txBody>
                  <a:tcPr/>
                </a:tc>
                <a:tc>
                  <a:txBody>
                    <a:bodyPr/>
                    <a:lstStyle/>
                    <a:p>
                      <a:r>
                        <a:rPr lang="en-US" sz="1000"/>
                        <a:t>26</a:t>
                      </a:r>
                      <a:endParaRPr lang="en-US" sz="1000"/>
                    </a:p>
                  </a:txBody>
                  <a:tcPr/>
                </a:tc>
                <a:tc>
                  <a:txBody>
                    <a:bodyPr/>
                    <a:lstStyle/>
                    <a:p>
                      <a:r>
                        <a:rPr lang="en-US" sz="1000"/>
                        <a:t>18</a:t>
                      </a:r>
                      <a:endParaRPr lang="en-US" sz="1000"/>
                    </a:p>
                  </a:txBody>
                  <a:tcPr/>
                </a:tc>
                <a:tc>
                  <a:txBody>
                    <a:bodyPr/>
                    <a:lstStyle/>
                    <a:p>
                      <a:r>
                        <a:rPr lang="en-US" sz="1000"/>
                        <a:t>0.3795%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50290230"/>
                  </a:ext>
                </a:extLst>
              </a:tr>
              <a:tr h="370840">
                <a:tc>
                  <a:txBody>
                    <a:bodyPr/>
                    <a:lstStyle/>
                    <a:p>
                      <a:r>
                        <a:rPr lang="es-ES" sz="1000" b="1"/>
                        <a:t>La Salteña - 2016-12-28 10:00:01</a:t>
                      </a:r>
                      <a:r>
                        <a:rPr lang="es-ES" sz="1000"/>
                        <a:t>
Los raviolitos ya terminaron el año y empezaron las vacaciones, pero al parecer están un poquito aburridos durante la semana...</a:t>
                      </a:r>
                      <a:endParaRPr lang="en-US" sz="1000"/>
                    </a:p>
                  </a:txBody>
                  <a:tcPr/>
                </a:tc>
                <a:tc>
                  <a:txBody>
                    <a:bodyPr/>
                    <a:lstStyle/>
                    <a:p>
                      <a:r>
                        <a:rPr lang="en-US" sz="1000"/>
                        <a:t>1269</a:t>
                      </a:r>
                      <a:endParaRPr lang="en-US" sz="1000"/>
                    </a:p>
                  </a:txBody>
                  <a:tcPr/>
                </a:tc>
                <a:tc>
                  <a:txBody>
                    <a:bodyPr/>
                    <a:lstStyle/>
                    <a:p>
                      <a:r>
                        <a:rPr lang="en-US" sz="1000"/>
                        <a:t>1231</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tc>
                  <a:txBody>
                    <a:bodyPr/>
                    <a:lstStyle/>
                    <a:p>
                      <a:r>
                        <a:rPr lang="en-US" sz="1000"/>
                        <a:t>0.2322%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8831267"/>
                  </a:ext>
                </a:extLst>
              </a:tr>
              <a:tr h="370840">
                <a:tc>
                  <a:txBody>
                    <a:bodyPr/>
                    <a:lstStyle/>
                    <a:p>
                      <a:r>
                        <a:rPr lang="es-ES" sz="1000" b="1"/>
                        <a:t>La Salteña - 2016-12-30 17:00:00</a:t>
                      </a:r>
                      <a:r>
                        <a:rPr lang="es-ES" sz="1000"/>
                        <a:t>
Para recibir el año nuevo compartiendo el mejor sabor en familia, te compartimos esta espectacular receta de Formas Navideñas de Pizza, hecha con Tapas para Pascualina Hojaldradas La Salteña. ¡Chin Chin! 
Receta: 6 unidades
Ingredientes: 
-1 pack de Pascualinas Hojaldradas La Salteña 
-200 g de mozzarella 
-½ taza de salsa para pizza 
-Orégano 
Preparación: 
1. Juntar las dos masas y estirar apenas para que se unan. Con un cortante de la forma que prefieran cortar las pizzetas 
2. Disponerlas en una placa con rocío vegetal, untar con salsa de pizza y llevar a horno pre calentado a temperatura media (180 ºC) por 10 minutos. 
3. Retirar y colocar la mozzarella rallada, volver al horno hasta la pizza esté lista. Espolvorear con orégano.</a:t>
                      </a:r>
                      <a:endParaRPr lang="en-US" sz="1000"/>
                    </a:p>
                  </a:txBody>
                  <a:tcPr/>
                </a:tc>
                <a:tc>
                  <a:txBody>
                    <a:bodyPr/>
                    <a:lstStyle/>
                    <a:p>
                      <a:r>
                        <a:rPr lang="en-US" sz="1000"/>
                        <a:t>1255</a:t>
                      </a:r>
                      <a:endParaRPr lang="en-US" sz="1000"/>
                    </a:p>
                  </a:txBody>
                  <a:tcPr/>
                </a:tc>
                <a:tc>
                  <a:txBody>
                    <a:bodyPr/>
                    <a:lstStyle/>
                    <a:p>
                      <a:r>
                        <a:rPr lang="en-US" sz="1000"/>
                        <a:t>967</a:t>
                      </a:r>
                      <a:endParaRPr lang="en-US" sz="1000"/>
                    </a:p>
                  </a:txBody>
                  <a:tcPr/>
                </a:tc>
                <a:tc>
                  <a:txBody>
                    <a:bodyPr/>
                    <a:lstStyle/>
                    <a:p>
                      <a:r>
                        <a:rPr lang="en-US" sz="1000"/>
                        <a:t>34</a:t>
                      </a:r>
                      <a:endParaRPr lang="en-US" sz="1000"/>
                    </a:p>
                  </a:txBody>
                  <a:tcPr/>
                </a:tc>
                <a:tc>
                  <a:txBody>
                    <a:bodyPr/>
                    <a:lstStyle/>
                    <a:p>
                      <a:r>
                        <a:rPr lang="en-US" sz="1000"/>
                        <a:t>254</a:t>
                      </a:r>
                      <a:endParaRPr lang="en-US" sz="1000"/>
                    </a:p>
                  </a:txBody>
                  <a:tcPr/>
                </a:tc>
                <a:tc>
                  <a:txBody>
                    <a:bodyPr/>
                    <a:lstStyle/>
                    <a:p>
                      <a:r>
                        <a:rPr lang="en-US" sz="1000"/>
                        <a:t>0.2296%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0639201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802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5994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9332946"/>
                    </a:ext>
                  </a:extLst>
                </a:gridCol>
                <a:gridCol w="658368">
                  <a:extLst>
                    <a:ext uri="{9D8B030D-6E8A-4147-A177-3AD203B41FA5}">
                      <a16:colId xmlns:a16="http://schemas.microsoft.com/office/drawing/2014/main" val="3100616299"/>
                    </a:ext>
                  </a:extLst>
                </a:gridCol>
                <a:gridCol w="658368">
                  <a:extLst>
                    <a:ext uri="{9D8B030D-6E8A-4147-A177-3AD203B41FA5}">
                      <a16:colId xmlns:a16="http://schemas.microsoft.com/office/drawing/2014/main" val="1459702711"/>
                    </a:ext>
                  </a:extLst>
                </a:gridCol>
                <a:gridCol w="658368">
                  <a:extLst>
                    <a:ext uri="{9D8B030D-6E8A-4147-A177-3AD203B41FA5}">
                      <a16:colId xmlns:a16="http://schemas.microsoft.com/office/drawing/2014/main" val="2118569161"/>
                    </a:ext>
                  </a:extLst>
                </a:gridCol>
                <a:gridCol w="658368">
                  <a:extLst>
                    <a:ext uri="{9D8B030D-6E8A-4147-A177-3AD203B41FA5}">
                      <a16:colId xmlns:a16="http://schemas.microsoft.com/office/drawing/2014/main" val="3474056702"/>
                    </a:ext>
                  </a:extLst>
                </a:gridCol>
                <a:gridCol w="658368">
                  <a:extLst>
                    <a:ext uri="{9D8B030D-6E8A-4147-A177-3AD203B41FA5}">
                      <a16:colId xmlns:a16="http://schemas.microsoft.com/office/drawing/2014/main" val="888380234"/>
                    </a:ext>
                  </a:extLst>
                </a:gridCol>
                <a:gridCol w="658368">
                  <a:extLst>
                    <a:ext uri="{9D8B030D-6E8A-4147-A177-3AD203B41FA5}">
                      <a16:colId xmlns:a16="http://schemas.microsoft.com/office/drawing/2014/main" val="1718451346"/>
                    </a:ext>
                  </a:extLst>
                </a:gridCol>
                <a:gridCol w="658368">
                  <a:extLst>
                    <a:ext uri="{9D8B030D-6E8A-4147-A177-3AD203B41FA5}">
                      <a16:colId xmlns:a16="http://schemas.microsoft.com/office/drawing/2014/main" val="219173938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08235418"/>
                  </a:ext>
                </a:extLst>
              </a:tr>
              <a:tr h="370840">
                <a:tc>
                  <a:txBody>
                    <a:bodyPr/>
                    <a:lstStyle/>
                    <a:p>
                      <a:r>
                        <a:rPr lang="es-ES" sz="1000" b="1"/>
                        <a:t>La Salteña - 2016-12-12 12:00:02</a:t>
                      </a:r>
                      <a:r>
                        <a:rPr lang="es-ES" sz="1000"/>
                        <a:t>
Nada mejor que empezar la semana con una rica comida después de un finde largo. Por eso te compartimos esta receta inigualable de Tarta de Calabaza y Queso, hecha con nuestras Pascualinas Mix de Semillas La Salteña. 
Mirá la receta acá: 
Porciones: 6 
Ingredientes: 
-1 Tapa para Pascualina de Semillas La Salteña 
-1 calabaza grande 
-6 Cdas de aceite de oliva 
-250 g de queso muzzarella 
-Sal y pimienta 
-Hierbas frescas picadas 
Preparación: 
1. Para el relleno; cortar la calabaza en cubos pequeños. 
2. En una sartén saltear los cubos de calabaza en el aceite caliente hasta que estén tiernos y reservar. 
3. Cortar el queso en cubos. Mezclar con la calabaza, las hierbas picadas y salpimentar. 
4. Tapizar una tartera desmontable de 22 cm de diámetro con el disco de masa. 5. Rellenar la tarta y cocinar en un horno pre calentado a temperatura media (180°C) durante aproximadamente 30 minutos. 6. Retirar, desmoldar y servir.</a:t>
                      </a:r>
                      <a:endParaRPr lang="en-US" sz="1000"/>
                    </a:p>
                  </a:txBody>
                  <a:tcPr/>
                </a:tc>
                <a:tc>
                  <a:txBody>
                    <a:bodyPr/>
                    <a:lstStyle/>
                    <a:p>
                      <a:r>
                        <a:rPr lang="en-US" sz="1000"/>
                        <a:t>403</a:t>
                      </a:r>
                      <a:endParaRPr lang="en-US" sz="1000"/>
                    </a:p>
                  </a:txBody>
                  <a:tcPr/>
                </a:tc>
                <a:tc>
                  <a:txBody>
                    <a:bodyPr/>
                    <a:lstStyle/>
                    <a:p>
                      <a:r>
                        <a:rPr lang="en-US" sz="1000"/>
                        <a:t>367</a:t>
                      </a:r>
                      <a:endParaRPr lang="en-US" sz="1000"/>
                    </a:p>
                  </a:txBody>
                  <a:tcPr/>
                </a:tc>
                <a:tc>
                  <a:txBody>
                    <a:bodyPr/>
                    <a:lstStyle/>
                    <a:p>
                      <a:r>
                        <a:rPr lang="en-US" sz="1000"/>
                        <a:t>3</a:t>
                      </a:r>
                      <a:endParaRPr lang="en-US" sz="1000"/>
                    </a:p>
                  </a:txBody>
                  <a:tcPr/>
                </a:tc>
                <a:tc>
                  <a:txBody>
                    <a:bodyPr/>
                    <a:lstStyle/>
                    <a:p>
                      <a:r>
                        <a:rPr lang="en-US" sz="1000"/>
                        <a:t>33</a:t>
                      </a:r>
                      <a:endParaRPr lang="en-US" sz="1000"/>
                    </a:p>
                  </a:txBody>
                  <a:tcPr/>
                </a:tc>
                <a:tc>
                  <a:txBody>
                    <a:bodyPr/>
                    <a:lstStyle/>
                    <a:p>
                      <a:r>
                        <a:rPr lang="en-US" sz="1000"/>
                        <a:t>0.0740%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30178462"/>
                  </a:ext>
                </a:extLst>
              </a:tr>
              <a:tr h="370840">
                <a:tc>
                  <a:txBody>
                    <a:bodyPr/>
                    <a:lstStyle/>
                    <a:p>
                      <a:r>
                        <a:rPr lang="es-ES" sz="1000" b="1"/>
                        <a:t>La Salteña - 2016-12-10 13:00:00</a:t>
                      </a:r>
                      <a:r>
                        <a:rPr lang="es-ES" sz="1000"/>
                        <a:t>
Si todavía no probaste nuestros nuevos productos Línea Económica La Salteña, todavía tenés tiempo para hacerlo y preparar las comidas que más te gustan, a un menor precio. 
¿Cuál receta te gustaría cocinar con ellos? ¡Contanos!</a:t>
                      </a:r>
                      <a:endParaRPr lang="en-US" sz="1000"/>
                    </a:p>
                  </a:txBody>
                  <a:tcPr/>
                </a:tc>
                <a:tc>
                  <a:txBody>
                    <a:bodyPr/>
                    <a:lstStyle/>
                    <a:p>
                      <a:r>
                        <a:rPr lang="en-US" sz="1000"/>
                        <a:t>374</a:t>
                      </a:r>
                      <a:endParaRPr lang="en-US" sz="1000"/>
                    </a:p>
                  </a:txBody>
                  <a:tcPr/>
                </a:tc>
                <a:tc>
                  <a:txBody>
                    <a:bodyPr/>
                    <a:lstStyle/>
                    <a:p>
                      <a:r>
                        <a:rPr lang="en-US" sz="1000"/>
                        <a:t>339</a:t>
                      </a:r>
                      <a:endParaRPr lang="en-US" sz="1000"/>
                    </a:p>
                  </a:txBody>
                  <a:tcPr/>
                </a:tc>
                <a:tc>
                  <a:txBody>
                    <a:bodyPr/>
                    <a:lstStyle/>
                    <a:p>
                      <a:r>
                        <a:rPr lang="en-US" sz="1000"/>
                        <a:t>21</a:t>
                      </a:r>
                      <a:endParaRPr lang="en-US" sz="1000"/>
                    </a:p>
                  </a:txBody>
                  <a:tcPr/>
                </a:tc>
                <a:tc>
                  <a:txBody>
                    <a:bodyPr/>
                    <a:lstStyle/>
                    <a:p>
                      <a:r>
                        <a:rPr lang="en-US" sz="1000"/>
                        <a:t>14</a:t>
                      </a:r>
                      <a:endParaRPr lang="en-US" sz="1000"/>
                    </a:p>
                  </a:txBody>
                  <a:tcPr/>
                </a:tc>
                <a:tc>
                  <a:txBody>
                    <a:bodyPr/>
                    <a:lstStyle/>
                    <a:p>
                      <a:r>
                        <a:rPr lang="en-US" sz="1000"/>
                        <a:t>0.0687%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53004265"/>
                  </a:ext>
                </a:extLst>
              </a:tr>
              <a:tr h="370840">
                <a:tc>
                  <a:txBody>
                    <a:bodyPr/>
                    <a:lstStyle/>
                    <a:p>
                      <a:r>
                        <a:rPr lang="es-ES" sz="1000" b="1"/>
                        <a:t>La Salteña - 2016-12-23 17:00:01</a:t>
                      </a:r>
                      <a:r>
                        <a:rPr lang="es-ES" sz="1000"/>
                        <a:t>
Preparando con nuestras Tapas de Pascualina Hojaldradas estos deliciosos Canapés de guacamole, queso crema y ciboulette, podés decorar tu mesa navideña con mucho sabor para compartir. ¡Feliz Navidad para todos! 
Receta: 
Ingredientes: 
-1 pack de Tapas de Pascualinas Hojaldradas La Salteña 
-2 paltas 
-1 cebolla morada chica 
-1 tomate 
-Cilantro, a gusto 
-1 limón 
-1 lata de atún -300 g de queso crema 
-Ciboulette, a gusto 
-Sal y pimienta 
Preparación: 
1. Cortar la masa con cortantes de distintas formas, disponer las piezas en una placa con papel manteca y pincharlas. 
2. Cocinar en horno precalentado a temperatura media (180 ºC) durante 10 minutos aproximadamente o hasta que estén doradas. Retirar y reservar. 
3. Para el guacamole, pisar las paltas y mezclar con la cebolla, el tomate y el cilantro picados y condimentar con limón, sal y pimienta. 
4. Para el dip de atún mezclar la lata de atún con 3 cucharadas de queso crema, y condimentar con pimienta. 
5. Para el dip de ciboule</a:t>
                      </a:r>
                      <a:endParaRPr lang="en-US" sz="1000"/>
                    </a:p>
                  </a:txBody>
                  <a:tcPr/>
                </a:tc>
                <a:tc>
                  <a:txBody>
                    <a:bodyPr/>
                    <a:lstStyle/>
                    <a:p>
                      <a:r>
                        <a:rPr lang="en-US" sz="1000"/>
                        <a:t>240</a:t>
                      </a:r>
                      <a:endParaRPr lang="en-US" sz="1000"/>
                    </a:p>
                  </a:txBody>
                  <a:tcPr/>
                </a:tc>
                <a:tc>
                  <a:txBody>
                    <a:bodyPr/>
                    <a:lstStyle/>
                    <a:p>
                      <a:r>
                        <a:rPr lang="en-US" sz="1000"/>
                        <a:t>171</a:t>
                      </a:r>
                      <a:endParaRPr lang="en-US" sz="1000"/>
                    </a:p>
                  </a:txBody>
                  <a:tcPr/>
                </a:tc>
                <a:tc>
                  <a:txBody>
                    <a:bodyPr/>
                    <a:lstStyle/>
                    <a:p>
                      <a:r>
                        <a:rPr lang="en-US" sz="1000"/>
                        <a:t>4</a:t>
                      </a:r>
                      <a:endParaRPr lang="en-US" sz="1000"/>
                    </a:p>
                  </a:txBody>
                  <a:tcPr/>
                </a:tc>
                <a:tc>
                  <a:txBody>
                    <a:bodyPr/>
                    <a:lstStyle/>
                    <a:p>
                      <a:r>
                        <a:rPr lang="en-US" sz="1000"/>
                        <a:t>65</a:t>
                      </a:r>
                      <a:endParaRPr lang="en-US" sz="1000"/>
                    </a:p>
                  </a:txBody>
                  <a:tcPr/>
                </a:tc>
                <a:tc>
                  <a:txBody>
                    <a:bodyPr/>
                    <a:lstStyle/>
                    <a:p>
                      <a:r>
                        <a:rPr lang="en-US" sz="1000"/>
                        <a:t>0.0440%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11661913"/>
                  </a:ext>
                </a:extLst>
              </a:tr>
              <a:tr h="370840">
                <a:tc>
                  <a:txBody>
                    <a:bodyPr/>
                    <a:lstStyle/>
                    <a:p>
                      <a:r>
                        <a:rPr lang="en-US" sz="1000" b="1"/>
                        <a:t>La Salteña - 2016-12-12 12:34:22</a:t>
                      </a:r>
                      <a:r>
                        <a:rPr lang="en-US" sz="1000"/>
                        <a:t>
</a:t>
                      </a:r>
                      <a:endParaRPr lang="en-US" sz="1000"/>
                    </a:p>
                  </a:txBody>
                  <a:tcPr/>
                </a:tc>
                <a:tc>
                  <a:txBody>
                    <a:bodyPr/>
                    <a:lstStyle/>
                    <a:p>
                      <a:r>
                        <a:rPr lang="en-US" sz="1000"/>
                        <a:t>204</a:t>
                      </a:r>
                      <a:endParaRPr lang="en-US" sz="1000"/>
                    </a:p>
                  </a:txBody>
                  <a:tcPr/>
                </a:tc>
                <a:tc>
                  <a:txBody>
                    <a:bodyPr/>
                    <a:lstStyle/>
                    <a:p>
                      <a:r>
                        <a:rPr lang="en-US" sz="1000"/>
                        <a:t>184</a:t>
                      </a:r>
                      <a:endParaRPr lang="en-US" sz="1000"/>
                    </a:p>
                  </a:txBody>
                  <a:tcPr/>
                </a:tc>
                <a:tc>
                  <a:txBody>
                    <a:bodyPr/>
                    <a:lstStyle/>
                    <a:p>
                      <a:r>
                        <a:rPr lang="en-US" sz="1000"/>
                        <a:t>8</a:t>
                      </a:r>
                      <a:endParaRPr lang="en-US" sz="1000"/>
                    </a:p>
                  </a:txBody>
                  <a:tcPr/>
                </a:tc>
                <a:tc>
                  <a:txBody>
                    <a:bodyPr/>
                    <a:lstStyle/>
                    <a:p>
                      <a:r>
                        <a:rPr lang="en-US" sz="1000"/>
                        <a:t>12</a:t>
                      </a:r>
                      <a:endParaRPr lang="en-US" sz="1000"/>
                    </a:p>
                  </a:txBody>
                  <a:tcPr/>
                </a:tc>
                <a:tc>
                  <a:txBody>
                    <a:bodyPr/>
                    <a:lstStyle/>
                    <a:p>
                      <a:r>
                        <a:rPr lang="en-US" sz="1000"/>
                        <a:t>0.0374%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41739894"/>
                  </a:ext>
                </a:extLst>
              </a:tr>
              <a:tr h="370840">
                <a:tc>
                  <a:txBody>
                    <a:bodyPr/>
                    <a:lstStyle/>
                    <a:p>
                      <a:r>
                        <a:rPr lang="en-US" sz="1000" b="1"/>
                        <a:t>La Salteña - 2016-12-12 12:34:15</a:t>
                      </a:r>
                      <a:r>
                        <a:rPr lang="en-US" sz="1000"/>
                        <a:t>
</a:t>
                      </a:r>
                      <a:endParaRPr lang="en-US" sz="1000"/>
                    </a:p>
                  </a:txBody>
                  <a:tcPr/>
                </a:tc>
                <a:tc>
                  <a:txBody>
                    <a:bodyPr/>
                    <a:lstStyle/>
                    <a:p>
                      <a:r>
                        <a:rPr lang="en-US" sz="1000"/>
                        <a:t>196</a:t>
                      </a:r>
                      <a:endParaRPr lang="en-US" sz="1000"/>
                    </a:p>
                  </a:txBody>
                  <a:tcPr/>
                </a:tc>
                <a:tc>
                  <a:txBody>
                    <a:bodyPr/>
                    <a:lstStyle/>
                    <a:p>
                      <a:r>
                        <a:rPr lang="en-US" sz="1000"/>
                        <a:t>190</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0.0360%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56251708"/>
                  </a:ext>
                </a:extLst>
              </a:tr>
              <a:tr h="370840">
                <a:tc>
                  <a:txBody>
                    <a:bodyPr/>
                    <a:lstStyle/>
                    <a:p>
                      <a:r>
                        <a:rPr lang="en-US" sz="1000" b="1"/>
                        <a:t>La Salteña - 2016-12-19 12:56:49</a:t>
                      </a:r>
                      <a:r>
                        <a:rPr lang="en-US" sz="1000"/>
                        <a:t>
</a:t>
                      </a:r>
                      <a:endParaRPr lang="en-US" sz="1000"/>
                    </a:p>
                  </a:txBody>
                  <a:tcPr/>
                </a:tc>
                <a:tc>
                  <a:txBody>
                    <a:bodyPr/>
                    <a:lstStyle/>
                    <a:p>
                      <a:r>
                        <a:rPr lang="en-US" sz="1000"/>
                        <a:t>95</a:t>
                      </a:r>
                      <a:endParaRPr lang="en-US" sz="1000"/>
                    </a:p>
                  </a:txBody>
                  <a:tcPr/>
                </a:tc>
                <a:tc>
                  <a:txBody>
                    <a:bodyPr/>
                    <a:lstStyle/>
                    <a:p>
                      <a:r>
                        <a:rPr lang="en-US" sz="1000"/>
                        <a:t>91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0.0174%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20546174"/>
                  </a:ext>
                </a:extLst>
              </a:tr>
              <a:tr h="370840">
                <a:tc>
                  <a:txBody>
                    <a:bodyPr/>
                    <a:lstStyle/>
                    <a:p>
                      <a:r>
                        <a:rPr lang="en-US" sz="1000" b="1"/>
                        <a:t>La Salteña - 2016-12-19 12:57:49</a:t>
                      </a:r>
                      <a:r>
                        <a:rPr lang="en-US" sz="1000"/>
                        <a:t>
</a:t>
                      </a:r>
                      <a:endParaRPr lang="en-US" sz="1000"/>
                    </a:p>
                  </a:txBody>
                  <a:tcPr/>
                </a:tc>
                <a:tc>
                  <a:txBody>
                    <a:bodyPr/>
                    <a:lstStyle/>
                    <a:p>
                      <a:r>
                        <a:rPr lang="en-US" sz="1000"/>
                        <a:t>93</a:t>
                      </a:r>
                      <a:endParaRPr lang="en-US" sz="1000"/>
                    </a:p>
                  </a:txBody>
                  <a:tcPr/>
                </a:tc>
                <a:tc>
                  <a:txBody>
                    <a:bodyPr/>
                    <a:lstStyle/>
                    <a:p>
                      <a:r>
                        <a:rPr lang="en-US" sz="1000"/>
                        <a:t>86</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0.0171%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45771517"/>
                  </a:ext>
                </a:extLst>
              </a:tr>
              <a:tr h="370840">
                <a:tc>
                  <a:txBody>
                    <a:bodyPr/>
                    <a:lstStyle/>
                    <a:p>
                      <a:r>
                        <a:rPr lang="es-ES" sz="1000" b="1"/>
                        <a:t>La Salteña - 2016-12-21 13:01:04</a:t>
                      </a:r>
                      <a:r>
                        <a:rPr lang="es-ES" sz="1000"/>
                        <a:t>
Ya tenemos a las ganadoras de nuestro concurso, que se llevan las bicicletas. ¡Felicitaciones, y gracias a todos por participar!
Pronto vendrán más sorteos.</a:t>
                      </a:r>
                      <a:endParaRPr lang="en-US" sz="1000"/>
                    </a:p>
                  </a:txBody>
                  <a:tcPr/>
                </a:tc>
                <a:tc>
                  <a:txBody>
                    <a:bodyPr/>
                    <a:lstStyle/>
                    <a:p>
                      <a:r>
                        <a:rPr lang="en-US" sz="1000"/>
                        <a:t>84</a:t>
                      </a:r>
                      <a:endParaRPr lang="en-US" sz="1000"/>
                    </a:p>
                  </a:txBody>
                  <a:tcPr/>
                </a:tc>
                <a:tc>
                  <a:txBody>
                    <a:bodyPr/>
                    <a:lstStyle/>
                    <a:p>
                      <a:r>
                        <a:rPr lang="en-US" sz="1000"/>
                        <a:t>72</a:t>
                      </a:r>
                      <a:endParaRPr lang="en-US" sz="1000"/>
                    </a:p>
                  </a:txBody>
                  <a:tcPr/>
                </a:tc>
                <a:tc>
                  <a:txBody>
                    <a:bodyPr/>
                    <a:lstStyle/>
                    <a:p>
                      <a:r>
                        <a:rPr lang="en-US" sz="1000"/>
                        <a:t>10</a:t>
                      </a:r>
                      <a:endParaRPr lang="en-US" sz="1000"/>
                    </a:p>
                  </a:txBody>
                  <a:tcPr/>
                </a:tc>
                <a:tc>
                  <a:txBody>
                    <a:bodyPr/>
                    <a:lstStyle/>
                    <a:p>
                      <a:r>
                        <a:rPr lang="en-US" sz="1000"/>
                        <a:t>2</a:t>
                      </a:r>
                      <a:endParaRPr lang="en-US" sz="1000"/>
                    </a:p>
                  </a:txBody>
                  <a:tcPr/>
                </a:tc>
                <a:tc>
                  <a:txBody>
                    <a:bodyPr/>
                    <a:lstStyle/>
                    <a:p>
                      <a:r>
                        <a:rPr lang="en-US" sz="1000"/>
                        <a:t>0.0154%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57963941"/>
                  </a:ext>
                </a:extLst>
              </a:tr>
              <a:tr h="370840">
                <a:tc>
                  <a:txBody>
                    <a:bodyPr/>
                    <a:lstStyle/>
                    <a:p>
                      <a:r>
                        <a:rPr lang="en-US" sz="1000" b="1"/>
                        <a:t>La Salteña - 2016-12-16 13:19:59</a:t>
                      </a:r>
                      <a:r>
                        <a:rPr lang="en-US" sz="1000"/>
                        <a:t>
Concurso “Bicis para Navidad”</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0.0059%</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8606291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604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4258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834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56133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341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24849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3014750"/>
                    </a:ext>
                  </a:extLst>
                </a:gridCol>
                <a:gridCol w="2468880">
                  <a:extLst>
                    <a:ext uri="{9D8B030D-6E8A-4147-A177-3AD203B41FA5}">
                      <a16:colId xmlns:a16="http://schemas.microsoft.com/office/drawing/2014/main" val="1726193695"/>
                    </a:ext>
                  </a:extLst>
                </a:gridCol>
                <a:gridCol w="822960">
                  <a:extLst>
                    <a:ext uri="{9D8B030D-6E8A-4147-A177-3AD203B41FA5}">
                      <a16:colId xmlns:a16="http://schemas.microsoft.com/office/drawing/2014/main" val="3731187140"/>
                    </a:ext>
                  </a:extLst>
                </a:gridCol>
                <a:gridCol w="822960">
                  <a:extLst>
                    <a:ext uri="{9D8B030D-6E8A-4147-A177-3AD203B41FA5}">
                      <a16:colId xmlns:a16="http://schemas.microsoft.com/office/drawing/2014/main" val="2503468550"/>
                    </a:ext>
                  </a:extLst>
                </a:gridCol>
                <a:gridCol w="822960">
                  <a:extLst>
                    <a:ext uri="{9D8B030D-6E8A-4147-A177-3AD203B41FA5}">
                      <a16:colId xmlns:a16="http://schemas.microsoft.com/office/drawing/2014/main" val="168299839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738301"/>
                  </a:ext>
                </a:extLst>
              </a:tr>
              <a:tr h="370840">
                <a:tc>
                  <a:txBody>
                    <a:bodyPr/>
                    <a:lstStyle/>
                    <a:p>
                      <a:r>
                        <a:rPr lang="en-US" sz="1000"/>
                        <a:t>Patricia Gutierrez</a:t>
                      </a:r>
                      <a:endParaRPr lang="en-US" sz="1000"/>
                    </a:p>
                  </a:txBody>
                  <a:tcPr/>
                </a:tc>
                <a:tc>
                  <a:txBody>
                    <a:bodyPr/>
                    <a:lstStyle/>
                    <a:p>
                      <a:r>
                        <a:rPr lang="en-US" sz="1000"/>
                        <a:t>La Salteña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937184531"/>
                  </a:ext>
                </a:extLst>
              </a:tr>
              <a:tr h="370840">
                <a:tc>
                  <a:txBody>
                    <a:bodyPr/>
                    <a:lstStyle/>
                    <a:p>
                      <a:r>
                        <a:rPr lang="en-US" sz="1000"/>
                        <a:t>Lucìa Marucco</a:t>
                      </a:r>
                      <a:endParaRPr lang="en-US" sz="1000"/>
                    </a:p>
                  </a:txBody>
                  <a:tcPr/>
                </a:tc>
                <a:tc>
                  <a:txBody>
                    <a:bodyPr/>
                    <a:lstStyle/>
                    <a:p>
                      <a:r>
                        <a:rPr lang="en-US" sz="1000"/>
                        <a:t>La Salteña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587843983"/>
                  </a:ext>
                </a:extLst>
              </a:tr>
              <a:tr h="370840">
                <a:tc>
                  <a:txBody>
                    <a:bodyPr/>
                    <a:lstStyle/>
                    <a:p>
                      <a:r>
                        <a:rPr lang="en-US" sz="1000"/>
                        <a:t>Lauri Dávalos</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546938283"/>
                  </a:ext>
                </a:extLst>
              </a:tr>
              <a:tr h="370840">
                <a:tc>
                  <a:txBody>
                    <a:bodyPr/>
                    <a:lstStyle/>
                    <a:p>
                      <a:r>
                        <a:rPr lang="en-US" sz="1000"/>
                        <a:t>Yamii Navarrø</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061957099"/>
                  </a:ext>
                </a:extLst>
              </a:tr>
              <a:tr h="370840">
                <a:tc>
                  <a:txBody>
                    <a:bodyPr/>
                    <a:lstStyle/>
                    <a:p>
                      <a:r>
                        <a:rPr lang="en-US" sz="1000"/>
                        <a:t>Sol Ballestrasse</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121585478"/>
                  </a:ext>
                </a:extLst>
              </a:tr>
              <a:tr h="370840">
                <a:tc>
                  <a:txBody>
                    <a:bodyPr/>
                    <a:lstStyle/>
                    <a:p>
                      <a:r>
                        <a:rPr lang="en-US" sz="1000"/>
                        <a:t>Luis Morón</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71055652"/>
                  </a:ext>
                </a:extLst>
              </a:tr>
              <a:tr h="370840">
                <a:tc>
                  <a:txBody>
                    <a:bodyPr/>
                    <a:lstStyle/>
                    <a:p>
                      <a:r>
                        <a:rPr lang="en-US" sz="1000"/>
                        <a:t>Fabiana Navea</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05730078"/>
                  </a:ext>
                </a:extLst>
              </a:tr>
              <a:tr h="370840">
                <a:tc>
                  <a:txBody>
                    <a:bodyPr/>
                    <a:lstStyle/>
                    <a:p>
                      <a:r>
                        <a:rPr lang="en-US" sz="1000"/>
                        <a:t>Alejandra Ferrer</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667876921"/>
                  </a:ext>
                </a:extLst>
              </a:tr>
              <a:tr h="370840">
                <a:tc>
                  <a:txBody>
                    <a:bodyPr/>
                    <a:lstStyle/>
                    <a:p>
                      <a:r>
                        <a:rPr lang="en-US" sz="1000"/>
                        <a:t>Moni Tedesco</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598871707"/>
                  </a:ext>
                </a:extLst>
              </a:tr>
              <a:tr h="370840">
                <a:tc>
                  <a:txBody>
                    <a:bodyPr/>
                    <a:lstStyle/>
                    <a:p>
                      <a:r>
                        <a:rPr lang="en-US" sz="1000"/>
                        <a:t>Claudia Edith Wierna</a:t>
                      </a:r>
                      <a:endParaRPr lang="en-US" sz="1000"/>
                    </a:p>
                  </a:txBody>
                  <a:tcPr/>
                </a:tc>
                <a:tc>
                  <a:txBody>
                    <a:bodyPr/>
                    <a:lstStyle/>
                    <a:p>
                      <a:r>
                        <a:rPr lang="en-US" sz="1000"/>
                        <a:t>La Salteña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2691947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15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97657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2862507"/>
                    </a:ext>
                  </a:extLst>
                </a:gridCol>
                <a:gridCol w="2468880">
                  <a:extLst>
                    <a:ext uri="{9D8B030D-6E8A-4147-A177-3AD203B41FA5}">
                      <a16:colId xmlns:a16="http://schemas.microsoft.com/office/drawing/2014/main" val="4094071149"/>
                    </a:ext>
                  </a:extLst>
                </a:gridCol>
                <a:gridCol w="822960">
                  <a:extLst>
                    <a:ext uri="{9D8B030D-6E8A-4147-A177-3AD203B41FA5}">
                      <a16:colId xmlns:a16="http://schemas.microsoft.com/office/drawing/2014/main" val="2729659221"/>
                    </a:ext>
                  </a:extLst>
                </a:gridCol>
                <a:gridCol w="822960">
                  <a:extLst>
                    <a:ext uri="{9D8B030D-6E8A-4147-A177-3AD203B41FA5}">
                      <a16:colId xmlns:a16="http://schemas.microsoft.com/office/drawing/2014/main" val="3127946165"/>
                    </a:ext>
                  </a:extLst>
                </a:gridCol>
                <a:gridCol w="822960">
                  <a:extLst>
                    <a:ext uri="{9D8B030D-6E8A-4147-A177-3AD203B41FA5}">
                      <a16:colId xmlns:a16="http://schemas.microsoft.com/office/drawing/2014/main" val="414782081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808491228"/>
                  </a:ext>
                </a:extLst>
              </a:tr>
              <a:tr h="370840">
                <a:tc>
                  <a:txBody>
                    <a:bodyPr/>
                    <a:lstStyle/>
                    <a:p>
                      <a:r>
                        <a:rPr lang="en-US" sz="1000"/>
                        <a:t>Ezequiel Tucci</a:t>
                      </a:r>
                      <a:endParaRPr lang="en-US" sz="1000"/>
                    </a:p>
                  </a:txBody>
                  <a:tcPr/>
                </a:tc>
                <a:tc>
                  <a:txBody>
                    <a:bodyPr/>
                    <a:lstStyle/>
                    <a:p>
                      <a:r>
                        <a:rPr lang="en-US" sz="1000"/>
                        <a:t>La Salteña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624259617"/>
                  </a:ext>
                </a:extLst>
              </a:tr>
              <a:tr h="370840">
                <a:tc>
                  <a:txBody>
                    <a:bodyPr/>
                    <a:lstStyle/>
                    <a:p>
                      <a:r>
                        <a:rPr lang="en-US" sz="1000"/>
                        <a:t>Brais Toronja</a:t>
                      </a:r>
                      <a:endParaRPr lang="en-US" sz="1000"/>
                    </a:p>
                  </a:txBody>
                  <a:tcPr/>
                </a:tc>
                <a:tc>
                  <a:txBody>
                    <a:bodyPr/>
                    <a:lstStyle/>
                    <a:p>
                      <a:r>
                        <a:rPr lang="en-US" sz="1000"/>
                        <a:t>La Salteña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265475186"/>
                  </a:ext>
                </a:extLst>
              </a:tr>
              <a:tr h="370840">
                <a:tc>
                  <a:txBody>
                    <a:bodyPr/>
                    <a:lstStyle/>
                    <a:p>
                      <a:r>
                        <a:rPr lang="en-US" sz="1000"/>
                        <a:t>Angelica Sandoval</a:t>
                      </a:r>
                      <a:endParaRPr lang="en-US" sz="1000"/>
                    </a:p>
                  </a:txBody>
                  <a:tcPr/>
                </a:tc>
                <a:tc>
                  <a:txBody>
                    <a:bodyPr/>
                    <a:lstStyle/>
                    <a:p>
                      <a:r>
                        <a:rPr lang="en-US" sz="1000"/>
                        <a:t>La Salteña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798056440"/>
                  </a:ext>
                </a:extLst>
              </a:tr>
              <a:tr h="370840">
                <a:tc>
                  <a:txBody>
                    <a:bodyPr/>
                    <a:lstStyle/>
                    <a:p>
                      <a:r>
                        <a:rPr lang="en-US" sz="1000"/>
                        <a:t>Agus Masu</a:t>
                      </a:r>
                      <a:endParaRPr lang="en-US" sz="1000"/>
                    </a:p>
                  </a:txBody>
                  <a:tcPr/>
                </a:tc>
                <a:tc>
                  <a:txBody>
                    <a:bodyPr/>
                    <a:lstStyle/>
                    <a:p>
                      <a:r>
                        <a:rPr lang="en-US" sz="1000"/>
                        <a:t>La Salteña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76947792"/>
                  </a:ext>
                </a:extLst>
              </a:tr>
              <a:tr h="370840">
                <a:tc>
                  <a:txBody>
                    <a:bodyPr/>
                    <a:lstStyle/>
                    <a:p>
                      <a:r>
                        <a:rPr lang="en-US" sz="1000"/>
                        <a:t>Mayra Navarro</a:t>
                      </a:r>
                      <a:endParaRPr lang="en-US" sz="1000"/>
                    </a:p>
                  </a:txBody>
                  <a:tcPr/>
                </a:tc>
                <a:tc>
                  <a:txBody>
                    <a:bodyPr/>
                    <a:lstStyle/>
                    <a:p>
                      <a:r>
                        <a:rPr lang="en-US" sz="1000"/>
                        <a:t>La Salteña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6444347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0635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636</Words>
  <Application>Microsoft Office PowerPoint</Application>
  <PresentationFormat>On-screen Show (4:3)</PresentationFormat>
  <Paragraphs>329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2</vt:lpstr>
      <vt:lpstr>Own Posts Table - 2 of 2</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2017-01-07T12:49:27Z</dcterms:created>
  <dcterms:modified xsi:type="dcterms:W3CDTF">2017-01-07T12:50:10Z</dcterms:modified>
</cp:coreProperties>
</file>