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@finanzascba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67-4E7B-ABDB-AF4A518941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8966016"/>
        <c:axId val="258960440"/>
      </c:radarChart>
      <c:catAx>
        <c:axId val="25896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60440"/>
        <c:crosses val="autoZero"/>
        <c:auto val="1"/>
        <c:lblAlgn val="ctr"/>
        <c:lblOffset val="100"/>
        <c:noMultiLvlLbl val="0"/>
      </c:catAx>
      <c:valAx>
        <c:axId val="258960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6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@finanzascba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1513</c:v>
                </c:pt>
                <c:pt idx="1">
                  <c:v>1514</c:v>
                </c:pt>
                <c:pt idx="2">
                  <c:v>1513</c:v>
                </c:pt>
                <c:pt idx="3">
                  <c:v>1513</c:v>
                </c:pt>
                <c:pt idx="4">
                  <c:v>1515</c:v>
                </c:pt>
                <c:pt idx="5">
                  <c:v>1518</c:v>
                </c:pt>
                <c:pt idx="6">
                  <c:v>1520</c:v>
                </c:pt>
                <c:pt idx="7">
                  <c:v>1522</c:v>
                </c:pt>
                <c:pt idx="8">
                  <c:v>1522</c:v>
                </c:pt>
                <c:pt idx="9">
                  <c:v>1523</c:v>
                </c:pt>
                <c:pt idx="10">
                  <c:v>1523</c:v>
                </c:pt>
                <c:pt idx="11">
                  <c:v>1524</c:v>
                </c:pt>
                <c:pt idx="12">
                  <c:v>1524</c:v>
                </c:pt>
                <c:pt idx="13">
                  <c:v>1524</c:v>
                </c:pt>
                <c:pt idx="14">
                  <c:v>1526</c:v>
                </c:pt>
                <c:pt idx="15">
                  <c:v>1529</c:v>
                </c:pt>
                <c:pt idx="16">
                  <c:v>1530</c:v>
                </c:pt>
                <c:pt idx="17">
                  <c:v>1529</c:v>
                </c:pt>
                <c:pt idx="18">
                  <c:v>1534</c:v>
                </c:pt>
                <c:pt idx="19">
                  <c:v>1535</c:v>
                </c:pt>
                <c:pt idx="20">
                  <c:v>1535</c:v>
                </c:pt>
                <c:pt idx="21">
                  <c:v>1538</c:v>
                </c:pt>
                <c:pt idx="22">
                  <c:v>1537</c:v>
                </c:pt>
                <c:pt idx="23">
                  <c:v>1536</c:v>
                </c:pt>
                <c:pt idx="24">
                  <c:v>1536</c:v>
                </c:pt>
                <c:pt idx="25">
                  <c:v>1538</c:v>
                </c:pt>
                <c:pt idx="26">
                  <c:v>1541</c:v>
                </c:pt>
                <c:pt idx="27">
                  <c:v>1544</c:v>
                </c:pt>
                <c:pt idx="28">
                  <c:v>1545</c:v>
                </c:pt>
                <c:pt idx="29">
                  <c:v>1545</c:v>
                </c:pt>
                <c:pt idx="30">
                  <c:v>1545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D6-43D6-BA66-EA0D15560A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124568"/>
        <c:axId val="232120632"/>
      </c:lineChart>
      <c:catAx>
        <c:axId val="232124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120632"/>
        <c:crosses val="autoZero"/>
        <c:auto val="1"/>
        <c:lblAlgn val="ctr"/>
        <c:lblOffset val="100"/>
        <c:noMultiLvlLbl val="0"/>
      </c:catAx>
      <c:valAx>
        <c:axId val="232120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124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@finanzascba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-1</c:v>
                </c:pt>
                <c:pt idx="3">
                  <c:v>0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3</c:v>
                </c:pt>
                <c:pt idx="16">
                  <c:v>1</c:v>
                </c:pt>
                <c:pt idx="17">
                  <c:v>-1</c:v>
                </c:pt>
                <c:pt idx="18">
                  <c:v>5</c:v>
                </c:pt>
                <c:pt idx="19">
                  <c:v>1</c:v>
                </c:pt>
                <c:pt idx="20">
                  <c:v>0</c:v>
                </c:pt>
                <c:pt idx="21">
                  <c:v>3</c:v>
                </c:pt>
                <c:pt idx="22">
                  <c:v>-1</c:v>
                </c:pt>
                <c:pt idx="23">
                  <c:v>-1</c:v>
                </c:pt>
                <c:pt idx="24">
                  <c:v>0</c:v>
                </c:pt>
                <c:pt idx="25">
                  <c:v>2</c:v>
                </c:pt>
                <c:pt idx="26">
                  <c:v>3</c:v>
                </c:pt>
                <c:pt idx="27">
                  <c:v>3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0C-45E9-92D7-321C27D4CE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966344"/>
        <c:axId val="258964376"/>
      </c:lineChart>
      <c:catAx>
        <c:axId val="258966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64376"/>
        <c:crosses val="autoZero"/>
        <c:auto val="1"/>
        <c:lblAlgn val="ctr"/>
        <c:lblOffset val="100"/>
        <c:noMultiLvlLbl val="0"/>
      </c:catAx>
      <c:valAx>
        <c:axId val="258964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6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@finanzascba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3B-419C-9DA4-A2AB5974FB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8964048"/>
        <c:axId val="258965360"/>
      </c:barChart>
      <c:catAx>
        <c:axId val="258964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65360"/>
        <c:crosses val="autoZero"/>
        <c:auto val="1"/>
        <c:lblAlgn val="ctr"/>
        <c:lblOffset val="100"/>
        <c:noMultiLvlLbl val="0"/>
      </c:catAx>
      <c:valAx>
        <c:axId val="25896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6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@finanzascba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4</c:v>
                </c:pt>
                <c:pt idx="5">
                  <c:v>5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4</c:v>
                </c:pt>
                <c:pt idx="12">
                  <c:v>4</c:v>
                </c:pt>
                <c:pt idx="13">
                  <c:v>4</c:v>
                </c:pt>
                <c:pt idx="14">
                  <c:v>3</c:v>
                </c:pt>
                <c:pt idx="15">
                  <c:v>4</c:v>
                </c:pt>
                <c:pt idx="16">
                  <c:v>3</c:v>
                </c:pt>
                <c:pt idx="17">
                  <c:v>2</c:v>
                </c:pt>
                <c:pt idx="18">
                  <c:v>4</c:v>
                </c:pt>
                <c:pt idx="19">
                  <c:v>3</c:v>
                </c:pt>
                <c:pt idx="20">
                  <c:v>5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  <c:pt idx="24">
                  <c:v>1</c:v>
                </c:pt>
                <c:pt idx="25">
                  <c:v>3</c:v>
                </c:pt>
                <c:pt idx="26">
                  <c:v>3</c:v>
                </c:pt>
                <c:pt idx="27">
                  <c:v>2</c:v>
                </c:pt>
                <c:pt idx="28">
                  <c:v>3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65-496B-A508-79144114A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120304"/>
        <c:axId val="232126208"/>
      </c:lineChart>
      <c:catAx>
        <c:axId val="23212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126208"/>
        <c:crosses val="autoZero"/>
        <c:auto val="1"/>
        <c:lblAlgn val="ctr"/>
        <c:lblOffset val="100"/>
        <c:noMultiLvlLbl val="0"/>
      </c:catAx>
      <c:valAx>
        <c:axId val="232126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12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@finanzascba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3B-408C-AA34-204C4337A0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@finanzascba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3B-408C-AA34-204C4337A0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6550128"/>
        <c:axId val="266554720"/>
      </c:barChart>
      <c:catAx>
        <c:axId val="266550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554720"/>
        <c:crosses val="autoZero"/>
        <c:auto val="1"/>
        <c:lblAlgn val="ctr"/>
        <c:lblOffset val="100"/>
        <c:noMultiLvlLbl val="0"/>
      </c:catAx>
      <c:valAx>
        <c:axId val="266554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550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@finanzascba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</c:v>
                </c:pt>
                <c:pt idx="1">
                  <c:v>15</c:v>
                </c:pt>
                <c:pt idx="2">
                  <c:v>14</c:v>
                </c:pt>
                <c:pt idx="3">
                  <c:v>14</c:v>
                </c:pt>
                <c:pt idx="4">
                  <c:v>12</c:v>
                </c:pt>
                <c:pt idx="5">
                  <c:v>8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DB-4BE6-8234-19770AF742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6549800"/>
        <c:axId val="266550784"/>
      </c:barChart>
      <c:catAx>
        <c:axId val="266549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550784"/>
        <c:crosses val="autoZero"/>
        <c:auto val="1"/>
        <c:lblAlgn val="ctr"/>
        <c:lblOffset val="100"/>
        <c:noMultiLvlLbl val="0"/>
      </c:catAx>
      <c:valAx>
        <c:axId val="266550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549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@finanzascba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0.27904948768257998</c:v>
                </c:pt>
                <c:pt idx="1">
                  <c:v>0.27468933943753998</c:v>
                </c:pt>
                <c:pt idx="2">
                  <c:v>0.31299635616181998</c:v>
                </c:pt>
                <c:pt idx="3">
                  <c:v>0.28496683172942</c:v>
                </c:pt>
                <c:pt idx="4">
                  <c:v>0.34881185960323002</c:v>
                </c:pt>
                <c:pt idx="5">
                  <c:v>0.22890778286461999</c:v>
                </c:pt>
                <c:pt idx="6">
                  <c:v>0.41109969167522997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EE-45CD-A740-5D20A6C72A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5279640"/>
        <c:axId val="265276360"/>
      </c:barChart>
      <c:catAx>
        <c:axId val="265279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276360"/>
        <c:crosses val="autoZero"/>
        <c:auto val="1"/>
        <c:lblAlgn val="ctr"/>
        <c:lblOffset val="100"/>
        <c:noMultiLvlLbl val="0"/>
      </c:catAx>
      <c:valAx>
        <c:axId val="265276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279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@finanzascba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14</c:v>
                </c:pt>
                <c:pt idx="12">
                  <c:v>14</c:v>
                </c:pt>
                <c:pt idx="13">
                  <c:v>5</c:v>
                </c:pt>
                <c:pt idx="14">
                  <c:v>6</c:v>
                </c:pt>
                <c:pt idx="15">
                  <c:v>4</c:v>
                </c:pt>
                <c:pt idx="16">
                  <c:v>7</c:v>
                </c:pt>
                <c:pt idx="17">
                  <c:v>4</c:v>
                </c:pt>
                <c:pt idx="18">
                  <c:v>5</c:v>
                </c:pt>
                <c:pt idx="19">
                  <c:v>10</c:v>
                </c:pt>
                <c:pt idx="20">
                  <c:v>8</c:v>
                </c:pt>
                <c:pt idx="21">
                  <c:v>4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C9-4AA1-A174-17A82F6D95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277672"/>
        <c:axId val="265276032"/>
      </c:lineChart>
      <c:catAx>
        <c:axId val="265277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276032"/>
        <c:crosses val="autoZero"/>
        <c:auto val="1"/>
        <c:lblAlgn val="ctr"/>
        <c:lblOffset val="100"/>
        <c:noMultiLvlLbl val="0"/>
      </c:catAx>
      <c:valAx>
        <c:axId val="26527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277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@finanzascba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0.39267015706806002</c:v>
                </c:pt>
                <c:pt idx="11">
                  <c:v>0.26645474943904002</c:v>
                </c:pt>
                <c:pt idx="12">
                  <c:v>0.31320119670905</c:v>
                </c:pt>
                <c:pt idx="13">
                  <c:v>0.17015706806283001</c:v>
                </c:pt>
                <c:pt idx="14">
                  <c:v>0.27268760907504003</c:v>
                </c:pt>
                <c:pt idx="15">
                  <c:v>0.32722513089005001</c:v>
                </c:pt>
                <c:pt idx="16">
                  <c:v>0.28982797307405</c:v>
                </c:pt>
                <c:pt idx="17">
                  <c:v>0.31086387434555002</c:v>
                </c:pt>
                <c:pt idx="18">
                  <c:v>0.40575916230365999</c:v>
                </c:pt>
                <c:pt idx="19">
                  <c:v>0.32068062827225002</c:v>
                </c:pt>
                <c:pt idx="20">
                  <c:v>0.25359947643978997</c:v>
                </c:pt>
                <c:pt idx="21">
                  <c:v>0.39267015706806002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9F-45B1-9EBD-C22D4586F9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274720"/>
        <c:axId val="265271112"/>
      </c:lineChart>
      <c:catAx>
        <c:axId val="265274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271112"/>
        <c:crosses val="autoZero"/>
        <c:auto val="1"/>
        <c:lblAlgn val="ctr"/>
        <c:lblOffset val="100"/>
        <c:noMultiLvlLbl val="0"/>
      </c:catAx>
      <c:valAx>
        <c:axId val="265271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274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@finanzascba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00-4225-92DA-F56466DB36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268488"/>
        <c:axId val="265273080"/>
      </c:lineChart>
      <c:catAx>
        <c:axId val="265268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273080"/>
        <c:crosses val="autoZero"/>
        <c:auto val="1"/>
        <c:lblAlgn val="ctr"/>
        <c:lblOffset val="100"/>
        <c:noMultiLvlLbl val="0"/>
      </c:catAx>
      <c:valAx>
        <c:axId val="265273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268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@finanzascba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D7-45B1-9DE2-58036FB8AD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4245232"/>
        <c:axId val="264252120"/>
      </c:barChart>
      <c:catAx>
        <c:axId val="26424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252120"/>
        <c:crosses val="autoZero"/>
        <c:auto val="1"/>
        <c:lblAlgn val="ctr"/>
        <c:lblOffset val="100"/>
        <c:noMultiLvlLbl val="0"/>
      </c:catAx>
      <c:valAx>
        <c:axId val="264252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245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652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853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946607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8272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7739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0791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8126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0607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5694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9230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0595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1060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9424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1575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3883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4948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618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@finanzascba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9370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217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77555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673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8440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40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445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314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89101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460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57243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014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2642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947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00211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13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20092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808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60868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537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9029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27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57339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773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03274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529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8115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87719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8297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6540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6463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5153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4140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891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- 2016-12-06 08:37:48</a:t>
                      </a:r>
                      <a:r>
                        <a:rPr lang="es-ES" sz="1000"/>
                        <a:t>
RT @LegislaturaCBA: Mañana a las 9.30 horas en la sala protocolar del palacio legislativo se llevará a cabo la #AudienciaPública por el #Pr…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007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- 2016-12-06 13:31:02</a:t>
                      </a:r>
                      <a:r>
                        <a:rPr lang="es-ES" sz="1000"/>
                        <a:t>
RT @gobdecordoba: #RegiónCentro @JSchiaretti @MiguelLifschitz y @bordet y dialogan en el Centro Cívico de Córdoba, junto al titular del CFI…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803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- 2016-12-20 17:28:00</a:t>
                      </a:r>
                      <a:r>
                        <a:rPr lang="es-ES" sz="1000"/>
                        <a:t>
RT @GiordanoOsvaldo: El nuevo esquema de #Ganancias es el triunfo del diálogo. @JSchiaretti, otros gobernadores y Nación aportaron gobernab…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185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- 2016-12-06 13:30:57</a:t>
                      </a:r>
                      <a:r>
                        <a:rPr lang="es-ES" sz="1000"/>
                        <a:t>
RT @gobdecordoba: #RegiónCentro El Gobernador @JSchiaretti recibe en el Centro Cívico a sus pares de @GobSantaFe @MiguelLifschitz y de Entr…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28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- 2016-12-14 14:07:58</a:t>
                      </a:r>
                      <a:r>
                        <a:rPr lang="es-ES" sz="1000"/>
                        <a:t>
RT @GiordanoOsvaldo: Argentina entre los 1ros en menor recaudación por Ganancias y más por impuestos en canasta de alimentos. ¿Si acordamos…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020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- 2016-12-14 00:57:22</a:t>
                      </a:r>
                      <a:r>
                        <a:rPr lang="es-ES" sz="1000"/>
                        <a:t>
RT @GiordanoOsvaldo: Les comparto un breve resumen de una ardua jornada de trabajo. Balance positivo y a la expectativa de lo que sucederá…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883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- 2016-12-08 14:59:01</a:t>
                      </a:r>
                      <a:r>
                        <a:rPr lang="es-ES" sz="1000"/>
                        <a:t>
RT @LegislaturaCBA: #Sesión40 #Presupuesto2017 Luego de 4 horas de debate la #Unicameral convierte en Ley el paquete de proyectos económico…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026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- 2016-12-08 14:48:40</a:t>
                      </a:r>
                      <a:r>
                        <a:rPr lang="es-ES" sz="1000"/>
                        <a:t>
RT @DardoIturria: CORDOBA TIENE PRESUPUESTO. La #Unicameral aprobó el #Presupuesto2017 de @gobdecordoba  Sera de 125 mil millones. Austero,…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941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- 2016-12-04 21:03:26</a:t>
                      </a:r>
                      <a:r>
                        <a:rPr lang="es-ES" sz="1000"/>
                        <a:t>
RT @GiordanoOsvaldo: Orgulloso de mi equipo de trabajo, con quienes analizamos 2016 y diagramamos el año próximo. Profesionales ejemplares…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103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- 2016-12-13 15:33:19</a:t>
                      </a:r>
                      <a:r>
                        <a:rPr lang="es-ES" sz="1000"/>
                        <a:t>
RT @GiordanoOsvaldo: Ganancias merece un debate SERIO, y no una vieja fórmula que ya fracasó. Machinea y su tablita vuelven, en forma de @K…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6795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8109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1627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13488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6475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4042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5888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7960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7075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92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- 2016-12-10 22:22:46</a:t>
                      </a:r>
                      <a:r>
                        <a:rPr lang="es-ES" sz="1000"/>
                        <a:t>
RT @GiordanoOsvaldo: Hace un año, @JSchiaretti me encomendaba la tarea de modernizar la gestión, defendiendo siempre los intereses de los c…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744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- 2016-12-21 12:14:18</a:t>
                      </a:r>
                      <a:r>
                        <a:rPr lang="es-ES" sz="1000"/>
                        <a:t>
RT @GiordanoOsvaldo: Contrastes. A 15 años del 2001, gobernadores tendieron hoy puente de gobernabilidad a Macri y sus ministros. Este es e…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789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- 2016-12-27 16:41:21</a:t>
                      </a:r>
                      <a:r>
                        <a:rPr lang="es-ES" sz="1000"/>
                        <a:t>
RT @GiordanoOsvaldo: Córdoba ahorrará ante #AFIP +400 millones con un esquema de financiamiento más justo y trabajará por una lucha más efi…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502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- 2016-12-27 16:41:12</a:t>
                      </a:r>
                      <a:r>
                        <a:rPr lang="es-ES" sz="1000"/>
                        <a:t>
RT @GiordanoOsvaldo: El resultado del diálogo: hoy creamos la Comisión Federal de Coordinación de Ingresos Fiscales para formalizar el trab…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505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- 2016-12-05 15:38:37</a:t>
                      </a:r>
                      <a:r>
                        <a:rPr lang="es-ES" sz="1000"/>
                        <a:t>
RT @GiordanoOsvaldo: Cerrando el año en la @FMediterranea junto a @marquitospena, debatiendo sobre los desafíos para la Provincia y la Naci…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025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- 2016-12-08 20:46:54</a:t>
                      </a:r>
                      <a:r>
                        <a:rPr lang="es-ES" sz="1000"/>
                        <a:t>
RT @GiordanoOsvaldo: Más de 1000 adultos mayores se reunieron a celebrar la vida y un nuevo año de crecimiento del #EspacioIllia. Gracias x…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315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- 2016-12-01 13:21:38</a:t>
                      </a:r>
                      <a:r>
                        <a:rPr lang="es-ES" sz="1000"/>
                        <a:t>
RT @GiordanoOsvaldo: Acompañando a @JSchiaretti en la apertura del #CongresoEconomiaVerde con @mauriciomacri. Felicitaciones @ministroflope…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562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@finanzascba - 2016-12-16 12:00:04</a:t>
                      </a:r>
                      <a:r>
                        <a:rPr lang="en-US" sz="1000"/>
                        <a:t>
#PEI Seguimos trabajando junto a @MuniCba para brindar mejores servicios a los cordobeses. Hoy, operativo nocturno… https://t.co/ptPZ3H5UDq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0.5232%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88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- 2016-12-27 18:33:41</a:t>
                      </a:r>
                      <a:r>
                        <a:rPr lang="es-ES" sz="1000"/>
                        <a:t>
RT @GiordanoOsvaldo: 260 municipios y comunas ya trabajan junto a @finanzascba. Nuestro desafío es llegar a toda la provincia con más y mej…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071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- 2016-12-29 15:05:01</a:t>
                      </a:r>
                      <a:r>
                        <a:rPr lang="es-ES" sz="1000"/>
                        <a:t>
Desde comienzos de 2016, trabajamos junto a intendentes y jefes comunales de #Córdoba p/ mejorar sus gestiones y po… https://t.co/JUMSHXQy6Q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0.4531%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3532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604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394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33667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9142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7816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8735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3133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300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705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- 2016-12-04 19:31:00</a:t>
                      </a:r>
                      <a:r>
                        <a:rPr lang="es-ES" sz="1000"/>
                        <a:t>
Hasta el 31/12 tenés tiempo p/ regular tus pagos en #rentas y adquirir el 30% de descuento en tus impuestos de 2017… https://t.co/9jq49lul7A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22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- 2016-12-19 15:52:54</a:t>
                      </a:r>
                      <a:r>
                        <a:rPr lang="es-ES" sz="1000"/>
                        <a:t>
RT @GiordanoOsvaldo: Otra gran edición del Empresario del Año de @puntoapuntocba. Tuve el gusto de entregar a Marcos Pavan el premio a Ejec…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476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- 2016-12-25 12:45:01</a:t>
                      </a:r>
                      <a:r>
                        <a:rPr lang="es-ES" sz="1000"/>
                        <a:t>
Tiempo de reencuentro, tiempo de unión, tiempo para celebrar y seguir creciendo juntos.
¡#FelizNavidad #Córdoba! https://t.co/kOyPmAcKGi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0.9766%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676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- 2016-12-30 12:08:01</a:t>
                      </a:r>
                      <a:r>
                        <a:rPr lang="es-ES" sz="1000"/>
                        <a:t>
Regularizá tus deudas en #rentas con el nuevo #plandepago de hasta 48 cuotas. 
Más y mejores servicios, para el des… https://t.co/H81lTtQpQc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0.4531%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646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- 2016-12-14 21:00:02</a:t>
                      </a:r>
                      <a:r>
                        <a:rPr lang="es-ES" sz="1000"/>
                        <a:t>
"La modificación a #ganancias consumiría buena parte de la coparticipación cordobesa", afirmó @GiordanoOsvaldo ante… https://t.co/1HpZavOBlP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5801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406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1910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30347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6025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73429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79548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223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@GiordanoOsvaldo - 2016-12-27 17:36:47</a:t>
                      </a:r>
                      <a:r>
                        <a:rPr lang="es-ES" sz="1000"/>
                        <a:t>
260 municipios y comunas ya trabajan junto a @finanzascba. Nuestro desafío es llegar a toda la provincia con más y… https://t.co/Kl4UMnwd6B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27/12/2016 20:33:41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288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@SerAntoniazzi - 2016-12-28 07:54:33</a:t>
                      </a:r>
                      <a:r>
                        <a:rPr lang="es-ES" sz="1000"/>
                        <a:t>
#RENTASATIENDENORMALMENTE @finanzascba 
TODA LA SEMANA HASTA LAS 14HS INCLUIDO EL VIERNES 30
https://t.co/eLgnxajJAq https://t.co/ya68Vbucvo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559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@gobdecordoba - 2016-12-20 15:18:55</a:t>
                      </a:r>
                      <a:r>
                        <a:rPr lang="es-ES" sz="1000"/>
                        <a:t>
La #Escrituración de #Loteos ahora es más simple
Reducirá el trámite de 6 años a nueve meses promedio @finanzascba
https://t.co/K4vs7TfD6C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26/12/2016 14:00:02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80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@finanzascba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@ComunaOficial - 2016-12-23 17:46:55</a:t>
                      </a:r>
                      <a:r>
                        <a:rPr lang="en-US" sz="1000"/>
                        <a:t>
#FelicesFiestas @gobdecordoba @MinGobCba @finanzascba @MinAAySP @MinAgriCba @FPAcba @FbcoCBA @GiordanoOsvaldo… https://t.co/iunMxx943k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879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@gobdecordoba - 2016-12-26 14:46:51</a:t>
                      </a:r>
                      <a:r>
                        <a:rPr lang="es-ES" sz="1000"/>
                        <a:t>
Falda del Carmen adhirió al convenio de Cooperación Informativa @finanzascba 
Más información: https://t.co/dj72tpP15f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28/12/2016 14:00:01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820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@IVANBORKOUSKI - 2016-12-06 10:49:59</a:t>
                      </a:r>
                      <a:r>
                        <a:rPr lang="es-ES" sz="1000"/>
                        <a:t>
Productores de SAN ANTONIO DE LITIN de la mano del intendente, gestionando para producir más y mejor.  @finanzascba https://t.co/9blUHjpTPv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641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@juanpablocba10 - 2016-12-05 19:35:29</a:t>
                      </a:r>
                      <a:r>
                        <a:rPr lang="es-ES" sz="1000"/>
                        <a:t>
@finanzascba @GiordanoOsvaldo Necesitamos mas tecnicos que resuelvan los expedientes, que no duerman tantos meses y controlar las asambleas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48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@juanpablocba10 - 2016-12-21 14:14:14</a:t>
                      </a:r>
                      <a:r>
                        <a:rPr lang="es-ES" sz="1000"/>
                        <a:t>
@finanzascba Era muy necesario este cambio, uno renegaba muchísimo para aprobar. Investiguen Dipas, hay un kiosquito complicado ahí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602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@DemocrataProgre - 2016-12-20 16:23:08</a:t>
                      </a:r>
                      <a:r>
                        <a:rPr lang="es-ES" sz="1000"/>
                        <a:t>
@finanzascba a contramano. Que no paguen las nuevas y más las viejas, renovar el parque Automotor en la idea, menos accidentes, más control.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972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@PaezMarcelo - 2016-12-12 19:50:47</a:t>
                      </a:r>
                      <a:r>
                        <a:rPr lang="es-ES" sz="1000"/>
                        <a:t>
@finanzascba @ansesgob @GiordanoOsvaldo tiene q estar preso por robadar el #FondoComplementario d la #CajaDeJubilaciones @LegislaturaCBA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0785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719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8180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81281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5625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52434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38035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59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@jmrod70 - 2016-12-19 13:56:53</a:t>
                      </a:r>
                      <a:r>
                        <a:rPr lang="es-ES" sz="1000"/>
                        <a:t>
Propongo la creación de una secretaria de coordinación de siglas. 
PEI @BancoCentral_AR 
PEI @finanzascba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988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@IVANBORKOUSKI - 2016-12-03 12:22:36</a:t>
                      </a:r>
                      <a:r>
                        <a:rPr lang="es-ES" sz="1000"/>
                        <a:t>
Gran momento con jóvenes de toda la provincia en el foro @finanzascba  participando a pleno @GiordanoOsvaldo https://t.co/IodpBhcf9t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849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@juanpablocba10 - 2016-12-06 20:04:32</a:t>
                      </a:r>
                      <a:r>
                        <a:rPr lang="es-ES" sz="1000"/>
                        <a:t>
@gobdecordoba @finanzascba Es una falta de respeto ya la cantidad abusiva de asambleas en Catastro. Por favor, haganlos trabajar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47815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0821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7326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788317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423560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62936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539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@Dls1Ro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(69)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282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@miguelsottile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(20)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416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@IVANBORKOUSKI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(13)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351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@GiordanoOsvaldo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336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@PEIslandCanada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143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@DelegacionRioIV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946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@juanpablocba10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87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@pamelacarol68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126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@Pao_243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677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@alepissoni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8830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1216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52535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406600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027618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97176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201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@gobdecordoba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860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@Mourinnio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035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@VVicMariana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388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@FedericoAMart1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375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@marck521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175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@BroggiLuciana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456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@yuve7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910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@Laurarenas83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336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@SerAntoniazzi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127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@lila_asar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3360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939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950</Words>
  <Application>Microsoft Office PowerPoint</Application>
  <PresentationFormat>On-screen Show (4:3)</PresentationFormat>
  <Paragraphs>384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Reporte Twitter</vt:lpstr>
      <vt:lpstr>Key Metrics Table</vt:lpstr>
      <vt:lpstr>Key Metrics Radar</vt:lpstr>
      <vt:lpstr>Followers Total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Mentions</vt:lpstr>
      <vt:lpstr>Response Times</vt:lpstr>
      <vt:lpstr>Own and Retweeted Tweets Table - 1 of 3</vt:lpstr>
      <vt:lpstr>Own and Retweeted Tweets Table - 2 of 3</vt:lpstr>
      <vt:lpstr>Own and Retweeted Tweets Table - 3 of 3</vt:lpstr>
      <vt:lpstr>Mentions Table - 1 of 2</vt:lpstr>
      <vt:lpstr>Mentions Table - 2 of 2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2017-01-02T04:30:35Z</dcterms:created>
  <dcterms:modified xsi:type="dcterms:W3CDTF">2017-01-02T04:31:25Z</dcterms:modified>
</cp:coreProperties>
</file>