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7410</c:v>
                </c:pt>
                <c:pt idx="1">
                  <c:v>7413</c:v>
                </c:pt>
                <c:pt idx="2">
                  <c:v>7414</c:v>
                </c:pt>
                <c:pt idx="3">
                  <c:v>7414</c:v>
                </c:pt>
                <c:pt idx="4">
                  <c:v>7415</c:v>
                </c:pt>
                <c:pt idx="5">
                  <c:v>7419</c:v>
                </c:pt>
                <c:pt idx="6">
                  <c:v>7420</c:v>
                </c:pt>
                <c:pt idx="7">
                  <c:v>7420</c:v>
                </c:pt>
                <c:pt idx="8">
                  <c:v>7421</c:v>
                </c:pt>
                <c:pt idx="9">
                  <c:v>7420</c:v>
                </c:pt>
                <c:pt idx="10">
                  <c:v>7421</c:v>
                </c:pt>
                <c:pt idx="11">
                  <c:v>7421</c:v>
                </c:pt>
                <c:pt idx="12">
                  <c:v>7422</c:v>
                </c:pt>
                <c:pt idx="13">
                  <c:v>7426</c:v>
                </c:pt>
                <c:pt idx="14">
                  <c:v>7430</c:v>
                </c:pt>
                <c:pt idx="15">
                  <c:v>7431</c:v>
                </c:pt>
                <c:pt idx="16">
                  <c:v>7432</c:v>
                </c:pt>
                <c:pt idx="17">
                  <c:v>7434</c:v>
                </c:pt>
                <c:pt idx="18">
                  <c:v>7436</c:v>
                </c:pt>
                <c:pt idx="19">
                  <c:v>7443</c:v>
                </c:pt>
                <c:pt idx="20">
                  <c:v>7452</c:v>
                </c:pt>
                <c:pt idx="21">
                  <c:v>7453</c:v>
                </c:pt>
                <c:pt idx="22">
                  <c:v>7455</c:v>
                </c:pt>
                <c:pt idx="23">
                  <c:v>7455</c:v>
                </c:pt>
                <c:pt idx="24">
                  <c:v>7453</c:v>
                </c:pt>
                <c:pt idx="25">
                  <c:v>7454</c:v>
                </c:pt>
                <c:pt idx="26">
                  <c:v>7456</c:v>
                </c:pt>
                <c:pt idx="27">
                  <c:v>7458</c:v>
                </c:pt>
                <c:pt idx="28">
                  <c:v>7458</c:v>
                </c:pt>
                <c:pt idx="29">
                  <c:v>7459</c:v>
                </c:pt>
                <c:pt idx="30">
                  <c:v>7460</c:v>
                </c:pt>
              </c:numCache>
            </c:numRef>
          </c:val>
          <c:smooth val="0"/>
          <c:extLst>
            <c:ext xmlns:c16="http://schemas.microsoft.com/office/drawing/2014/chart" uri="{C3380CC4-5D6E-409C-BE32-E72D297353CC}">
              <c16:uniqueId val="{00000000-6C26-44AD-92C6-EFC8A02B7A7D}"/>
            </c:ext>
          </c:extLst>
        </c:ser>
        <c:dLbls>
          <c:showLegendKey val="0"/>
          <c:showVal val="0"/>
          <c:showCatName val="0"/>
          <c:showSerName val="0"/>
          <c:showPercent val="0"/>
          <c:showBubbleSize val="0"/>
        </c:dLbls>
        <c:smooth val="0"/>
        <c:axId val="244862224"/>
        <c:axId val="244858944"/>
      </c:lineChart>
      <c:catAx>
        <c:axId val="24486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58944"/>
        <c:crosses val="autoZero"/>
        <c:auto val="1"/>
        <c:lblAlgn val="ctr"/>
        <c:lblOffset val="100"/>
        <c:noMultiLvlLbl val="0"/>
      </c:catAx>
      <c:valAx>
        <c:axId val="24485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6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100</c:v>
                </c:pt>
              </c:numCache>
            </c:numRef>
          </c:val>
          <c:extLst>
            <c:ext xmlns:c16="http://schemas.microsoft.com/office/drawing/2014/chart" uri="{C3380CC4-5D6E-409C-BE32-E72D297353CC}">
              <c16:uniqueId val="{00000000-F342-4A43-9EA0-C3796924796C}"/>
            </c:ext>
          </c:extLst>
        </c:ser>
        <c:dLbls>
          <c:showLegendKey val="0"/>
          <c:showVal val="0"/>
          <c:showCatName val="0"/>
          <c:showSerName val="0"/>
          <c:showPercent val="0"/>
          <c:showBubbleSize val="0"/>
        </c:dLbls>
        <c:axId val="240564976"/>
        <c:axId val="240565632"/>
      </c:radarChart>
      <c:catAx>
        <c:axId val="24056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565632"/>
        <c:crosses val="autoZero"/>
        <c:auto val="1"/>
        <c:lblAlgn val="ctr"/>
        <c:lblOffset val="100"/>
        <c:noMultiLvlLbl val="0"/>
      </c:catAx>
      <c:valAx>
        <c:axId val="24056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56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3</c:v>
                </c:pt>
                <c:pt idx="2">
                  <c:v>1</c:v>
                </c:pt>
                <c:pt idx="3">
                  <c:v>0</c:v>
                </c:pt>
                <c:pt idx="4">
                  <c:v>1</c:v>
                </c:pt>
                <c:pt idx="5">
                  <c:v>4</c:v>
                </c:pt>
                <c:pt idx="6">
                  <c:v>1</c:v>
                </c:pt>
                <c:pt idx="7">
                  <c:v>0</c:v>
                </c:pt>
                <c:pt idx="8">
                  <c:v>1</c:v>
                </c:pt>
                <c:pt idx="9">
                  <c:v>-1</c:v>
                </c:pt>
                <c:pt idx="10">
                  <c:v>1</c:v>
                </c:pt>
                <c:pt idx="11">
                  <c:v>0</c:v>
                </c:pt>
                <c:pt idx="12">
                  <c:v>1</c:v>
                </c:pt>
                <c:pt idx="13">
                  <c:v>4</c:v>
                </c:pt>
                <c:pt idx="14">
                  <c:v>4</c:v>
                </c:pt>
                <c:pt idx="15">
                  <c:v>1</c:v>
                </c:pt>
                <c:pt idx="16">
                  <c:v>1</c:v>
                </c:pt>
                <c:pt idx="17">
                  <c:v>2</c:v>
                </c:pt>
                <c:pt idx="18">
                  <c:v>2</c:v>
                </c:pt>
                <c:pt idx="19">
                  <c:v>7</c:v>
                </c:pt>
                <c:pt idx="20">
                  <c:v>9</c:v>
                </c:pt>
                <c:pt idx="21">
                  <c:v>1</c:v>
                </c:pt>
                <c:pt idx="22">
                  <c:v>2</c:v>
                </c:pt>
                <c:pt idx="23">
                  <c:v>0</c:v>
                </c:pt>
                <c:pt idx="24">
                  <c:v>-2</c:v>
                </c:pt>
                <c:pt idx="25">
                  <c:v>1</c:v>
                </c:pt>
                <c:pt idx="26">
                  <c:v>2</c:v>
                </c:pt>
                <c:pt idx="27">
                  <c:v>2</c:v>
                </c:pt>
                <c:pt idx="28">
                  <c:v>0</c:v>
                </c:pt>
                <c:pt idx="29">
                  <c:v>1</c:v>
                </c:pt>
                <c:pt idx="30">
                  <c:v>1</c:v>
                </c:pt>
              </c:numCache>
            </c:numRef>
          </c:val>
          <c:smooth val="0"/>
          <c:extLst>
            <c:ext xmlns:c16="http://schemas.microsoft.com/office/drawing/2014/chart" uri="{C3380CC4-5D6E-409C-BE32-E72D297353CC}">
              <c16:uniqueId val="{00000000-6589-416C-92DB-D7146580123B}"/>
            </c:ext>
          </c:extLst>
        </c:ser>
        <c:dLbls>
          <c:showLegendKey val="0"/>
          <c:showVal val="0"/>
          <c:showCatName val="0"/>
          <c:showSerName val="0"/>
          <c:showPercent val="0"/>
          <c:showBubbleSize val="0"/>
        </c:dLbls>
        <c:smooth val="0"/>
        <c:axId val="277782352"/>
        <c:axId val="277780384"/>
      </c:lineChart>
      <c:catAx>
        <c:axId val="277782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80384"/>
        <c:crosses val="autoZero"/>
        <c:auto val="1"/>
        <c:lblAlgn val="ctr"/>
        <c:lblOffset val="100"/>
        <c:noMultiLvlLbl val="0"/>
      </c:catAx>
      <c:valAx>
        <c:axId val="277780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8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4</c:v>
                </c:pt>
                <c:pt idx="2">
                  <c:v>4</c:v>
                </c:pt>
                <c:pt idx="3">
                  <c:v>1</c:v>
                </c:pt>
                <c:pt idx="4">
                  <c:v>2</c:v>
                </c:pt>
                <c:pt idx="5">
                  <c:v>0</c:v>
                </c:pt>
                <c:pt idx="6">
                  <c:v>0</c:v>
                </c:pt>
              </c:numCache>
            </c:numRef>
          </c:val>
          <c:extLst>
            <c:ext xmlns:c16="http://schemas.microsoft.com/office/drawing/2014/chart" uri="{C3380CC4-5D6E-409C-BE32-E72D297353CC}">
              <c16:uniqueId val="{00000000-B27D-4DCF-9D39-4C320E702369}"/>
            </c:ext>
          </c:extLst>
        </c:ser>
        <c:dLbls>
          <c:showLegendKey val="0"/>
          <c:showVal val="0"/>
          <c:showCatName val="0"/>
          <c:showSerName val="0"/>
          <c:showPercent val="0"/>
          <c:showBubbleSize val="0"/>
        </c:dLbls>
        <c:gapWidth val="219"/>
        <c:overlap val="-27"/>
        <c:axId val="281044320"/>
        <c:axId val="243527968"/>
      </c:barChart>
      <c:catAx>
        <c:axId val="281044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527968"/>
        <c:crosses val="autoZero"/>
        <c:auto val="1"/>
        <c:lblAlgn val="ctr"/>
        <c:lblOffset val="100"/>
        <c:noMultiLvlLbl val="0"/>
      </c:catAx>
      <c:valAx>
        <c:axId val="24352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4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4</c:v>
                </c:pt>
                <c:pt idx="1">
                  <c:v>2</c:v>
                </c:pt>
                <c:pt idx="2">
                  <c:v>1</c:v>
                </c:pt>
                <c:pt idx="3">
                  <c:v>1</c:v>
                </c:pt>
                <c:pt idx="4">
                  <c:v>2</c:v>
                </c:pt>
                <c:pt idx="5">
                  <c:v>3</c:v>
                </c:pt>
                <c:pt idx="6">
                  <c:v>3</c:v>
                </c:pt>
                <c:pt idx="7">
                  <c:v>4</c:v>
                </c:pt>
                <c:pt idx="8">
                  <c:v>2</c:v>
                </c:pt>
                <c:pt idx="9">
                  <c:v>1</c:v>
                </c:pt>
                <c:pt idx="10">
                  <c:v>1</c:v>
                </c:pt>
                <c:pt idx="11">
                  <c:v>1</c:v>
                </c:pt>
                <c:pt idx="12">
                  <c:v>3</c:v>
                </c:pt>
                <c:pt idx="13">
                  <c:v>1</c:v>
                </c:pt>
                <c:pt idx="14">
                  <c:v>1</c:v>
                </c:pt>
                <c:pt idx="15">
                  <c:v>2</c:v>
                </c:pt>
                <c:pt idx="16">
                  <c:v>2</c:v>
                </c:pt>
                <c:pt idx="17">
                  <c:v>1</c:v>
                </c:pt>
                <c:pt idx="18">
                  <c:v>1</c:v>
                </c:pt>
                <c:pt idx="19">
                  <c:v>2</c:v>
                </c:pt>
                <c:pt idx="20">
                  <c:v>1</c:v>
                </c:pt>
                <c:pt idx="21">
                  <c:v>1</c:v>
                </c:pt>
                <c:pt idx="22">
                  <c:v>1</c:v>
                </c:pt>
                <c:pt idx="23">
                  <c:v>2</c:v>
                </c:pt>
                <c:pt idx="24">
                  <c:v>1</c:v>
                </c:pt>
                <c:pt idx="25">
                  <c:v>1</c:v>
                </c:pt>
                <c:pt idx="26">
                  <c:v>0</c:v>
                </c:pt>
                <c:pt idx="27">
                  <c:v>1</c:v>
                </c:pt>
                <c:pt idx="28">
                  <c:v>1</c:v>
                </c:pt>
                <c:pt idx="29">
                  <c:v>2</c:v>
                </c:pt>
                <c:pt idx="30">
                  <c:v>1</c:v>
                </c:pt>
              </c:numCache>
            </c:numRef>
          </c:val>
          <c:smooth val="0"/>
          <c:extLst>
            <c:ext xmlns:c16="http://schemas.microsoft.com/office/drawing/2014/chart" uri="{C3380CC4-5D6E-409C-BE32-E72D297353CC}">
              <c16:uniqueId val="{00000000-80BE-43E9-8676-68A22E24EF46}"/>
            </c:ext>
          </c:extLst>
        </c:ser>
        <c:dLbls>
          <c:showLegendKey val="0"/>
          <c:showVal val="0"/>
          <c:showCatName val="0"/>
          <c:showSerName val="0"/>
          <c:showPercent val="0"/>
          <c:showBubbleSize val="0"/>
        </c:dLbls>
        <c:smooth val="0"/>
        <c:axId val="277772952"/>
        <c:axId val="277774264"/>
      </c:lineChart>
      <c:catAx>
        <c:axId val="277772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74264"/>
        <c:crosses val="autoZero"/>
        <c:auto val="1"/>
        <c:lblAlgn val="ctr"/>
        <c:lblOffset val="100"/>
        <c:noMultiLvlLbl val="0"/>
      </c:catAx>
      <c:valAx>
        <c:axId val="277774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7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8</c:v>
                </c:pt>
                <c:pt idx="2">
                  <c:v>6</c:v>
                </c:pt>
                <c:pt idx="3">
                  <c:v>11</c:v>
                </c:pt>
                <c:pt idx="4">
                  <c:v>9</c:v>
                </c:pt>
                <c:pt idx="5">
                  <c:v>7</c:v>
                </c:pt>
                <c:pt idx="6">
                  <c:v>4</c:v>
                </c:pt>
              </c:numCache>
            </c:numRef>
          </c:val>
          <c:extLst>
            <c:ext xmlns:c16="http://schemas.microsoft.com/office/drawing/2014/chart" uri="{C3380CC4-5D6E-409C-BE32-E72D297353CC}">
              <c16:uniqueId val="{00000000-4CBA-400F-B3CD-E4CCEE1868A1}"/>
            </c:ext>
          </c:extLst>
        </c:ser>
        <c:dLbls>
          <c:showLegendKey val="0"/>
          <c:showVal val="0"/>
          <c:showCatName val="0"/>
          <c:showSerName val="0"/>
          <c:showPercent val="0"/>
          <c:showBubbleSize val="0"/>
        </c:dLbls>
        <c:gapWidth val="219"/>
        <c:overlap val="-27"/>
        <c:axId val="280656824"/>
        <c:axId val="277782680"/>
      </c:barChart>
      <c:catAx>
        <c:axId val="28065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82680"/>
        <c:crosses val="autoZero"/>
        <c:auto val="1"/>
        <c:lblAlgn val="ctr"/>
        <c:lblOffset val="100"/>
        <c:noMultiLvlLbl val="0"/>
      </c:catAx>
      <c:valAx>
        <c:axId val="277782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5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0.39542703429724002</c:v>
                </c:pt>
                <c:pt idx="1">
                  <c:v>0.62037659717551996</c:v>
                </c:pt>
                <c:pt idx="2">
                  <c:v>0.19054023761488001</c:v>
                </c:pt>
                <c:pt idx="3">
                  <c:v>0.21153023170508001</c:v>
                </c:pt>
                <c:pt idx="4">
                  <c:v>0.14346559067473999</c:v>
                </c:pt>
                <c:pt idx="5">
                  <c:v>0.18253434527812001</c:v>
                </c:pt>
                <c:pt idx="6">
                  <c:v>0.16139878950907999</c:v>
                </c:pt>
              </c:numCache>
            </c:numRef>
          </c:val>
          <c:extLst>
            <c:ext xmlns:c16="http://schemas.microsoft.com/office/drawing/2014/chart" uri="{C3380CC4-5D6E-409C-BE32-E72D297353CC}">
              <c16:uniqueId val="{00000000-FF56-4C53-B8DC-023730C21F6C}"/>
            </c:ext>
          </c:extLst>
        </c:ser>
        <c:dLbls>
          <c:showLegendKey val="0"/>
          <c:showVal val="0"/>
          <c:showCatName val="0"/>
          <c:showSerName val="0"/>
          <c:showPercent val="0"/>
          <c:showBubbleSize val="0"/>
        </c:dLbls>
        <c:gapWidth val="219"/>
        <c:overlap val="-27"/>
        <c:axId val="283638496"/>
        <c:axId val="283636856"/>
      </c:barChart>
      <c:catAx>
        <c:axId val="283638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36856"/>
        <c:crosses val="autoZero"/>
        <c:auto val="1"/>
        <c:lblAlgn val="ctr"/>
        <c:lblOffset val="100"/>
        <c:noMultiLvlLbl val="0"/>
      </c:catAx>
      <c:valAx>
        <c:axId val="28363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3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4</c:v>
                </c:pt>
                <c:pt idx="12">
                  <c:v>15</c:v>
                </c:pt>
                <c:pt idx="13">
                  <c:v>2</c:v>
                </c:pt>
                <c:pt idx="14">
                  <c:v>6</c:v>
                </c:pt>
                <c:pt idx="15">
                  <c:v>1</c:v>
                </c:pt>
                <c:pt idx="16">
                  <c:v>0</c:v>
                </c:pt>
                <c:pt idx="17">
                  <c:v>1</c:v>
                </c:pt>
                <c:pt idx="18">
                  <c:v>4</c:v>
                </c:pt>
                <c:pt idx="19">
                  <c:v>8</c:v>
                </c:pt>
                <c:pt idx="20">
                  <c:v>7</c:v>
                </c:pt>
                <c:pt idx="21">
                  <c:v>0</c:v>
                </c:pt>
                <c:pt idx="22">
                  <c:v>1</c:v>
                </c:pt>
                <c:pt idx="23">
                  <c:v>0</c:v>
                </c:pt>
              </c:numCache>
            </c:numRef>
          </c:val>
          <c:smooth val="0"/>
          <c:extLst>
            <c:ext xmlns:c16="http://schemas.microsoft.com/office/drawing/2014/chart" uri="{C3380CC4-5D6E-409C-BE32-E72D297353CC}">
              <c16:uniqueId val="{00000000-144D-4286-99EC-279102738366}"/>
            </c:ext>
          </c:extLst>
        </c:ser>
        <c:dLbls>
          <c:showLegendKey val="0"/>
          <c:showVal val="0"/>
          <c:showCatName val="0"/>
          <c:showSerName val="0"/>
          <c:showPercent val="0"/>
          <c:showBubbleSize val="0"/>
        </c:dLbls>
        <c:smooth val="0"/>
        <c:axId val="283641448"/>
        <c:axId val="283637840"/>
      </c:lineChart>
      <c:catAx>
        <c:axId val="28364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37840"/>
        <c:crosses val="autoZero"/>
        <c:auto val="1"/>
        <c:lblAlgn val="ctr"/>
        <c:lblOffset val="100"/>
        <c:noMultiLvlLbl val="0"/>
      </c:catAx>
      <c:valAx>
        <c:axId val="28363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4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0.18832391713748001</c:v>
                </c:pt>
                <c:pt idx="11">
                  <c:v>0.25558245897228998</c:v>
                </c:pt>
                <c:pt idx="12">
                  <c:v>0.23675006725854</c:v>
                </c:pt>
                <c:pt idx="13">
                  <c:v>6.0532687651331997E-2</c:v>
                </c:pt>
                <c:pt idx="14">
                  <c:v>0.52910052910052996</c:v>
                </c:pt>
                <c:pt idx="15">
                  <c:v>9.4161958568738005E-2</c:v>
                </c:pt>
                <c:pt idx="16">
                  <c:v>0</c:v>
                </c:pt>
                <c:pt idx="17">
                  <c:v>0.49771320957762</c:v>
                </c:pt>
                <c:pt idx="18">
                  <c:v>0.59860102232984003</c:v>
                </c:pt>
                <c:pt idx="19">
                  <c:v>0.10088781275222</c:v>
                </c:pt>
                <c:pt idx="20">
                  <c:v>0.24981744110073001</c:v>
                </c:pt>
                <c:pt idx="21">
                  <c:v>0</c:v>
                </c:pt>
                <c:pt idx="22">
                  <c:v>2.6903416733925E-2</c:v>
                </c:pt>
                <c:pt idx="23">
                  <c:v>0</c:v>
                </c:pt>
              </c:numCache>
            </c:numRef>
          </c:val>
          <c:smooth val="0"/>
          <c:extLst>
            <c:ext xmlns:c16="http://schemas.microsoft.com/office/drawing/2014/chart" uri="{C3380CC4-5D6E-409C-BE32-E72D297353CC}">
              <c16:uniqueId val="{00000000-3A07-4BCF-A719-2C55EC435865}"/>
            </c:ext>
          </c:extLst>
        </c:ser>
        <c:dLbls>
          <c:showLegendKey val="0"/>
          <c:showVal val="0"/>
          <c:showCatName val="0"/>
          <c:showSerName val="0"/>
          <c:showPercent val="0"/>
          <c:showBubbleSize val="0"/>
        </c:dLbls>
        <c:smooth val="0"/>
        <c:axId val="278948904"/>
        <c:axId val="278946936"/>
      </c:lineChart>
      <c:catAx>
        <c:axId val="278948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46936"/>
        <c:crosses val="autoZero"/>
        <c:auto val="1"/>
        <c:lblAlgn val="ctr"/>
        <c:lblOffset val="100"/>
        <c:noMultiLvlLbl val="0"/>
      </c:catAx>
      <c:valAx>
        <c:axId val="27894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4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Ministerio de Finanzas de Córdoba</c:v>
                </c:pt>
              </c:strCache>
            </c:strRef>
          </c:cat>
          <c:val>
            <c:numRef>
              <c:f>Sheet1!$B$2</c:f>
              <c:numCache>
                <c:formatCode>General</c:formatCode>
                <c:ptCount val="1"/>
                <c:pt idx="0">
                  <c:v>647</c:v>
                </c:pt>
              </c:numCache>
            </c:numRef>
          </c:val>
          <c:extLst>
            <c:ext xmlns:c16="http://schemas.microsoft.com/office/drawing/2014/chart" uri="{C3380CC4-5D6E-409C-BE32-E72D297353CC}">
              <c16:uniqueId val="{00000000-EF1D-4DE0-81D6-EC64BCC0B1B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Ministerio de Finanzas de Córdoba</c:v>
                </c:pt>
              </c:strCache>
            </c:strRef>
          </c:cat>
          <c:val>
            <c:numRef>
              <c:f>Sheet1!$C$2</c:f>
              <c:numCache>
                <c:formatCode>General</c:formatCode>
                <c:ptCount val="1"/>
                <c:pt idx="0">
                  <c:v>17</c:v>
                </c:pt>
              </c:numCache>
            </c:numRef>
          </c:val>
          <c:extLst>
            <c:ext xmlns:c16="http://schemas.microsoft.com/office/drawing/2014/chart" uri="{C3380CC4-5D6E-409C-BE32-E72D297353CC}">
              <c16:uniqueId val="{00000001-EF1D-4DE0-81D6-EC64BCC0B1B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Ministerio de Finanzas de Córdoba</c:v>
                </c:pt>
              </c:strCache>
            </c:strRef>
          </c:cat>
          <c:val>
            <c:numRef>
              <c:f>Sheet1!$D$2</c:f>
              <c:numCache>
                <c:formatCode>General</c:formatCode>
                <c:ptCount val="1"/>
                <c:pt idx="0">
                  <c:v>5</c:v>
                </c:pt>
              </c:numCache>
            </c:numRef>
          </c:val>
          <c:extLst>
            <c:ext xmlns:c16="http://schemas.microsoft.com/office/drawing/2014/chart" uri="{C3380CC4-5D6E-409C-BE32-E72D297353CC}">
              <c16:uniqueId val="{00000002-EF1D-4DE0-81D6-EC64BCC0B1B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Ministerio de Finanzas de Córdoba</c:v>
                </c:pt>
              </c:strCache>
            </c:strRef>
          </c:cat>
          <c:val>
            <c:numRef>
              <c:f>Sheet1!$E$2</c:f>
              <c:numCache>
                <c:formatCode>General</c:formatCode>
                <c:ptCount val="1"/>
                <c:pt idx="0">
                  <c:v>2</c:v>
                </c:pt>
              </c:numCache>
            </c:numRef>
          </c:val>
          <c:extLst>
            <c:ext xmlns:c16="http://schemas.microsoft.com/office/drawing/2014/chart" uri="{C3380CC4-5D6E-409C-BE32-E72D297353CC}">
              <c16:uniqueId val="{00000003-EF1D-4DE0-81D6-EC64BCC0B1B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Ministerio de Finanzas de Córdoba</c:v>
                </c:pt>
              </c:strCache>
            </c:strRef>
          </c:cat>
          <c:val>
            <c:numRef>
              <c:f>Sheet1!$F$2</c:f>
              <c:numCache>
                <c:formatCode>General</c:formatCode>
                <c:ptCount val="1"/>
                <c:pt idx="0">
                  <c:v>4</c:v>
                </c:pt>
              </c:numCache>
            </c:numRef>
          </c:val>
          <c:extLst>
            <c:ext xmlns:c16="http://schemas.microsoft.com/office/drawing/2014/chart" uri="{C3380CC4-5D6E-409C-BE32-E72D297353CC}">
              <c16:uniqueId val="{00000004-EF1D-4DE0-81D6-EC64BCC0B1B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Ministerio de Finanzas de Córdoba</c:v>
                </c:pt>
              </c:strCache>
            </c:strRef>
          </c:cat>
          <c:val>
            <c:numRef>
              <c:f>Sheet1!$G$2</c:f>
              <c:numCache>
                <c:formatCode>General</c:formatCode>
                <c:ptCount val="1"/>
                <c:pt idx="0">
                  <c:v>15</c:v>
                </c:pt>
              </c:numCache>
            </c:numRef>
          </c:val>
          <c:extLst>
            <c:ext xmlns:c16="http://schemas.microsoft.com/office/drawing/2014/chart" uri="{C3380CC4-5D6E-409C-BE32-E72D297353CC}">
              <c16:uniqueId val="{00000005-EF1D-4DE0-81D6-EC64BCC0B1B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Ministerio de Finanzas de Córdoba</c:v>
                </c:pt>
              </c:strCache>
            </c:strRef>
          </c:cat>
          <c:val>
            <c:numRef>
              <c:f>Sheet1!$H$2</c:f>
              <c:numCache>
                <c:formatCode>General</c:formatCode>
                <c:ptCount val="1"/>
                <c:pt idx="0">
                  <c:v>66</c:v>
                </c:pt>
              </c:numCache>
            </c:numRef>
          </c:val>
          <c:extLst>
            <c:ext xmlns:c16="http://schemas.microsoft.com/office/drawing/2014/chart" uri="{C3380CC4-5D6E-409C-BE32-E72D297353CC}">
              <c16:uniqueId val="{00000006-EF1D-4DE0-81D6-EC64BCC0B1B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Ministerio de Finanzas de Córdoba</c:v>
                </c:pt>
              </c:strCache>
            </c:strRef>
          </c:cat>
          <c:val>
            <c:numRef>
              <c:f>Sheet1!$I$2</c:f>
              <c:numCache>
                <c:formatCode>General</c:formatCode>
                <c:ptCount val="1"/>
                <c:pt idx="0">
                  <c:v>257</c:v>
                </c:pt>
              </c:numCache>
            </c:numRef>
          </c:val>
          <c:extLst>
            <c:ext xmlns:c16="http://schemas.microsoft.com/office/drawing/2014/chart" uri="{C3380CC4-5D6E-409C-BE32-E72D297353CC}">
              <c16:uniqueId val="{00000007-EF1D-4DE0-81D6-EC64BCC0B1BE}"/>
            </c:ext>
          </c:extLst>
        </c:ser>
        <c:dLbls>
          <c:showLegendKey val="0"/>
          <c:showVal val="0"/>
          <c:showCatName val="0"/>
          <c:showSerName val="0"/>
          <c:showPercent val="0"/>
          <c:showBubbleSize val="0"/>
        </c:dLbls>
        <c:gapWidth val="150"/>
        <c:overlap val="100"/>
        <c:axId val="278943656"/>
        <c:axId val="278942016"/>
      </c:barChart>
      <c:catAx>
        <c:axId val="278943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42016"/>
        <c:crosses val="autoZero"/>
        <c:auto val="1"/>
        <c:lblAlgn val="ctr"/>
        <c:lblOffset val="100"/>
        <c:noMultiLvlLbl val="0"/>
      </c:catAx>
      <c:valAx>
        <c:axId val="278942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43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C2F-406F-830B-A8D37C79C71F}"/>
            </c:ext>
          </c:extLst>
        </c:ser>
        <c:dLbls>
          <c:showLegendKey val="0"/>
          <c:showVal val="0"/>
          <c:showCatName val="0"/>
          <c:showSerName val="0"/>
          <c:showPercent val="0"/>
          <c:showBubbleSize val="0"/>
        </c:dLbls>
        <c:gapWidth val="219"/>
        <c:overlap val="-27"/>
        <c:axId val="278942672"/>
        <c:axId val="278940376"/>
      </c:barChart>
      <c:catAx>
        <c:axId val="27894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40376"/>
        <c:crosses val="autoZero"/>
        <c:auto val="1"/>
        <c:lblAlgn val="ctr"/>
        <c:lblOffset val="100"/>
        <c:noMultiLvlLbl val="0"/>
      </c:catAx>
      <c:valAx>
        <c:axId val="27894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4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Ministerio de Finanzas de Córdoba</c:v>
                </c:pt>
              </c:strCache>
            </c:strRef>
          </c:cat>
          <c:val>
            <c:numRef>
              <c:f>Sheet1!$B$2</c:f>
              <c:numCache>
                <c:formatCode>General</c:formatCode>
                <c:ptCount val="1"/>
                <c:pt idx="0">
                  <c:v>11</c:v>
                </c:pt>
              </c:numCache>
            </c:numRef>
          </c:val>
          <c:extLst>
            <c:ext xmlns:c16="http://schemas.microsoft.com/office/drawing/2014/chart" uri="{C3380CC4-5D6E-409C-BE32-E72D297353CC}">
              <c16:uniqueId val="{00000000-3B50-4231-A589-839AA359BEB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Ministerio de Finanzas de Córdoba</c:v>
                </c:pt>
              </c:strCache>
            </c:strRef>
          </c:cat>
          <c:val>
            <c:numRef>
              <c:f>Sheet1!$C$2</c:f>
              <c:numCache>
                <c:formatCode>General</c:formatCode>
                <c:ptCount val="1"/>
                <c:pt idx="0">
                  <c:v>36</c:v>
                </c:pt>
              </c:numCache>
            </c:numRef>
          </c:val>
          <c:extLst>
            <c:ext xmlns:c16="http://schemas.microsoft.com/office/drawing/2014/chart" uri="{C3380CC4-5D6E-409C-BE32-E72D297353CC}">
              <c16:uniqueId val="{00000001-3B50-4231-A589-839AA359BEB8}"/>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Ministerio de Finanzas de Córdoba</c:v>
                </c:pt>
              </c:strCache>
            </c:strRef>
          </c:cat>
          <c:val>
            <c:numRef>
              <c:f>Sheet1!$D$2</c:f>
              <c:numCache>
                <c:formatCode>General</c:formatCode>
                <c:ptCount val="1"/>
                <c:pt idx="0">
                  <c:v>3</c:v>
                </c:pt>
              </c:numCache>
            </c:numRef>
          </c:val>
          <c:extLst>
            <c:ext xmlns:c16="http://schemas.microsoft.com/office/drawing/2014/chart" uri="{C3380CC4-5D6E-409C-BE32-E72D297353CC}">
              <c16:uniqueId val="{00000002-3B50-4231-A589-839AA359BEB8}"/>
            </c:ext>
          </c:extLst>
        </c:ser>
        <c:dLbls>
          <c:showLegendKey val="0"/>
          <c:showVal val="0"/>
          <c:showCatName val="0"/>
          <c:showSerName val="0"/>
          <c:showPercent val="0"/>
          <c:showBubbleSize val="0"/>
        </c:dLbls>
        <c:gapWidth val="150"/>
        <c:overlap val="100"/>
        <c:axId val="285704752"/>
        <c:axId val="285705080"/>
      </c:barChart>
      <c:catAx>
        <c:axId val="285704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05080"/>
        <c:crosses val="autoZero"/>
        <c:auto val="1"/>
        <c:lblAlgn val="ctr"/>
        <c:lblOffset val="100"/>
        <c:noMultiLvlLbl val="0"/>
      </c:catAx>
      <c:valAx>
        <c:axId val="285705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0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0.25158140657130001</c:v>
                </c:pt>
                <c:pt idx="2">
                  <c:v>0.29083606318902</c:v>
                </c:pt>
                <c:pt idx="3">
                  <c:v>0</c:v>
                </c:pt>
                <c:pt idx="4">
                  <c:v>0.13000617075636001</c:v>
                </c:pt>
                <c:pt idx="5">
                  <c:v>0</c:v>
                </c:pt>
                <c:pt idx="6">
                  <c:v>0</c:v>
                </c:pt>
              </c:numCache>
            </c:numRef>
          </c:val>
          <c:extLst>
            <c:ext xmlns:c16="http://schemas.microsoft.com/office/drawing/2014/chart" uri="{C3380CC4-5D6E-409C-BE32-E72D297353CC}">
              <c16:uniqueId val="{00000000-97B5-4B0A-89E1-0E49FD28953B}"/>
            </c:ext>
          </c:extLst>
        </c:ser>
        <c:dLbls>
          <c:showLegendKey val="0"/>
          <c:showVal val="0"/>
          <c:showCatName val="0"/>
          <c:showSerName val="0"/>
          <c:showPercent val="0"/>
          <c:showBubbleSize val="0"/>
        </c:dLbls>
        <c:gapWidth val="219"/>
        <c:overlap val="-27"/>
        <c:axId val="285722464"/>
        <c:axId val="285730008"/>
      </c:barChart>
      <c:catAx>
        <c:axId val="285722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30008"/>
        <c:crosses val="autoZero"/>
        <c:auto val="1"/>
        <c:lblAlgn val="ctr"/>
        <c:lblOffset val="100"/>
        <c:noMultiLvlLbl val="0"/>
      </c:catAx>
      <c:valAx>
        <c:axId val="28573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22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2401394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06160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78943653"/>
                    </a:ext>
                  </a:extLst>
                </a:gridCol>
                <a:gridCol w="740664">
                  <a:extLst>
                    <a:ext uri="{9D8B030D-6E8A-4147-A177-3AD203B41FA5}">
                      <a16:colId xmlns:a16="http://schemas.microsoft.com/office/drawing/2014/main" val="3527792262"/>
                    </a:ext>
                  </a:extLst>
                </a:gridCol>
                <a:gridCol w="740664">
                  <a:extLst>
                    <a:ext uri="{9D8B030D-6E8A-4147-A177-3AD203B41FA5}">
                      <a16:colId xmlns:a16="http://schemas.microsoft.com/office/drawing/2014/main" val="3540552822"/>
                    </a:ext>
                  </a:extLst>
                </a:gridCol>
                <a:gridCol w="740664">
                  <a:extLst>
                    <a:ext uri="{9D8B030D-6E8A-4147-A177-3AD203B41FA5}">
                      <a16:colId xmlns:a16="http://schemas.microsoft.com/office/drawing/2014/main" val="99662194"/>
                    </a:ext>
                  </a:extLst>
                </a:gridCol>
                <a:gridCol w="740664">
                  <a:extLst>
                    <a:ext uri="{9D8B030D-6E8A-4147-A177-3AD203B41FA5}">
                      <a16:colId xmlns:a16="http://schemas.microsoft.com/office/drawing/2014/main" val="4044815692"/>
                    </a:ext>
                  </a:extLst>
                </a:gridCol>
                <a:gridCol w="740664">
                  <a:extLst>
                    <a:ext uri="{9D8B030D-6E8A-4147-A177-3AD203B41FA5}">
                      <a16:colId xmlns:a16="http://schemas.microsoft.com/office/drawing/2014/main" val="3684071044"/>
                    </a:ext>
                  </a:extLst>
                </a:gridCol>
                <a:gridCol w="740664">
                  <a:extLst>
                    <a:ext uri="{9D8B030D-6E8A-4147-A177-3AD203B41FA5}">
                      <a16:colId xmlns:a16="http://schemas.microsoft.com/office/drawing/2014/main" val="1075720001"/>
                    </a:ext>
                  </a:extLst>
                </a:gridCol>
                <a:gridCol w="740664">
                  <a:extLst>
                    <a:ext uri="{9D8B030D-6E8A-4147-A177-3AD203B41FA5}">
                      <a16:colId xmlns:a16="http://schemas.microsoft.com/office/drawing/2014/main" val="3576866062"/>
                    </a:ext>
                  </a:extLst>
                </a:gridCol>
                <a:gridCol w="740664">
                  <a:extLst>
                    <a:ext uri="{9D8B030D-6E8A-4147-A177-3AD203B41FA5}">
                      <a16:colId xmlns:a16="http://schemas.microsoft.com/office/drawing/2014/main" val="3242124337"/>
                    </a:ext>
                  </a:extLst>
                </a:gridCol>
                <a:gridCol w="740664">
                  <a:extLst>
                    <a:ext uri="{9D8B030D-6E8A-4147-A177-3AD203B41FA5}">
                      <a16:colId xmlns:a16="http://schemas.microsoft.com/office/drawing/2014/main" val="621432148"/>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561724169"/>
                  </a:ext>
                </a:extLst>
              </a:tr>
              <a:tr h="370840">
                <a:tc>
                  <a:txBody>
                    <a:bodyPr/>
                    <a:lstStyle/>
                    <a:p>
                      <a:r>
                        <a:rPr lang="en-US" sz="1000"/>
                        <a:t>Ministerio de Finanzas de Córdoba</a:t>
                      </a:r>
                      <a:endParaRPr lang="en-US" sz="1000"/>
                    </a:p>
                  </a:txBody>
                  <a:tcPr/>
                </a:tc>
                <a:tc>
                  <a:txBody>
                    <a:bodyPr/>
                    <a:lstStyle/>
                    <a:p>
                      <a:r>
                        <a:rPr lang="en-US" sz="1000"/>
                        <a:t>7460</a:t>
                      </a:r>
                      <a:endParaRPr lang="en-US" sz="1000"/>
                    </a:p>
                  </a:txBody>
                  <a:tcPr/>
                </a:tc>
                <a:tc>
                  <a:txBody>
                    <a:bodyPr/>
                    <a:lstStyle/>
                    <a:p>
                      <a:r>
                        <a:rPr lang="en-US" sz="1000"/>
                        <a:t>51</a:t>
                      </a:r>
                      <a:endParaRPr lang="en-US" sz="1000"/>
                    </a:p>
                  </a:txBody>
                  <a:tcPr/>
                </a:tc>
                <a:tc>
                  <a:txBody>
                    <a:bodyPr/>
                    <a:lstStyle/>
                    <a:p>
                      <a:r>
                        <a:rPr lang="en-US" sz="1000"/>
                        <a:t>50</a:t>
                      </a:r>
                      <a:endParaRPr lang="en-US" sz="1000"/>
                    </a:p>
                  </a:txBody>
                  <a:tcPr/>
                </a:tc>
                <a:tc>
                  <a:txBody>
                    <a:bodyPr/>
                    <a:lstStyle/>
                    <a:p>
                      <a:r>
                        <a:rPr lang="en-US" sz="1000"/>
                        <a:t>690</a:t>
                      </a:r>
                      <a:endParaRPr lang="en-US" sz="1000"/>
                    </a:p>
                  </a:txBody>
                  <a:tcPr/>
                </a:tc>
                <a:tc>
                  <a:txBody>
                    <a:bodyPr/>
                    <a:lstStyle/>
                    <a:p>
                      <a:r>
                        <a:rPr lang="en-US" sz="1000"/>
                        <a:t>66</a:t>
                      </a:r>
                      <a:endParaRPr lang="en-US" sz="1000"/>
                    </a:p>
                  </a:txBody>
                  <a:tcPr/>
                </a:tc>
                <a:tc>
                  <a:txBody>
                    <a:bodyPr/>
                    <a:lstStyle/>
                    <a:p>
                      <a:r>
                        <a:rPr lang="en-US" sz="1000"/>
                        <a:t>257</a:t>
                      </a:r>
                      <a:endParaRPr lang="en-US" sz="1000"/>
                    </a:p>
                  </a:txBody>
                  <a:tcPr/>
                </a:tc>
                <a:tc>
                  <a:txBody>
                    <a:bodyPr/>
                    <a:lstStyle/>
                    <a:p>
                      <a:r>
                        <a:rPr lang="en-US" sz="1000"/>
                        <a:t>1</a:t>
                      </a:r>
                      <a:endParaRPr lang="en-US" sz="1000"/>
                    </a:p>
                  </a:txBody>
                  <a:tcPr/>
                </a:tc>
                <a:tc>
                  <a:txBody>
                    <a:bodyPr/>
                    <a:lstStyle/>
                    <a:p>
                      <a:r>
                        <a:rPr lang="en-US" sz="1000"/>
                        <a:t>0.2725%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689286312"/>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1872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24369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2976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4580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6350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51995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6492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75886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2843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11059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980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01661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2847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46451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7312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36903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6667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50764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0470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71341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8127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11792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7784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79485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61890848"/>
                    </a:ext>
                  </a:extLst>
                </a:gridCol>
                <a:gridCol w="658368">
                  <a:extLst>
                    <a:ext uri="{9D8B030D-6E8A-4147-A177-3AD203B41FA5}">
                      <a16:colId xmlns:a16="http://schemas.microsoft.com/office/drawing/2014/main" val="2386660377"/>
                    </a:ext>
                  </a:extLst>
                </a:gridCol>
                <a:gridCol w="658368">
                  <a:extLst>
                    <a:ext uri="{9D8B030D-6E8A-4147-A177-3AD203B41FA5}">
                      <a16:colId xmlns:a16="http://schemas.microsoft.com/office/drawing/2014/main" val="244221554"/>
                    </a:ext>
                  </a:extLst>
                </a:gridCol>
                <a:gridCol w="658368">
                  <a:extLst>
                    <a:ext uri="{9D8B030D-6E8A-4147-A177-3AD203B41FA5}">
                      <a16:colId xmlns:a16="http://schemas.microsoft.com/office/drawing/2014/main" val="4089058742"/>
                    </a:ext>
                  </a:extLst>
                </a:gridCol>
                <a:gridCol w="658368">
                  <a:extLst>
                    <a:ext uri="{9D8B030D-6E8A-4147-A177-3AD203B41FA5}">
                      <a16:colId xmlns:a16="http://schemas.microsoft.com/office/drawing/2014/main" val="4002572998"/>
                    </a:ext>
                  </a:extLst>
                </a:gridCol>
                <a:gridCol w="658368">
                  <a:extLst>
                    <a:ext uri="{9D8B030D-6E8A-4147-A177-3AD203B41FA5}">
                      <a16:colId xmlns:a16="http://schemas.microsoft.com/office/drawing/2014/main" val="254350003"/>
                    </a:ext>
                  </a:extLst>
                </a:gridCol>
                <a:gridCol w="658368">
                  <a:extLst>
                    <a:ext uri="{9D8B030D-6E8A-4147-A177-3AD203B41FA5}">
                      <a16:colId xmlns:a16="http://schemas.microsoft.com/office/drawing/2014/main" val="12081488"/>
                    </a:ext>
                  </a:extLst>
                </a:gridCol>
                <a:gridCol w="658368">
                  <a:extLst>
                    <a:ext uri="{9D8B030D-6E8A-4147-A177-3AD203B41FA5}">
                      <a16:colId xmlns:a16="http://schemas.microsoft.com/office/drawing/2014/main" val="186959830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263144677"/>
                  </a:ext>
                </a:extLst>
              </a:tr>
              <a:tr h="370840">
                <a:tc>
                  <a:txBody>
                    <a:bodyPr/>
                    <a:lstStyle/>
                    <a:p>
                      <a:r>
                        <a:rPr lang="es-ES" sz="1000" b="1"/>
                        <a:t>Ministerio de Finanzas de Córdoba - 2016-12-13 18:30:00</a:t>
                      </a:r>
                      <a:r>
                        <a:rPr lang="es-ES" sz="1000"/>
                        <a:t>
322 MIL MOTOS DEJARÁN DE PAGAR EL IMPUESTO AUTOMOTOR DE #RENTAS EN 2017.
Con la aprobación del #Presupuesto2017, aquellos rodados valuados en menos de 20 mil pesos, o que tengan más de 5 años de antigüedad,  no tributarán el impuesto emitido por la Dirección de Rentas de Córdoba.</a:t>
                      </a:r>
                      <a:endParaRPr lang="en-US" sz="1000"/>
                    </a:p>
                  </a:txBody>
                  <a:tcPr/>
                </a:tc>
                <a:tc>
                  <a:txBody>
                    <a:bodyPr/>
                    <a:lstStyle/>
                    <a:p>
                      <a:r>
                        <a:rPr lang="en-US" sz="1000"/>
                        <a:t>142</a:t>
                      </a:r>
                      <a:endParaRPr lang="en-US" sz="1000"/>
                    </a:p>
                  </a:txBody>
                  <a:tcPr/>
                </a:tc>
                <a:tc>
                  <a:txBody>
                    <a:bodyPr/>
                    <a:lstStyle/>
                    <a:p>
                      <a:r>
                        <a:rPr lang="en-US" sz="1000"/>
                        <a:t>94</a:t>
                      </a:r>
                      <a:endParaRPr lang="en-US" sz="1000"/>
                    </a:p>
                  </a:txBody>
                  <a:tcPr/>
                </a:tc>
                <a:tc>
                  <a:txBody>
                    <a:bodyPr/>
                    <a:lstStyle/>
                    <a:p>
                      <a:r>
                        <a:rPr lang="en-US" sz="1000"/>
                        <a:t>12</a:t>
                      </a:r>
                      <a:endParaRPr lang="en-US" sz="1000"/>
                    </a:p>
                  </a:txBody>
                  <a:tcPr/>
                </a:tc>
                <a:tc>
                  <a:txBody>
                    <a:bodyPr/>
                    <a:lstStyle/>
                    <a:p>
                      <a:r>
                        <a:rPr lang="en-US" sz="1000"/>
                        <a:t>36</a:t>
                      </a:r>
                      <a:endParaRPr lang="en-US" sz="1000"/>
                    </a:p>
                  </a:txBody>
                  <a:tcPr/>
                </a:tc>
                <a:tc>
                  <a:txBody>
                    <a:bodyPr/>
                    <a:lstStyle/>
                    <a:p>
                      <a:r>
                        <a:rPr lang="en-US" sz="1000"/>
                        <a:t>1.9132%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22212327"/>
                  </a:ext>
                </a:extLst>
              </a:tr>
              <a:tr h="370840">
                <a:tc>
                  <a:txBody>
                    <a:bodyPr/>
                    <a:lstStyle/>
                    <a:p>
                      <a:r>
                        <a:rPr lang="es-ES" sz="1000" b="1"/>
                        <a:t>Ministerio de Finanzas de Córdoba - 2016-12-13 14:33:54</a:t>
                      </a:r>
                      <a:r>
                        <a:rPr lang="es-ES" sz="1000"/>
                        <a:t>
¿CÓMO AFECTARÁ A CÓRDOBA EL PROYECTO SOBRE GANANCIAS IMPULSADO POR DIPUTADOS?
Hoy el Senado tratará el proyecto de ley que reforma el Impuesto a las Ganancias aprobado por Diputados. En caso de aprobarse, las finanzas de la provincia se verán afectadas.
Ante este panorama, el Ministro de Finanzas, Osvaldo Giordano, expresó que "este esquema implica pensar a Córdoba con menos ingresos, y por lo tanto, menos obras y servicios".</a:t>
                      </a:r>
                      <a:endParaRPr lang="en-US" sz="1000"/>
                    </a:p>
                  </a:txBody>
                  <a:tcPr/>
                </a:tc>
                <a:tc>
                  <a:txBody>
                    <a:bodyPr/>
                    <a:lstStyle/>
                    <a:p>
                      <a:r>
                        <a:rPr lang="en-US" sz="1000"/>
                        <a:t>121</a:t>
                      </a:r>
                      <a:endParaRPr lang="en-US" sz="1000"/>
                    </a:p>
                  </a:txBody>
                  <a:tcPr/>
                </a:tc>
                <a:tc>
                  <a:txBody>
                    <a:bodyPr/>
                    <a:lstStyle/>
                    <a:p>
                      <a:r>
                        <a:rPr lang="en-US" sz="1000"/>
                        <a:t>71</a:t>
                      </a:r>
                      <a:endParaRPr lang="en-US" sz="1000"/>
                    </a:p>
                  </a:txBody>
                  <a:tcPr/>
                </a:tc>
                <a:tc>
                  <a:txBody>
                    <a:bodyPr/>
                    <a:lstStyle/>
                    <a:p>
                      <a:r>
                        <a:rPr lang="en-US" sz="1000"/>
                        <a:t>31</a:t>
                      </a:r>
                      <a:endParaRPr lang="en-US" sz="1000"/>
                    </a:p>
                  </a:txBody>
                  <a:tcPr/>
                </a:tc>
                <a:tc>
                  <a:txBody>
                    <a:bodyPr/>
                    <a:lstStyle/>
                    <a:p>
                      <a:r>
                        <a:rPr lang="en-US" sz="1000"/>
                        <a:t>19</a:t>
                      </a:r>
                      <a:endParaRPr lang="en-US" sz="1000"/>
                    </a:p>
                  </a:txBody>
                  <a:tcPr/>
                </a:tc>
                <a:tc>
                  <a:txBody>
                    <a:bodyPr/>
                    <a:lstStyle/>
                    <a:p>
                      <a:r>
                        <a:rPr lang="en-US" sz="1000"/>
                        <a:t>1.6303%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22926019"/>
                  </a:ext>
                </a:extLst>
              </a:tr>
              <a:tr h="370840">
                <a:tc>
                  <a:txBody>
                    <a:bodyPr/>
                    <a:lstStyle/>
                    <a:p>
                      <a:r>
                        <a:rPr lang="es-ES" sz="1000" b="1"/>
                        <a:t>Ministerio de Finanzas de Córdoba - 2016-12-29 20:00:00</a:t>
                      </a:r>
                      <a:r>
                        <a:rPr lang="es-ES" sz="1000"/>
                        <a:t>
#Presupuesto2017 
¿Sabías que dentro del gasto estimado a obras públicas, el 48% se destinará al desarrollo de emprendimientos viales, un 22% en obras de gasoductos y energía, y un 17% en proyectos cloacales y de agua, entre otros?
Trabajando #juntos, #Córdoba progresa.</a:t>
                      </a:r>
                      <a:endParaRPr lang="en-US" sz="1000"/>
                    </a:p>
                  </a:txBody>
                  <a:tcPr/>
                </a:tc>
                <a:tc>
                  <a:txBody>
                    <a:bodyPr/>
                    <a:lstStyle/>
                    <a:p>
                      <a:r>
                        <a:rPr lang="en-US" sz="1000"/>
                        <a:t>87</a:t>
                      </a:r>
                      <a:endParaRPr lang="en-US" sz="1000"/>
                    </a:p>
                  </a:txBody>
                  <a:tcPr/>
                </a:tc>
                <a:tc>
                  <a:txBody>
                    <a:bodyPr/>
                    <a:lstStyle/>
                    <a:p>
                      <a:r>
                        <a:rPr lang="en-US" sz="1000"/>
                        <a:t>72</a:t>
                      </a:r>
                      <a:endParaRPr lang="en-US" sz="1000"/>
                    </a:p>
                  </a:txBody>
                  <a:tcPr/>
                </a:tc>
                <a:tc>
                  <a:txBody>
                    <a:bodyPr/>
                    <a:lstStyle/>
                    <a:p>
                      <a:r>
                        <a:rPr lang="en-US" sz="1000"/>
                        <a:t>6</a:t>
                      </a:r>
                      <a:endParaRPr lang="en-US" sz="1000"/>
                    </a:p>
                  </a:txBody>
                  <a:tcPr/>
                </a:tc>
                <a:tc>
                  <a:txBody>
                    <a:bodyPr/>
                    <a:lstStyle/>
                    <a:p>
                      <a:r>
                        <a:rPr lang="en-US" sz="1000"/>
                        <a:t>9</a:t>
                      </a:r>
                      <a:endParaRPr lang="en-US" sz="1000"/>
                    </a:p>
                  </a:txBody>
                  <a:tcPr/>
                </a:tc>
                <a:tc>
                  <a:txBody>
                    <a:bodyPr/>
                    <a:lstStyle/>
                    <a:p>
                      <a:r>
                        <a:rPr lang="en-US" sz="1000"/>
                        <a:t>1.1665%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03400238"/>
                  </a:ext>
                </a:extLst>
              </a:tr>
              <a:tr h="370840">
                <a:tc>
                  <a:txBody>
                    <a:bodyPr/>
                    <a:lstStyle/>
                    <a:p>
                      <a:r>
                        <a:rPr lang="es-ES" sz="1000" b="1"/>
                        <a:t>Ministerio de Finanzas de Córdoba - 2016-12-26 14:00:00</a:t>
                      </a:r>
                      <a:r>
                        <a:rPr lang="es-ES" sz="1000"/>
                        <a:t>
HASTA EL VIERNES, PODÉS PONERTE AL DÍA EN RENTAS
La Dirección General de #Rentas beneficia a aquellos contribuyentes sin deudas en sus impuestos.
Recordá que tenés tiempo hasta el 31 de diciembre para ponerte al día y acceder al 30 por ciento de descuento en 2017.
Informate más en: http://bit.ly/2fWfQda</a:t>
                      </a:r>
                      <a:endParaRPr lang="en-US" sz="1000"/>
                    </a:p>
                  </a:txBody>
                  <a:tcPr/>
                </a:tc>
                <a:tc>
                  <a:txBody>
                    <a:bodyPr/>
                    <a:lstStyle/>
                    <a:p>
                      <a:r>
                        <a:rPr lang="en-US" sz="1000"/>
                        <a:t>69</a:t>
                      </a:r>
                      <a:endParaRPr lang="en-US" sz="1000"/>
                    </a:p>
                  </a:txBody>
                  <a:tcPr/>
                </a:tc>
                <a:tc>
                  <a:txBody>
                    <a:bodyPr/>
                    <a:lstStyle/>
                    <a:p>
                      <a:r>
                        <a:rPr lang="en-US" sz="1000"/>
                        <a:t>43</a:t>
                      </a:r>
                      <a:endParaRPr lang="en-US" sz="1000"/>
                    </a:p>
                  </a:txBody>
                  <a:tcPr/>
                </a:tc>
                <a:tc>
                  <a:txBody>
                    <a:bodyPr/>
                    <a:lstStyle/>
                    <a:p>
                      <a:r>
                        <a:rPr lang="en-US" sz="1000"/>
                        <a:t>0</a:t>
                      </a:r>
                      <a:endParaRPr lang="en-US" sz="1000"/>
                    </a:p>
                  </a:txBody>
                  <a:tcPr/>
                </a:tc>
                <a:tc>
                  <a:txBody>
                    <a:bodyPr/>
                    <a:lstStyle/>
                    <a:p>
                      <a:r>
                        <a:rPr lang="en-US" sz="1000"/>
                        <a:t>26</a:t>
                      </a:r>
                      <a:endParaRPr lang="en-US" sz="1000"/>
                    </a:p>
                  </a:txBody>
                  <a:tcPr/>
                </a:tc>
                <a:tc>
                  <a:txBody>
                    <a:bodyPr/>
                    <a:lstStyle/>
                    <a:p>
                      <a:r>
                        <a:rPr lang="en-US" sz="1000"/>
                        <a:t>0.9257%</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39604903"/>
                  </a:ext>
                </a:extLst>
              </a:tr>
              <a:tr h="370840">
                <a:tc>
                  <a:txBody>
                    <a:bodyPr/>
                    <a:lstStyle/>
                    <a:p>
                      <a:r>
                        <a:rPr lang="es-ES" sz="1000" b="1"/>
                        <a:t>Ministerio de Finanzas de Córdoba - 2016-12-17 12:30:01</a:t>
                      </a:r>
                      <a:r>
                        <a:rPr lang="es-ES" sz="1000"/>
                        <a:t>
A partir del año próximo, el 65% del parque automotor de motos quedará exento de tributar el impuesto correspondiente a #Rentas.
Con su aplicación, más de 322 mil rodados valuados en menos de 20 mil pesos, o que tengan más de 5 años de antigüedad,  no tributarán este impuesto. 
Esta exención impositiva regirá sólo para los contribuyentes que posean la titularidad de una sola unidad.</a:t>
                      </a:r>
                      <a:endParaRPr lang="en-US" sz="1000"/>
                    </a:p>
                  </a:txBody>
                  <a:tcPr/>
                </a:tc>
                <a:tc>
                  <a:txBody>
                    <a:bodyPr/>
                    <a:lstStyle/>
                    <a:p>
                      <a:r>
                        <a:rPr lang="en-US" sz="1000"/>
                        <a:t>58</a:t>
                      </a:r>
                      <a:endParaRPr lang="en-US" sz="1000"/>
                    </a:p>
                  </a:txBody>
                  <a:tcPr/>
                </a:tc>
                <a:tc>
                  <a:txBody>
                    <a:bodyPr/>
                    <a:lstStyle/>
                    <a:p>
                      <a:r>
                        <a:rPr lang="en-US" sz="1000"/>
                        <a:t>36</a:t>
                      </a:r>
                      <a:endParaRPr lang="en-US" sz="1000"/>
                    </a:p>
                  </a:txBody>
                  <a:tcPr/>
                </a:tc>
                <a:tc>
                  <a:txBody>
                    <a:bodyPr/>
                    <a:lstStyle/>
                    <a:p>
                      <a:r>
                        <a:rPr lang="en-US" sz="1000"/>
                        <a:t>3</a:t>
                      </a:r>
                      <a:endParaRPr lang="en-US" sz="1000"/>
                    </a:p>
                  </a:txBody>
                  <a:tcPr/>
                </a:tc>
                <a:tc>
                  <a:txBody>
                    <a:bodyPr/>
                    <a:lstStyle/>
                    <a:p>
                      <a:r>
                        <a:rPr lang="en-US" sz="1000"/>
                        <a:t>19</a:t>
                      </a:r>
                      <a:endParaRPr lang="en-US" sz="1000"/>
                    </a:p>
                  </a:txBody>
                  <a:tcPr/>
                </a:tc>
                <a:tc>
                  <a:txBody>
                    <a:bodyPr/>
                    <a:lstStyle/>
                    <a:p>
                      <a:r>
                        <a:rPr lang="en-US" sz="1000"/>
                        <a:t>0.7804%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20041241"/>
                  </a:ext>
                </a:extLst>
              </a:tr>
              <a:tr h="370840">
                <a:tc>
                  <a:txBody>
                    <a:bodyPr/>
                    <a:lstStyle/>
                    <a:p>
                      <a:r>
                        <a:rPr lang="es-ES" sz="1000" b="1"/>
                        <a:t>Ministerio de Finanzas de Córdoba - 2016-12-21 12:36:23</a:t>
                      </a:r>
                      <a:r>
                        <a:rPr lang="es-ES" sz="1000"/>
                        <a:t>
NUEVO RÉGIMEN DE FRACCIONAMIENTO URBANO
Este decreto, impulsado por el Gobernador, Juan Schiaretti, junto al ministro Osvaldo Giordano, establece nuevos mecanismos, reduciendo los plazos de escrituración de lotes.
Ahora, de manera clara, sencilla y transparente, el tiempo estipulado de escrituración se reducirá considerablemente, pasando de seis años a nueve meses, en promedio. 
Avanzamos con #innovación y simplificamos los trámites administrativos al ciudadano. 
Un Estado al servicio de la gente.</a:t>
                      </a:r>
                      <a:endParaRPr lang="en-US" sz="1000"/>
                    </a:p>
                  </a:txBody>
                  <a:tcPr/>
                </a:tc>
                <a:tc>
                  <a:txBody>
                    <a:bodyPr/>
                    <a:lstStyle/>
                    <a:p>
                      <a:r>
                        <a:rPr lang="en-US" sz="1000"/>
                        <a:t>52</a:t>
                      </a:r>
                      <a:endParaRPr lang="en-US" sz="1000"/>
                    </a:p>
                  </a:txBody>
                  <a:tcPr/>
                </a:tc>
                <a:tc>
                  <a:txBody>
                    <a:bodyPr/>
                    <a:lstStyle/>
                    <a:p>
                      <a:r>
                        <a:rPr lang="en-US" sz="1000"/>
                        <a:t>43</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0.6978%</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56798965"/>
                  </a:ext>
                </a:extLst>
              </a:tr>
              <a:tr h="370840">
                <a:tc>
                  <a:txBody>
                    <a:bodyPr/>
                    <a:lstStyle/>
                    <a:p>
                      <a:r>
                        <a:rPr lang="es-ES" sz="1000" b="1"/>
                        <a:t>Ministerio de Finanzas de Córdoba - 2016-12-23 12:30:00</a:t>
                      </a:r>
                      <a:r>
                        <a:rPr lang="es-ES" sz="1000"/>
                        <a:t>
Con #innovación, estamos más cerca tuyo. 
Ingresá a www.cajadejubilaciones.cba.gov.ar y realizá todas tus gestiones desde la comodidad de tu casa.
#ModernizamoselEstado, al servicio de los cordobeses.</a:t>
                      </a:r>
                      <a:endParaRPr lang="en-US" sz="1000"/>
                    </a:p>
                  </a:txBody>
                  <a:tcPr/>
                </a:tc>
                <a:tc>
                  <a:txBody>
                    <a:bodyPr/>
                    <a:lstStyle/>
                    <a:p>
                      <a:r>
                        <a:rPr lang="en-US" sz="1000"/>
                        <a:t>42</a:t>
                      </a:r>
                      <a:endParaRPr lang="en-US" sz="1000"/>
                    </a:p>
                  </a:txBody>
                  <a:tcPr/>
                </a:tc>
                <a:tc>
                  <a:txBody>
                    <a:bodyPr/>
                    <a:lstStyle/>
                    <a:p>
                      <a:r>
                        <a:rPr lang="en-US" sz="1000"/>
                        <a:t>34</a:t>
                      </a:r>
                      <a:endParaRPr lang="en-US" sz="1000"/>
                    </a:p>
                  </a:txBody>
                  <a:tcPr/>
                </a:tc>
                <a:tc>
                  <a:txBody>
                    <a:bodyPr/>
                    <a:lstStyle/>
                    <a:p>
                      <a:r>
                        <a:rPr lang="en-US" sz="1000"/>
                        <a:t>1</a:t>
                      </a:r>
                      <a:endParaRPr lang="en-US" sz="1000"/>
                    </a:p>
                  </a:txBody>
                  <a:tcPr/>
                </a:tc>
                <a:tc>
                  <a:txBody>
                    <a:bodyPr/>
                    <a:lstStyle/>
                    <a:p>
                      <a:r>
                        <a:rPr lang="en-US" sz="1000"/>
                        <a:t>7</a:t>
                      </a:r>
                      <a:endParaRPr lang="en-US" sz="1000"/>
                    </a:p>
                  </a:txBody>
                  <a:tcPr/>
                </a:tc>
                <a:tc>
                  <a:txBody>
                    <a:bodyPr/>
                    <a:lstStyle/>
                    <a:p>
                      <a:r>
                        <a:rPr lang="en-US" sz="1000"/>
                        <a:t>0.5634%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2606599"/>
                  </a:ext>
                </a:extLst>
              </a:tr>
              <a:tr h="370840">
                <a:tc>
                  <a:txBody>
                    <a:bodyPr/>
                    <a:lstStyle/>
                    <a:p>
                      <a:r>
                        <a:rPr lang="es-ES" sz="1000" b="1"/>
                        <a:t>Ministerio de Finanzas de Córdoba - 2016-12-20 11:35:28</a:t>
                      </a:r>
                      <a:r>
                        <a:rPr lang="es-ES" sz="1000"/>
                        <a:t>
NUEVO PLAN DE PAGO PARA REGULARIZAR TUS DEUDAS
#RENTAS A partir de esta semana, se lanza un nuevo PLAN DE PAGO Unificado, de hasta en 48 cuotas, con el que vas a poder poner al día tus deudas. A partir de esta mejora, podrás realizar la gestión de un único plan de pagos que incluya todas tus obligaciones.
Más y mejores servicios, para potenciar el desarrollo de la Provincia.</a:t>
                      </a:r>
                      <a:endParaRPr lang="en-US" sz="1000"/>
                    </a:p>
                  </a:txBody>
                  <a:tcPr/>
                </a:tc>
                <a:tc>
                  <a:txBody>
                    <a:bodyPr/>
                    <a:lstStyle/>
                    <a:p>
                      <a:r>
                        <a:rPr lang="en-US" sz="1000"/>
                        <a:t>39</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23</a:t>
                      </a:r>
                      <a:endParaRPr lang="en-US" sz="1000"/>
                    </a:p>
                  </a:txBody>
                  <a:tcPr/>
                </a:tc>
                <a:tc>
                  <a:txBody>
                    <a:bodyPr/>
                    <a:lstStyle/>
                    <a:p>
                      <a:r>
                        <a:rPr lang="en-US" sz="1000"/>
                        <a:t>0.5240%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73520050"/>
                  </a:ext>
                </a:extLst>
              </a:tr>
              <a:tr h="370840">
                <a:tc>
                  <a:txBody>
                    <a:bodyPr/>
                    <a:lstStyle/>
                    <a:p>
                      <a:r>
                        <a:rPr lang="es-ES" sz="1000" b="1"/>
                        <a:t>Ministerio de Finanzas de Córdoba - 2016-12-05 17:28:51</a:t>
                      </a:r>
                      <a:r>
                        <a:rPr lang="es-ES" sz="1000"/>
                        <a:t>
SEGUNDO ENCUENTRO MINISTERIAL. ANÁLISIS DE 2016
Durante el fin de semana, se llevó a cabo el Segundo Encuentro Ministerial, donde 170 miembros pertenecientes a las diferentes reparticiones y secretarías dependientes al Ministerio de Finanzas de Córdoba realizaron un análisis de 2016 y definieron las variables para proyectar el 2017.
En dicha oportunidad, el Ministro Osvaldo Giordano destacó la importancia de "estar preparados para adaptarse a los cambios y apuntar de manera constante a la modernización del Estado, simplificando la vida a los ciudadanos".</a:t>
                      </a:r>
                      <a:endParaRPr lang="en-US" sz="1000"/>
                    </a:p>
                  </a:txBody>
                  <a:tcPr/>
                </a:tc>
                <a:tc>
                  <a:txBody>
                    <a:bodyPr/>
                    <a:lstStyle/>
                    <a:p>
                      <a:r>
                        <a:rPr lang="en-US" sz="1000"/>
                        <a:t>37</a:t>
                      </a:r>
                      <a:endParaRPr lang="en-US" sz="1000"/>
                    </a:p>
                  </a:txBody>
                  <a:tcPr/>
                </a:tc>
                <a:tc>
                  <a:txBody>
                    <a:bodyPr/>
                    <a:lstStyle/>
                    <a:p>
                      <a:r>
                        <a:rPr lang="en-US" sz="1000"/>
                        <a:t>31</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0.4990%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74117841"/>
                  </a:ext>
                </a:extLst>
              </a:tr>
              <a:tr h="370840">
                <a:tc>
                  <a:txBody>
                    <a:bodyPr/>
                    <a:lstStyle/>
                    <a:p>
                      <a:r>
                        <a:rPr lang="es-ES" sz="1000" b="1"/>
                        <a:t>Ministerio de Finanzas de Córdoba - 2016-12-13 12:15:13</a:t>
                      </a:r>
                      <a:r>
                        <a:rPr lang="es-ES" sz="1000"/>
                        <a:t>
ÚLTIMAS SEMANAS PARA ACCEDER AL DESCUENTO DE RENTAS.
La Dirección General de #Rentas beneficia a aquellos contribuyentes sin deudas en sus impuestos.
Recordá que tenés tiempo hasta el 31 de diciembre para ponerte al día y acceder al 30 por ciento de descuento en 2017.
Informate más en: http://bit.ly/2fWfQda</a:t>
                      </a:r>
                      <a:endParaRPr lang="en-US" sz="1000"/>
                    </a:p>
                  </a:txBody>
                  <a:tcPr/>
                </a:tc>
                <a:tc>
                  <a:txBody>
                    <a:bodyPr/>
                    <a:lstStyle/>
                    <a:p>
                      <a:r>
                        <a:rPr lang="en-US" sz="1000"/>
                        <a:t>33</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tc>
                  <a:txBody>
                    <a:bodyPr/>
                    <a:lstStyle/>
                    <a:p>
                      <a:r>
                        <a:rPr lang="en-US" sz="1000"/>
                        <a:t>25</a:t>
                      </a:r>
                      <a:endParaRPr lang="en-US" sz="1000"/>
                    </a:p>
                  </a:txBody>
                  <a:tcPr/>
                </a:tc>
                <a:tc>
                  <a:txBody>
                    <a:bodyPr/>
                    <a:lstStyle/>
                    <a:p>
                      <a:r>
                        <a:rPr lang="en-US" sz="1000"/>
                        <a:t>0.4446%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2731676"/>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6856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823749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98137421"/>
                    </a:ext>
                  </a:extLst>
                </a:gridCol>
                <a:gridCol w="658368">
                  <a:extLst>
                    <a:ext uri="{9D8B030D-6E8A-4147-A177-3AD203B41FA5}">
                      <a16:colId xmlns:a16="http://schemas.microsoft.com/office/drawing/2014/main" val="3903215004"/>
                    </a:ext>
                  </a:extLst>
                </a:gridCol>
                <a:gridCol w="658368">
                  <a:extLst>
                    <a:ext uri="{9D8B030D-6E8A-4147-A177-3AD203B41FA5}">
                      <a16:colId xmlns:a16="http://schemas.microsoft.com/office/drawing/2014/main" val="3033540146"/>
                    </a:ext>
                  </a:extLst>
                </a:gridCol>
                <a:gridCol w="658368">
                  <a:extLst>
                    <a:ext uri="{9D8B030D-6E8A-4147-A177-3AD203B41FA5}">
                      <a16:colId xmlns:a16="http://schemas.microsoft.com/office/drawing/2014/main" val="2030626686"/>
                    </a:ext>
                  </a:extLst>
                </a:gridCol>
                <a:gridCol w="658368">
                  <a:extLst>
                    <a:ext uri="{9D8B030D-6E8A-4147-A177-3AD203B41FA5}">
                      <a16:colId xmlns:a16="http://schemas.microsoft.com/office/drawing/2014/main" val="1563403145"/>
                    </a:ext>
                  </a:extLst>
                </a:gridCol>
                <a:gridCol w="658368">
                  <a:extLst>
                    <a:ext uri="{9D8B030D-6E8A-4147-A177-3AD203B41FA5}">
                      <a16:colId xmlns:a16="http://schemas.microsoft.com/office/drawing/2014/main" val="4281677240"/>
                    </a:ext>
                  </a:extLst>
                </a:gridCol>
                <a:gridCol w="658368">
                  <a:extLst>
                    <a:ext uri="{9D8B030D-6E8A-4147-A177-3AD203B41FA5}">
                      <a16:colId xmlns:a16="http://schemas.microsoft.com/office/drawing/2014/main" val="3347682278"/>
                    </a:ext>
                  </a:extLst>
                </a:gridCol>
                <a:gridCol w="658368">
                  <a:extLst>
                    <a:ext uri="{9D8B030D-6E8A-4147-A177-3AD203B41FA5}">
                      <a16:colId xmlns:a16="http://schemas.microsoft.com/office/drawing/2014/main" val="325831054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281773694"/>
                  </a:ext>
                </a:extLst>
              </a:tr>
              <a:tr h="370840">
                <a:tc>
                  <a:txBody>
                    <a:bodyPr/>
                    <a:lstStyle/>
                    <a:p>
                      <a:r>
                        <a:rPr lang="es-ES" sz="1000" b="1"/>
                        <a:t>Ministerio de Finanzas de Córdoba - 2016-12-12 11:30:01</a:t>
                      </a:r>
                      <a:r>
                        <a:rPr lang="es-ES" sz="1000"/>
                        <a:t>
#PEI Con cada operativo del #PEI, buscamos promover mejores servicios, para simplificar y agilizar la relación del contribuyente con el Estado.
Esta semana, nuestros equipos relevarán las siguientes zonas comerciales:</a:t>
                      </a:r>
                      <a:endParaRPr lang="en-US" sz="1000"/>
                    </a:p>
                  </a:txBody>
                  <a:tcPr/>
                </a:tc>
                <a:tc>
                  <a:txBody>
                    <a:bodyPr/>
                    <a:lstStyle/>
                    <a:p>
                      <a:r>
                        <a:rPr lang="en-US" sz="1000"/>
                        <a:t>21</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0.2830%</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81458738"/>
                  </a:ext>
                </a:extLst>
              </a:tr>
              <a:tr h="370840">
                <a:tc>
                  <a:txBody>
                    <a:bodyPr/>
                    <a:lstStyle/>
                    <a:p>
                      <a:r>
                        <a:rPr lang="es-ES" sz="1000" b="1"/>
                        <a:t>Ministerio de Finanzas de Córdoba - 2016-12-22 12:14:35</a:t>
                      </a:r>
                      <a:r>
                        <a:rPr lang="es-ES" sz="1000"/>
                        <a:t>
¡NO TE PIERDAS DEL DESCUENTO DE RENTAS!
La Dirección General de #Rentas beneficia a aquellos contribuyentes sin deudas en sus impuestos.
Recordá que tenés tiempo hasta el 31 de diciembre para ponerte al día y acceder al 30 por ciento de descuento en 2017.
Informate más en: http://bit.ly/2fWfQda</a:t>
                      </a:r>
                      <a:endParaRPr lang="en-US" sz="1000"/>
                    </a:p>
                  </a:txBody>
                  <a:tcPr/>
                </a:tc>
                <a:tc>
                  <a:txBody>
                    <a:bodyPr/>
                    <a:lstStyle/>
                    <a:p>
                      <a:r>
                        <a:rPr lang="en-US" sz="1000"/>
                        <a:t>20</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0.2683%</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79554783"/>
                  </a:ext>
                </a:extLst>
              </a:tr>
              <a:tr h="370840">
                <a:tc>
                  <a:txBody>
                    <a:bodyPr/>
                    <a:lstStyle/>
                    <a:p>
                      <a:r>
                        <a:rPr lang="es-ES" sz="1000" b="1"/>
                        <a:t>Ministerio de Finanzas de Córdoba - 2016-12-09 18:00:00</a:t>
                      </a:r>
                      <a:r>
                        <a:rPr lang="es-ES" sz="1000"/>
                        <a:t>
Durante el desarrollo del Segundo Encuentro Ministerial, el Ministro Osvaldo Giordano destacó la importancia de "estar preparados para adaptarse a los cambios y apuntar de manera constante a la modernización del Estado, simplificando la vida a los ciudadanos".
Con #Innovación y #Compromiso, trabajando para los cordobeses.</a:t>
                      </a:r>
                      <a:endParaRPr lang="en-US" sz="1000"/>
                    </a:p>
                  </a:txBody>
                  <a:tcPr/>
                </a:tc>
                <a:tc>
                  <a:txBody>
                    <a:bodyPr/>
                    <a:lstStyle/>
                    <a:p>
                      <a:r>
                        <a:rPr lang="en-US" sz="1000"/>
                        <a:t>18</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0.2426%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15716746"/>
                  </a:ext>
                </a:extLst>
              </a:tr>
              <a:tr h="370840">
                <a:tc>
                  <a:txBody>
                    <a:bodyPr/>
                    <a:lstStyle/>
                    <a:p>
                      <a:r>
                        <a:rPr lang="es-ES" sz="1000" b="1"/>
                        <a:t>Ministerio de Finanzas de Córdoba - 2016-12-01 14:22:55</a:t>
                      </a:r>
                      <a:r>
                        <a:rPr lang="es-ES" sz="1000"/>
                        <a:t>
127 años de trabajo y dedicación. 
Hoy, la Dirección General de Rentas cumple un año más junto a los cordobeses. 
Con #equidad y #transparencia, brindamos más y mejores servicios al ciudadano.</a:t>
                      </a:r>
                      <a:endParaRPr lang="en-US" sz="1000"/>
                    </a:p>
                  </a:txBody>
                  <a:tcPr/>
                </a:tc>
                <a:tc>
                  <a:txBody>
                    <a:bodyPr/>
                    <a:lstStyle/>
                    <a:p>
                      <a:r>
                        <a:rPr lang="en-US" sz="1000"/>
                        <a:t>17</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0.2294%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829284051"/>
                  </a:ext>
                </a:extLst>
              </a:tr>
              <a:tr h="370840">
                <a:tc>
                  <a:txBody>
                    <a:bodyPr/>
                    <a:lstStyle/>
                    <a:p>
                      <a:r>
                        <a:rPr lang="es-ES" sz="1000" b="1"/>
                        <a:t>Ministerio de Finanzas de Córdoba - 2016-12-04 19:39:01</a:t>
                      </a:r>
                      <a:r>
                        <a:rPr lang="es-ES" sz="1000"/>
                        <a:t>
ACCEDÉ AL DESCUENTO DE RENTAS.
La Dirección General de Rentas beneficia a aquellos contribuyentes sin deudas en sus impuestos.
Recordá que tenés tiempo hasta el 31 de diciembre para ponerte al día y acceder al 30 por ciento de descuento en 2017.
Informate más en esta nota: http://bit.ly/2fWfQda</a:t>
                      </a:r>
                      <a:endParaRPr lang="en-US" sz="1000"/>
                    </a:p>
                  </a:txBody>
                  <a:tcPr/>
                </a:tc>
                <a:tc>
                  <a:txBody>
                    <a:bodyPr/>
                    <a:lstStyle/>
                    <a:p>
                      <a:r>
                        <a:rPr lang="en-US" sz="1000"/>
                        <a:t>17</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0.2293%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27687727"/>
                  </a:ext>
                </a:extLst>
              </a:tr>
              <a:tr h="370840">
                <a:tc>
                  <a:txBody>
                    <a:bodyPr/>
                    <a:lstStyle/>
                    <a:p>
                      <a:r>
                        <a:rPr lang="es-ES" sz="1000" b="1"/>
                        <a:t>Ministerio de Finanzas de Córdoba - 2016-12-25 12:50:00</a:t>
                      </a:r>
                      <a:r>
                        <a:rPr lang="es-ES" sz="1000"/>
                        <a:t>
Tiempo de reencuentro.
Tiempo de unión.
Tiempo para celebrar y
Seguir creciendo juntos.
¡#FelizNavidad #Córdoba!</a:t>
                      </a:r>
                      <a:endParaRPr lang="en-US" sz="1000"/>
                    </a:p>
                  </a:txBody>
                  <a:tcPr/>
                </a:tc>
                <a:tc>
                  <a:txBody>
                    <a:bodyPr/>
                    <a:lstStyle/>
                    <a:p>
                      <a:r>
                        <a:rPr lang="en-US" sz="1000"/>
                        <a:t>16</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0.2147%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63914242"/>
                  </a:ext>
                </a:extLst>
              </a:tr>
              <a:tr h="370840">
                <a:tc>
                  <a:txBody>
                    <a:bodyPr/>
                    <a:lstStyle/>
                    <a:p>
                      <a:r>
                        <a:rPr lang="es-ES" sz="1000" b="1"/>
                        <a:t>Ministerio de Finanzas de Córdoba - 2016-12-15 19:01:21</a:t>
                      </a:r>
                      <a:r>
                        <a:rPr lang="es-ES" sz="1000"/>
                        <a:t>
Nuestros equipos del #PEI relevaron, en un operativo especial, más de 40 bares y restaurantes ubicados en Av. Rafael Nuñez.
En dicha jornada, advirtieron importantes inconsistencias impositivas. 
Recordá que con el pago de tus impuestos, contribuís al crecimiento de la provincia.</a:t>
                      </a:r>
                      <a:endParaRPr lang="en-US" sz="1000"/>
                    </a:p>
                  </a:txBody>
                  <a:tcPr/>
                </a:tc>
                <a:tc>
                  <a:txBody>
                    <a:bodyPr/>
                    <a:lstStyle/>
                    <a:p>
                      <a:r>
                        <a:rPr lang="en-US" sz="1000"/>
                        <a:t>15</a:t>
                      </a:r>
                      <a:endParaRPr lang="en-US" sz="1000"/>
                    </a:p>
                  </a:txBody>
                  <a:tcPr/>
                </a:tc>
                <a:tc>
                  <a:txBody>
                    <a:bodyPr/>
                    <a:lstStyle/>
                    <a:p>
                      <a:r>
                        <a:rPr lang="en-US" sz="1000"/>
                        <a:t>11</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0.2019%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89730273"/>
                  </a:ext>
                </a:extLst>
              </a:tr>
              <a:tr h="370840">
                <a:tc>
                  <a:txBody>
                    <a:bodyPr/>
                    <a:lstStyle/>
                    <a:p>
                      <a:r>
                        <a:rPr lang="es-ES" sz="1000" b="1"/>
                        <a:t>Ministerio de Finanzas de Córdoba - 2016-12-16 18:34:00</a:t>
                      </a:r>
                      <a:r>
                        <a:rPr lang="es-ES" sz="1000"/>
                        <a:t>
¿SABÍAS QUE PODÉS TRAMITAR TU PENSIÓN DESDE CASA?
Conocé cómo, en sólo 5 pasos, podés tramitar tu pensión de manera simple y rápida sin importar donde estés. 
Más info en: www.cajajubilaciones.cba.gov.ar
Con #Innovación y #Compromiso, estamos modernizando la gestión.</a:t>
                      </a:r>
                      <a:endParaRPr lang="en-US" sz="1000"/>
                    </a:p>
                  </a:txBody>
                  <a:tcPr/>
                </a:tc>
                <a:tc>
                  <a:txBody>
                    <a:bodyPr/>
                    <a:lstStyle/>
                    <a:p>
                      <a:r>
                        <a:rPr lang="en-US" sz="1000"/>
                        <a:t>14</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0.1884%</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24761521"/>
                  </a:ext>
                </a:extLst>
              </a:tr>
              <a:tr h="370840">
                <a:tc>
                  <a:txBody>
                    <a:bodyPr/>
                    <a:lstStyle/>
                    <a:p>
                      <a:r>
                        <a:rPr lang="es-ES" sz="1000" b="1"/>
                        <a:t>Ministerio de Finanzas de Córdoba - 2016-12-19 10:11:47</a:t>
                      </a:r>
                      <a:r>
                        <a:rPr lang="es-ES" sz="1000"/>
                        <a:t>
MEDIO AGUINALDO PARA EL PERSONAL DE LA ADMINISTRACIÓN PROVINCIAL
El cronograma se extenderá hasta el 21 de diciembre. Más información en esta nota.</a:t>
                      </a:r>
                      <a:endParaRPr lang="en-US" sz="1000"/>
                    </a:p>
                  </a:txBody>
                  <a:tcPr/>
                </a:tc>
                <a:tc>
                  <a:txBody>
                    <a:bodyPr/>
                    <a:lstStyle/>
                    <a:p>
                      <a:r>
                        <a:rPr lang="en-US" sz="1000"/>
                        <a:t>14</a:t>
                      </a:r>
                      <a:endParaRPr lang="en-US" sz="1000"/>
                    </a:p>
                  </a:txBody>
                  <a:tcPr/>
                </a:tc>
                <a:tc>
                  <a:txBody>
                    <a:bodyPr/>
                    <a:lstStyle/>
                    <a:p>
                      <a:r>
                        <a:rPr lang="en-US" sz="1000"/>
                        <a:t>11</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0.1883%</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16366343"/>
                  </a:ext>
                </a:extLst>
              </a:tr>
              <a:tr h="370840">
                <a:tc>
                  <a:txBody>
                    <a:bodyPr/>
                    <a:lstStyle/>
                    <a:p>
                      <a:r>
                        <a:rPr lang="es-ES" sz="1000" b="1"/>
                        <a:t>Ministerio de Finanzas de Córdoba - 2016-12-08 14:58:44</a:t>
                      </a:r>
                      <a:r>
                        <a:rPr lang="es-ES" sz="1000"/>
                        <a:t>
EL PROYECTO DE PRESUPUESTO 2017 YA ES LEY
Ayer, durante el desarrollo de la sesión número 40 de la Legislatura de Córdoba, la Unicameral aprobó, tras cuatro horas de debate, el paquete de proyectos económicos presentado por el Ministro de Finanzas, Osvaldo Giordano.
El presupuesto estipulado para 2017 será de 125 mil millones de pesos y destinará un porcentaje histórico al desarrollo de obras tanto viales, como de gasoductos y cloacas, entre otras.
Con #compromiso, #transparencia y #unidad, ayudamos al desarrollo de la Provincia.</a:t>
                      </a:r>
                      <a:endParaRPr lang="en-US" sz="1000"/>
                    </a:p>
                  </a:txBody>
                  <a:tcPr/>
                </a:tc>
                <a:tc>
                  <a:txBody>
                    <a:bodyPr/>
                    <a:lstStyle/>
                    <a:p>
                      <a:r>
                        <a:rPr lang="en-US" sz="1000"/>
                        <a:t>14</a:t>
                      </a:r>
                      <a:endParaRPr lang="en-US" sz="1000"/>
                    </a:p>
                  </a:txBody>
                  <a:tcPr/>
                </a:tc>
                <a:tc>
                  <a:txBody>
                    <a:bodyPr/>
                    <a:lstStyle/>
                    <a:p>
                      <a:r>
                        <a:rPr lang="en-US" sz="1000"/>
                        <a:t>11</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0.1887%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04045100"/>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8384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541869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8181501"/>
                    </a:ext>
                  </a:extLst>
                </a:gridCol>
                <a:gridCol w="658368">
                  <a:extLst>
                    <a:ext uri="{9D8B030D-6E8A-4147-A177-3AD203B41FA5}">
                      <a16:colId xmlns:a16="http://schemas.microsoft.com/office/drawing/2014/main" val="2343985270"/>
                    </a:ext>
                  </a:extLst>
                </a:gridCol>
                <a:gridCol w="658368">
                  <a:extLst>
                    <a:ext uri="{9D8B030D-6E8A-4147-A177-3AD203B41FA5}">
                      <a16:colId xmlns:a16="http://schemas.microsoft.com/office/drawing/2014/main" val="1681288053"/>
                    </a:ext>
                  </a:extLst>
                </a:gridCol>
                <a:gridCol w="658368">
                  <a:extLst>
                    <a:ext uri="{9D8B030D-6E8A-4147-A177-3AD203B41FA5}">
                      <a16:colId xmlns:a16="http://schemas.microsoft.com/office/drawing/2014/main" val="1289516381"/>
                    </a:ext>
                  </a:extLst>
                </a:gridCol>
                <a:gridCol w="658368">
                  <a:extLst>
                    <a:ext uri="{9D8B030D-6E8A-4147-A177-3AD203B41FA5}">
                      <a16:colId xmlns:a16="http://schemas.microsoft.com/office/drawing/2014/main" val="717737479"/>
                    </a:ext>
                  </a:extLst>
                </a:gridCol>
                <a:gridCol w="658368">
                  <a:extLst>
                    <a:ext uri="{9D8B030D-6E8A-4147-A177-3AD203B41FA5}">
                      <a16:colId xmlns:a16="http://schemas.microsoft.com/office/drawing/2014/main" val="3248116058"/>
                    </a:ext>
                  </a:extLst>
                </a:gridCol>
                <a:gridCol w="658368">
                  <a:extLst>
                    <a:ext uri="{9D8B030D-6E8A-4147-A177-3AD203B41FA5}">
                      <a16:colId xmlns:a16="http://schemas.microsoft.com/office/drawing/2014/main" val="1435770337"/>
                    </a:ext>
                  </a:extLst>
                </a:gridCol>
                <a:gridCol w="658368">
                  <a:extLst>
                    <a:ext uri="{9D8B030D-6E8A-4147-A177-3AD203B41FA5}">
                      <a16:colId xmlns:a16="http://schemas.microsoft.com/office/drawing/2014/main" val="77699499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152365063"/>
                  </a:ext>
                </a:extLst>
              </a:tr>
              <a:tr h="370840">
                <a:tc>
                  <a:txBody>
                    <a:bodyPr/>
                    <a:lstStyle/>
                    <a:p>
                      <a:r>
                        <a:rPr lang="es-ES" sz="1000" b="1"/>
                        <a:t>Ministerio de Finanzas de Córdoba - 2016-12-20 20:00:00</a:t>
                      </a:r>
                      <a:r>
                        <a:rPr lang="es-ES" sz="1000"/>
                        <a:t>
¿Querés ser proveedor del Estado?
Modernizamos el proceso de contratación en materia de obra pública para que puedas participar de manera ágil y sencilla. 
Conocé más sobre esta herramienta en www.compraspublicas.cba.gov.ar 
Mejores servicios, más #transparencia</a:t>
                      </a:r>
                      <a:endParaRPr lang="en-US" sz="1000"/>
                    </a:p>
                  </a:txBody>
                  <a:tcPr/>
                </a:tc>
                <a:tc>
                  <a:txBody>
                    <a:bodyPr/>
                    <a:lstStyle/>
                    <a:p>
                      <a:r>
                        <a:rPr lang="en-US" sz="1000"/>
                        <a:t>13</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0.1747%</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864088786"/>
                  </a:ext>
                </a:extLst>
              </a:tr>
              <a:tr h="370840">
                <a:tc>
                  <a:txBody>
                    <a:bodyPr/>
                    <a:lstStyle/>
                    <a:p>
                      <a:r>
                        <a:rPr lang="es-ES" sz="1000" b="1"/>
                        <a:t>Ministerio de Finanzas de Córdoba - 2016-12-06 11:03:01</a:t>
                      </a:r>
                      <a:r>
                        <a:rPr lang="es-ES" sz="1000"/>
                        <a:t>
ÚLTIMAS SEMANAS PARA ACCEDER AL DESCUENTO DE RENTAS.
La Dirección General de Rentas beneficia a aquellos contribuyentes sin deudas en sus impuestos.
Recordá que tenés tiempo hasta el 31 de diciembre para ponerte al día y acceder al 30 por ciento de descuento en 2017.
Informate más en: http://bit.ly/2fWfQda</a:t>
                      </a:r>
                      <a:endParaRPr lang="en-US" sz="1000"/>
                    </a:p>
                  </a:txBody>
                  <a:tcPr/>
                </a:tc>
                <a:tc>
                  <a:txBody>
                    <a:bodyPr/>
                    <a:lstStyle/>
                    <a:p>
                      <a:r>
                        <a:rPr lang="en-US" sz="1000"/>
                        <a:t>10</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0.1348%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2023810"/>
                  </a:ext>
                </a:extLst>
              </a:tr>
              <a:tr h="370840">
                <a:tc>
                  <a:txBody>
                    <a:bodyPr/>
                    <a:lstStyle/>
                    <a:p>
                      <a:r>
                        <a:rPr lang="es-ES" sz="1000" b="1"/>
                        <a:t>Ministerio de Finanzas de Córdoba - 2016-12-03 12:46:03</a:t>
                      </a:r>
                      <a:r>
                        <a:rPr lang="es-ES" sz="1000"/>
                        <a:t>
Gracias al proceso de #Modernización que llevamos adelante, ahora podés tramitar tu pensión desde casa, y obtenerla en menos de un mes.
¿Cómo hacerlo? 
Ingresá a www.cajajubilaciones.cba.gov.ar y empezá a tramitarla.</a:t>
                      </a:r>
                      <a:endParaRPr lang="en-US" sz="1000"/>
                    </a:p>
                  </a:txBody>
                  <a:tcPr/>
                </a:tc>
                <a:tc>
                  <a:txBody>
                    <a:bodyPr/>
                    <a:lstStyle/>
                    <a:p>
                      <a:r>
                        <a:rPr lang="en-US" sz="1000"/>
                        <a:t>9</a:t>
                      </a:r>
                      <a:endParaRPr lang="en-US" sz="1000"/>
                    </a:p>
                  </a:txBody>
                  <a:tcPr/>
                </a:tc>
                <a:tc>
                  <a:txBody>
                    <a:bodyPr/>
                    <a:lstStyle/>
                    <a:p>
                      <a:r>
                        <a:rPr lang="en-US" sz="1000"/>
                        <a:t>5</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0.1214%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1578865"/>
                  </a:ext>
                </a:extLst>
              </a:tr>
              <a:tr h="370840">
                <a:tc>
                  <a:txBody>
                    <a:bodyPr/>
                    <a:lstStyle/>
                    <a:p>
                      <a:r>
                        <a:rPr lang="es-ES" sz="1000" b="1"/>
                        <a:t>Ministerio de Finanzas de Córdoba - 2016-12-06 12:24:51</a:t>
                      </a:r>
                      <a:r>
                        <a:rPr lang="es-ES" sz="1000"/>
                        <a:t>
El Ministro Osvaldo Giordano se reunió esta mañana con empresarios de #SanAntoniodeLitín para presentarles el Programa #ReactivaciónProductiva.
El mismo brindará financiamiento a obras destinadas al sector agro, industrial, minero y turístico.
Seguimos trabajando para los cordobeses con más #obras, #compromiso y #transparencia.</a:t>
                      </a:r>
                      <a:endParaRPr lang="en-US" sz="1000"/>
                    </a:p>
                  </a:txBody>
                  <a:tcPr/>
                </a:tc>
                <a:tc>
                  <a:txBody>
                    <a:bodyPr/>
                    <a:lstStyle/>
                    <a:p>
                      <a:r>
                        <a:rPr lang="en-US" sz="1000"/>
                        <a:t>9</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0.1213%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5181288"/>
                  </a:ext>
                </a:extLst>
              </a:tr>
              <a:tr h="370840">
                <a:tc>
                  <a:txBody>
                    <a:bodyPr/>
                    <a:lstStyle/>
                    <a:p>
                      <a:r>
                        <a:rPr lang="es-ES" sz="1000" b="1"/>
                        <a:t>Ministerio de Finanzas de Córdoba - 2016-12-28 14:00:01</a:t>
                      </a:r>
                      <a:r>
                        <a:rPr lang="es-ES" sz="1000"/>
                        <a:t>
MÁS DE 250 MUNICIPIOS Y COMUNAS TRABAJAN JUNTO A FINANZAS
Mediante estos Convenios de Cooperación Informativa, el Ministerio de Finanzas avanza en la armonización catastral, capacitando a los representantes de cada comunidad en el funcionamiento de los programas informáticos que se utilizan, tanto en la Dirección General de Catastro como en la Dirección General de Rentas.
#EntreTodos, crecemos como provincia.</a:t>
                      </a:r>
                      <a:endParaRPr lang="en-US" sz="1000"/>
                    </a:p>
                  </a:txBody>
                  <a:tcPr/>
                </a:tc>
                <a:tc>
                  <a:txBody>
                    <a:bodyPr/>
                    <a:lstStyle/>
                    <a:p>
                      <a:r>
                        <a:rPr lang="en-US" sz="1000"/>
                        <a:t>9</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0.1207%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36961888"/>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5690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29230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9583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85517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9403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374694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87540864"/>
                    </a:ext>
                  </a:extLst>
                </a:gridCol>
                <a:gridCol w="2468880">
                  <a:extLst>
                    <a:ext uri="{9D8B030D-6E8A-4147-A177-3AD203B41FA5}">
                      <a16:colId xmlns:a16="http://schemas.microsoft.com/office/drawing/2014/main" val="1808363824"/>
                    </a:ext>
                  </a:extLst>
                </a:gridCol>
                <a:gridCol w="822960">
                  <a:extLst>
                    <a:ext uri="{9D8B030D-6E8A-4147-A177-3AD203B41FA5}">
                      <a16:colId xmlns:a16="http://schemas.microsoft.com/office/drawing/2014/main" val="2695205860"/>
                    </a:ext>
                  </a:extLst>
                </a:gridCol>
                <a:gridCol w="822960">
                  <a:extLst>
                    <a:ext uri="{9D8B030D-6E8A-4147-A177-3AD203B41FA5}">
                      <a16:colId xmlns:a16="http://schemas.microsoft.com/office/drawing/2014/main" val="3448290677"/>
                    </a:ext>
                  </a:extLst>
                </a:gridCol>
                <a:gridCol w="822960">
                  <a:extLst>
                    <a:ext uri="{9D8B030D-6E8A-4147-A177-3AD203B41FA5}">
                      <a16:colId xmlns:a16="http://schemas.microsoft.com/office/drawing/2014/main" val="3196494218"/>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612292819"/>
                  </a:ext>
                </a:extLst>
              </a:tr>
              <a:tr h="370840">
                <a:tc>
                  <a:txBody>
                    <a:bodyPr/>
                    <a:lstStyle/>
                    <a:p>
                      <a:r>
                        <a:rPr lang="en-US" sz="1000"/>
                        <a:t>Fernando Pereyra</a:t>
                      </a:r>
                      <a:endParaRPr lang="en-US" sz="1000"/>
                    </a:p>
                  </a:txBody>
                  <a:tcPr/>
                </a:tc>
                <a:tc>
                  <a:txBody>
                    <a:bodyPr/>
                    <a:lstStyle/>
                    <a:p>
                      <a:r>
                        <a:rPr lang="en-US" sz="1000"/>
                        <a:t>Ministerio de Finanzas de Córdoba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732605807"/>
                  </a:ext>
                </a:extLst>
              </a:tr>
              <a:tr h="370840">
                <a:tc>
                  <a:txBody>
                    <a:bodyPr/>
                    <a:lstStyle/>
                    <a:p>
                      <a:r>
                        <a:rPr lang="en-US" sz="1000"/>
                        <a:t>Meel Herrera</a:t>
                      </a:r>
                      <a:endParaRPr lang="en-US" sz="1000"/>
                    </a:p>
                  </a:txBody>
                  <a:tcPr/>
                </a:tc>
                <a:tc>
                  <a:txBody>
                    <a:bodyPr/>
                    <a:lstStyle/>
                    <a:p>
                      <a:r>
                        <a:rPr lang="en-US" sz="1000"/>
                        <a:t>Ministerio de Finanzas de Córdoba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2852420998"/>
                  </a:ext>
                </a:extLst>
              </a:tr>
              <a:tr h="370840">
                <a:tc>
                  <a:txBody>
                    <a:bodyPr/>
                    <a:lstStyle/>
                    <a:p>
                      <a:r>
                        <a:rPr lang="en-US" sz="1000"/>
                        <a:t>Hugo Pedro Ficetti</a:t>
                      </a:r>
                      <a:endParaRPr lang="en-US" sz="1000"/>
                    </a:p>
                  </a:txBody>
                  <a:tcPr/>
                </a:tc>
                <a:tc>
                  <a:txBody>
                    <a:bodyPr/>
                    <a:lstStyle/>
                    <a:p>
                      <a:r>
                        <a:rPr lang="en-US" sz="1000"/>
                        <a:t>Ministerio de Finanzas de Córdoba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3833346504"/>
                  </a:ext>
                </a:extLst>
              </a:tr>
              <a:tr h="370840">
                <a:tc>
                  <a:txBody>
                    <a:bodyPr/>
                    <a:lstStyle/>
                    <a:p>
                      <a:r>
                        <a:rPr lang="en-US" sz="1000"/>
                        <a:t>Celeste Correa</a:t>
                      </a:r>
                      <a:endParaRPr lang="en-US" sz="1000"/>
                    </a:p>
                  </a:txBody>
                  <a:tcPr/>
                </a:tc>
                <a:tc>
                  <a:txBody>
                    <a:bodyPr/>
                    <a:lstStyle/>
                    <a:p>
                      <a:r>
                        <a:rPr lang="en-US" sz="1000"/>
                        <a:t>Ministerio de Finanzas de Córdoba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4035840222"/>
                  </a:ext>
                </a:extLst>
              </a:tr>
              <a:tr h="370840">
                <a:tc>
                  <a:txBody>
                    <a:bodyPr/>
                    <a:lstStyle/>
                    <a:p>
                      <a:r>
                        <a:rPr lang="en-US" sz="1000"/>
                        <a:t>Jorge Acosta</a:t>
                      </a:r>
                      <a:endParaRPr lang="en-US" sz="1000"/>
                    </a:p>
                  </a:txBody>
                  <a:tcPr/>
                </a:tc>
                <a:tc>
                  <a:txBody>
                    <a:bodyPr/>
                    <a:lstStyle/>
                    <a:p>
                      <a:r>
                        <a:rPr lang="en-US" sz="1000"/>
                        <a:t>Ministerio de Finanzas de Córdoba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08278333"/>
                  </a:ext>
                </a:extLst>
              </a:tr>
              <a:tr h="370840">
                <a:tc>
                  <a:txBody>
                    <a:bodyPr/>
                    <a:lstStyle/>
                    <a:p>
                      <a:r>
                        <a:rPr lang="en-US" sz="1000"/>
                        <a:t>Edgar Fernando Lopez</a:t>
                      </a:r>
                      <a:endParaRPr lang="en-US" sz="1000"/>
                    </a:p>
                  </a:txBody>
                  <a:tcPr/>
                </a:tc>
                <a:tc>
                  <a:txBody>
                    <a:bodyPr/>
                    <a:lstStyle/>
                    <a:p>
                      <a:r>
                        <a:rPr lang="en-US" sz="1000"/>
                        <a:t>Ministerio de Finanzas de Córdoba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895619387"/>
                  </a:ext>
                </a:extLst>
              </a:tr>
              <a:tr h="370840">
                <a:tc>
                  <a:txBody>
                    <a:bodyPr/>
                    <a:lstStyle/>
                    <a:p>
                      <a:r>
                        <a:rPr lang="en-US" sz="1000"/>
                        <a:t>Osvaldo Giordano</a:t>
                      </a:r>
                      <a:endParaRPr lang="en-US" sz="1000"/>
                    </a:p>
                  </a:txBody>
                  <a:tcPr/>
                </a:tc>
                <a:tc>
                  <a:txBody>
                    <a:bodyPr/>
                    <a:lstStyle/>
                    <a:p>
                      <a:r>
                        <a:rPr lang="en-US" sz="1000"/>
                        <a:t>Ministerio de Finanzas de Córdoba (1)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282496458"/>
                  </a:ext>
                </a:extLst>
              </a:tr>
              <a:tr h="370840">
                <a:tc>
                  <a:txBody>
                    <a:bodyPr/>
                    <a:lstStyle/>
                    <a:p>
                      <a:r>
                        <a:rPr lang="en-US" sz="1000"/>
                        <a:t>Nico Farias</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184186911"/>
                  </a:ext>
                </a:extLst>
              </a:tr>
              <a:tr h="370840">
                <a:tc>
                  <a:txBody>
                    <a:bodyPr/>
                    <a:lstStyle/>
                    <a:p>
                      <a:r>
                        <a:rPr lang="en-US" sz="1000"/>
                        <a:t>Jose Almada</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559857234"/>
                  </a:ext>
                </a:extLst>
              </a:tr>
              <a:tr h="370840">
                <a:tc>
                  <a:txBody>
                    <a:bodyPr/>
                    <a:lstStyle/>
                    <a:p>
                      <a:r>
                        <a:rPr lang="en-US" sz="1000"/>
                        <a:t>Ricardo Antonio Lenes</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014624933"/>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0652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065025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34031255"/>
                    </a:ext>
                  </a:extLst>
                </a:gridCol>
                <a:gridCol w="2468880">
                  <a:extLst>
                    <a:ext uri="{9D8B030D-6E8A-4147-A177-3AD203B41FA5}">
                      <a16:colId xmlns:a16="http://schemas.microsoft.com/office/drawing/2014/main" val="4020286113"/>
                    </a:ext>
                  </a:extLst>
                </a:gridCol>
                <a:gridCol w="822960">
                  <a:extLst>
                    <a:ext uri="{9D8B030D-6E8A-4147-A177-3AD203B41FA5}">
                      <a16:colId xmlns:a16="http://schemas.microsoft.com/office/drawing/2014/main" val="827806899"/>
                    </a:ext>
                  </a:extLst>
                </a:gridCol>
                <a:gridCol w="822960">
                  <a:extLst>
                    <a:ext uri="{9D8B030D-6E8A-4147-A177-3AD203B41FA5}">
                      <a16:colId xmlns:a16="http://schemas.microsoft.com/office/drawing/2014/main" val="782384402"/>
                    </a:ext>
                  </a:extLst>
                </a:gridCol>
                <a:gridCol w="822960">
                  <a:extLst>
                    <a:ext uri="{9D8B030D-6E8A-4147-A177-3AD203B41FA5}">
                      <a16:colId xmlns:a16="http://schemas.microsoft.com/office/drawing/2014/main" val="3852550764"/>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1816996487"/>
                  </a:ext>
                </a:extLst>
              </a:tr>
              <a:tr h="370840">
                <a:tc>
                  <a:txBody>
                    <a:bodyPr/>
                    <a:lstStyle/>
                    <a:p>
                      <a:r>
                        <a:rPr lang="en-US" sz="1000"/>
                        <a:t>Andrea Panigatti</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2864556499"/>
                  </a:ext>
                </a:extLst>
              </a:tr>
              <a:tr h="370840">
                <a:tc>
                  <a:txBody>
                    <a:bodyPr/>
                    <a:lstStyle/>
                    <a:p>
                      <a:r>
                        <a:rPr lang="en-US" sz="1000"/>
                        <a:t>Ruben Garcia</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1339641651"/>
                  </a:ext>
                </a:extLst>
              </a:tr>
              <a:tr h="370840">
                <a:tc>
                  <a:txBody>
                    <a:bodyPr/>
                    <a:lstStyle/>
                    <a:p>
                      <a:r>
                        <a:rPr lang="en-US" sz="1000"/>
                        <a:t>Mariela Elsa Alvarez Silva</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2806613129"/>
                  </a:ext>
                </a:extLst>
              </a:tr>
              <a:tr h="370840">
                <a:tc>
                  <a:txBody>
                    <a:bodyPr/>
                    <a:lstStyle/>
                    <a:p>
                      <a:r>
                        <a:rPr lang="en-US" sz="1000"/>
                        <a:t>Oscar Barroso</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68625818"/>
                  </a:ext>
                </a:extLst>
              </a:tr>
              <a:tr h="370840">
                <a:tc>
                  <a:txBody>
                    <a:bodyPr/>
                    <a:lstStyle/>
                    <a:p>
                      <a:r>
                        <a:rPr lang="en-US" sz="1000"/>
                        <a:t>Angel Maldonado Aymal</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932374987"/>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49267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865</Words>
  <Application>Microsoft Office PowerPoint</Application>
  <PresentationFormat>On-screen Show (4:3)</PresentationFormat>
  <Paragraphs>388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3</vt:lpstr>
      <vt:lpstr>Own Posts Table - 2 of 3</vt:lpstr>
      <vt:lpstr>Own Posts Table - 3 of 3</vt:lpstr>
      <vt:lpstr>Post Type Distribution</vt:lpstr>
      <vt:lpstr>Interaction Rate By Post Type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2017-01-02T04:29:44Z</dcterms:created>
  <dcterms:modified xsi:type="dcterms:W3CDTF">2017-01-02T04:30:35Z</dcterms:modified>
</cp:coreProperties>
</file>