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C-47A9-9AF5-657AC9999A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863104"/>
        <c:axId val="261861792"/>
      </c:radarChart>
      <c:catAx>
        <c:axId val="26186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61792"/>
        <c:crosses val="autoZero"/>
        <c:auto val="1"/>
        <c:lblAlgn val="ctr"/>
        <c:lblOffset val="100"/>
        <c:noMultiLvlLbl val="0"/>
      </c:catAx>
      <c:valAx>
        <c:axId val="26186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6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1012</c:v>
                </c:pt>
                <c:pt idx="1">
                  <c:v>1019</c:v>
                </c:pt>
                <c:pt idx="2">
                  <c:v>1025</c:v>
                </c:pt>
                <c:pt idx="3">
                  <c:v>1029</c:v>
                </c:pt>
                <c:pt idx="4">
                  <c:v>1032</c:v>
                </c:pt>
                <c:pt idx="5">
                  <c:v>1036</c:v>
                </c:pt>
                <c:pt idx="6">
                  <c:v>1038</c:v>
                </c:pt>
                <c:pt idx="7">
                  <c:v>1040</c:v>
                </c:pt>
                <c:pt idx="8">
                  <c:v>1046</c:v>
                </c:pt>
                <c:pt idx="9">
                  <c:v>1048</c:v>
                </c:pt>
                <c:pt idx="10">
                  <c:v>1048</c:v>
                </c:pt>
                <c:pt idx="11">
                  <c:v>1048</c:v>
                </c:pt>
                <c:pt idx="12">
                  <c:v>1051</c:v>
                </c:pt>
                <c:pt idx="13">
                  <c:v>1051</c:v>
                </c:pt>
                <c:pt idx="14">
                  <c:v>1052</c:v>
                </c:pt>
                <c:pt idx="15">
                  <c:v>1066</c:v>
                </c:pt>
                <c:pt idx="16">
                  <c:v>1069</c:v>
                </c:pt>
                <c:pt idx="17">
                  <c:v>1068</c:v>
                </c:pt>
                <c:pt idx="18">
                  <c:v>1072</c:v>
                </c:pt>
                <c:pt idx="19">
                  <c:v>1076</c:v>
                </c:pt>
                <c:pt idx="20">
                  <c:v>1079</c:v>
                </c:pt>
                <c:pt idx="21">
                  <c:v>1083</c:v>
                </c:pt>
                <c:pt idx="22">
                  <c:v>1088</c:v>
                </c:pt>
                <c:pt idx="23">
                  <c:v>1091</c:v>
                </c:pt>
                <c:pt idx="24">
                  <c:v>1095</c:v>
                </c:pt>
                <c:pt idx="25">
                  <c:v>1095</c:v>
                </c:pt>
                <c:pt idx="26">
                  <c:v>1097</c:v>
                </c:pt>
                <c:pt idx="27">
                  <c:v>1099</c:v>
                </c:pt>
                <c:pt idx="28">
                  <c:v>1102</c:v>
                </c:pt>
                <c:pt idx="29">
                  <c:v>1109</c:v>
                </c:pt>
                <c:pt idx="30">
                  <c:v>1114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6A-4CE4-84A4-F30998411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064816"/>
        <c:axId val="261069736"/>
      </c:lineChart>
      <c:catAx>
        <c:axId val="26106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9736"/>
        <c:crosses val="autoZero"/>
        <c:auto val="1"/>
        <c:lblAlgn val="ctr"/>
        <c:lblOffset val="100"/>
        <c:noMultiLvlLbl val="0"/>
      </c:catAx>
      <c:valAx>
        <c:axId val="26106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0-4160-836B-89DA3FECBC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067440"/>
        <c:axId val="261068096"/>
      </c:barChart>
      <c:catAx>
        <c:axId val="26106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8096"/>
        <c:crosses val="autoZero"/>
        <c:auto val="1"/>
        <c:lblAlgn val="ctr"/>
        <c:lblOffset val="100"/>
        <c:noMultiLvlLbl val="0"/>
      </c:catAx>
      <c:valAx>
        <c:axId val="26106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6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7B-4358-807A-8F157F1574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043216"/>
        <c:axId val="261863760"/>
      </c:lineChart>
      <c:catAx>
        <c:axId val="26004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63760"/>
        <c:crosses val="autoZero"/>
        <c:auto val="1"/>
        <c:lblAlgn val="ctr"/>
        <c:lblOffset val="100"/>
        <c:noMultiLvlLbl val="0"/>
      </c:catAx>
      <c:valAx>
        <c:axId val="26186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4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3.4242709313263999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2.9162746942614999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4.4778927563500002</c:v>
                </c:pt>
                <c:pt idx="14">
                  <c:v>3.1671370335528</c:v>
                </c:pt>
                <c:pt idx="15">
                  <c:v>0</c:v>
                </c:pt>
                <c:pt idx="16">
                  <c:v>0</c:v>
                </c:pt>
                <c:pt idx="17">
                  <c:v>3.5747883349012</c:v>
                </c:pt>
                <c:pt idx="18">
                  <c:v>3.7002195045469</c:v>
                </c:pt>
                <c:pt idx="19">
                  <c:v>2.1636876763876001</c:v>
                </c:pt>
                <c:pt idx="20">
                  <c:v>0</c:v>
                </c:pt>
                <c:pt idx="21">
                  <c:v>3.9510818438382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E4-4D0E-9D71-36E265E8D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860808"/>
        <c:axId val="261862120"/>
      </c:lineChart>
      <c:catAx>
        <c:axId val="261860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62120"/>
        <c:crosses val="autoZero"/>
        <c:auto val="1"/>
        <c:lblAlgn val="ctr"/>
        <c:lblOffset val="100"/>
        <c:noMultiLvlLbl val="0"/>
      </c:catAx>
      <c:valAx>
        <c:axId val="26186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6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17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5-43D3-8891-11FEB8D93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068424"/>
        <c:axId val="261066128"/>
      </c:barChart>
      <c:catAx>
        <c:axId val="26106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6128"/>
        <c:crosses val="autoZero"/>
        <c:auto val="1"/>
        <c:lblAlgn val="ctr"/>
        <c:lblOffset val="100"/>
        <c:noMultiLvlLbl val="0"/>
      </c:catAx>
      <c:valAx>
        <c:axId val="26106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6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1-4855-B76E-DFF8D7CDF3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01-4855-B76E-DFF8D7CDF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0664064"/>
        <c:axId val="140664392"/>
      </c:barChart>
      <c:catAx>
        <c:axId val="14066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664392"/>
        <c:crosses val="autoZero"/>
        <c:auto val="1"/>
        <c:lblAlgn val="ctr"/>
        <c:lblOffset val="100"/>
        <c:noMultiLvlLbl val="0"/>
      </c:catAx>
      <c:valAx>
        <c:axId val="140664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066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2.6340545625587999</c:v>
                </c:pt>
                <c:pt idx="1">
                  <c:v>2.3518344308560999</c:v>
                </c:pt>
                <c:pt idx="3">
                  <c:v>3.5858557910464</c:v>
                </c:pt>
                <c:pt idx="4">
                  <c:v>4.8918156161806001</c:v>
                </c:pt>
                <c:pt idx="5">
                  <c:v>4.6095954844779001</c:v>
                </c:pt>
                <c:pt idx="6">
                  <c:v>4.4214487300094003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E-4968-ACFF-FA43B48A3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681624"/>
        <c:axId val="227681952"/>
      </c:barChart>
      <c:catAx>
        <c:axId val="22768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81952"/>
        <c:crosses val="autoZero"/>
        <c:auto val="1"/>
        <c:lblAlgn val="ctr"/>
        <c:lblOffset val="100"/>
        <c:noMultiLvlLbl val="0"/>
      </c:catAx>
      <c:valAx>
        <c:axId val="22768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8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F3-432F-9A1E-84B07C18E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F3-432F-9A1E-84B07C18E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7674408"/>
        <c:axId val="227677360"/>
      </c:barChart>
      <c:catAx>
        <c:axId val="22767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77360"/>
        <c:crosses val="autoZero"/>
        <c:auto val="1"/>
        <c:lblAlgn val="ctr"/>
        <c:lblOffset val="100"/>
        <c:noMultiLvlLbl val="0"/>
      </c:catAx>
      <c:valAx>
        <c:axId val="22767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7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3.4328522062503</c:v>
                </c:pt>
                <c:pt idx="1">
                  <c:v>4.4808131738194001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D-4E25-9583-76C4ACA8F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7675720"/>
        <c:axId val="227678672"/>
      </c:barChart>
      <c:catAx>
        <c:axId val="22767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78672"/>
        <c:crosses val="autoZero"/>
        <c:auto val="1"/>
        <c:lblAlgn val="ctr"/>
        <c:lblOffset val="100"/>
        <c:noMultiLvlLbl val="0"/>
      </c:catAx>
      <c:valAx>
        <c:axId val="22767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7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74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6653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7775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4795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2048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489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3136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8733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3007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2491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640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1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3.6019%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3280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70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263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483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720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8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922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55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332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5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189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12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4780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92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1300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672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69949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768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0208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272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579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758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610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905534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7254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5301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7738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1172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5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- 2016-12-08 18:25:59</a:t>
                      </a:r>
                      <a:r>
                        <a:rPr lang="es-ES" sz="1000"/>
                        <a:t>
¡Seguimos llegando cada vez a más personas! Ahora, con la apertura de la sucursal 19 de nuestro formato #Aprezio, también servimos a la comunidad de Los Reyes, en Santiago. Con esta, ya suman 53 las tiendas que operamos a nivel nacional, para continuar haciendo la vida más práctica y feliz. #GrupoRamos #tiendas #inauguración #apertura #Santiago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5.6731%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1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- 2016-12-15 13:46:40</a:t>
                      </a:r>
                      <a:r>
                        <a:rPr lang="es-ES" sz="1000"/>
                        <a:t>
¡Bienvenidos colaboradores! Hemos preparado esta actividad para que compartamos juntos, como la gran familia que somos.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61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- 2016-12-15 13:58:12</a:t>
                      </a:r>
                      <a:r>
                        <a:rPr lang="es-ES" sz="1000"/>
                        <a:t>
Brindemos por los éxitos que juntos hemos logrado durante este maravilloso año.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5.1331%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52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- 2016-12-15 14:33:45</a:t>
                      </a:r>
                      <a:r>
                        <a:rPr lang="es-ES" sz="1000"/>
                        <a:t>
¡Gracias por decir presente!
Es un honor para nosotros que esta también sea su casa.
¡Felices fiestas!
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5.0380%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7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- 2016-12-03 00:21:40</a:t>
                      </a:r>
                      <a:r>
                        <a:rPr lang="es-ES" sz="1000"/>
                        <a:t>
Hoy inauguramos la versión 2016 de la campaña Olla Roja, que desarrollamos desde hace varios años junto a la organización Ejército de Salvación. A través de esta iniciativa, y con los aportes que nuestros clientes hacen en los recipientes colocados en todas las tiendas La Sirena, podemos llevar alegría y bienestar a las personas más vulnerables del país. Agradecemos a la comunicadora Alicia Ortega por ser la madrina de la campaña este año. #Solidaridad #RSE #RSC #OllaRoja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4.7805%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6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- 2016-12-30 13:06:07</a:t>
                      </a:r>
                      <a:r>
                        <a:rPr lang="es-ES" sz="1000"/>
                        <a:t>
El 2016 fue un año de muchos logros en el que trabajamos como un gran equipo, apasionados por brindar un buen servicio; un año en el que nuestra gente vivió un mundo de emociones, oportunidades y crecimiento. ¡Felices fiestas y un próspero 2017!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4.6889%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22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- 2016-12-01 00:14:15</a:t>
                      </a:r>
                      <a:r>
                        <a:rPr lang="es-ES" sz="1000"/>
                        <a:t>
Mucha diversión en este agradable encuentro.
#NavidadConLaPrensaGR2016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4.4466%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32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- 2016-12-25 18:31:01</a:t>
                      </a:r>
                      <a:r>
                        <a:rPr lang="es-ES" sz="1000"/>
                        <a:t>
¡Muchas felicidades! #Navidad #Alegría #BuenosDeseos #GrupoRamos #Felicidad #FelicesFiestas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3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- 2016-12-15 13:53:49</a:t>
                      </a:r>
                      <a:r>
                        <a:rPr lang="es-ES" sz="1000"/>
                        <a:t>
Hoy celebramos con ustedes la paz y armonía de esta temporada del año tan esperada. #NavidadEnFamiliaGR2016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4.0875%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6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- 2016-12-01 00:12:16</a:t>
                      </a:r>
                      <a:r>
                        <a:rPr lang="es-ES" sz="1000"/>
                        <a:t>
Nuestros ejecutivos compartieron con los amigos de los medios de comunicación.
#NavidadConLaPrensaGR2016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4.0514%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897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310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Key Metrics Table</vt:lpstr>
      <vt:lpstr>Key Metrics Radar</vt:lpstr>
      <vt:lpstr>Followers Total</vt:lpstr>
      <vt:lpstr>Followers Change Per Weekday</vt:lpstr>
      <vt:lpstr>Posts By Hour</vt:lpstr>
      <vt:lpstr>Interaction Rate By Hour</vt:lpstr>
      <vt:lpstr>Posts By Weekday</vt:lpstr>
      <vt:lpstr>Posts Type Distribution</vt:lpstr>
      <vt:lpstr>Interaction Rate By Weekday</vt:lpstr>
      <vt:lpstr>Interactions Distribution</vt:lpstr>
      <vt:lpstr>Interaction Rate By Post Type</vt:lpstr>
      <vt:lpstr>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2017-01-02T04:12:38Z</dcterms:created>
  <dcterms:modified xsi:type="dcterms:W3CDTF">2017-01-02T04:13:09Z</dcterms:modified>
</cp:coreProperties>
</file>