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20078</c:v>
                </c:pt>
                <c:pt idx="1">
                  <c:v>20083</c:v>
                </c:pt>
                <c:pt idx="2">
                  <c:v>20087</c:v>
                </c:pt>
                <c:pt idx="3">
                  <c:v>20100</c:v>
                </c:pt>
                <c:pt idx="4">
                  <c:v>20107</c:v>
                </c:pt>
                <c:pt idx="5">
                  <c:v>20112</c:v>
                </c:pt>
                <c:pt idx="6">
                  <c:v>20115</c:v>
                </c:pt>
                <c:pt idx="7">
                  <c:v>20115</c:v>
                </c:pt>
                <c:pt idx="8">
                  <c:v>20126</c:v>
                </c:pt>
                <c:pt idx="9">
                  <c:v>20129</c:v>
                </c:pt>
                <c:pt idx="10">
                  <c:v>20137</c:v>
                </c:pt>
                <c:pt idx="11">
                  <c:v>20139</c:v>
                </c:pt>
                <c:pt idx="12">
                  <c:v>20150</c:v>
                </c:pt>
                <c:pt idx="13">
                  <c:v>20164</c:v>
                </c:pt>
                <c:pt idx="14">
                  <c:v>20178</c:v>
                </c:pt>
                <c:pt idx="15">
                  <c:v>20190</c:v>
                </c:pt>
                <c:pt idx="16">
                  <c:v>20202</c:v>
                </c:pt>
                <c:pt idx="17">
                  <c:v>20201</c:v>
                </c:pt>
                <c:pt idx="18">
                  <c:v>20201</c:v>
                </c:pt>
                <c:pt idx="19">
                  <c:v>20203</c:v>
                </c:pt>
                <c:pt idx="20">
                  <c:v>20204</c:v>
                </c:pt>
                <c:pt idx="21">
                  <c:v>20203</c:v>
                </c:pt>
                <c:pt idx="22">
                  <c:v>20214</c:v>
                </c:pt>
                <c:pt idx="23">
                  <c:v>20225</c:v>
                </c:pt>
                <c:pt idx="24">
                  <c:v>20232</c:v>
                </c:pt>
                <c:pt idx="25">
                  <c:v>20235</c:v>
                </c:pt>
                <c:pt idx="26">
                  <c:v>20235</c:v>
                </c:pt>
                <c:pt idx="27">
                  <c:v>20246</c:v>
                </c:pt>
                <c:pt idx="28">
                  <c:v>20247</c:v>
                </c:pt>
                <c:pt idx="29">
                  <c:v>20255</c:v>
                </c:pt>
                <c:pt idx="30">
                  <c:v>20261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6E-4159-BB36-674A45D7E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17488"/>
        <c:axId val="243512896"/>
      </c:lineChart>
      <c:catAx>
        <c:axId val="24351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12896"/>
        <c:crosses val="autoZero"/>
        <c:auto val="1"/>
        <c:lblAlgn val="ctr"/>
        <c:lblOffset val="100"/>
        <c:noMultiLvlLbl val="0"/>
      </c:catAx>
      <c:valAx>
        <c:axId val="24351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1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C-4665-A8AF-9224971A57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102584"/>
        <c:axId val="150102912"/>
      </c:radarChart>
      <c:catAx>
        <c:axId val="15010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02912"/>
        <c:crosses val="autoZero"/>
        <c:auto val="1"/>
        <c:lblAlgn val="ctr"/>
        <c:lblOffset val="100"/>
        <c:noMultiLvlLbl val="0"/>
      </c:catAx>
      <c:valAx>
        <c:axId val="15010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0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5</c:v>
                </c:pt>
                <c:pt idx="2">
                  <c:v>4</c:v>
                </c:pt>
                <c:pt idx="3">
                  <c:v>13</c:v>
                </c:pt>
                <c:pt idx="4">
                  <c:v>7</c:v>
                </c:pt>
                <c:pt idx="5">
                  <c:v>5</c:v>
                </c:pt>
                <c:pt idx="6">
                  <c:v>3</c:v>
                </c:pt>
                <c:pt idx="7">
                  <c:v>0</c:v>
                </c:pt>
                <c:pt idx="8">
                  <c:v>11</c:v>
                </c:pt>
                <c:pt idx="9">
                  <c:v>3</c:v>
                </c:pt>
                <c:pt idx="10">
                  <c:v>8</c:v>
                </c:pt>
                <c:pt idx="11">
                  <c:v>2</c:v>
                </c:pt>
                <c:pt idx="12">
                  <c:v>11</c:v>
                </c:pt>
                <c:pt idx="13">
                  <c:v>14</c:v>
                </c:pt>
                <c:pt idx="14">
                  <c:v>14</c:v>
                </c:pt>
                <c:pt idx="15">
                  <c:v>12</c:v>
                </c:pt>
                <c:pt idx="16">
                  <c:v>12</c:v>
                </c:pt>
                <c:pt idx="17">
                  <c:v>-1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-1</c:v>
                </c:pt>
                <c:pt idx="22">
                  <c:v>11</c:v>
                </c:pt>
                <c:pt idx="23">
                  <c:v>11</c:v>
                </c:pt>
                <c:pt idx="24">
                  <c:v>7</c:v>
                </c:pt>
                <c:pt idx="25">
                  <c:v>3</c:v>
                </c:pt>
                <c:pt idx="26">
                  <c:v>0</c:v>
                </c:pt>
                <c:pt idx="27">
                  <c:v>11</c:v>
                </c:pt>
                <c:pt idx="28">
                  <c:v>1</c:v>
                </c:pt>
                <c:pt idx="29">
                  <c:v>8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D0-4EC8-8FED-ECA7D7D68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779640"/>
        <c:axId val="271341840"/>
      </c:lineChart>
      <c:catAx>
        <c:axId val="23577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41840"/>
        <c:crosses val="autoZero"/>
        <c:auto val="1"/>
        <c:lblAlgn val="ctr"/>
        <c:lblOffset val="100"/>
        <c:noMultiLvlLbl val="0"/>
      </c:catAx>
      <c:valAx>
        <c:axId val="27134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7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5</c:v>
                </c:pt>
                <c:pt idx="4">
                  <c:v>9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07-4679-9037-374341A6A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338560"/>
        <c:axId val="271339872"/>
      </c:barChart>
      <c:catAx>
        <c:axId val="27133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39872"/>
        <c:crosses val="autoZero"/>
        <c:auto val="1"/>
        <c:lblAlgn val="ctr"/>
        <c:lblOffset val="100"/>
        <c:noMultiLvlLbl val="0"/>
      </c:catAx>
      <c:valAx>
        <c:axId val="27133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3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8D-4205-8064-500FAC232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89448"/>
        <c:axId val="273488792"/>
      </c:lineChart>
      <c:catAx>
        <c:axId val="27348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8792"/>
        <c:crosses val="autoZero"/>
        <c:auto val="1"/>
        <c:lblAlgn val="ctr"/>
        <c:lblOffset val="100"/>
        <c:noMultiLvlLbl val="0"/>
      </c:catAx>
      <c:valAx>
        <c:axId val="27348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13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64-416A-AFDF-31935FBD9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484528"/>
        <c:axId val="273486496"/>
      </c:barChart>
      <c:catAx>
        <c:axId val="27348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6496"/>
        <c:crosses val="autoZero"/>
        <c:auto val="1"/>
        <c:lblAlgn val="ctr"/>
        <c:lblOffset val="100"/>
        <c:noMultiLvlLbl val="0"/>
      </c:catAx>
      <c:valAx>
        <c:axId val="27348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0.18840795279885</c:v>
                </c:pt>
                <c:pt idx="1">
                  <c:v>0.43631315384996999</c:v>
                </c:pt>
                <c:pt idx="2">
                  <c:v>0.77346422727949005</c:v>
                </c:pt>
                <c:pt idx="3">
                  <c:v>0.32723486538747998</c:v>
                </c:pt>
                <c:pt idx="4">
                  <c:v>0.80817095542663997</c:v>
                </c:pt>
                <c:pt idx="6">
                  <c:v>0.60984679458574997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F4-40FC-B01E-621BE541E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014136"/>
        <c:axId val="271010200"/>
      </c:barChart>
      <c:catAx>
        <c:axId val="27101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10200"/>
        <c:crosses val="autoZero"/>
        <c:auto val="1"/>
        <c:lblAlgn val="ctr"/>
        <c:lblOffset val="100"/>
        <c:noMultiLvlLbl val="0"/>
      </c:catAx>
      <c:valAx>
        <c:axId val="27101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1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4</c:v>
                </c:pt>
                <c:pt idx="14">
                  <c:v>5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92-42E6-9E4B-B249A0AF5D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008560"/>
        <c:axId val="271010856"/>
      </c:lineChart>
      <c:catAx>
        <c:axId val="27100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10856"/>
        <c:crosses val="autoZero"/>
        <c:auto val="1"/>
        <c:lblAlgn val="ctr"/>
        <c:lblOffset val="100"/>
        <c:noMultiLvlLbl val="0"/>
      </c:catAx>
      <c:valAx>
        <c:axId val="27101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0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0.26284467367586001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0.29756000793492998</c:v>
                </c:pt>
                <c:pt idx="10">
                  <c:v>0</c:v>
                </c:pt>
                <c:pt idx="11">
                  <c:v>1.1406466970839</c:v>
                </c:pt>
                <c:pt idx="12">
                  <c:v>0.81333068835549005</c:v>
                </c:pt>
                <c:pt idx="13">
                  <c:v>0.29260067446935001</c:v>
                </c:pt>
                <c:pt idx="14">
                  <c:v>0.18845467169211999</c:v>
                </c:pt>
                <c:pt idx="15">
                  <c:v>0.77365602063083005</c:v>
                </c:pt>
                <c:pt idx="16">
                  <c:v>0</c:v>
                </c:pt>
                <c:pt idx="17">
                  <c:v>0.69678635191430005</c:v>
                </c:pt>
                <c:pt idx="18">
                  <c:v>8.9268002380479994E-2</c:v>
                </c:pt>
                <c:pt idx="19">
                  <c:v>0.19837333862329001</c:v>
                </c:pt>
                <c:pt idx="20">
                  <c:v>0</c:v>
                </c:pt>
                <c:pt idx="21">
                  <c:v>0.75877802023408003</c:v>
                </c:pt>
                <c:pt idx="22">
                  <c:v>0.47609601269589003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BD-4217-8562-BD7FC3325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021680"/>
        <c:axId val="271022664"/>
      </c:lineChart>
      <c:catAx>
        <c:axId val="27102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22664"/>
        <c:crosses val="autoZero"/>
        <c:auto val="1"/>
        <c:lblAlgn val="ctr"/>
        <c:lblOffset val="100"/>
        <c:noMultiLvlLbl val="0"/>
      </c:catAx>
      <c:valAx>
        <c:axId val="27102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2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E1-493C-AC7B-D79FABE9F3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E1-493C-AC7B-D79FABE9F3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E1-493C-AC7B-D79FABE9F3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E1-493C-AC7B-D79FABE9F3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E1-493C-AC7B-D79FABE9F3B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E1-493C-AC7B-D79FABE9F3B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E1-493C-AC7B-D79FABE9F3B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FE1-493C-AC7B-D79FABE9F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818664"/>
        <c:axId val="275827848"/>
      </c:barChart>
      <c:catAx>
        <c:axId val="27581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27848"/>
        <c:crosses val="autoZero"/>
        <c:auto val="1"/>
        <c:lblAlgn val="ctr"/>
        <c:lblOffset val="100"/>
        <c:noMultiLvlLbl val="0"/>
      </c:catAx>
      <c:valAx>
        <c:axId val="27582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1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B5-44DE-A189-8C721B5D73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832440"/>
        <c:axId val="275833424"/>
      </c:barChart>
      <c:catAx>
        <c:axId val="27583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33424"/>
        <c:crosses val="autoZero"/>
        <c:auto val="1"/>
        <c:lblAlgn val="ctr"/>
        <c:lblOffset val="100"/>
        <c:noMultiLvlLbl val="0"/>
      </c:catAx>
      <c:valAx>
        <c:axId val="27583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3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2-4955-A6D9-B34C710EDF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72-4955-A6D9-B34C710ED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823584"/>
        <c:axId val="275826208"/>
      </c:barChart>
      <c:catAx>
        <c:axId val="27582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26208"/>
        <c:crosses val="autoZero"/>
        <c:auto val="1"/>
        <c:lblAlgn val="ctr"/>
        <c:lblOffset val="100"/>
        <c:noMultiLvlLbl val="0"/>
      </c:catAx>
      <c:valAx>
        <c:axId val="27582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2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0.35674745466579</c:v>
                </c:pt>
                <c:pt idx="3">
                  <c:v>0</c:v>
                </c:pt>
                <c:pt idx="4">
                  <c:v>0.74904100593621004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FB-406C-B23D-A22B70D48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821288"/>
        <c:axId val="275821616"/>
      </c:barChart>
      <c:catAx>
        <c:axId val="27582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21616"/>
        <c:crosses val="autoZero"/>
        <c:auto val="1"/>
        <c:lblAlgn val="ctr"/>
        <c:lblOffset val="100"/>
        <c:noMultiLvlLbl val="0"/>
      </c:catAx>
      <c:valAx>
        <c:axId val="27582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2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8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341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347604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91536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444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6943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81381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21021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63458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7519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9876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8142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97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 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6245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969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3981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12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3560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358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2562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79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4249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13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7848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3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682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1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107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835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7610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2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0983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196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1706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411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0208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396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496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53808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415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0165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4285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3606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8559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114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5776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13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- 2016-12-30 11:03:20</a:t>
                      </a:r>
                      <a:r>
                        <a:rPr lang="es-ES" sz="1000"/>
                        <a:t>
El 2016 fue un año de muchos logros en el que trabajamos como un gran equipo, apasionados por brindar un buen servicio; un año en el que nuestra gente vivió un mundo de emociones, oportunidades y crecimiento.
¡Felices fiestas y un próspero 2017!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1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- 2016-12-15 12:13:08</a:t>
                      </a:r>
                      <a:r>
                        <a:rPr lang="es-ES" sz="1000"/>
                        <a:t>
¡Bienvenidos colaboradores!
Hemos preparado esta actividad para que compartamos juntos, como la gran familia que somos.
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94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- 2016-12-13 17:02:21</a:t>
                      </a:r>
                      <a:r>
                        <a:rPr lang="es-ES" sz="1000"/>
                        <a:t>
¡Atención!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36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- 2016-12-14 15:41:53</a:t>
                      </a:r>
                      <a:r>
                        <a:rPr lang="es-ES" sz="1000"/>
                        <a:t>
¡Qué gran satisfacción se siente cuando nos unimos en favor de una misma causa! Gracias a nuestros clientes y a toda la sociedad dominicana, hemos llevado a familias afectadas por las inundaciones recientes un total de 5,275 bultos con alimentos y artículos para el hogar, a través de la Oficina Senatorial de Puerto Plata, la Parroquia San Antonio de Padua de Sosua, la Parroquia Nuestra Señora del Rosario de Moca y la Asociación de Juntas de Vecinos de Las Terrenas. Esta ayuda fue entregada junto con nuestro aporte institucional en alimentos, colchones y otros enseres para el hogar. Seguimos recibiendo donaciones en las áreas de Servicio al Cliente de todas nuestras tiendas a nivel nacional.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35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- 2016-12-22 21:15:12</a:t>
                      </a:r>
                      <a:r>
                        <a:rPr lang="es-ES" sz="1000"/>
                        <a:t>
Conozcan a las estudiantes de la Escuela de Diseño de Chavón que crearon los artes plasmados en los papeles de regalo con elementos navideños, y un estilo criollo y diferente, que tenemos para la temporada en todas nuestras tiendas La Sirena. Con esta iniciativa buscamos exponer y apoyar el talento joven dominicano, por lo que les invitamos a darle un toque de originalidad a sus obsequios envolviéndolos en estos hermosos papeles.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53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- 2016-12-08 13:06:12</a:t>
                      </a:r>
                      <a:r>
                        <a:rPr lang="es-ES" sz="1000"/>
                        <a:t>
¡Seguimos llegando cada vez a más personas! Ahora, con la apertura de la sucursal 19 de nuestro formato Aprezio, también servimos a la comunidad de Los Reyes, en Santiago. Con esta, ya suman 53 las tiendas que operamos a nivel nacional, para continuar haciendo la vida más práctica y feliz.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19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- 2016-12-25 17:33:48</a:t>
                      </a:r>
                      <a:r>
                        <a:rPr lang="es-ES" sz="1000"/>
                        <a:t>
¡Muchas 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9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- 2016-12-02 22:17:08</a:t>
                      </a:r>
                      <a:r>
                        <a:rPr lang="es-ES" sz="1000"/>
                        <a:t>
Hoy inauguramos la versión 2016 de la campaña Olla Roja, que desarrollamos desde hace varios años junto a la organización Ejército de Salvación. A través de esta iniciativa, y con los aportes que nuestros clientes hacen en los recipientes colocados en todas las tiendas La Sirena, podemos llevar alegría y bienestar a las personas más vulnerables del país. Agradecemos a la comunicadora Alicia Ortega por ser la madrina de la campaña este año.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35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- 2016-12-01 09:30:35</a:t>
                      </a:r>
                      <a:r>
                        <a:rPr lang="es-ES" sz="1000"/>
                        <a:t>
Este año nuestra fiesta incluyó de todo: rifas, música en vivo, karaoke, photo booth; pero lo más importante fue la asistencia y el entusiamo de todos ustedes. Gracias amigos de los medios de comunicación por acompañarnos siempre.
#NavidadConLaPrensaGR2016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20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- 2016-12-01 00:51:20</a:t>
                      </a:r>
                      <a:r>
                        <a:rPr lang="es-ES" sz="1000"/>
                        <a:t>
Por tercer año compartimos y celebramos la llegada de la Navidad en un encuentro maravilloso.
#NavidadConLaPrensaGR2016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7177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201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10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13986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548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766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0953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6051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3383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525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4676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18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- 2016-12-15 14:13:35</a:t>
                      </a:r>
                      <a:r>
                        <a:rPr lang="es-ES" sz="1000"/>
                        <a:t>
La unidad familiar es el pilar más importante que tenemos como grupo. 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1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- 2016-12-15 14:09:30</a:t>
                      </a:r>
                      <a:r>
                        <a:rPr lang="es-ES" sz="1000"/>
                        <a:t>
Disfrutemos junto a los compañeros que están a nuestro lado cada día. 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33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- 2016-12-29 19:15:10</a:t>
                      </a:r>
                      <a:r>
                        <a:rPr lang="es-ES" sz="1000"/>
                        <a:t>
Apoyamos el talento joven dominicano. Busca en Tienda La Sirena las envolturas para regalos que ilustran de forma muy creativa la Navidad criolla, diseñadas por estudiantes de  Altos de Chavon/La Escuela de Diseño #NavidadCriolla #ApoyamosLoNuestro #TalentoJoven #Chavoneros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77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- 2016-12-19 14:46:20</a:t>
                      </a:r>
                      <a:r>
                        <a:rPr lang="es-ES" sz="1000"/>
                        <a:t>
¡Una vez más estamos desarrollando nuestra campaña Regala Vida! Te invitamos a colaborar con esta iniciativa que tiene el objetivo de reducir la mortalidad materno infantil en nuestro país, a través de la Iniciativa Hospital Amigo del Bebé de UNICEF República Dominicana #RegalaVidaenNavidad #EnGRsomosSolidarios #HospitalAmigodelBebé #Salud #Compraetiquetas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82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- 2016-12-15 14:28:17</a:t>
                      </a:r>
                      <a:r>
                        <a:rPr lang="es-ES" sz="1000"/>
                        <a:t>
Recordemos épocas inolvidables de nuestra infancia y compartamos juntos la alegría que trae consigo. 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35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- 2016-12-15 13:55:52</a:t>
                      </a:r>
                      <a:r>
                        <a:rPr lang="es-ES" sz="1000"/>
                        <a:t>
Hoy celebramos con ustedes la paz y armonía de esta temporada del año tan esperada. 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65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- 2016-12-15 13:59:50</a:t>
                      </a:r>
                      <a:r>
                        <a:rPr lang="es-ES" sz="1000"/>
                        <a:t>
Brindemos por los éxitos que juntos hemos logrado durante este maravilloso año. 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42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- 2016-12-15 13:49:45</a:t>
                      </a:r>
                      <a:r>
                        <a:rPr lang="es-ES" sz="1000"/>
                        <a:t>
Comparte tus mejores momentos usando el hashtag #NavidadEnFamiliaGR2016
¡Qué lo disfruten!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71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- 2016-12-15 14:22:05</a:t>
                      </a:r>
                      <a:r>
                        <a:rPr lang="es-ES" sz="1000"/>
                        <a:t>
¡Enhorabuena!
Esperamos que sus premios sean de buen provecho. 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64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- 2016-12-27 18:46:21</a:t>
                      </a:r>
                      <a:r>
                        <a:rPr lang="es-ES" sz="1000"/>
                        <a:t>
Al comprar etiquetas para tus regalos en Tienda La Sirena y Super Pola, contribuyes a salvar la vida de 3,000 recién nacidos, a través de la Iniciativa Hospital Amigo del Bebé de UNICEF República Dominicana. Adquiere 4 etiquetas por sólo RD$60.00 en el área de caja de nuestras tiendas. #RegalaVidaenNavidad #compraetiquetas #enGRsomosSolidarios #hospitalamigodelbebe #salud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6953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059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0078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049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650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082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998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217637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2657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4827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149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033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94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Miguel Guerrero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96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Gerardo Gochez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81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Mirta De Aza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8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Charlie Bohemia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67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Felix Almanzar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71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Vinitza Torres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39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Julia Manzur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14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Sommer Aquino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67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Briam Mejia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90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Helen Rodriguez Hidalgo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9189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938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805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56706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92400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244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3794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368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13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Davicobrate Bussi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36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Marleni Castro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53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Dra Maria Sosa Sanchez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2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Milagros Fernandez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89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Angelina Liranzo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5665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6458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652</Words>
  <Application>Microsoft Office PowerPoint</Application>
  <PresentationFormat>On-screen Show (4:3)</PresentationFormat>
  <Paragraphs>337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By Weekday</vt:lpstr>
      <vt:lpstr>Interaction Rate By Weekday</vt:lpstr>
      <vt:lpstr>Own Posts By Hour</vt:lpstr>
      <vt:lpstr>Interaction Rate By Hour</vt:lpstr>
      <vt:lpstr>Interactions Distribution</vt:lpstr>
      <vt:lpstr>Response Times</vt:lpstr>
      <vt:lpstr>Own Posts Table - 1 of 2</vt:lpstr>
      <vt:lpstr>Own Posts Table - 2 of 2</vt:lpstr>
      <vt:lpstr>Post Type Distribution</vt:lpstr>
      <vt:lpstr>Interaction Rate By Post Type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2017-01-02T03:51:52Z</dcterms:created>
  <dcterms:modified xsi:type="dcterms:W3CDTF">2017-01-02T03:52:35Z</dcterms:modified>
</cp:coreProperties>
</file>