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Muni Rosario</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70972</c:v>
                </c:pt>
                <c:pt idx="1">
                  <c:v>70978</c:v>
                </c:pt>
                <c:pt idx="2">
                  <c:v>70987</c:v>
                </c:pt>
                <c:pt idx="3">
                  <c:v>70992</c:v>
                </c:pt>
                <c:pt idx="4">
                  <c:v>71055</c:v>
                </c:pt>
                <c:pt idx="5">
                  <c:v>71140</c:v>
                </c:pt>
                <c:pt idx="6">
                  <c:v>71167</c:v>
                </c:pt>
                <c:pt idx="7">
                  <c:v>71176</c:v>
                </c:pt>
                <c:pt idx="8">
                  <c:v>71176</c:v>
                </c:pt>
                <c:pt idx="9">
                  <c:v>71178</c:v>
                </c:pt>
                <c:pt idx="10">
                  <c:v>71179</c:v>
                </c:pt>
                <c:pt idx="11">
                  <c:v>71199</c:v>
                </c:pt>
                <c:pt idx="12">
                  <c:v>71209</c:v>
                </c:pt>
                <c:pt idx="13">
                  <c:v>71266</c:v>
                </c:pt>
                <c:pt idx="14">
                  <c:v>71315</c:v>
                </c:pt>
                <c:pt idx="15">
                  <c:v>71323</c:v>
                </c:pt>
                <c:pt idx="16">
                  <c:v>71331</c:v>
                </c:pt>
                <c:pt idx="17">
                  <c:v>71358</c:v>
                </c:pt>
                <c:pt idx="18">
                  <c:v>71399</c:v>
                </c:pt>
                <c:pt idx="19">
                  <c:v>71430</c:v>
                </c:pt>
                <c:pt idx="20">
                  <c:v>71545</c:v>
                </c:pt>
                <c:pt idx="21">
                  <c:v>71588</c:v>
                </c:pt>
                <c:pt idx="22">
                  <c:v>71641</c:v>
                </c:pt>
                <c:pt idx="23">
                  <c:v>71697</c:v>
                </c:pt>
                <c:pt idx="24">
                  <c:v>71740</c:v>
                </c:pt>
                <c:pt idx="25">
                  <c:v>71796</c:v>
                </c:pt>
                <c:pt idx="26">
                  <c:v>71971</c:v>
                </c:pt>
                <c:pt idx="27">
                  <c:v>72133</c:v>
                </c:pt>
                <c:pt idx="28">
                  <c:v>72193</c:v>
                </c:pt>
                <c:pt idx="29">
                  <c:v>72220</c:v>
                </c:pt>
                <c:pt idx="30">
                  <c:v>72269</c:v>
                </c:pt>
              </c:numCache>
            </c:numRef>
          </c:val>
          <c:smooth val="0"/>
          <c:extLst>
            <c:ext xmlns:c16="http://schemas.microsoft.com/office/drawing/2014/chart" uri="{C3380CC4-5D6E-409C-BE32-E72D297353CC}">
              <c16:uniqueId val="{00000000-63EF-4ADD-8F15-34757214FE20}"/>
            </c:ext>
          </c:extLst>
        </c:ser>
        <c:dLbls>
          <c:showLegendKey val="0"/>
          <c:showVal val="0"/>
          <c:showCatName val="0"/>
          <c:showSerName val="0"/>
          <c:showPercent val="0"/>
          <c:showBubbleSize val="0"/>
        </c:dLbls>
        <c:smooth val="0"/>
        <c:axId val="176990808"/>
        <c:axId val="176990152"/>
      </c:lineChart>
      <c:catAx>
        <c:axId val="17699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990152"/>
        <c:crosses val="autoZero"/>
        <c:auto val="1"/>
        <c:lblAlgn val="ctr"/>
        <c:lblOffset val="100"/>
        <c:noMultiLvlLbl val="0"/>
      </c:catAx>
      <c:valAx>
        <c:axId val="17699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99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Muni Rosario</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BAB7-4FD9-AE14-C2C26CB6BA59}"/>
            </c:ext>
          </c:extLst>
        </c:ser>
        <c:dLbls>
          <c:showLegendKey val="0"/>
          <c:showVal val="0"/>
          <c:showCatName val="0"/>
          <c:showSerName val="0"/>
          <c:showPercent val="0"/>
          <c:showBubbleSize val="0"/>
        </c:dLbls>
        <c:axId val="284960744"/>
        <c:axId val="284963368"/>
      </c:radarChart>
      <c:catAx>
        <c:axId val="28496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63368"/>
        <c:crosses val="autoZero"/>
        <c:auto val="1"/>
        <c:lblAlgn val="ctr"/>
        <c:lblOffset val="100"/>
        <c:noMultiLvlLbl val="0"/>
      </c:catAx>
      <c:valAx>
        <c:axId val="28496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6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Muni Rosario</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18</c:v>
                </c:pt>
                <c:pt idx="1">
                  <c:v>6</c:v>
                </c:pt>
                <c:pt idx="2">
                  <c:v>9</c:v>
                </c:pt>
                <c:pt idx="3">
                  <c:v>5</c:v>
                </c:pt>
                <c:pt idx="4">
                  <c:v>63</c:v>
                </c:pt>
                <c:pt idx="5">
                  <c:v>85</c:v>
                </c:pt>
                <c:pt idx="6">
                  <c:v>27</c:v>
                </c:pt>
                <c:pt idx="7">
                  <c:v>9</c:v>
                </c:pt>
                <c:pt idx="8">
                  <c:v>0</c:v>
                </c:pt>
                <c:pt idx="9">
                  <c:v>2</c:v>
                </c:pt>
                <c:pt idx="10">
                  <c:v>1</c:v>
                </c:pt>
                <c:pt idx="11">
                  <c:v>20</c:v>
                </c:pt>
                <c:pt idx="12">
                  <c:v>10</c:v>
                </c:pt>
                <c:pt idx="13">
                  <c:v>57</c:v>
                </c:pt>
                <c:pt idx="14">
                  <c:v>49</c:v>
                </c:pt>
                <c:pt idx="15">
                  <c:v>8</c:v>
                </c:pt>
                <c:pt idx="16">
                  <c:v>8</c:v>
                </c:pt>
                <c:pt idx="17">
                  <c:v>27</c:v>
                </c:pt>
                <c:pt idx="18">
                  <c:v>41</c:v>
                </c:pt>
                <c:pt idx="19">
                  <c:v>31</c:v>
                </c:pt>
                <c:pt idx="20">
                  <c:v>115</c:v>
                </c:pt>
                <c:pt idx="21">
                  <c:v>43</c:v>
                </c:pt>
                <c:pt idx="22">
                  <c:v>53</c:v>
                </c:pt>
                <c:pt idx="23">
                  <c:v>56</c:v>
                </c:pt>
                <c:pt idx="24">
                  <c:v>43</c:v>
                </c:pt>
                <c:pt idx="25">
                  <c:v>56</c:v>
                </c:pt>
                <c:pt idx="26">
                  <c:v>175</c:v>
                </c:pt>
                <c:pt idx="27">
                  <c:v>162</c:v>
                </c:pt>
                <c:pt idx="28">
                  <c:v>60</c:v>
                </c:pt>
                <c:pt idx="29">
                  <c:v>27</c:v>
                </c:pt>
                <c:pt idx="30">
                  <c:v>49</c:v>
                </c:pt>
              </c:numCache>
            </c:numRef>
          </c:val>
          <c:smooth val="0"/>
          <c:extLst>
            <c:ext xmlns:c16="http://schemas.microsoft.com/office/drawing/2014/chart" uri="{C3380CC4-5D6E-409C-BE32-E72D297353CC}">
              <c16:uniqueId val="{00000000-DA80-4E60-B9CB-62CEF629168D}"/>
            </c:ext>
          </c:extLst>
        </c:ser>
        <c:dLbls>
          <c:showLegendKey val="0"/>
          <c:showVal val="0"/>
          <c:showCatName val="0"/>
          <c:showSerName val="0"/>
          <c:showPercent val="0"/>
          <c:showBubbleSize val="0"/>
        </c:dLbls>
        <c:smooth val="0"/>
        <c:axId val="284934200"/>
        <c:axId val="284939448"/>
      </c:lineChart>
      <c:catAx>
        <c:axId val="284934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39448"/>
        <c:crosses val="autoZero"/>
        <c:auto val="1"/>
        <c:lblAlgn val="ctr"/>
        <c:lblOffset val="100"/>
        <c:noMultiLvlLbl val="0"/>
      </c:catAx>
      <c:valAx>
        <c:axId val="28493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3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Muni Rosario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c:v>
                </c:pt>
                <c:pt idx="1">
                  <c:v>75</c:v>
                </c:pt>
                <c:pt idx="2">
                  <c:v>90</c:v>
                </c:pt>
                <c:pt idx="3">
                  <c:v>36</c:v>
                </c:pt>
                <c:pt idx="4">
                  <c:v>19</c:v>
                </c:pt>
                <c:pt idx="5">
                  <c:v>25</c:v>
                </c:pt>
                <c:pt idx="6">
                  <c:v>19</c:v>
                </c:pt>
              </c:numCache>
            </c:numRef>
          </c:val>
          <c:extLst>
            <c:ext xmlns:c16="http://schemas.microsoft.com/office/drawing/2014/chart" uri="{C3380CC4-5D6E-409C-BE32-E72D297353CC}">
              <c16:uniqueId val="{00000000-1E4D-4A93-A8C3-30E1FED0FD06}"/>
            </c:ext>
          </c:extLst>
        </c:ser>
        <c:dLbls>
          <c:showLegendKey val="0"/>
          <c:showVal val="0"/>
          <c:showCatName val="0"/>
          <c:showSerName val="0"/>
          <c:showPercent val="0"/>
          <c:showBubbleSize val="0"/>
        </c:dLbls>
        <c:gapWidth val="219"/>
        <c:overlap val="-27"/>
        <c:axId val="284939120"/>
        <c:axId val="284938464"/>
      </c:barChart>
      <c:catAx>
        <c:axId val="284939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38464"/>
        <c:crosses val="autoZero"/>
        <c:auto val="1"/>
        <c:lblAlgn val="ctr"/>
        <c:lblOffset val="100"/>
        <c:noMultiLvlLbl val="0"/>
      </c:catAx>
      <c:valAx>
        <c:axId val="28493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3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Muni Rosario</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4</c:v>
                </c:pt>
                <c:pt idx="1">
                  <c:v>1</c:v>
                </c:pt>
                <c:pt idx="2">
                  <c:v>2</c:v>
                </c:pt>
                <c:pt idx="3">
                  <c:v>1</c:v>
                </c:pt>
                <c:pt idx="4">
                  <c:v>3</c:v>
                </c:pt>
                <c:pt idx="5">
                  <c:v>2</c:v>
                </c:pt>
                <c:pt idx="6">
                  <c:v>2</c:v>
                </c:pt>
                <c:pt idx="7">
                  <c:v>3</c:v>
                </c:pt>
                <c:pt idx="8">
                  <c:v>2</c:v>
                </c:pt>
                <c:pt idx="9">
                  <c:v>2</c:v>
                </c:pt>
                <c:pt idx="10">
                  <c:v>1</c:v>
                </c:pt>
                <c:pt idx="11">
                  <c:v>2</c:v>
                </c:pt>
                <c:pt idx="12">
                  <c:v>2</c:v>
                </c:pt>
                <c:pt idx="13">
                  <c:v>2</c:v>
                </c:pt>
                <c:pt idx="14">
                  <c:v>3</c:v>
                </c:pt>
                <c:pt idx="15">
                  <c:v>3</c:v>
                </c:pt>
                <c:pt idx="16">
                  <c:v>2</c:v>
                </c:pt>
                <c:pt idx="17">
                  <c:v>2</c:v>
                </c:pt>
                <c:pt idx="18">
                  <c:v>2</c:v>
                </c:pt>
                <c:pt idx="19">
                  <c:v>3</c:v>
                </c:pt>
                <c:pt idx="20">
                  <c:v>2</c:v>
                </c:pt>
                <c:pt idx="21">
                  <c:v>2</c:v>
                </c:pt>
                <c:pt idx="22">
                  <c:v>2</c:v>
                </c:pt>
                <c:pt idx="23">
                  <c:v>2</c:v>
                </c:pt>
                <c:pt idx="24">
                  <c:v>1</c:v>
                </c:pt>
                <c:pt idx="25">
                  <c:v>3</c:v>
                </c:pt>
                <c:pt idx="26">
                  <c:v>3</c:v>
                </c:pt>
                <c:pt idx="27">
                  <c:v>2</c:v>
                </c:pt>
                <c:pt idx="28">
                  <c:v>2</c:v>
                </c:pt>
                <c:pt idx="29">
                  <c:v>2</c:v>
                </c:pt>
                <c:pt idx="30">
                  <c:v>2</c:v>
                </c:pt>
              </c:numCache>
            </c:numRef>
          </c:val>
          <c:smooth val="0"/>
          <c:extLst>
            <c:ext xmlns:c16="http://schemas.microsoft.com/office/drawing/2014/chart" uri="{C3380CC4-5D6E-409C-BE32-E72D297353CC}">
              <c16:uniqueId val="{00000000-8AFA-4A5E-8724-D1E8136F39CC}"/>
            </c:ext>
          </c:extLst>
        </c:ser>
        <c:dLbls>
          <c:showLegendKey val="0"/>
          <c:showVal val="0"/>
          <c:showCatName val="0"/>
          <c:showSerName val="0"/>
          <c:showPercent val="0"/>
          <c:showBubbleSize val="0"/>
        </c:dLbls>
        <c:smooth val="0"/>
        <c:axId val="176988840"/>
        <c:axId val="176989168"/>
      </c:lineChart>
      <c:catAx>
        <c:axId val="176988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989168"/>
        <c:crosses val="autoZero"/>
        <c:auto val="1"/>
        <c:lblAlgn val="ctr"/>
        <c:lblOffset val="100"/>
        <c:noMultiLvlLbl val="0"/>
      </c:catAx>
      <c:valAx>
        <c:axId val="17698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98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Muni Rosario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c:v>
                </c:pt>
                <c:pt idx="1">
                  <c:v>10</c:v>
                </c:pt>
                <c:pt idx="2">
                  <c:v>8</c:v>
                </c:pt>
                <c:pt idx="3">
                  <c:v>14</c:v>
                </c:pt>
                <c:pt idx="4">
                  <c:v>10</c:v>
                </c:pt>
                <c:pt idx="5">
                  <c:v>10</c:v>
                </c:pt>
                <c:pt idx="6">
                  <c:v>5</c:v>
                </c:pt>
              </c:numCache>
            </c:numRef>
          </c:val>
          <c:extLst>
            <c:ext xmlns:c16="http://schemas.microsoft.com/office/drawing/2014/chart" uri="{C3380CC4-5D6E-409C-BE32-E72D297353CC}">
              <c16:uniqueId val="{00000000-34B6-443C-A745-F4F1F2C15D95}"/>
            </c:ext>
          </c:extLst>
        </c:ser>
        <c:dLbls>
          <c:showLegendKey val="0"/>
          <c:showVal val="0"/>
          <c:showCatName val="0"/>
          <c:showSerName val="0"/>
          <c:showPercent val="0"/>
          <c:showBubbleSize val="0"/>
        </c:dLbls>
        <c:gapWidth val="219"/>
        <c:overlap val="-27"/>
        <c:axId val="249713904"/>
        <c:axId val="249713248"/>
      </c:barChart>
      <c:catAx>
        <c:axId val="24971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13248"/>
        <c:crosses val="autoZero"/>
        <c:auto val="1"/>
        <c:lblAlgn val="ctr"/>
        <c:lblOffset val="100"/>
        <c:noMultiLvlLbl val="0"/>
      </c:catAx>
      <c:valAx>
        <c:axId val="24971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1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Muni Rosario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0.64562971237084998</c:v>
                </c:pt>
                <c:pt idx="1">
                  <c:v>0.94093828539514002</c:v>
                </c:pt>
                <c:pt idx="2">
                  <c:v>0.72151633621892997</c:v>
                </c:pt>
                <c:pt idx="3">
                  <c:v>0.35674392627758</c:v>
                </c:pt>
                <c:pt idx="4">
                  <c:v>0.13320301591733999</c:v>
                </c:pt>
                <c:pt idx="5">
                  <c:v>0.2220050265289</c:v>
                </c:pt>
                <c:pt idx="6">
                  <c:v>0.24574141301312</c:v>
                </c:pt>
              </c:numCache>
            </c:numRef>
          </c:val>
          <c:extLst>
            <c:ext xmlns:c16="http://schemas.microsoft.com/office/drawing/2014/chart" uri="{C3380CC4-5D6E-409C-BE32-E72D297353CC}">
              <c16:uniqueId val="{00000000-99EE-471A-90E7-DA1F56AA6C05}"/>
            </c:ext>
          </c:extLst>
        </c:ser>
        <c:dLbls>
          <c:showLegendKey val="0"/>
          <c:showVal val="0"/>
          <c:showCatName val="0"/>
          <c:showSerName val="0"/>
          <c:showPercent val="0"/>
          <c:showBubbleSize val="0"/>
        </c:dLbls>
        <c:gapWidth val="219"/>
        <c:overlap val="-27"/>
        <c:axId val="252186216"/>
        <c:axId val="252182608"/>
      </c:barChart>
      <c:catAx>
        <c:axId val="252186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82608"/>
        <c:crosses val="autoZero"/>
        <c:auto val="1"/>
        <c:lblAlgn val="ctr"/>
        <c:lblOffset val="100"/>
        <c:noMultiLvlLbl val="0"/>
      </c:catAx>
      <c:valAx>
        <c:axId val="25218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8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Muni Rosario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1</c:v>
                </c:pt>
                <c:pt idx="6">
                  <c:v>0</c:v>
                </c:pt>
                <c:pt idx="7">
                  <c:v>0</c:v>
                </c:pt>
                <c:pt idx="8">
                  <c:v>0</c:v>
                </c:pt>
                <c:pt idx="9">
                  <c:v>0</c:v>
                </c:pt>
                <c:pt idx="10">
                  <c:v>2</c:v>
                </c:pt>
                <c:pt idx="11">
                  <c:v>12</c:v>
                </c:pt>
                <c:pt idx="12">
                  <c:v>10</c:v>
                </c:pt>
                <c:pt idx="13">
                  <c:v>5</c:v>
                </c:pt>
                <c:pt idx="14">
                  <c:v>5</c:v>
                </c:pt>
                <c:pt idx="15">
                  <c:v>5</c:v>
                </c:pt>
                <c:pt idx="16">
                  <c:v>2</c:v>
                </c:pt>
                <c:pt idx="17">
                  <c:v>5</c:v>
                </c:pt>
                <c:pt idx="18">
                  <c:v>8</c:v>
                </c:pt>
                <c:pt idx="19">
                  <c:v>8</c:v>
                </c:pt>
                <c:pt idx="20">
                  <c:v>4</c:v>
                </c:pt>
                <c:pt idx="21">
                  <c:v>0</c:v>
                </c:pt>
                <c:pt idx="22">
                  <c:v>0</c:v>
                </c:pt>
                <c:pt idx="23">
                  <c:v>0</c:v>
                </c:pt>
              </c:numCache>
            </c:numRef>
          </c:val>
          <c:smooth val="0"/>
          <c:extLst>
            <c:ext xmlns:c16="http://schemas.microsoft.com/office/drawing/2014/chart" uri="{C3380CC4-5D6E-409C-BE32-E72D297353CC}">
              <c16:uniqueId val="{00000000-A041-4C1A-9C7A-DC415DF4ED9A}"/>
            </c:ext>
          </c:extLst>
        </c:ser>
        <c:dLbls>
          <c:showLegendKey val="0"/>
          <c:showVal val="0"/>
          <c:showCatName val="0"/>
          <c:showSerName val="0"/>
          <c:showPercent val="0"/>
          <c:showBubbleSize val="0"/>
        </c:dLbls>
        <c:smooth val="0"/>
        <c:axId val="252187856"/>
        <c:axId val="252189496"/>
      </c:lineChart>
      <c:catAx>
        <c:axId val="252187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89496"/>
        <c:crosses val="autoZero"/>
        <c:auto val="1"/>
        <c:lblAlgn val="ctr"/>
        <c:lblOffset val="100"/>
        <c:noMultiLvlLbl val="0"/>
      </c:catAx>
      <c:valAx>
        <c:axId val="25218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8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Muni Rosario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0.10193537576452</c:v>
                </c:pt>
                <c:pt idx="6">
                  <c:v>0</c:v>
                </c:pt>
                <c:pt idx="7">
                  <c:v>0</c:v>
                </c:pt>
                <c:pt idx="8">
                  <c:v>0</c:v>
                </c:pt>
                <c:pt idx="9">
                  <c:v>0</c:v>
                </c:pt>
                <c:pt idx="10">
                  <c:v>4.1891250314184003E-2</c:v>
                </c:pt>
                <c:pt idx="11">
                  <c:v>0.37353031530148001</c:v>
                </c:pt>
                <c:pt idx="12">
                  <c:v>0.18655570139916999</c:v>
                </c:pt>
                <c:pt idx="13">
                  <c:v>0.12874577596559</c:v>
                </c:pt>
                <c:pt idx="14">
                  <c:v>0.32228335241713002</c:v>
                </c:pt>
                <c:pt idx="15">
                  <c:v>0.16030385120228</c:v>
                </c:pt>
                <c:pt idx="16">
                  <c:v>3.4315915882369001</c:v>
                </c:pt>
                <c:pt idx="17">
                  <c:v>0.76074510570558995</c:v>
                </c:pt>
                <c:pt idx="18">
                  <c:v>0.5177060351328</c:v>
                </c:pt>
                <c:pt idx="19">
                  <c:v>0.42903622196777003</c:v>
                </c:pt>
                <c:pt idx="20">
                  <c:v>0.89612366297093005</c:v>
                </c:pt>
                <c:pt idx="21">
                  <c:v>0</c:v>
                </c:pt>
                <c:pt idx="22">
                  <c:v>0</c:v>
                </c:pt>
                <c:pt idx="23">
                  <c:v>0</c:v>
                </c:pt>
              </c:numCache>
            </c:numRef>
          </c:val>
          <c:smooth val="0"/>
          <c:extLst>
            <c:ext xmlns:c16="http://schemas.microsoft.com/office/drawing/2014/chart" uri="{C3380CC4-5D6E-409C-BE32-E72D297353CC}">
              <c16:uniqueId val="{00000000-D2CF-40FB-B3F3-67F3D28D9EB9}"/>
            </c:ext>
          </c:extLst>
        </c:ser>
        <c:dLbls>
          <c:showLegendKey val="0"/>
          <c:showVal val="0"/>
          <c:showCatName val="0"/>
          <c:showSerName val="0"/>
          <c:showPercent val="0"/>
          <c:showBubbleSize val="0"/>
        </c:dLbls>
        <c:smooth val="0"/>
        <c:axId val="252180968"/>
        <c:axId val="252182936"/>
      </c:lineChart>
      <c:catAx>
        <c:axId val="252180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82936"/>
        <c:crosses val="autoZero"/>
        <c:auto val="1"/>
        <c:lblAlgn val="ctr"/>
        <c:lblOffset val="100"/>
        <c:noMultiLvlLbl val="0"/>
      </c:catAx>
      <c:valAx>
        <c:axId val="25218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8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Muni Rosario</c:v>
                </c:pt>
              </c:strCache>
            </c:strRef>
          </c:cat>
          <c:val>
            <c:numRef>
              <c:f>Sheet1!$B$2</c:f>
              <c:numCache>
                <c:formatCode>General</c:formatCode>
                <c:ptCount val="1"/>
                <c:pt idx="0">
                  <c:v>9704</c:v>
                </c:pt>
              </c:numCache>
            </c:numRef>
          </c:val>
          <c:extLst>
            <c:ext xmlns:c16="http://schemas.microsoft.com/office/drawing/2014/chart" uri="{C3380CC4-5D6E-409C-BE32-E72D297353CC}">
              <c16:uniqueId val="{00000000-F760-48CF-B711-C1605DBC2D1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Muni Rosario</c:v>
                </c:pt>
              </c:strCache>
            </c:strRef>
          </c:cat>
          <c:val>
            <c:numRef>
              <c:f>Sheet1!$C$2</c:f>
              <c:numCache>
                <c:formatCode>General</c:formatCode>
                <c:ptCount val="1"/>
                <c:pt idx="0">
                  <c:v>758</c:v>
                </c:pt>
              </c:numCache>
            </c:numRef>
          </c:val>
          <c:extLst>
            <c:ext xmlns:c16="http://schemas.microsoft.com/office/drawing/2014/chart" uri="{C3380CC4-5D6E-409C-BE32-E72D297353CC}">
              <c16:uniqueId val="{00000001-F760-48CF-B711-C1605DBC2D1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Muni Rosario</c:v>
                </c:pt>
              </c:strCache>
            </c:strRef>
          </c:cat>
          <c:val>
            <c:numRef>
              <c:f>Sheet1!$D$2</c:f>
              <c:numCache>
                <c:formatCode>General</c:formatCode>
                <c:ptCount val="1"/>
                <c:pt idx="0">
                  <c:v>37</c:v>
                </c:pt>
              </c:numCache>
            </c:numRef>
          </c:val>
          <c:extLst>
            <c:ext xmlns:c16="http://schemas.microsoft.com/office/drawing/2014/chart" uri="{C3380CC4-5D6E-409C-BE32-E72D297353CC}">
              <c16:uniqueId val="{00000002-F760-48CF-B711-C1605DBC2D1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Muni Rosario</c:v>
                </c:pt>
              </c:strCache>
            </c:strRef>
          </c:cat>
          <c:val>
            <c:numRef>
              <c:f>Sheet1!$E$2</c:f>
              <c:numCache>
                <c:formatCode>General</c:formatCode>
                <c:ptCount val="1"/>
                <c:pt idx="0">
                  <c:v>54</c:v>
                </c:pt>
              </c:numCache>
            </c:numRef>
          </c:val>
          <c:extLst>
            <c:ext xmlns:c16="http://schemas.microsoft.com/office/drawing/2014/chart" uri="{C3380CC4-5D6E-409C-BE32-E72D297353CC}">
              <c16:uniqueId val="{00000003-F760-48CF-B711-C1605DBC2D1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Muni Rosario</c:v>
                </c:pt>
              </c:strCache>
            </c:strRef>
          </c:cat>
          <c:val>
            <c:numRef>
              <c:f>Sheet1!$F$2</c:f>
              <c:numCache>
                <c:formatCode>General</c:formatCode>
                <c:ptCount val="1"/>
                <c:pt idx="0">
                  <c:v>22</c:v>
                </c:pt>
              </c:numCache>
            </c:numRef>
          </c:val>
          <c:extLst>
            <c:ext xmlns:c16="http://schemas.microsoft.com/office/drawing/2014/chart" uri="{C3380CC4-5D6E-409C-BE32-E72D297353CC}">
              <c16:uniqueId val="{00000004-F760-48CF-B711-C1605DBC2D1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Muni Rosario</c:v>
                </c:pt>
              </c:strCache>
            </c:strRef>
          </c:cat>
          <c:val>
            <c:numRef>
              <c:f>Sheet1!$G$2</c:f>
              <c:numCache>
                <c:formatCode>General</c:formatCode>
                <c:ptCount val="1"/>
                <c:pt idx="0">
                  <c:v>78</c:v>
                </c:pt>
              </c:numCache>
            </c:numRef>
          </c:val>
          <c:extLst>
            <c:ext xmlns:c16="http://schemas.microsoft.com/office/drawing/2014/chart" uri="{C3380CC4-5D6E-409C-BE32-E72D297353CC}">
              <c16:uniqueId val="{00000005-F760-48CF-B711-C1605DBC2D1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Muni Rosario</c:v>
                </c:pt>
              </c:strCache>
            </c:strRef>
          </c:cat>
          <c:val>
            <c:numRef>
              <c:f>Sheet1!$H$2</c:f>
              <c:numCache>
                <c:formatCode>General</c:formatCode>
                <c:ptCount val="1"/>
                <c:pt idx="0">
                  <c:v>4947</c:v>
                </c:pt>
              </c:numCache>
            </c:numRef>
          </c:val>
          <c:extLst>
            <c:ext xmlns:c16="http://schemas.microsoft.com/office/drawing/2014/chart" uri="{C3380CC4-5D6E-409C-BE32-E72D297353CC}">
              <c16:uniqueId val="{00000006-F760-48CF-B711-C1605DBC2D1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Muni Rosario</c:v>
                </c:pt>
              </c:strCache>
            </c:strRef>
          </c:cat>
          <c:val>
            <c:numRef>
              <c:f>Sheet1!$I$2</c:f>
              <c:numCache>
                <c:formatCode>General</c:formatCode>
                <c:ptCount val="1"/>
                <c:pt idx="0">
                  <c:v>6898</c:v>
                </c:pt>
              </c:numCache>
            </c:numRef>
          </c:val>
          <c:extLst>
            <c:ext xmlns:c16="http://schemas.microsoft.com/office/drawing/2014/chart" uri="{C3380CC4-5D6E-409C-BE32-E72D297353CC}">
              <c16:uniqueId val="{00000007-F760-48CF-B711-C1605DBC2D13}"/>
            </c:ext>
          </c:extLst>
        </c:ser>
        <c:dLbls>
          <c:showLegendKey val="0"/>
          <c:showVal val="0"/>
          <c:showCatName val="0"/>
          <c:showSerName val="0"/>
          <c:showPercent val="0"/>
          <c:showBubbleSize val="0"/>
        </c:dLbls>
        <c:gapWidth val="150"/>
        <c:overlap val="100"/>
        <c:axId val="252183264"/>
        <c:axId val="252186544"/>
      </c:barChart>
      <c:catAx>
        <c:axId val="25218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86544"/>
        <c:crosses val="autoZero"/>
        <c:auto val="1"/>
        <c:lblAlgn val="ctr"/>
        <c:lblOffset val="100"/>
        <c:noMultiLvlLbl val="0"/>
      </c:catAx>
      <c:valAx>
        <c:axId val="252186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8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Muni Rosario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429-45C4-8B47-F11940DE2A1A}"/>
            </c:ext>
          </c:extLst>
        </c:ser>
        <c:dLbls>
          <c:showLegendKey val="0"/>
          <c:showVal val="0"/>
          <c:showCatName val="0"/>
          <c:showSerName val="0"/>
          <c:showPercent val="0"/>
          <c:showBubbleSize val="0"/>
        </c:dLbls>
        <c:gapWidth val="219"/>
        <c:overlap val="-27"/>
        <c:axId val="249717184"/>
        <c:axId val="249718496"/>
      </c:barChart>
      <c:catAx>
        <c:axId val="24971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18496"/>
        <c:crosses val="autoZero"/>
        <c:auto val="1"/>
        <c:lblAlgn val="ctr"/>
        <c:lblOffset val="100"/>
        <c:noMultiLvlLbl val="0"/>
      </c:catAx>
      <c:valAx>
        <c:axId val="24971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1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Muni Rosario</c:v>
                </c:pt>
              </c:strCache>
            </c:strRef>
          </c:cat>
          <c:val>
            <c:numRef>
              <c:f>Sheet1!$B$2</c:f>
              <c:numCache>
                <c:formatCode>General</c:formatCode>
                <c:ptCount val="1"/>
                <c:pt idx="0">
                  <c:v>6</c:v>
                </c:pt>
              </c:numCache>
            </c:numRef>
          </c:val>
          <c:extLst>
            <c:ext xmlns:c16="http://schemas.microsoft.com/office/drawing/2014/chart" uri="{C3380CC4-5D6E-409C-BE32-E72D297353CC}">
              <c16:uniqueId val="{00000000-4618-4AD1-B094-A20FB770E95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Muni Rosario</c:v>
                </c:pt>
              </c:strCache>
            </c:strRef>
          </c:cat>
          <c:val>
            <c:numRef>
              <c:f>Sheet1!$C$2</c:f>
              <c:numCache>
                <c:formatCode>General</c:formatCode>
                <c:ptCount val="1"/>
                <c:pt idx="0">
                  <c:v>44</c:v>
                </c:pt>
              </c:numCache>
            </c:numRef>
          </c:val>
          <c:extLst>
            <c:ext xmlns:c16="http://schemas.microsoft.com/office/drawing/2014/chart" uri="{C3380CC4-5D6E-409C-BE32-E72D297353CC}">
              <c16:uniqueId val="{00000001-4618-4AD1-B094-A20FB770E95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Muni Rosario</c:v>
                </c:pt>
              </c:strCache>
            </c:strRef>
          </c:cat>
          <c:val>
            <c:numRef>
              <c:f>Sheet1!$D$2</c:f>
              <c:numCache>
                <c:formatCode>General</c:formatCode>
                <c:ptCount val="1"/>
                <c:pt idx="0">
                  <c:v>17</c:v>
                </c:pt>
              </c:numCache>
            </c:numRef>
          </c:val>
          <c:extLst>
            <c:ext xmlns:c16="http://schemas.microsoft.com/office/drawing/2014/chart" uri="{C3380CC4-5D6E-409C-BE32-E72D297353CC}">
              <c16:uniqueId val="{00000002-4618-4AD1-B094-A20FB770E959}"/>
            </c:ext>
          </c:extLst>
        </c:ser>
        <c:dLbls>
          <c:showLegendKey val="0"/>
          <c:showVal val="0"/>
          <c:showCatName val="0"/>
          <c:showSerName val="0"/>
          <c:showPercent val="0"/>
          <c:showBubbleSize val="0"/>
        </c:dLbls>
        <c:gapWidth val="150"/>
        <c:overlap val="100"/>
        <c:axId val="295104568"/>
        <c:axId val="244643472"/>
      </c:barChart>
      <c:catAx>
        <c:axId val="295104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43472"/>
        <c:crosses val="autoZero"/>
        <c:auto val="1"/>
        <c:lblAlgn val="ctr"/>
        <c:lblOffset val="100"/>
        <c:noMultiLvlLbl val="0"/>
      </c:catAx>
      <c:valAx>
        <c:axId val="244643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0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Muni Rosario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6.2223591577370001E-2</c:v>
                </c:pt>
                <c:pt idx="2">
                  <c:v>0.50703246171632999</c:v>
                </c:pt>
                <c:pt idx="3">
                  <c:v>0</c:v>
                </c:pt>
                <c:pt idx="4">
                  <c:v>0.51733822020634002</c:v>
                </c:pt>
                <c:pt idx="5">
                  <c:v>0</c:v>
                </c:pt>
                <c:pt idx="6">
                  <c:v>0</c:v>
                </c:pt>
              </c:numCache>
            </c:numRef>
          </c:val>
          <c:extLst>
            <c:ext xmlns:c16="http://schemas.microsoft.com/office/drawing/2014/chart" uri="{C3380CC4-5D6E-409C-BE32-E72D297353CC}">
              <c16:uniqueId val="{00000000-86F4-4CB6-A3FB-0FED47E9CCFB}"/>
            </c:ext>
          </c:extLst>
        </c:ser>
        <c:dLbls>
          <c:showLegendKey val="0"/>
          <c:showVal val="0"/>
          <c:showCatName val="0"/>
          <c:showSerName val="0"/>
          <c:showPercent val="0"/>
          <c:showBubbleSize val="0"/>
        </c:dLbls>
        <c:gapWidth val="219"/>
        <c:overlap val="-27"/>
        <c:axId val="249133680"/>
        <c:axId val="249135320"/>
      </c:barChart>
      <c:catAx>
        <c:axId val="249133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35320"/>
        <c:crosses val="autoZero"/>
        <c:auto val="1"/>
        <c:lblAlgn val="ctr"/>
        <c:lblOffset val="100"/>
        <c:noMultiLvlLbl val="0"/>
      </c:catAx>
      <c:valAx>
        <c:axId val="24913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3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425353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361959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43800827"/>
                    </a:ext>
                  </a:extLst>
                </a:gridCol>
                <a:gridCol w="740664">
                  <a:extLst>
                    <a:ext uri="{9D8B030D-6E8A-4147-A177-3AD203B41FA5}">
                      <a16:colId xmlns:a16="http://schemas.microsoft.com/office/drawing/2014/main" val="1210699574"/>
                    </a:ext>
                  </a:extLst>
                </a:gridCol>
                <a:gridCol w="740664">
                  <a:extLst>
                    <a:ext uri="{9D8B030D-6E8A-4147-A177-3AD203B41FA5}">
                      <a16:colId xmlns:a16="http://schemas.microsoft.com/office/drawing/2014/main" val="1324234776"/>
                    </a:ext>
                  </a:extLst>
                </a:gridCol>
                <a:gridCol w="740664">
                  <a:extLst>
                    <a:ext uri="{9D8B030D-6E8A-4147-A177-3AD203B41FA5}">
                      <a16:colId xmlns:a16="http://schemas.microsoft.com/office/drawing/2014/main" val="3063223990"/>
                    </a:ext>
                  </a:extLst>
                </a:gridCol>
                <a:gridCol w="740664">
                  <a:extLst>
                    <a:ext uri="{9D8B030D-6E8A-4147-A177-3AD203B41FA5}">
                      <a16:colId xmlns:a16="http://schemas.microsoft.com/office/drawing/2014/main" val="817137692"/>
                    </a:ext>
                  </a:extLst>
                </a:gridCol>
                <a:gridCol w="740664">
                  <a:extLst>
                    <a:ext uri="{9D8B030D-6E8A-4147-A177-3AD203B41FA5}">
                      <a16:colId xmlns:a16="http://schemas.microsoft.com/office/drawing/2014/main" val="4108771921"/>
                    </a:ext>
                  </a:extLst>
                </a:gridCol>
                <a:gridCol w="740664">
                  <a:extLst>
                    <a:ext uri="{9D8B030D-6E8A-4147-A177-3AD203B41FA5}">
                      <a16:colId xmlns:a16="http://schemas.microsoft.com/office/drawing/2014/main" val="1094907787"/>
                    </a:ext>
                  </a:extLst>
                </a:gridCol>
                <a:gridCol w="740664">
                  <a:extLst>
                    <a:ext uri="{9D8B030D-6E8A-4147-A177-3AD203B41FA5}">
                      <a16:colId xmlns:a16="http://schemas.microsoft.com/office/drawing/2014/main" val="218237035"/>
                    </a:ext>
                  </a:extLst>
                </a:gridCol>
                <a:gridCol w="740664">
                  <a:extLst>
                    <a:ext uri="{9D8B030D-6E8A-4147-A177-3AD203B41FA5}">
                      <a16:colId xmlns:a16="http://schemas.microsoft.com/office/drawing/2014/main" val="3124186908"/>
                    </a:ext>
                  </a:extLst>
                </a:gridCol>
                <a:gridCol w="740664">
                  <a:extLst>
                    <a:ext uri="{9D8B030D-6E8A-4147-A177-3AD203B41FA5}">
                      <a16:colId xmlns:a16="http://schemas.microsoft.com/office/drawing/2014/main" val="1500119351"/>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4281182921"/>
                  </a:ext>
                </a:extLst>
              </a:tr>
              <a:tr h="370840">
                <a:tc>
                  <a:txBody>
                    <a:bodyPr/>
                    <a:lstStyle/>
                    <a:p>
                      <a:r>
                        <a:rPr lang="en-US" sz="1000"/>
                        <a:t>Muni Rosario</a:t>
                      </a:r>
                      <a:endParaRPr lang="en-US" sz="1000"/>
                    </a:p>
                  </a:txBody>
                  <a:tcPr/>
                </a:tc>
                <a:tc>
                  <a:txBody>
                    <a:bodyPr/>
                    <a:lstStyle/>
                    <a:p>
                      <a:r>
                        <a:rPr lang="en-US" sz="1000"/>
                        <a:t>72269</a:t>
                      </a:r>
                      <a:endParaRPr lang="en-US" sz="1000"/>
                    </a:p>
                  </a:txBody>
                  <a:tcPr/>
                </a:tc>
                <a:tc>
                  <a:txBody>
                    <a:bodyPr/>
                    <a:lstStyle/>
                    <a:p>
                      <a:r>
                        <a:rPr lang="en-US" sz="1000"/>
                        <a:t>1315</a:t>
                      </a:r>
                      <a:endParaRPr lang="en-US" sz="1000"/>
                    </a:p>
                  </a:txBody>
                  <a:tcPr/>
                </a:tc>
                <a:tc>
                  <a:txBody>
                    <a:bodyPr/>
                    <a:lstStyle/>
                    <a:p>
                      <a:r>
                        <a:rPr lang="en-US" sz="1000"/>
                        <a:t>67</a:t>
                      </a:r>
                      <a:endParaRPr lang="en-US" sz="1000"/>
                    </a:p>
                  </a:txBody>
                  <a:tcPr/>
                </a:tc>
                <a:tc>
                  <a:txBody>
                    <a:bodyPr/>
                    <a:lstStyle/>
                    <a:p>
                      <a:r>
                        <a:rPr lang="en-US" sz="1000"/>
                        <a:t>10653</a:t>
                      </a:r>
                      <a:endParaRPr lang="en-US" sz="1000"/>
                    </a:p>
                  </a:txBody>
                  <a:tcPr/>
                </a:tc>
                <a:tc>
                  <a:txBody>
                    <a:bodyPr/>
                    <a:lstStyle/>
                    <a:p>
                      <a:r>
                        <a:rPr lang="en-US" sz="1000"/>
                        <a:t>4947</a:t>
                      </a:r>
                      <a:endParaRPr lang="en-US" sz="1000"/>
                    </a:p>
                  </a:txBody>
                  <a:tcPr/>
                </a:tc>
                <a:tc>
                  <a:txBody>
                    <a:bodyPr/>
                    <a:lstStyle/>
                    <a:p>
                      <a:r>
                        <a:rPr lang="en-US" sz="1000"/>
                        <a:t>6898</a:t>
                      </a:r>
                      <a:endParaRPr lang="en-US" sz="1000"/>
                    </a:p>
                  </a:txBody>
                  <a:tcPr/>
                </a:tc>
                <a:tc>
                  <a:txBody>
                    <a:bodyPr/>
                    <a:lstStyle/>
                    <a:p>
                      <a:r>
                        <a:rPr lang="en-US" sz="1000"/>
                        <a:t>0</a:t>
                      </a:r>
                      <a:endParaRPr lang="en-US" sz="1000"/>
                    </a:p>
                  </a:txBody>
                  <a:tcPr/>
                </a:tc>
                <a:tc>
                  <a:txBody>
                    <a:bodyPr/>
                    <a:lstStyle/>
                    <a:p>
                      <a:r>
                        <a:rPr lang="en-US" sz="1000"/>
                        <a:t>0.4689%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439224270"/>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3758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772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8256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98863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135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90343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529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93265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331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74036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6972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05680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7098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77976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9421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03477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7027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84848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5825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99617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0103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71644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2089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79149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2102890"/>
                    </a:ext>
                  </a:extLst>
                </a:gridCol>
                <a:gridCol w="658368">
                  <a:extLst>
                    <a:ext uri="{9D8B030D-6E8A-4147-A177-3AD203B41FA5}">
                      <a16:colId xmlns:a16="http://schemas.microsoft.com/office/drawing/2014/main" val="1296052531"/>
                    </a:ext>
                  </a:extLst>
                </a:gridCol>
                <a:gridCol w="658368">
                  <a:extLst>
                    <a:ext uri="{9D8B030D-6E8A-4147-A177-3AD203B41FA5}">
                      <a16:colId xmlns:a16="http://schemas.microsoft.com/office/drawing/2014/main" val="4257129260"/>
                    </a:ext>
                  </a:extLst>
                </a:gridCol>
                <a:gridCol w="658368">
                  <a:extLst>
                    <a:ext uri="{9D8B030D-6E8A-4147-A177-3AD203B41FA5}">
                      <a16:colId xmlns:a16="http://schemas.microsoft.com/office/drawing/2014/main" val="2889348502"/>
                    </a:ext>
                  </a:extLst>
                </a:gridCol>
                <a:gridCol w="658368">
                  <a:extLst>
                    <a:ext uri="{9D8B030D-6E8A-4147-A177-3AD203B41FA5}">
                      <a16:colId xmlns:a16="http://schemas.microsoft.com/office/drawing/2014/main" val="105904628"/>
                    </a:ext>
                  </a:extLst>
                </a:gridCol>
                <a:gridCol w="658368">
                  <a:extLst>
                    <a:ext uri="{9D8B030D-6E8A-4147-A177-3AD203B41FA5}">
                      <a16:colId xmlns:a16="http://schemas.microsoft.com/office/drawing/2014/main" val="1488739946"/>
                    </a:ext>
                  </a:extLst>
                </a:gridCol>
                <a:gridCol w="658368">
                  <a:extLst>
                    <a:ext uri="{9D8B030D-6E8A-4147-A177-3AD203B41FA5}">
                      <a16:colId xmlns:a16="http://schemas.microsoft.com/office/drawing/2014/main" val="1560848361"/>
                    </a:ext>
                  </a:extLst>
                </a:gridCol>
                <a:gridCol w="658368">
                  <a:extLst>
                    <a:ext uri="{9D8B030D-6E8A-4147-A177-3AD203B41FA5}">
                      <a16:colId xmlns:a16="http://schemas.microsoft.com/office/drawing/2014/main" val="292961154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596811824"/>
                  </a:ext>
                </a:extLst>
              </a:tr>
              <a:tr h="370840">
                <a:tc>
                  <a:txBody>
                    <a:bodyPr/>
                    <a:lstStyle/>
                    <a:p>
                      <a:r>
                        <a:rPr lang="es-ES" sz="1000" b="1"/>
                        <a:t>Muni Rosario - 2016-12-27 16:19:04</a:t>
                      </a:r>
                      <a:r>
                        <a:rPr lang="es-ES" sz="1000"/>
                        <a:t>
¡Sorteamos entradas para el circo Tihany Spectacular Rosario! 
🎪 Para participar compartí la publicación, comentá etiquetando con quién querés ir y dejanos los últimos 3 números del documento.
Daremos a conocer los ganadores el miércoles 28/12.</a:t>
                      </a:r>
                      <a:endParaRPr lang="en-US" sz="1000"/>
                    </a:p>
                  </a:txBody>
                  <a:tcPr/>
                </a:tc>
                <a:tc>
                  <a:txBody>
                    <a:bodyPr/>
                    <a:lstStyle/>
                    <a:p>
                      <a:r>
                        <a:rPr lang="en-US" sz="1000"/>
                        <a:t>3694</a:t>
                      </a:r>
                      <a:endParaRPr lang="en-US" sz="1000"/>
                    </a:p>
                  </a:txBody>
                  <a:tcPr/>
                </a:tc>
                <a:tc>
                  <a:txBody>
                    <a:bodyPr/>
                    <a:lstStyle/>
                    <a:p>
                      <a:r>
                        <a:rPr lang="en-US" sz="1000"/>
                        <a:t>924</a:t>
                      </a:r>
                      <a:endParaRPr lang="en-US" sz="1000"/>
                    </a:p>
                  </a:txBody>
                  <a:tcPr/>
                </a:tc>
                <a:tc>
                  <a:txBody>
                    <a:bodyPr/>
                    <a:lstStyle/>
                    <a:p>
                      <a:r>
                        <a:rPr lang="en-US" sz="1000"/>
                        <a:t>1471</a:t>
                      </a:r>
                      <a:endParaRPr lang="en-US" sz="1000"/>
                    </a:p>
                  </a:txBody>
                  <a:tcPr/>
                </a:tc>
                <a:tc>
                  <a:txBody>
                    <a:bodyPr/>
                    <a:lstStyle/>
                    <a:p>
                      <a:r>
                        <a:rPr lang="en-US" sz="1000"/>
                        <a:t>1299</a:t>
                      </a:r>
                      <a:endParaRPr lang="en-US" sz="1000"/>
                    </a:p>
                  </a:txBody>
                  <a:tcPr/>
                </a:tc>
                <a:tc>
                  <a:txBody>
                    <a:bodyPr/>
                    <a:lstStyle/>
                    <a:p>
                      <a:r>
                        <a:rPr lang="en-US" sz="1000"/>
                        <a:t>5.1326%</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735404070"/>
                  </a:ext>
                </a:extLst>
              </a:tr>
              <a:tr h="370840">
                <a:tc>
                  <a:txBody>
                    <a:bodyPr/>
                    <a:lstStyle/>
                    <a:p>
                      <a:r>
                        <a:rPr lang="es-ES" sz="1000" b="1"/>
                        <a:t>Muni Rosario - 2016-12-05 17:36:53</a:t>
                      </a:r>
                      <a:r>
                        <a:rPr lang="es-ES" sz="1000"/>
                        <a:t>
🎪 Nuevo sorteo de entradas para el circo Tihany Spectacular. 🎫 Para participar compartí la publicación y 👇comentá etiquetando con quién querés ir. 📝 Publicamos los ganadores el martes a las 13 hs. ¡No te pierdas la oportunidad☺!</a:t>
                      </a:r>
                      <a:endParaRPr lang="en-US" sz="1000"/>
                    </a:p>
                  </a:txBody>
                  <a:tcPr/>
                </a:tc>
                <a:tc>
                  <a:txBody>
                    <a:bodyPr/>
                    <a:lstStyle/>
                    <a:p>
                      <a:r>
                        <a:rPr lang="en-US" sz="1000"/>
                        <a:t>2505</a:t>
                      </a:r>
                      <a:endParaRPr lang="en-US" sz="1000"/>
                    </a:p>
                  </a:txBody>
                  <a:tcPr/>
                </a:tc>
                <a:tc>
                  <a:txBody>
                    <a:bodyPr/>
                    <a:lstStyle/>
                    <a:p>
                      <a:r>
                        <a:rPr lang="en-US" sz="1000"/>
                        <a:t>636</a:t>
                      </a:r>
                      <a:endParaRPr lang="en-US" sz="1000"/>
                    </a:p>
                  </a:txBody>
                  <a:tcPr/>
                </a:tc>
                <a:tc>
                  <a:txBody>
                    <a:bodyPr/>
                    <a:lstStyle/>
                    <a:p>
                      <a:r>
                        <a:rPr lang="en-US" sz="1000"/>
                        <a:t>962</a:t>
                      </a:r>
                      <a:endParaRPr lang="en-US" sz="1000"/>
                    </a:p>
                  </a:txBody>
                  <a:tcPr/>
                </a:tc>
                <a:tc>
                  <a:txBody>
                    <a:bodyPr/>
                    <a:lstStyle/>
                    <a:p>
                      <a:r>
                        <a:rPr lang="en-US" sz="1000"/>
                        <a:t>907</a:t>
                      </a:r>
                      <a:endParaRPr lang="en-US" sz="1000"/>
                    </a:p>
                  </a:txBody>
                  <a:tcPr/>
                </a:tc>
                <a:tc>
                  <a:txBody>
                    <a:bodyPr/>
                    <a:lstStyle/>
                    <a:p>
                      <a:r>
                        <a:rPr lang="en-US" sz="1000"/>
                        <a:t>3.5254%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16396339"/>
                  </a:ext>
                </a:extLst>
              </a:tr>
              <a:tr h="370840">
                <a:tc>
                  <a:txBody>
                    <a:bodyPr/>
                    <a:lstStyle/>
                    <a:p>
                      <a:r>
                        <a:rPr lang="es-ES" sz="1000" b="1"/>
                        <a:t>Muni Rosario - 2016-12-20 20:00:00</a:t>
                      </a:r>
                      <a:r>
                        <a:rPr lang="es-ES" sz="1000"/>
                        <a:t>
¡Sorteamos entradas para el circo Tihany Spectacular Rosario 🎫 ! 
🎪 Para participar compartí la publicación, comentá etiquetando con quién querés ir y dejanos los últimos 3 números del documento.
Daremos a conocer los ganadores el miércoles 21/12, a las 13hs.</a:t>
                      </a:r>
                      <a:endParaRPr lang="en-US" sz="1000"/>
                    </a:p>
                  </a:txBody>
                  <a:tcPr/>
                </a:tc>
                <a:tc>
                  <a:txBody>
                    <a:bodyPr/>
                    <a:lstStyle/>
                    <a:p>
                      <a:r>
                        <a:rPr lang="en-US" sz="1000"/>
                        <a:t>2468</a:t>
                      </a:r>
                      <a:endParaRPr lang="en-US" sz="1000"/>
                    </a:p>
                  </a:txBody>
                  <a:tcPr/>
                </a:tc>
                <a:tc>
                  <a:txBody>
                    <a:bodyPr/>
                    <a:lstStyle/>
                    <a:p>
                      <a:r>
                        <a:rPr lang="en-US" sz="1000"/>
                        <a:t>684</a:t>
                      </a:r>
                      <a:endParaRPr lang="en-US" sz="1000"/>
                    </a:p>
                  </a:txBody>
                  <a:tcPr/>
                </a:tc>
                <a:tc>
                  <a:txBody>
                    <a:bodyPr/>
                    <a:lstStyle/>
                    <a:p>
                      <a:r>
                        <a:rPr lang="en-US" sz="1000"/>
                        <a:t>970</a:t>
                      </a:r>
                      <a:endParaRPr lang="en-US" sz="1000"/>
                    </a:p>
                  </a:txBody>
                  <a:tcPr/>
                </a:tc>
                <a:tc>
                  <a:txBody>
                    <a:bodyPr/>
                    <a:lstStyle/>
                    <a:p>
                      <a:r>
                        <a:rPr lang="en-US" sz="1000"/>
                        <a:t>814</a:t>
                      </a:r>
                      <a:endParaRPr lang="en-US" sz="1000"/>
                    </a:p>
                  </a:txBody>
                  <a:tcPr/>
                </a:tc>
                <a:tc>
                  <a:txBody>
                    <a:bodyPr/>
                    <a:lstStyle/>
                    <a:p>
                      <a:r>
                        <a:rPr lang="en-US" sz="1000"/>
                        <a:t>3.4551%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58014591"/>
                  </a:ext>
                </a:extLst>
              </a:tr>
              <a:tr h="370840">
                <a:tc>
                  <a:txBody>
                    <a:bodyPr/>
                    <a:lstStyle/>
                    <a:p>
                      <a:r>
                        <a:rPr lang="es-ES" sz="1000" b="1"/>
                        <a:t>Muni Rosario - 2016-12-14 11:06:57</a:t>
                      </a:r>
                      <a:r>
                        <a:rPr lang="es-ES" sz="1000"/>
                        <a:t>
¡Sorteamos entradas para el circo Tihany Spectacular Rosario! 
🎪 Para participar compartí la publicación, comentá etiquetando con quién querés ir y dejanos los últimos 3 números del documento 🎪 
Daremos a conocer los ganadores el jueves 15/12, a las 13 hs.</a:t>
                      </a:r>
                      <a:endParaRPr lang="en-US" sz="1000"/>
                    </a:p>
                  </a:txBody>
                  <a:tcPr/>
                </a:tc>
                <a:tc>
                  <a:txBody>
                    <a:bodyPr/>
                    <a:lstStyle/>
                    <a:p>
                      <a:r>
                        <a:rPr lang="en-US" sz="1000"/>
                        <a:t>2234</a:t>
                      </a:r>
                      <a:endParaRPr lang="en-US" sz="1000"/>
                    </a:p>
                  </a:txBody>
                  <a:tcPr/>
                </a:tc>
                <a:tc>
                  <a:txBody>
                    <a:bodyPr/>
                    <a:lstStyle/>
                    <a:p>
                      <a:r>
                        <a:rPr lang="en-US" sz="1000"/>
                        <a:t>594</a:t>
                      </a:r>
                      <a:endParaRPr lang="en-US" sz="1000"/>
                    </a:p>
                  </a:txBody>
                  <a:tcPr/>
                </a:tc>
                <a:tc>
                  <a:txBody>
                    <a:bodyPr/>
                    <a:lstStyle/>
                    <a:p>
                      <a:r>
                        <a:rPr lang="en-US" sz="1000"/>
                        <a:t>883</a:t>
                      </a:r>
                      <a:endParaRPr lang="en-US" sz="1000"/>
                    </a:p>
                  </a:txBody>
                  <a:tcPr/>
                </a:tc>
                <a:tc>
                  <a:txBody>
                    <a:bodyPr/>
                    <a:lstStyle/>
                    <a:p>
                      <a:r>
                        <a:rPr lang="en-US" sz="1000"/>
                        <a:t>757</a:t>
                      </a:r>
                      <a:endParaRPr lang="en-US" sz="1000"/>
                    </a:p>
                  </a:txBody>
                  <a:tcPr/>
                </a:tc>
                <a:tc>
                  <a:txBody>
                    <a:bodyPr/>
                    <a:lstStyle/>
                    <a:p>
                      <a:r>
                        <a:rPr lang="en-US" sz="1000"/>
                        <a:t>3.1347%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70952160"/>
                  </a:ext>
                </a:extLst>
              </a:tr>
              <a:tr h="370840">
                <a:tc>
                  <a:txBody>
                    <a:bodyPr/>
                    <a:lstStyle/>
                    <a:p>
                      <a:r>
                        <a:rPr lang="es-ES" sz="1000" b="1"/>
                        <a:t>Muni Rosario - 2016-12-15 18:00:00</a:t>
                      </a:r>
                      <a:r>
                        <a:rPr lang="es-ES" sz="1000"/>
                        <a:t>
¿Consumís algo en exceso? Si sentís que te caés, Rosario tiene una red. No te quedes sola ni solo, conocé cómo podemos ayudarte ⏩ http://bit.ly/2hxrz4K</a:t>
                      </a:r>
                      <a:endParaRPr lang="en-US" sz="1000"/>
                    </a:p>
                  </a:txBody>
                  <a:tcPr/>
                </a:tc>
                <a:tc>
                  <a:txBody>
                    <a:bodyPr/>
                    <a:lstStyle/>
                    <a:p>
                      <a:r>
                        <a:rPr lang="en-US" sz="1000"/>
                        <a:t>1484</a:t>
                      </a:r>
                      <a:endParaRPr lang="en-US" sz="1000"/>
                    </a:p>
                  </a:txBody>
                  <a:tcPr/>
                </a:tc>
                <a:tc>
                  <a:txBody>
                    <a:bodyPr/>
                    <a:lstStyle/>
                    <a:p>
                      <a:r>
                        <a:rPr lang="en-US" sz="1000"/>
                        <a:t>906</a:t>
                      </a:r>
                      <a:endParaRPr lang="en-US" sz="1000"/>
                    </a:p>
                  </a:txBody>
                  <a:tcPr/>
                </a:tc>
                <a:tc>
                  <a:txBody>
                    <a:bodyPr/>
                    <a:lstStyle/>
                    <a:p>
                      <a:r>
                        <a:rPr lang="en-US" sz="1000"/>
                        <a:t>74</a:t>
                      </a:r>
                      <a:endParaRPr lang="en-US" sz="1000"/>
                    </a:p>
                  </a:txBody>
                  <a:tcPr/>
                </a:tc>
                <a:tc>
                  <a:txBody>
                    <a:bodyPr/>
                    <a:lstStyle/>
                    <a:p>
                      <a:r>
                        <a:rPr lang="en-US" sz="1000"/>
                        <a:t>504</a:t>
                      </a:r>
                      <a:endParaRPr lang="en-US" sz="1000"/>
                    </a:p>
                  </a:txBody>
                  <a:tcPr/>
                </a:tc>
                <a:tc>
                  <a:txBody>
                    <a:bodyPr/>
                    <a:lstStyle/>
                    <a:p>
                      <a:r>
                        <a:rPr lang="en-US" sz="1000"/>
                        <a:t>2.0809%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72371861"/>
                  </a:ext>
                </a:extLst>
              </a:tr>
              <a:tr h="370840">
                <a:tc>
                  <a:txBody>
                    <a:bodyPr/>
                    <a:lstStyle/>
                    <a:p>
                      <a:r>
                        <a:rPr lang="es-ES" sz="1000" b="1"/>
                        <a:t>Muni Rosario - 2016-12-21 19:16:31</a:t>
                      </a:r>
                      <a:r>
                        <a:rPr lang="es-ES" sz="1000"/>
                        <a:t>
Habilitamos pasarelas y muelles sobre terrenos del humedal donados por Carlos Deliot en los años 30. Es nuestro primer paso para el desarrollo de un proyecto ecoturístico 👉 bit.ly/2i29R6T.</a:t>
                      </a:r>
                      <a:endParaRPr lang="en-US" sz="1000"/>
                    </a:p>
                  </a:txBody>
                  <a:tcPr/>
                </a:tc>
                <a:tc>
                  <a:txBody>
                    <a:bodyPr/>
                    <a:lstStyle/>
                    <a:p>
                      <a:r>
                        <a:rPr lang="en-US" sz="1000"/>
                        <a:t>1456</a:t>
                      </a:r>
                      <a:endParaRPr lang="en-US" sz="1000"/>
                    </a:p>
                  </a:txBody>
                  <a:tcPr/>
                </a:tc>
                <a:tc>
                  <a:txBody>
                    <a:bodyPr/>
                    <a:lstStyle/>
                    <a:p>
                      <a:r>
                        <a:rPr lang="en-US" sz="1000"/>
                        <a:t>998</a:t>
                      </a:r>
                      <a:endParaRPr lang="en-US" sz="1000"/>
                    </a:p>
                  </a:txBody>
                  <a:tcPr/>
                </a:tc>
                <a:tc>
                  <a:txBody>
                    <a:bodyPr/>
                    <a:lstStyle/>
                    <a:p>
                      <a:r>
                        <a:rPr lang="en-US" sz="1000"/>
                        <a:t>87</a:t>
                      </a:r>
                      <a:endParaRPr lang="en-US" sz="1000"/>
                    </a:p>
                  </a:txBody>
                  <a:tcPr/>
                </a:tc>
                <a:tc>
                  <a:txBody>
                    <a:bodyPr/>
                    <a:lstStyle/>
                    <a:p>
                      <a:r>
                        <a:rPr lang="en-US" sz="1000"/>
                        <a:t>371</a:t>
                      </a:r>
                      <a:endParaRPr lang="en-US" sz="1000"/>
                    </a:p>
                  </a:txBody>
                  <a:tcPr/>
                </a:tc>
                <a:tc>
                  <a:txBody>
                    <a:bodyPr/>
                    <a:lstStyle/>
                    <a:p>
                      <a:r>
                        <a:rPr lang="en-US" sz="1000"/>
                        <a:t>2.0351%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88148721"/>
                  </a:ext>
                </a:extLst>
              </a:tr>
              <a:tr h="370840">
                <a:tc>
                  <a:txBody>
                    <a:bodyPr/>
                    <a:lstStyle/>
                    <a:p>
                      <a:r>
                        <a:rPr lang="es-ES" sz="1000" b="1"/>
                        <a:t>Muni Rosario - 2016-12-26 16:25:27</a:t>
                      </a:r>
                      <a:r>
                        <a:rPr lang="es-ES" sz="1000"/>
                        <a:t>
No te quedes sola ni solo, conocé cómo podemos ayudarte ⏩ bit.ly/2hxrz4K.</a:t>
                      </a:r>
                      <a:endParaRPr lang="en-US" sz="1000"/>
                    </a:p>
                  </a:txBody>
                  <a:tcPr/>
                </a:tc>
                <a:tc>
                  <a:txBody>
                    <a:bodyPr/>
                    <a:lstStyle/>
                    <a:p>
                      <a:r>
                        <a:rPr lang="en-US" sz="1000"/>
                        <a:t>1221</a:t>
                      </a:r>
                      <a:endParaRPr lang="en-US" sz="1000"/>
                    </a:p>
                  </a:txBody>
                  <a:tcPr/>
                </a:tc>
                <a:tc>
                  <a:txBody>
                    <a:bodyPr/>
                    <a:lstStyle/>
                    <a:p>
                      <a:r>
                        <a:rPr lang="en-US" sz="1000"/>
                        <a:t>759</a:t>
                      </a:r>
                      <a:endParaRPr lang="en-US" sz="1000"/>
                    </a:p>
                  </a:txBody>
                  <a:tcPr/>
                </a:tc>
                <a:tc>
                  <a:txBody>
                    <a:bodyPr/>
                    <a:lstStyle/>
                    <a:p>
                      <a:r>
                        <a:rPr lang="en-US" sz="1000"/>
                        <a:t>98</a:t>
                      </a:r>
                      <a:endParaRPr lang="en-US" sz="1000"/>
                    </a:p>
                  </a:txBody>
                  <a:tcPr/>
                </a:tc>
                <a:tc>
                  <a:txBody>
                    <a:bodyPr/>
                    <a:lstStyle/>
                    <a:p>
                      <a:r>
                        <a:rPr lang="en-US" sz="1000"/>
                        <a:t>364</a:t>
                      </a:r>
                      <a:endParaRPr lang="en-US" sz="1000"/>
                    </a:p>
                  </a:txBody>
                  <a:tcPr/>
                </a:tc>
                <a:tc>
                  <a:txBody>
                    <a:bodyPr/>
                    <a:lstStyle/>
                    <a:p>
                      <a:r>
                        <a:rPr lang="en-US" sz="1000"/>
                        <a:t>1.7007%</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027849571"/>
                  </a:ext>
                </a:extLst>
              </a:tr>
              <a:tr h="370840">
                <a:tc>
                  <a:txBody>
                    <a:bodyPr/>
                    <a:lstStyle/>
                    <a:p>
                      <a:r>
                        <a:rPr lang="es-ES" sz="1000" b="1"/>
                        <a:t>Muni Rosario - 2016-12-17 12:10:00</a:t>
                      </a:r>
                      <a:r>
                        <a:rPr lang="es-ES" sz="1000"/>
                        <a:t>
El primer #DroneSalvavidas del país está en Rosario. Una nueva herramienta de seguridad y prevención para que disfrutemos del río, desarrollada por emprendedores de la ciudad. Mirá todos los detalles: http://bit.ly/2hQkigC</a:t>
                      </a:r>
                      <a:endParaRPr lang="en-US" sz="1000"/>
                    </a:p>
                  </a:txBody>
                  <a:tcPr/>
                </a:tc>
                <a:tc>
                  <a:txBody>
                    <a:bodyPr/>
                    <a:lstStyle/>
                    <a:p>
                      <a:r>
                        <a:rPr lang="en-US" sz="1000"/>
                        <a:t>696</a:t>
                      </a:r>
                      <a:endParaRPr lang="en-US" sz="1000"/>
                    </a:p>
                  </a:txBody>
                  <a:tcPr/>
                </a:tc>
                <a:tc>
                  <a:txBody>
                    <a:bodyPr/>
                    <a:lstStyle/>
                    <a:p>
                      <a:r>
                        <a:rPr lang="en-US" sz="1000"/>
                        <a:t>381</a:t>
                      </a:r>
                      <a:endParaRPr lang="en-US" sz="1000"/>
                    </a:p>
                  </a:txBody>
                  <a:tcPr/>
                </a:tc>
                <a:tc>
                  <a:txBody>
                    <a:bodyPr/>
                    <a:lstStyle/>
                    <a:p>
                      <a:r>
                        <a:rPr lang="en-US" sz="1000"/>
                        <a:t>10</a:t>
                      </a:r>
                      <a:endParaRPr lang="en-US" sz="1000"/>
                    </a:p>
                  </a:txBody>
                  <a:tcPr/>
                </a:tc>
                <a:tc>
                  <a:txBody>
                    <a:bodyPr/>
                    <a:lstStyle/>
                    <a:p>
                      <a:r>
                        <a:rPr lang="en-US" sz="1000"/>
                        <a:t>305</a:t>
                      </a:r>
                      <a:endParaRPr lang="en-US" sz="1000"/>
                    </a:p>
                  </a:txBody>
                  <a:tcPr/>
                </a:tc>
                <a:tc>
                  <a:txBody>
                    <a:bodyPr/>
                    <a:lstStyle/>
                    <a:p>
                      <a:r>
                        <a:rPr lang="en-US" sz="1000"/>
                        <a:t>0.9757%</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222694350"/>
                  </a:ext>
                </a:extLst>
              </a:tr>
              <a:tr h="370840">
                <a:tc>
                  <a:txBody>
                    <a:bodyPr/>
                    <a:lstStyle/>
                    <a:p>
                      <a:r>
                        <a:rPr lang="es-ES" sz="1000" b="1"/>
                        <a:t>Muni Rosario - 2016-12-08 14:02:08</a:t>
                      </a:r>
                      <a:r>
                        <a:rPr lang="es-ES" sz="1000"/>
                        <a:t>
🎄✨ Hoy volvemos a encender el tradicional Árbol de Navidad de Pellegrini y Oroño. Acompañaremos el evento con una gran fiesta, bandas en vivo y propuestas gastronómicas. Acercate desde las 19.30 hs. 👉 http://bit.ly/2gloPpz</a:t>
                      </a:r>
                      <a:endParaRPr lang="en-US" sz="1000"/>
                    </a:p>
                  </a:txBody>
                  <a:tcPr/>
                </a:tc>
                <a:tc>
                  <a:txBody>
                    <a:bodyPr/>
                    <a:lstStyle/>
                    <a:p>
                      <a:r>
                        <a:rPr lang="en-US" sz="1000"/>
                        <a:t>673</a:t>
                      </a:r>
                      <a:endParaRPr lang="en-US" sz="1000"/>
                    </a:p>
                  </a:txBody>
                  <a:tcPr/>
                </a:tc>
                <a:tc>
                  <a:txBody>
                    <a:bodyPr/>
                    <a:lstStyle/>
                    <a:p>
                      <a:r>
                        <a:rPr lang="en-US" sz="1000"/>
                        <a:t>565</a:t>
                      </a:r>
                      <a:endParaRPr lang="en-US" sz="1000"/>
                    </a:p>
                  </a:txBody>
                  <a:tcPr/>
                </a:tc>
                <a:tc>
                  <a:txBody>
                    <a:bodyPr/>
                    <a:lstStyle/>
                    <a:p>
                      <a:r>
                        <a:rPr lang="en-US" sz="1000"/>
                        <a:t>27</a:t>
                      </a:r>
                      <a:endParaRPr lang="en-US" sz="1000"/>
                    </a:p>
                  </a:txBody>
                  <a:tcPr/>
                </a:tc>
                <a:tc>
                  <a:txBody>
                    <a:bodyPr/>
                    <a:lstStyle/>
                    <a:p>
                      <a:r>
                        <a:rPr lang="en-US" sz="1000"/>
                        <a:t>81</a:t>
                      </a:r>
                      <a:endParaRPr lang="en-US" sz="1000"/>
                    </a:p>
                  </a:txBody>
                  <a:tcPr/>
                </a:tc>
                <a:tc>
                  <a:txBody>
                    <a:bodyPr/>
                    <a:lstStyle/>
                    <a:p>
                      <a:r>
                        <a:rPr lang="en-US" sz="1000"/>
                        <a:t>0.9455%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66537815"/>
                  </a:ext>
                </a:extLst>
              </a:tr>
              <a:tr h="370840">
                <a:tc>
                  <a:txBody>
                    <a:bodyPr/>
                    <a:lstStyle/>
                    <a:p>
                      <a:r>
                        <a:rPr lang="es-ES" sz="1000" b="1"/>
                        <a:t>Muni Rosario - 2016-12-16 18:20:03</a:t>
                      </a:r>
                      <a:r>
                        <a:rPr lang="es-ES" sz="1000"/>
                        <a:t>
Así quedó calle Sarmiento, entre San Lorenzo y Santa Fe, con las obras de ensanchamiento de veredas para aprovechar mejor el espacio público, iluminación y equipamiento urbano. El tránsito ya está habilitado. Conocé el Plan Integral del #ÁreaHistórica ⏩ http://bit.ly/2hBNpUM</a:t>
                      </a:r>
                      <a:endParaRPr lang="en-US" sz="1000"/>
                    </a:p>
                  </a:txBody>
                  <a:tcPr/>
                </a:tc>
                <a:tc>
                  <a:txBody>
                    <a:bodyPr/>
                    <a:lstStyle/>
                    <a:p>
                      <a:r>
                        <a:rPr lang="en-US" sz="1000"/>
                        <a:t>376</a:t>
                      </a:r>
                      <a:endParaRPr lang="en-US" sz="1000"/>
                    </a:p>
                  </a:txBody>
                  <a:tcPr/>
                </a:tc>
                <a:tc>
                  <a:txBody>
                    <a:bodyPr/>
                    <a:lstStyle/>
                    <a:p>
                      <a:r>
                        <a:rPr lang="en-US" sz="1000"/>
                        <a:t>286</a:t>
                      </a:r>
                      <a:endParaRPr lang="en-US" sz="1000"/>
                    </a:p>
                  </a:txBody>
                  <a:tcPr/>
                </a:tc>
                <a:tc>
                  <a:txBody>
                    <a:bodyPr/>
                    <a:lstStyle/>
                    <a:p>
                      <a:r>
                        <a:rPr lang="en-US" sz="1000"/>
                        <a:t>65</a:t>
                      </a:r>
                      <a:endParaRPr lang="en-US" sz="1000"/>
                    </a:p>
                  </a:txBody>
                  <a:tcPr/>
                </a:tc>
                <a:tc>
                  <a:txBody>
                    <a:bodyPr/>
                    <a:lstStyle/>
                    <a:p>
                      <a:r>
                        <a:rPr lang="en-US" sz="1000"/>
                        <a:t>25</a:t>
                      </a:r>
                      <a:endParaRPr lang="en-US" sz="1000"/>
                    </a:p>
                  </a:txBody>
                  <a:tcPr/>
                </a:tc>
                <a:tc>
                  <a:txBody>
                    <a:bodyPr/>
                    <a:lstStyle/>
                    <a:p>
                      <a:r>
                        <a:rPr lang="en-US" sz="1000"/>
                        <a:t>0.5272%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70989770"/>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2990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77071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83130823"/>
                    </a:ext>
                  </a:extLst>
                </a:gridCol>
                <a:gridCol w="658368">
                  <a:extLst>
                    <a:ext uri="{9D8B030D-6E8A-4147-A177-3AD203B41FA5}">
                      <a16:colId xmlns:a16="http://schemas.microsoft.com/office/drawing/2014/main" val="751253967"/>
                    </a:ext>
                  </a:extLst>
                </a:gridCol>
                <a:gridCol w="658368">
                  <a:extLst>
                    <a:ext uri="{9D8B030D-6E8A-4147-A177-3AD203B41FA5}">
                      <a16:colId xmlns:a16="http://schemas.microsoft.com/office/drawing/2014/main" val="1488515890"/>
                    </a:ext>
                  </a:extLst>
                </a:gridCol>
                <a:gridCol w="658368">
                  <a:extLst>
                    <a:ext uri="{9D8B030D-6E8A-4147-A177-3AD203B41FA5}">
                      <a16:colId xmlns:a16="http://schemas.microsoft.com/office/drawing/2014/main" val="2228441632"/>
                    </a:ext>
                  </a:extLst>
                </a:gridCol>
                <a:gridCol w="658368">
                  <a:extLst>
                    <a:ext uri="{9D8B030D-6E8A-4147-A177-3AD203B41FA5}">
                      <a16:colId xmlns:a16="http://schemas.microsoft.com/office/drawing/2014/main" val="2683105463"/>
                    </a:ext>
                  </a:extLst>
                </a:gridCol>
                <a:gridCol w="658368">
                  <a:extLst>
                    <a:ext uri="{9D8B030D-6E8A-4147-A177-3AD203B41FA5}">
                      <a16:colId xmlns:a16="http://schemas.microsoft.com/office/drawing/2014/main" val="2575203095"/>
                    </a:ext>
                  </a:extLst>
                </a:gridCol>
                <a:gridCol w="658368">
                  <a:extLst>
                    <a:ext uri="{9D8B030D-6E8A-4147-A177-3AD203B41FA5}">
                      <a16:colId xmlns:a16="http://schemas.microsoft.com/office/drawing/2014/main" val="4116467180"/>
                    </a:ext>
                  </a:extLst>
                </a:gridCol>
                <a:gridCol w="658368">
                  <a:extLst>
                    <a:ext uri="{9D8B030D-6E8A-4147-A177-3AD203B41FA5}">
                      <a16:colId xmlns:a16="http://schemas.microsoft.com/office/drawing/2014/main" val="378379501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739964022"/>
                  </a:ext>
                </a:extLst>
              </a:tr>
              <a:tr h="370840">
                <a:tc>
                  <a:txBody>
                    <a:bodyPr/>
                    <a:lstStyle/>
                    <a:p>
                      <a:r>
                        <a:rPr lang="es-ES" sz="1000" b="1"/>
                        <a:t>Muni Rosario - 2016-12-18 18:00:01</a:t>
                      </a:r>
                      <a:r>
                        <a:rPr lang="es-ES" sz="1000"/>
                        <a:t>
¡Atención! El lunes 19/12 no habrá Transporte Urbano de Pasajeros ni recolección de residuos hasta el mediodía debido a un paro nacional. A partir de las 12 hs. los servicios retomarán gradualmente su funcionamiento habitual. Más info: http://bit.ly/2hw85wP</a:t>
                      </a:r>
                      <a:endParaRPr lang="en-US" sz="1000"/>
                    </a:p>
                  </a:txBody>
                  <a:tcPr/>
                </a:tc>
                <a:tc>
                  <a:txBody>
                    <a:bodyPr/>
                    <a:lstStyle/>
                    <a:p>
                      <a:r>
                        <a:rPr lang="en-US" sz="1000"/>
                        <a:t>375</a:t>
                      </a:r>
                      <a:endParaRPr lang="en-US" sz="1000"/>
                    </a:p>
                  </a:txBody>
                  <a:tcPr/>
                </a:tc>
                <a:tc>
                  <a:txBody>
                    <a:bodyPr/>
                    <a:lstStyle/>
                    <a:p>
                      <a:r>
                        <a:rPr lang="en-US" sz="1000"/>
                        <a:t>157</a:t>
                      </a:r>
                      <a:endParaRPr lang="en-US" sz="1000"/>
                    </a:p>
                  </a:txBody>
                  <a:tcPr/>
                </a:tc>
                <a:tc>
                  <a:txBody>
                    <a:bodyPr/>
                    <a:lstStyle/>
                    <a:p>
                      <a:r>
                        <a:rPr lang="en-US" sz="1000"/>
                        <a:t>15</a:t>
                      </a:r>
                      <a:endParaRPr lang="en-US" sz="1000"/>
                    </a:p>
                  </a:txBody>
                  <a:tcPr/>
                </a:tc>
                <a:tc>
                  <a:txBody>
                    <a:bodyPr/>
                    <a:lstStyle/>
                    <a:p>
                      <a:r>
                        <a:rPr lang="en-US" sz="1000"/>
                        <a:t>203</a:t>
                      </a:r>
                      <a:endParaRPr lang="en-US" sz="1000"/>
                    </a:p>
                  </a:txBody>
                  <a:tcPr/>
                </a:tc>
                <a:tc>
                  <a:txBody>
                    <a:bodyPr/>
                    <a:lstStyle/>
                    <a:p>
                      <a:r>
                        <a:rPr lang="en-US" sz="1000"/>
                        <a:t>0.5255%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31942919"/>
                  </a:ext>
                </a:extLst>
              </a:tr>
              <a:tr h="370840">
                <a:tc>
                  <a:txBody>
                    <a:bodyPr/>
                    <a:lstStyle/>
                    <a:p>
                      <a:r>
                        <a:rPr lang="es-ES" sz="1000" b="1"/>
                        <a:t>Muni Rosario - 2016-12-29 11:35:00</a:t>
                      </a:r>
                      <a:r>
                        <a:rPr lang="es-ES" sz="1000"/>
                        <a:t>
Está abierta la licitación de los 74 locales del futuro Mercado del Patio. Participá con tu negocio o emprendimiento, ¡no te quedes afuera! Podés descargar el pliego en este link http://bit.ly/2hAH0WU o informarte mandando un correo a mercadodelpatio@rosario.gov.ar.</a:t>
                      </a:r>
                      <a:endParaRPr lang="en-US" sz="1000"/>
                    </a:p>
                  </a:txBody>
                  <a:tcPr/>
                </a:tc>
                <a:tc>
                  <a:txBody>
                    <a:bodyPr/>
                    <a:lstStyle/>
                    <a:p>
                      <a:r>
                        <a:rPr lang="en-US" sz="1000"/>
                        <a:t>364</a:t>
                      </a:r>
                      <a:endParaRPr lang="en-US" sz="1000"/>
                    </a:p>
                  </a:txBody>
                  <a:tcPr/>
                </a:tc>
                <a:tc>
                  <a:txBody>
                    <a:bodyPr/>
                    <a:lstStyle/>
                    <a:p>
                      <a:r>
                        <a:rPr lang="en-US" sz="1000"/>
                        <a:t>258</a:t>
                      </a:r>
                      <a:endParaRPr lang="en-US" sz="1000"/>
                    </a:p>
                  </a:txBody>
                  <a:tcPr/>
                </a:tc>
                <a:tc>
                  <a:txBody>
                    <a:bodyPr/>
                    <a:lstStyle/>
                    <a:p>
                      <a:r>
                        <a:rPr lang="en-US" sz="1000"/>
                        <a:t>17</a:t>
                      </a:r>
                      <a:endParaRPr lang="en-US" sz="1000"/>
                    </a:p>
                  </a:txBody>
                  <a:tcPr/>
                </a:tc>
                <a:tc>
                  <a:txBody>
                    <a:bodyPr/>
                    <a:lstStyle/>
                    <a:p>
                      <a:r>
                        <a:rPr lang="en-US" sz="1000"/>
                        <a:t>89</a:t>
                      </a:r>
                      <a:endParaRPr lang="en-US" sz="1000"/>
                    </a:p>
                  </a:txBody>
                  <a:tcPr/>
                </a:tc>
                <a:tc>
                  <a:txBody>
                    <a:bodyPr/>
                    <a:lstStyle/>
                    <a:p>
                      <a:r>
                        <a:rPr lang="en-US" sz="1000"/>
                        <a:t>0.5042%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13202245"/>
                  </a:ext>
                </a:extLst>
              </a:tr>
              <a:tr h="370840">
                <a:tc>
                  <a:txBody>
                    <a:bodyPr/>
                    <a:lstStyle/>
                    <a:p>
                      <a:r>
                        <a:rPr lang="es-ES" sz="1000" b="1"/>
                        <a:t>Muni Rosario - 2016-12-26 19:30:01</a:t>
                      </a:r>
                      <a:r>
                        <a:rPr lang="es-ES" sz="1000"/>
                        <a:t>
Los 22 deportistas rosarinos, olímpicos y paralímpicos, que participaron en Río 2016, ya tienen su placa en el Paseo de los Olímpicos ⭐️ de avenida Pellegrini. http://bit.ly/2iktkzz
#OrgulloRosarino</a:t>
                      </a:r>
                      <a:endParaRPr lang="en-US" sz="1000"/>
                    </a:p>
                  </a:txBody>
                  <a:tcPr/>
                </a:tc>
                <a:tc>
                  <a:txBody>
                    <a:bodyPr/>
                    <a:lstStyle/>
                    <a:p>
                      <a:r>
                        <a:rPr lang="en-US" sz="1000"/>
                        <a:t>328</a:t>
                      </a:r>
                      <a:endParaRPr lang="en-US" sz="1000"/>
                    </a:p>
                  </a:txBody>
                  <a:tcPr/>
                </a:tc>
                <a:tc>
                  <a:txBody>
                    <a:bodyPr/>
                    <a:lstStyle/>
                    <a:p>
                      <a:r>
                        <a:rPr lang="en-US" sz="1000"/>
                        <a:t>293</a:t>
                      </a:r>
                      <a:endParaRPr lang="en-US" sz="1000"/>
                    </a:p>
                  </a:txBody>
                  <a:tcPr/>
                </a:tc>
                <a:tc>
                  <a:txBody>
                    <a:bodyPr/>
                    <a:lstStyle/>
                    <a:p>
                      <a:r>
                        <a:rPr lang="en-US" sz="1000"/>
                        <a:t>4</a:t>
                      </a:r>
                      <a:endParaRPr lang="en-US" sz="1000"/>
                    </a:p>
                  </a:txBody>
                  <a:tcPr/>
                </a:tc>
                <a:tc>
                  <a:txBody>
                    <a:bodyPr/>
                    <a:lstStyle/>
                    <a:p>
                      <a:r>
                        <a:rPr lang="en-US" sz="1000"/>
                        <a:t>31</a:t>
                      </a:r>
                      <a:endParaRPr lang="en-US" sz="1000"/>
                    </a:p>
                  </a:txBody>
                  <a:tcPr/>
                </a:tc>
                <a:tc>
                  <a:txBody>
                    <a:bodyPr/>
                    <a:lstStyle/>
                    <a:p>
                      <a:r>
                        <a:rPr lang="en-US" sz="1000"/>
                        <a:t>0.4568%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10586580"/>
                  </a:ext>
                </a:extLst>
              </a:tr>
              <a:tr h="370840">
                <a:tc>
                  <a:txBody>
                    <a:bodyPr/>
                    <a:lstStyle/>
                    <a:p>
                      <a:r>
                        <a:rPr lang="es-ES" sz="1000" b="1"/>
                        <a:t>Muni Rosario - 2016-12-30 19:00:00</a:t>
                      </a:r>
                      <a:r>
                        <a:rPr lang="es-ES" sz="1000"/>
                        <a:t>
Decí presente, hablá con tu hij@. Conocé cómo podemos ayudarlos ⏩ http://bit.ly/2hxrz4K.</a:t>
                      </a:r>
                      <a:endParaRPr lang="en-US" sz="1000"/>
                    </a:p>
                  </a:txBody>
                  <a:tcPr/>
                </a:tc>
                <a:tc>
                  <a:txBody>
                    <a:bodyPr/>
                    <a:lstStyle/>
                    <a:p>
                      <a:r>
                        <a:rPr lang="en-US" sz="1000"/>
                        <a:t>286</a:t>
                      </a:r>
                      <a:endParaRPr lang="en-US" sz="1000"/>
                    </a:p>
                  </a:txBody>
                  <a:tcPr/>
                </a:tc>
                <a:tc>
                  <a:txBody>
                    <a:bodyPr/>
                    <a:lstStyle/>
                    <a:p>
                      <a:r>
                        <a:rPr lang="en-US" sz="1000"/>
                        <a:t>212</a:t>
                      </a:r>
                      <a:endParaRPr lang="en-US" sz="1000"/>
                    </a:p>
                  </a:txBody>
                  <a:tcPr/>
                </a:tc>
                <a:tc>
                  <a:txBody>
                    <a:bodyPr/>
                    <a:lstStyle/>
                    <a:p>
                      <a:r>
                        <a:rPr lang="en-US" sz="1000"/>
                        <a:t>7</a:t>
                      </a:r>
                      <a:endParaRPr lang="en-US" sz="1000"/>
                    </a:p>
                  </a:txBody>
                  <a:tcPr/>
                </a:tc>
                <a:tc>
                  <a:txBody>
                    <a:bodyPr/>
                    <a:lstStyle/>
                    <a:p>
                      <a:r>
                        <a:rPr lang="en-US" sz="1000"/>
                        <a:t>67</a:t>
                      </a:r>
                      <a:endParaRPr lang="en-US" sz="1000"/>
                    </a:p>
                  </a:txBody>
                  <a:tcPr/>
                </a:tc>
                <a:tc>
                  <a:txBody>
                    <a:bodyPr/>
                    <a:lstStyle/>
                    <a:p>
                      <a:r>
                        <a:rPr lang="en-US" sz="1000"/>
                        <a:t>0.3960%</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378146271"/>
                  </a:ext>
                </a:extLst>
              </a:tr>
              <a:tr h="370840">
                <a:tc>
                  <a:txBody>
                    <a:bodyPr/>
                    <a:lstStyle/>
                    <a:p>
                      <a:r>
                        <a:rPr lang="es-ES" sz="1000" b="1"/>
                        <a:t>Muni Rosario - 2016-12-11 14:45:49</a:t>
                      </a:r>
                      <a:r>
                        <a:rPr lang="es-ES" sz="1000"/>
                        <a:t>
💦🏊☀ Empiezan las colonias de verano en las piletas municipales. Desde el lunes 12 podés inscribirte para disfrutar del sol y del agua en los diferentes predios de la ciudad. El lunes 19 arranca la temporada. ¡Te esperamos! Consultá lugares, horarios y requisitos acá 👉 bit.ly/2hiSQYm</a:t>
                      </a:r>
                      <a:endParaRPr lang="en-US" sz="1000"/>
                    </a:p>
                  </a:txBody>
                  <a:tcPr/>
                </a:tc>
                <a:tc>
                  <a:txBody>
                    <a:bodyPr/>
                    <a:lstStyle/>
                    <a:p>
                      <a:r>
                        <a:rPr lang="en-US" sz="1000"/>
                        <a:t>278</a:t>
                      </a:r>
                      <a:endParaRPr lang="en-US" sz="1000"/>
                    </a:p>
                  </a:txBody>
                  <a:tcPr/>
                </a:tc>
                <a:tc>
                  <a:txBody>
                    <a:bodyPr/>
                    <a:lstStyle/>
                    <a:p>
                      <a:r>
                        <a:rPr lang="en-US" sz="1000"/>
                        <a:t>172</a:t>
                      </a:r>
                      <a:endParaRPr lang="en-US" sz="1000"/>
                    </a:p>
                  </a:txBody>
                  <a:tcPr/>
                </a:tc>
                <a:tc>
                  <a:txBody>
                    <a:bodyPr/>
                    <a:lstStyle/>
                    <a:p>
                      <a:r>
                        <a:rPr lang="en-US" sz="1000"/>
                        <a:t>32</a:t>
                      </a:r>
                      <a:endParaRPr lang="en-US" sz="1000"/>
                    </a:p>
                  </a:txBody>
                  <a:tcPr/>
                </a:tc>
                <a:tc>
                  <a:txBody>
                    <a:bodyPr/>
                    <a:lstStyle/>
                    <a:p>
                      <a:r>
                        <a:rPr lang="en-US" sz="1000"/>
                        <a:t>74</a:t>
                      </a:r>
                      <a:endParaRPr lang="en-US" sz="1000"/>
                    </a:p>
                  </a:txBody>
                  <a:tcPr/>
                </a:tc>
                <a:tc>
                  <a:txBody>
                    <a:bodyPr/>
                    <a:lstStyle/>
                    <a:p>
                      <a:r>
                        <a:rPr lang="en-US" sz="1000"/>
                        <a:t>0.3906%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61656034"/>
                  </a:ext>
                </a:extLst>
              </a:tr>
              <a:tr h="370840">
                <a:tc>
                  <a:txBody>
                    <a:bodyPr/>
                    <a:lstStyle/>
                    <a:p>
                      <a:r>
                        <a:rPr lang="es-ES" sz="1000" b="1"/>
                        <a:t>Muni Rosario - 2016-12-15 15:00:00</a:t>
                      </a:r>
                      <a:r>
                        <a:rPr lang="es-ES" sz="1000"/>
                        <a:t>
Despedimos el año con una feria para reducir, reciclar, reutilizar y recuperar. Este viernes #CanjeamosPorNaturaleza + #RosarioRepara + #LosAlimentosNoSeTiran en la Plaza San Martìn, de 17 a 19 hs. ¡Te esperamos!
Más info: http://bit.ly/2gOK5V4</a:t>
                      </a:r>
                      <a:endParaRPr lang="en-US" sz="1000"/>
                    </a:p>
                  </a:txBody>
                  <a:tcPr/>
                </a:tc>
                <a:tc>
                  <a:txBody>
                    <a:bodyPr/>
                    <a:lstStyle/>
                    <a:p>
                      <a:r>
                        <a:rPr lang="en-US" sz="1000"/>
                        <a:t>268</a:t>
                      </a:r>
                      <a:endParaRPr lang="en-US" sz="1000"/>
                    </a:p>
                  </a:txBody>
                  <a:tcPr/>
                </a:tc>
                <a:tc>
                  <a:txBody>
                    <a:bodyPr/>
                    <a:lstStyle/>
                    <a:p>
                      <a:r>
                        <a:rPr lang="en-US" sz="1000"/>
                        <a:t>197</a:t>
                      </a:r>
                      <a:endParaRPr lang="en-US" sz="1000"/>
                    </a:p>
                  </a:txBody>
                  <a:tcPr/>
                </a:tc>
                <a:tc>
                  <a:txBody>
                    <a:bodyPr/>
                    <a:lstStyle/>
                    <a:p>
                      <a:r>
                        <a:rPr lang="en-US" sz="1000"/>
                        <a:t>13</a:t>
                      </a:r>
                      <a:endParaRPr lang="en-US" sz="1000"/>
                    </a:p>
                  </a:txBody>
                  <a:tcPr/>
                </a:tc>
                <a:tc>
                  <a:txBody>
                    <a:bodyPr/>
                    <a:lstStyle/>
                    <a:p>
                      <a:r>
                        <a:rPr lang="en-US" sz="1000"/>
                        <a:t>58</a:t>
                      </a:r>
                      <a:endParaRPr lang="en-US" sz="1000"/>
                    </a:p>
                  </a:txBody>
                  <a:tcPr/>
                </a:tc>
                <a:tc>
                  <a:txBody>
                    <a:bodyPr/>
                    <a:lstStyle/>
                    <a:p>
                      <a:r>
                        <a:rPr lang="en-US" sz="1000"/>
                        <a:t>0.3758%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85135809"/>
                  </a:ext>
                </a:extLst>
              </a:tr>
              <a:tr h="370840">
                <a:tc>
                  <a:txBody>
                    <a:bodyPr/>
                    <a:lstStyle/>
                    <a:p>
                      <a:r>
                        <a:rPr lang="es-ES" sz="1000" b="1"/>
                        <a:t>Muni Rosario - 2016-12-03 12:00:00</a:t>
                      </a:r>
                      <a:r>
                        <a:rPr lang="es-ES" sz="1000"/>
                        <a:t>
Este fin de semana, 24 heladerías artesanales de la ciudad te invitan a probar sus mejores gustos en el Parque Nacional a la Bandera. Sábado y domingo, de 15 a 21.30 hs. Habrá música en vivo y muchos regalos. ¡Te esperamos! http://bit.ly/2gJMnoV</a:t>
                      </a:r>
                      <a:endParaRPr lang="en-US" sz="1000"/>
                    </a:p>
                  </a:txBody>
                  <a:tcPr/>
                </a:tc>
                <a:tc>
                  <a:txBody>
                    <a:bodyPr/>
                    <a:lstStyle/>
                    <a:p>
                      <a:r>
                        <a:rPr lang="en-US" sz="1000"/>
                        <a:t>250</a:t>
                      </a:r>
                      <a:endParaRPr lang="en-US" sz="1000"/>
                    </a:p>
                  </a:txBody>
                  <a:tcPr/>
                </a:tc>
                <a:tc>
                  <a:txBody>
                    <a:bodyPr/>
                    <a:lstStyle/>
                    <a:p>
                      <a:r>
                        <a:rPr lang="en-US" sz="1000"/>
                        <a:t>178</a:t>
                      </a:r>
                      <a:endParaRPr lang="en-US" sz="1000"/>
                    </a:p>
                  </a:txBody>
                  <a:tcPr/>
                </a:tc>
                <a:tc>
                  <a:txBody>
                    <a:bodyPr/>
                    <a:lstStyle/>
                    <a:p>
                      <a:r>
                        <a:rPr lang="en-US" sz="1000"/>
                        <a:t>10</a:t>
                      </a:r>
                      <a:endParaRPr lang="en-US" sz="1000"/>
                    </a:p>
                  </a:txBody>
                  <a:tcPr/>
                </a:tc>
                <a:tc>
                  <a:txBody>
                    <a:bodyPr/>
                    <a:lstStyle/>
                    <a:p>
                      <a:r>
                        <a:rPr lang="en-US" sz="1000"/>
                        <a:t>62</a:t>
                      </a:r>
                      <a:endParaRPr lang="en-US" sz="1000"/>
                    </a:p>
                  </a:txBody>
                  <a:tcPr/>
                </a:tc>
                <a:tc>
                  <a:txBody>
                    <a:bodyPr/>
                    <a:lstStyle/>
                    <a:p>
                      <a:r>
                        <a:rPr lang="en-US" sz="1000"/>
                        <a:t>0.3522%</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829408665"/>
                  </a:ext>
                </a:extLst>
              </a:tr>
              <a:tr h="370840">
                <a:tc>
                  <a:txBody>
                    <a:bodyPr/>
                    <a:lstStyle/>
                    <a:p>
                      <a:r>
                        <a:rPr lang="es-ES" sz="1000" b="1"/>
                        <a:t>Muni Rosario - 2016-12-19 18:19:00</a:t>
                      </a:r>
                      <a:r>
                        <a:rPr lang="es-ES" sz="1000"/>
                        <a:t>
Comienza la feria especial de Navidad de Economía Social 🎄🎉. Te esperamos en plaza San Martín donde emprendedores locales exhibirán sus productos. 
👉 19, 21 y 23 de diciembre, de 9 a 18 hs.
👉 24 de diciembre de 9 a 13 hs.
En estas fiestas realicemos un consumo saludable y responsable. bit.ly/2i7Xa9w</a:t>
                      </a:r>
                      <a:endParaRPr lang="en-US" sz="1000"/>
                    </a:p>
                  </a:txBody>
                  <a:tcPr/>
                </a:tc>
                <a:tc>
                  <a:txBody>
                    <a:bodyPr/>
                    <a:lstStyle/>
                    <a:p>
                      <a:r>
                        <a:rPr lang="en-US" sz="1000"/>
                        <a:t>207</a:t>
                      </a:r>
                      <a:endParaRPr lang="en-US" sz="1000"/>
                    </a:p>
                  </a:txBody>
                  <a:tcPr/>
                </a:tc>
                <a:tc>
                  <a:txBody>
                    <a:bodyPr/>
                    <a:lstStyle/>
                    <a:p>
                      <a:r>
                        <a:rPr lang="en-US" sz="1000"/>
                        <a:t>111</a:t>
                      </a:r>
                      <a:endParaRPr lang="en-US" sz="1000"/>
                    </a:p>
                  </a:txBody>
                  <a:tcPr/>
                </a:tc>
                <a:tc>
                  <a:txBody>
                    <a:bodyPr/>
                    <a:lstStyle/>
                    <a:p>
                      <a:r>
                        <a:rPr lang="en-US" sz="1000"/>
                        <a:t>4</a:t>
                      </a:r>
                      <a:endParaRPr lang="en-US" sz="1000"/>
                    </a:p>
                  </a:txBody>
                  <a:tcPr/>
                </a:tc>
                <a:tc>
                  <a:txBody>
                    <a:bodyPr/>
                    <a:lstStyle/>
                    <a:p>
                      <a:r>
                        <a:rPr lang="en-US" sz="1000"/>
                        <a:t>92</a:t>
                      </a:r>
                      <a:endParaRPr lang="en-US" sz="1000"/>
                    </a:p>
                  </a:txBody>
                  <a:tcPr/>
                </a:tc>
                <a:tc>
                  <a:txBody>
                    <a:bodyPr/>
                    <a:lstStyle/>
                    <a:p>
                      <a:r>
                        <a:rPr lang="en-US" sz="1000"/>
                        <a:t>0.2899%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51871835"/>
                  </a:ext>
                </a:extLst>
              </a:tr>
              <a:tr h="370840">
                <a:tc>
                  <a:txBody>
                    <a:bodyPr/>
                    <a:lstStyle/>
                    <a:p>
                      <a:r>
                        <a:rPr lang="es-ES" sz="1000" b="1"/>
                        <a:t>Muni Rosario - 2016-12-06 18:03:10</a:t>
                      </a:r>
                      <a:r>
                        <a:rPr lang="es-ES" sz="1000"/>
                        <a:t>
🏊🌞 ¡Empieza la temporada de verano en las piletas municipales! Desde este sábado, vas a poder disfrutar del sol y del agua en los predios de todos los distritos de la ciudad. Acercate con tus amigos, en familia o como más te guste. Consultá los horarios y requisitos acá ⏩ http://bit.ly/2guuAPq</a:t>
                      </a:r>
                      <a:endParaRPr lang="en-US" sz="1000"/>
                    </a:p>
                  </a:txBody>
                  <a:tcPr/>
                </a:tc>
                <a:tc>
                  <a:txBody>
                    <a:bodyPr/>
                    <a:lstStyle/>
                    <a:p>
                      <a:r>
                        <a:rPr lang="en-US" sz="1000"/>
                        <a:t>192</a:t>
                      </a:r>
                      <a:endParaRPr lang="en-US" sz="1000"/>
                    </a:p>
                  </a:txBody>
                  <a:tcPr/>
                </a:tc>
                <a:tc>
                  <a:txBody>
                    <a:bodyPr/>
                    <a:lstStyle/>
                    <a:p>
                      <a:r>
                        <a:rPr lang="en-US" sz="1000"/>
                        <a:t>124</a:t>
                      </a:r>
                      <a:endParaRPr lang="en-US" sz="1000"/>
                    </a:p>
                  </a:txBody>
                  <a:tcPr/>
                </a:tc>
                <a:tc>
                  <a:txBody>
                    <a:bodyPr/>
                    <a:lstStyle/>
                    <a:p>
                      <a:r>
                        <a:rPr lang="en-US" sz="1000"/>
                        <a:t>5</a:t>
                      </a:r>
                      <a:endParaRPr lang="en-US" sz="1000"/>
                    </a:p>
                  </a:txBody>
                  <a:tcPr/>
                </a:tc>
                <a:tc>
                  <a:txBody>
                    <a:bodyPr/>
                    <a:lstStyle/>
                    <a:p>
                      <a:r>
                        <a:rPr lang="en-US" sz="1000"/>
                        <a:t>63</a:t>
                      </a:r>
                      <a:endParaRPr lang="en-US" sz="1000"/>
                    </a:p>
                  </a:txBody>
                  <a:tcPr/>
                </a:tc>
                <a:tc>
                  <a:txBody>
                    <a:bodyPr/>
                    <a:lstStyle/>
                    <a:p>
                      <a:r>
                        <a:rPr lang="en-US" sz="1000"/>
                        <a:t>0.2699%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80021653"/>
                  </a:ext>
                </a:extLst>
              </a:tr>
              <a:tr h="370840">
                <a:tc>
                  <a:txBody>
                    <a:bodyPr/>
                    <a:lstStyle/>
                    <a:p>
                      <a:r>
                        <a:rPr lang="es-ES" sz="1000" b="1"/>
                        <a:t>Muni Rosario - 2016-12-14 15:00:00</a:t>
                      </a:r>
                      <a:r>
                        <a:rPr lang="es-ES" sz="1000"/>
                        <a:t>
Este jueves no habrá servicio de recolección de residuos por el Día del Recolector. No saques la basura, colaboremos entre todos para mantener limpia la ciudad.
El servicio se restablecerá el viernes.</a:t>
                      </a:r>
                      <a:endParaRPr lang="en-US" sz="1000"/>
                    </a:p>
                  </a:txBody>
                  <a:tcPr/>
                </a:tc>
                <a:tc>
                  <a:txBody>
                    <a:bodyPr/>
                    <a:lstStyle/>
                    <a:p>
                      <a:r>
                        <a:rPr lang="en-US" sz="1000"/>
                        <a:t>190</a:t>
                      </a:r>
                      <a:endParaRPr lang="en-US" sz="1000"/>
                    </a:p>
                  </a:txBody>
                  <a:tcPr/>
                </a:tc>
                <a:tc>
                  <a:txBody>
                    <a:bodyPr/>
                    <a:lstStyle/>
                    <a:p>
                      <a:r>
                        <a:rPr lang="en-US" sz="1000"/>
                        <a:t>69</a:t>
                      </a:r>
                      <a:endParaRPr lang="en-US" sz="1000"/>
                    </a:p>
                  </a:txBody>
                  <a:tcPr/>
                </a:tc>
                <a:tc>
                  <a:txBody>
                    <a:bodyPr/>
                    <a:lstStyle/>
                    <a:p>
                      <a:r>
                        <a:rPr lang="en-US" sz="1000"/>
                        <a:t>8</a:t>
                      </a:r>
                      <a:endParaRPr lang="en-US" sz="1000"/>
                    </a:p>
                  </a:txBody>
                  <a:tcPr/>
                </a:tc>
                <a:tc>
                  <a:txBody>
                    <a:bodyPr/>
                    <a:lstStyle/>
                    <a:p>
                      <a:r>
                        <a:rPr lang="en-US" sz="1000"/>
                        <a:t>113</a:t>
                      </a:r>
                      <a:endParaRPr lang="en-US" sz="1000"/>
                    </a:p>
                  </a:txBody>
                  <a:tcPr/>
                </a:tc>
                <a:tc>
                  <a:txBody>
                    <a:bodyPr/>
                    <a:lstStyle/>
                    <a:p>
                      <a:r>
                        <a:rPr lang="en-US" sz="1000"/>
                        <a:t>0.2666%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98502311"/>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4607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840598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56849948"/>
                    </a:ext>
                  </a:extLst>
                </a:gridCol>
                <a:gridCol w="658368">
                  <a:extLst>
                    <a:ext uri="{9D8B030D-6E8A-4147-A177-3AD203B41FA5}">
                      <a16:colId xmlns:a16="http://schemas.microsoft.com/office/drawing/2014/main" val="3113456878"/>
                    </a:ext>
                  </a:extLst>
                </a:gridCol>
                <a:gridCol w="658368">
                  <a:extLst>
                    <a:ext uri="{9D8B030D-6E8A-4147-A177-3AD203B41FA5}">
                      <a16:colId xmlns:a16="http://schemas.microsoft.com/office/drawing/2014/main" val="1637938354"/>
                    </a:ext>
                  </a:extLst>
                </a:gridCol>
                <a:gridCol w="658368">
                  <a:extLst>
                    <a:ext uri="{9D8B030D-6E8A-4147-A177-3AD203B41FA5}">
                      <a16:colId xmlns:a16="http://schemas.microsoft.com/office/drawing/2014/main" val="3785241414"/>
                    </a:ext>
                  </a:extLst>
                </a:gridCol>
                <a:gridCol w="658368">
                  <a:extLst>
                    <a:ext uri="{9D8B030D-6E8A-4147-A177-3AD203B41FA5}">
                      <a16:colId xmlns:a16="http://schemas.microsoft.com/office/drawing/2014/main" val="172029794"/>
                    </a:ext>
                  </a:extLst>
                </a:gridCol>
                <a:gridCol w="658368">
                  <a:extLst>
                    <a:ext uri="{9D8B030D-6E8A-4147-A177-3AD203B41FA5}">
                      <a16:colId xmlns:a16="http://schemas.microsoft.com/office/drawing/2014/main" val="3350279800"/>
                    </a:ext>
                  </a:extLst>
                </a:gridCol>
                <a:gridCol w="658368">
                  <a:extLst>
                    <a:ext uri="{9D8B030D-6E8A-4147-A177-3AD203B41FA5}">
                      <a16:colId xmlns:a16="http://schemas.microsoft.com/office/drawing/2014/main" val="2276381959"/>
                    </a:ext>
                  </a:extLst>
                </a:gridCol>
                <a:gridCol w="658368">
                  <a:extLst>
                    <a:ext uri="{9D8B030D-6E8A-4147-A177-3AD203B41FA5}">
                      <a16:colId xmlns:a16="http://schemas.microsoft.com/office/drawing/2014/main" val="338701297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94607004"/>
                  </a:ext>
                </a:extLst>
              </a:tr>
              <a:tr h="370840">
                <a:tc>
                  <a:txBody>
                    <a:bodyPr/>
                    <a:lstStyle/>
                    <a:p>
                      <a:r>
                        <a:rPr lang="es-ES" sz="1000" b="1"/>
                        <a:t>Muni Rosario - 2016-12-17 18:05:06</a:t>
                      </a:r>
                      <a:r>
                        <a:rPr lang="es-ES" sz="1000"/>
                        <a:t>
El domingo, en Calle recreativa Cambiá el Aire despedimos el año con actividades especiales: bicicleteada, mega clase de zumba, juegos, sorteos y regalos. Mirá los detalles: http://bit.ly/2hCQ8wX.
¡Te esperamos!</a:t>
                      </a:r>
                      <a:endParaRPr lang="en-US" sz="1000"/>
                    </a:p>
                  </a:txBody>
                  <a:tcPr/>
                </a:tc>
                <a:tc>
                  <a:txBody>
                    <a:bodyPr/>
                    <a:lstStyle/>
                    <a:p>
                      <a:r>
                        <a:rPr lang="en-US" sz="1000"/>
                        <a:t>189</a:t>
                      </a:r>
                      <a:endParaRPr lang="en-US" sz="1000"/>
                    </a:p>
                  </a:txBody>
                  <a:tcPr/>
                </a:tc>
                <a:tc>
                  <a:txBody>
                    <a:bodyPr/>
                    <a:lstStyle/>
                    <a:p>
                      <a:r>
                        <a:rPr lang="en-US" sz="1000"/>
                        <a:t>140</a:t>
                      </a:r>
                      <a:endParaRPr lang="en-US" sz="1000"/>
                    </a:p>
                  </a:txBody>
                  <a:tcPr/>
                </a:tc>
                <a:tc>
                  <a:txBody>
                    <a:bodyPr/>
                    <a:lstStyle/>
                    <a:p>
                      <a:r>
                        <a:rPr lang="en-US" sz="1000"/>
                        <a:t>8</a:t>
                      </a:r>
                      <a:endParaRPr lang="en-US" sz="1000"/>
                    </a:p>
                  </a:txBody>
                  <a:tcPr/>
                </a:tc>
                <a:tc>
                  <a:txBody>
                    <a:bodyPr/>
                    <a:lstStyle/>
                    <a:p>
                      <a:r>
                        <a:rPr lang="en-US" sz="1000"/>
                        <a:t>41</a:t>
                      </a:r>
                      <a:endParaRPr lang="en-US" sz="1000"/>
                    </a:p>
                  </a:txBody>
                  <a:tcPr/>
                </a:tc>
                <a:tc>
                  <a:txBody>
                    <a:bodyPr/>
                    <a:lstStyle/>
                    <a:p>
                      <a:r>
                        <a:rPr lang="en-US" sz="1000"/>
                        <a:t>0.2650%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10832171"/>
                  </a:ext>
                </a:extLst>
              </a:tr>
              <a:tr h="370840">
                <a:tc>
                  <a:txBody>
                    <a:bodyPr/>
                    <a:lstStyle/>
                    <a:p>
                      <a:r>
                        <a:rPr lang="es-ES" sz="1000" b="1"/>
                        <a:t>Muni Rosario - 2016-12-08 19:21:10</a:t>
                      </a:r>
                      <a:r>
                        <a:rPr lang="es-ES" sz="1000"/>
                        <a:t>
Los alacranes tienen hábitos nocturnos y su presencia aumenta en épocas de calor y humedad. Su picadura puede ser de suma gravedad, sobre todo en niños. Por eso es importante que tengas en cuenta estas recomendaciones ⤵. Más info: http://bit.ly/2g16e3q</a:t>
                      </a:r>
                      <a:endParaRPr lang="en-US" sz="1000"/>
                    </a:p>
                  </a:txBody>
                  <a:tcPr/>
                </a:tc>
                <a:tc>
                  <a:txBody>
                    <a:bodyPr/>
                    <a:lstStyle/>
                    <a:p>
                      <a:r>
                        <a:rPr lang="en-US" sz="1000"/>
                        <a:t>184</a:t>
                      </a:r>
                      <a:endParaRPr lang="en-US" sz="1000"/>
                    </a:p>
                  </a:txBody>
                  <a:tcPr/>
                </a:tc>
                <a:tc>
                  <a:txBody>
                    <a:bodyPr/>
                    <a:lstStyle/>
                    <a:p>
                      <a:r>
                        <a:rPr lang="en-US" sz="1000"/>
                        <a:t>69</a:t>
                      </a:r>
                      <a:endParaRPr lang="en-US" sz="1000"/>
                    </a:p>
                  </a:txBody>
                  <a:tcPr/>
                </a:tc>
                <a:tc>
                  <a:txBody>
                    <a:bodyPr/>
                    <a:lstStyle/>
                    <a:p>
                      <a:r>
                        <a:rPr lang="en-US" sz="1000"/>
                        <a:t>6</a:t>
                      </a:r>
                      <a:endParaRPr lang="en-US" sz="1000"/>
                    </a:p>
                  </a:txBody>
                  <a:tcPr/>
                </a:tc>
                <a:tc>
                  <a:txBody>
                    <a:bodyPr/>
                    <a:lstStyle/>
                    <a:p>
                      <a:r>
                        <a:rPr lang="en-US" sz="1000"/>
                        <a:t>109</a:t>
                      </a:r>
                      <a:endParaRPr lang="en-US" sz="1000"/>
                    </a:p>
                  </a:txBody>
                  <a:tcPr/>
                </a:tc>
                <a:tc>
                  <a:txBody>
                    <a:bodyPr/>
                    <a:lstStyle/>
                    <a:p>
                      <a:r>
                        <a:rPr lang="en-US" sz="1000"/>
                        <a:t>0.2585%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1814996"/>
                  </a:ext>
                </a:extLst>
              </a:tr>
              <a:tr h="370840">
                <a:tc>
                  <a:txBody>
                    <a:bodyPr/>
                    <a:lstStyle/>
                    <a:p>
                      <a:r>
                        <a:rPr lang="es-ES" sz="1000" b="1"/>
                        <a:t>Muni Rosario - 2016-12-01 13:00:01</a:t>
                      </a:r>
                      <a:r>
                        <a:rPr lang="es-ES" sz="1000"/>
                        <a:t>
¡Invasión de payasos en la ciudad! Artistas urbanos de todas partes del mundo ya andan por las calles de Rosario mostrándonos su talento y haciéndonos reír. Consultá la agenda completa del Festival Internacional Payasadas ⏩ http://bit.ly/2fRMM7F.</a:t>
                      </a:r>
                      <a:endParaRPr lang="en-US" sz="1000"/>
                    </a:p>
                  </a:txBody>
                  <a:tcPr/>
                </a:tc>
                <a:tc>
                  <a:txBody>
                    <a:bodyPr/>
                    <a:lstStyle/>
                    <a:p>
                      <a:r>
                        <a:rPr lang="en-US" sz="1000"/>
                        <a:t>177</a:t>
                      </a:r>
                      <a:endParaRPr lang="en-US" sz="1000"/>
                    </a:p>
                  </a:txBody>
                  <a:tcPr/>
                </a:tc>
                <a:tc>
                  <a:txBody>
                    <a:bodyPr/>
                    <a:lstStyle/>
                    <a:p>
                      <a:r>
                        <a:rPr lang="en-US" sz="1000"/>
                        <a:t>144</a:t>
                      </a:r>
                      <a:endParaRPr lang="en-US" sz="1000"/>
                    </a:p>
                  </a:txBody>
                  <a:tcPr/>
                </a:tc>
                <a:tc>
                  <a:txBody>
                    <a:bodyPr/>
                    <a:lstStyle/>
                    <a:p>
                      <a:r>
                        <a:rPr lang="en-US" sz="1000"/>
                        <a:t>6</a:t>
                      </a:r>
                      <a:endParaRPr lang="en-US" sz="1000"/>
                    </a:p>
                  </a:txBody>
                  <a:tcPr/>
                </a:tc>
                <a:tc>
                  <a:txBody>
                    <a:bodyPr/>
                    <a:lstStyle/>
                    <a:p>
                      <a:r>
                        <a:rPr lang="en-US" sz="1000"/>
                        <a:t>27</a:t>
                      </a:r>
                      <a:endParaRPr lang="en-US" sz="1000"/>
                    </a:p>
                  </a:txBody>
                  <a:tcPr/>
                </a:tc>
                <a:tc>
                  <a:txBody>
                    <a:bodyPr/>
                    <a:lstStyle/>
                    <a:p>
                      <a:r>
                        <a:rPr lang="en-US" sz="1000"/>
                        <a:t>0.2494%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562629378"/>
                  </a:ext>
                </a:extLst>
              </a:tr>
              <a:tr h="370840">
                <a:tc>
                  <a:txBody>
                    <a:bodyPr/>
                    <a:lstStyle/>
                    <a:p>
                      <a:r>
                        <a:rPr lang="es-ES" sz="1000" b="1"/>
                        <a:t>Muni Rosario - 2016-12-18 11:30:00</a:t>
                      </a:r>
                      <a:r>
                        <a:rPr lang="es-ES" sz="1000"/>
                        <a:t>
Te esperamos junto a emprendedores de la ciudad en las #FeriasDomingueras, en toda la costa desde Oroño hasta el Monumento. Una buena oportunidad para encontrar ese regalo que estabas buscando para las fiestas. Mirá dónde están ⏩ http://bit.ly/2gTsGu9.</a:t>
                      </a:r>
                      <a:endParaRPr lang="en-US" sz="1000"/>
                    </a:p>
                  </a:txBody>
                  <a:tcPr/>
                </a:tc>
                <a:tc>
                  <a:txBody>
                    <a:bodyPr/>
                    <a:lstStyle/>
                    <a:p>
                      <a:r>
                        <a:rPr lang="en-US" sz="1000"/>
                        <a:t>172</a:t>
                      </a:r>
                      <a:endParaRPr lang="en-US" sz="1000"/>
                    </a:p>
                  </a:txBody>
                  <a:tcPr/>
                </a:tc>
                <a:tc>
                  <a:txBody>
                    <a:bodyPr/>
                    <a:lstStyle/>
                    <a:p>
                      <a:r>
                        <a:rPr lang="en-US" sz="1000"/>
                        <a:t>144</a:t>
                      </a:r>
                      <a:endParaRPr lang="en-US" sz="1000"/>
                    </a:p>
                  </a:txBody>
                  <a:tcPr/>
                </a:tc>
                <a:tc>
                  <a:txBody>
                    <a:bodyPr/>
                    <a:lstStyle/>
                    <a:p>
                      <a:r>
                        <a:rPr lang="en-US" sz="1000"/>
                        <a:t>8</a:t>
                      </a:r>
                      <a:endParaRPr lang="en-US" sz="1000"/>
                    </a:p>
                  </a:txBody>
                  <a:tcPr/>
                </a:tc>
                <a:tc>
                  <a:txBody>
                    <a:bodyPr/>
                    <a:lstStyle/>
                    <a:p>
                      <a:r>
                        <a:rPr lang="en-US" sz="1000"/>
                        <a:t>20</a:t>
                      </a:r>
                      <a:endParaRPr lang="en-US" sz="1000"/>
                    </a:p>
                  </a:txBody>
                  <a:tcPr/>
                </a:tc>
                <a:tc>
                  <a:txBody>
                    <a:bodyPr/>
                    <a:lstStyle/>
                    <a:p>
                      <a:r>
                        <a:rPr lang="en-US" sz="1000"/>
                        <a:t>0.2410%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970643804"/>
                  </a:ext>
                </a:extLst>
              </a:tr>
              <a:tr h="370840">
                <a:tc>
                  <a:txBody>
                    <a:bodyPr/>
                    <a:lstStyle/>
                    <a:p>
                      <a:r>
                        <a:rPr lang="es-ES" sz="1000" b="1"/>
                        <a:t>Muni Rosario - 2016-12-24 13:00:00</a:t>
                      </a:r>
                      <a:r>
                        <a:rPr lang="es-ES" sz="1000"/>
                        <a:t>
💫🎄 En estas fiestas disfrutá con tus seres queridos, cuidalos y cuidate. Entre todos construyamos una Rosario mejor.</a:t>
                      </a:r>
                      <a:endParaRPr lang="en-US" sz="1000"/>
                    </a:p>
                  </a:txBody>
                  <a:tcPr/>
                </a:tc>
                <a:tc>
                  <a:txBody>
                    <a:bodyPr/>
                    <a:lstStyle/>
                    <a:p>
                      <a:r>
                        <a:rPr lang="en-US" sz="1000"/>
                        <a:t>158</a:t>
                      </a:r>
                      <a:endParaRPr lang="en-US" sz="1000"/>
                    </a:p>
                  </a:txBody>
                  <a:tcPr/>
                </a:tc>
                <a:tc>
                  <a:txBody>
                    <a:bodyPr/>
                    <a:lstStyle/>
                    <a:p>
                      <a:r>
                        <a:rPr lang="en-US" sz="1000"/>
                        <a:t>135</a:t>
                      </a:r>
                      <a:endParaRPr lang="en-US" sz="1000"/>
                    </a:p>
                  </a:txBody>
                  <a:tcPr/>
                </a:tc>
                <a:tc>
                  <a:txBody>
                    <a:bodyPr/>
                    <a:lstStyle/>
                    <a:p>
                      <a:r>
                        <a:rPr lang="en-US" sz="1000"/>
                        <a:t>4</a:t>
                      </a:r>
                      <a:endParaRPr lang="en-US" sz="1000"/>
                    </a:p>
                  </a:txBody>
                  <a:tcPr/>
                </a:tc>
                <a:tc>
                  <a:txBody>
                    <a:bodyPr/>
                    <a:lstStyle/>
                    <a:p>
                      <a:r>
                        <a:rPr lang="en-US" sz="1000"/>
                        <a:t>19</a:t>
                      </a:r>
                      <a:endParaRPr lang="en-US" sz="1000"/>
                    </a:p>
                  </a:txBody>
                  <a:tcPr/>
                </a:tc>
                <a:tc>
                  <a:txBody>
                    <a:bodyPr/>
                    <a:lstStyle/>
                    <a:p>
                      <a:r>
                        <a:rPr lang="en-US" sz="1000"/>
                        <a:t>0.2204%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05987118"/>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7336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61350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9984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22723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3156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06385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76352883"/>
                    </a:ext>
                  </a:extLst>
                </a:gridCol>
                <a:gridCol w="2468880">
                  <a:extLst>
                    <a:ext uri="{9D8B030D-6E8A-4147-A177-3AD203B41FA5}">
                      <a16:colId xmlns:a16="http://schemas.microsoft.com/office/drawing/2014/main" val="1261570708"/>
                    </a:ext>
                  </a:extLst>
                </a:gridCol>
                <a:gridCol w="822960">
                  <a:extLst>
                    <a:ext uri="{9D8B030D-6E8A-4147-A177-3AD203B41FA5}">
                      <a16:colId xmlns:a16="http://schemas.microsoft.com/office/drawing/2014/main" val="2390106944"/>
                    </a:ext>
                  </a:extLst>
                </a:gridCol>
                <a:gridCol w="822960">
                  <a:extLst>
                    <a:ext uri="{9D8B030D-6E8A-4147-A177-3AD203B41FA5}">
                      <a16:colId xmlns:a16="http://schemas.microsoft.com/office/drawing/2014/main" val="4267984464"/>
                    </a:ext>
                  </a:extLst>
                </a:gridCol>
                <a:gridCol w="822960">
                  <a:extLst>
                    <a:ext uri="{9D8B030D-6E8A-4147-A177-3AD203B41FA5}">
                      <a16:colId xmlns:a16="http://schemas.microsoft.com/office/drawing/2014/main" val="2315257305"/>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121843399"/>
                  </a:ext>
                </a:extLst>
              </a:tr>
              <a:tr h="370840">
                <a:tc>
                  <a:txBody>
                    <a:bodyPr/>
                    <a:lstStyle/>
                    <a:p>
                      <a:r>
                        <a:rPr lang="en-US" sz="1000"/>
                        <a:t>Marisa Mascanfroni</a:t>
                      </a:r>
                      <a:endParaRPr lang="en-US" sz="1000"/>
                    </a:p>
                  </a:txBody>
                  <a:tcPr/>
                </a:tc>
                <a:tc>
                  <a:txBody>
                    <a:bodyPr/>
                    <a:lstStyle/>
                    <a:p>
                      <a:r>
                        <a:rPr lang="en-US" sz="1000"/>
                        <a:t>Muni Rosario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1253523522"/>
                  </a:ext>
                </a:extLst>
              </a:tr>
              <a:tr h="370840">
                <a:tc>
                  <a:txBody>
                    <a:bodyPr/>
                    <a:lstStyle/>
                    <a:p>
                      <a:r>
                        <a:rPr lang="en-US" sz="1000"/>
                        <a:t>Carlos Benzaquen</a:t>
                      </a:r>
                      <a:endParaRPr lang="en-US" sz="1000"/>
                    </a:p>
                  </a:txBody>
                  <a:tcPr/>
                </a:tc>
                <a:tc>
                  <a:txBody>
                    <a:bodyPr/>
                    <a:lstStyle/>
                    <a:p>
                      <a:r>
                        <a:rPr lang="en-US" sz="1000"/>
                        <a:t>Muni Rosario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271177246"/>
                  </a:ext>
                </a:extLst>
              </a:tr>
              <a:tr h="370840">
                <a:tc>
                  <a:txBody>
                    <a:bodyPr/>
                    <a:lstStyle/>
                    <a:p>
                      <a:r>
                        <a:rPr lang="en-US" sz="1000"/>
                        <a:t>Silvia Franzese-Franchu</a:t>
                      </a:r>
                      <a:endParaRPr lang="en-US" sz="1000"/>
                    </a:p>
                  </a:txBody>
                  <a:tcPr/>
                </a:tc>
                <a:tc>
                  <a:txBody>
                    <a:bodyPr/>
                    <a:lstStyle/>
                    <a:p>
                      <a:r>
                        <a:rPr lang="en-US" sz="1000"/>
                        <a:t>Muni Rosario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1028010520"/>
                  </a:ext>
                </a:extLst>
              </a:tr>
              <a:tr h="370840">
                <a:tc>
                  <a:txBody>
                    <a:bodyPr/>
                    <a:lstStyle/>
                    <a:p>
                      <a:r>
                        <a:rPr lang="en-US" sz="1000"/>
                        <a:t>Leand Leanny</a:t>
                      </a:r>
                      <a:endParaRPr lang="en-US" sz="1000"/>
                    </a:p>
                  </a:txBody>
                  <a:tcPr/>
                </a:tc>
                <a:tc>
                  <a:txBody>
                    <a:bodyPr/>
                    <a:lstStyle/>
                    <a:p>
                      <a:r>
                        <a:rPr lang="en-US" sz="1000"/>
                        <a:t>Muni Rosario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1188598323"/>
                  </a:ext>
                </a:extLst>
              </a:tr>
              <a:tr h="370840">
                <a:tc>
                  <a:txBody>
                    <a:bodyPr/>
                    <a:lstStyle/>
                    <a:p>
                      <a:r>
                        <a:rPr lang="en-US" sz="1000"/>
                        <a:t>Noes Bel</a:t>
                      </a:r>
                      <a:endParaRPr lang="en-US" sz="1000"/>
                    </a:p>
                  </a:txBody>
                  <a:tcPr/>
                </a:tc>
                <a:tc>
                  <a:txBody>
                    <a:bodyPr/>
                    <a:lstStyle/>
                    <a:p>
                      <a:r>
                        <a:rPr lang="en-US" sz="1000"/>
                        <a:t>Muni Rosario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3819368123"/>
                  </a:ext>
                </a:extLst>
              </a:tr>
              <a:tr h="370840">
                <a:tc>
                  <a:txBody>
                    <a:bodyPr/>
                    <a:lstStyle/>
                    <a:p>
                      <a:r>
                        <a:rPr lang="en-US" sz="1000"/>
                        <a:t>Pierina Pontoni</a:t>
                      </a:r>
                      <a:endParaRPr lang="en-US" sz="1000"/>
                    </a:p>
                  </a:txBody>
                  <a:tcPr/>
                </a:tc>
                <a:tc>
                  <a:txBody>
                    <a:bodyPr/>
                    <a:lstStyle/>
                    <a:p>
                      <a:r>
                        <a:rPr lang="en-US" sz="1000"/>
                        <a:t>Muni Rosario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489017604"/>
                  </a:ext>
                </a:extLst>
              </a:tr>
              <a:tr h="370840">
                <a:tc>
                  <a:txBody>
                    <a:bodyPr/>
                    <a:lstStyle/>
                    <a:p>
                      <a:r>
                        <a:rPr lang="en-US" sz="1000"/>
                        <a:t>Florencia Muñoz</a:t>
                      </a:r>
                      <a:endParaRPr lang="en-US" sz="1000"/>
                    </a:p>
                  </a:txBody>
                  <a:tcPr/>
                </a:tc>
                <a:tc>
                  <a:txBody>
                    <a:bodyPr/>
                    <a:lstStyle/>
                    <a:p>
                      <a:r>
                        <a:rPr lang="en-US" sz="1000"/>
                        <a:t>Muni Rosario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500504198"/>
                  </a:ext>
                </a:extLst>
              </a:tr>
              <a:tr h="370840">
                <a:tc>
                  <a:txBody>
                    <a:bodyPr/>
                    <a:lstStyle/>
                    <a:p>
                      <a:r>
                        <a:rPr lang="en-US" sz="1000"/>
                        <a:t>Victor Fernandez</a:t>
                      </a:r>
                      <a:endParaRPr lang="en-US" sz="1000"/>
                    </a:p>
                  </a:txBody>
                  <a:tcPr/>
                </a:tc>
                <a:tc>
                  <a:txBody>
                    <a:bodyPr/>
                    <a:lstStyle/>
                    <a:p>
                      <a:r>
                        <a:rPr lang="en-US" sz="1000"/>
                        <a:t>Muni Rosario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384426790"/>
                  </a:ext>
                </a:extLst>
              </a:tr>
              <a:tr h="370840">
                <a:tc>
                  <a:txBody>
                    <a:bodyPr/>
                    <a:lstStyle/>
                    <a:p>
                      <a:r>
                        <a:rPr lang="en-US" sz="1000"/>
                        <a:t>Jeanna Marielys Peña</a:t>
                      </a:r>
                      <a:endParaRPr lang="en-US" sz="1000"/>
                    </a:p>
                  </a:txBody>
                  <a:tcPr/>
                </a:tc>
                <a:tc>
                  <a:txBody>
                    <a:bodyPr/>
                    <a:lstStyle/>
                    <a:p>
                      <a:r>
                        <a:rPr lang="en-US" sz="1000"/>
                        <a:t>Muni Rosario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3465408584"/>
                  </a:ext>
                </a:extLst>
              </a:tr>
              <a:tr h="370840">
                <a:tc>
                  <a:txBody>
                    <a:bodyPr/>
                    <a:lstStyle/>
                    <a:p>
                      <a:r>
                        <a:rPr lang="en-US" sz="1000"/>
                        <a:t>Flau Colela</a:t>
                      </a:r>
                      <a:endParaRPr lang="en-US" sz="1000"/>
                    </a:p>
                  </a:txBody>
                  <a:tcPr/>
                </a:tc>
                <a:tc>
                  <a:txBody>
                    <a:bodyPr/>
                    <a:lstStyle/>
                    <a:p>
                      <a:r>
                        <a:rPr lang="en-US" sz="1000"/>
                        <a:t>Muni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272262115"/>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12467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02545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28310709"/>
                    </a:ext>
                  </a:extLst>
                </a:gridCol>
                <a:gridCol w="2468880">
                  <a:extLst>
                    <a:ext uri="{9D8B030D-6E8A-4147-A177-3AD203B41FA5}">
                      <a16:colId xmlns:a16="http://schemas.microsoft.com/office/drawing/2014/main" val="2862852164"/>
                    </a:ext>
                  </a:extLst>
                </a:gridCol>
                <a:gridCol w="822960">
                  <a:extLst>
                    <a:ext uri="{9D8B030D-6E8A-4147-A177-3AD203B41FA5}">
                      <a16:colId xmlns:a16="http://schemas.microsoft.com/office/drawing/2014/main" val="4244311789"/>
                    </a:ext>
                  </a:extLst>
                </a:gridCol>
                <a:gridCol w="822960">
                  <a:extLst>
                    <a:ext uri="{9D8B030D-6E8A-4147-A177-3AD203B41FA5}">
                      <a16:colId xmlns:a16="http://schemas.microsoft.com/office/drawing/2014/main" val="2371251379"/>
                    </a:ext>
                  </a:extLst>
                </a:gridCol>
                <a:gridCol w="822960">
                  <a:extLst>
                    <a:ext uri="{9D8B030D-6E8A-4147-A177-3AD203B41FA5}">
                      <a16:colId xmlns:a16="http://schemas.microsoft.com/office/drawing/2014/main" val="914149535"/>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135330839"/>
                  </a:ext>
                </a:extLst>
              </a:tr>
              <a:tr h="370840">
                <a:tc>
                  <a:txBody>
                    <a:bodyPr/>
                    <a:lstStyle/>
                    <a:p>
                      <a:r>
                        <a:rPr lang="en-US" sz="1000"/>
                        <a:t>Joana Belen Colela</a:t>
                      </a:r>
                      <a:endParaRPr lang="en-US" sz="1000"/>
                    </a:p>
                  </a:txBody>
                  <a:tcPr/>
                </a:tc>
                <a:tc>
                  <a:txBody>
                    <a:bodyPr/>
                    <a:lstStyle/>
                    <a:p>
                      <a:r>
                        <a:rPr lang="en-US" sz="1000"/>
                        <a:t>Muni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137228941"/>
                  </a:ext>
                </a:extLst>
              </a:tr>
              <a:tr h="370840">
                <a:tc>
                  <a:txBody>
                    <a:bodyPr/>
                    <a:lstStyle/>
                    <a:p>
                      <a:r>
                        <a:rPr lang="en-US" sz="1000"/>
                        <a:t>Francisco Candellero</a:t>
                      </a:r>
                      <a:endParaRPr lang="en-US" sz="1000"/>
                    </a:p>
                  </a:txBody>
                  <a:tcPr/>
                </a:tc>
                <a:tc>
                  <a:txBody>
                    <a:bodyPr/>
                    <a:lstStyle/>
                    <a:p>
                      <a:r>
                        <a:rPr lang="en-US" sz="1000"/>
                        <a:t>Muni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4007195613"/>
                  </a:ext>
                </a:extLst>
              </a:tr>
              <a:tr h="370840">
                <a:tc>
                  <a:txBody>
                    <a:bodyPr/>
                    <a:lstStyle/>
                    <a:p>
                      <a:r>
                        <a:rPr lang="en-US" sz="1000"/>
                        <a:t>Rocio Solis</a:t>
                      </a:r>
                      <a:endParaRPr lang="en-US" sz="1000"/>
                    </a:p>
                  </a:txBody>
                  <a:tcPr/>
                </a:tc>
                <a:tc>
                  <a:txBody>
                    <a:bodyPr/>
                    <a:lstStyle/>
                    <a:p>
                      <a:r>
                        <a:rPr lang="en-US" sz="1000"/>
                        <a:t>Muni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250604625"/>
                  </a:ext>
                </a:extLst>
              </a:tr>
              <a:tr h="370840">
                <a:tc>
                  <a:txBody>
                    <a:bodyPr/>
                    <a:lstStyle/>
                    <a:p>
                      <a:r>
                        <a:rPr lang="en-US" sz="1000"/>
                        <a:t>Andres Mauricio Picard</a:t>
                      </a:r>
                      <a:endParaRPr lang="en-US" sz="1000"/>
                    </a:p>
                  </a:txBody>
                  <a:tcPr/>
                </a:tc>
                <a:tc>
                  <a:txBody>
                    <a:bodyPr/>
                    <a:lstStyle/>
                    <a:p>
                      <a:r>
                        <a:rPr lang="en-US" sz="1000"/>
                        <a:t>Muni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849803912"/>
                  </a:ext>
                </a:extLst>
              </a:tr>
              <a:tr h="370840">
                <a:tc>
                  <a:txBody>
                    <a:bodyPr/>
                    <a:lstStyle/>
                    <a:p>
                      <a:r>
                        <a:rPr lang="en-US" sz="1000"/>
                        <a:t>Cami Prieto</a:t>
                      </a:r>
                      <a:endParaRPr lang="en-US" sz="1000"/>
                    </a:p>
                  </a:txBody>
                  <a:tcPr/>
                </a:tc>
                <a:tc>
                  <a:txBody>
                    <a:bodyPr/>
                    <a:lstStyle/>
                    <a:p>
                      <a:r>
                        <a:rPr lang="en-US" sz="1000"/>
                        <a:t>Muni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229649226"/>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40095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741</Words>
  <Application>Microsoft Office PowerPoint</Application>
  <PresentationFormat>On-screen Show (4:3)</PresentationFormat>
  <Paragraphs>388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2017-01-01T15:44:33Z</dcterms:created>
  <dcterms:modified xsi:type="dcterms:W3CDTF">2017-01-01T15:45:23Z</dcterms:modified>
</cp:coreProperties>
</file>