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9811</c:v>
                </c:pt>
                <c:pt idx="1">
                  <c:v>9813</c:v>
                </c:pt>
                <c:pt idx="2">
                  <c:v>9812</c:v>
                </c:pt>
                <c:pt idx="3">
                  <c:v>9816</c:v>
                </c:pt>
                <c:pt idx="4">
                  <c:v>9813</c:v>
                </c:pt>
                <c:pt idx="5">
                  <c:v>9814</c:v>
                </c:pt>
                <c:pt idx="6">
                  <c:v>9818</c:v>
                </c:pt>
                <c:pt idx="7">
                  <c:v>9819</c:v>
                </c:pt>
                <c:pt idx="8">
                  <c:v>9818</c:v>
                </c:pt>
                <c:pt idx="9">
                  <c:v>9820</c:v>
                </c:pt>
                <c:pt idx="10">
                  <c:v>9820</c:v>
                </c:pt>
                <c:pt idx="11">
                  <c:v>9821</c:v>
                </c:pt>
                <c:pt idx="12">
                  <c:v>9827</c:v>
                </c:pt>
                <c:pt idx="13">
                  <c:v>9841</c:v>
                </c:pt>
                <c:pt idx="14">
                  <c:v>9856</c:v>
                </c:pt>
                <c:pt idx="15">
                  <c:v>9873</c:v>
                </c:pt>
                <c:pt idx="16">
                  <c:v>9872</c:v>
                </c:pt>
                <c:pt idx="17">
                  <c:v>9872</c:v>
                </c:pt>
                <c:pt idx="18">
                  <c:v>9871</c:v>
                </c:pt>
                <c:pt idx="19">
                  <c:v>9870</c:v>
                </c:pt>
                <c:pt idx="20">
                  <c:v>9872</c:v>
                </c:pt>
                <c:pt idx="21">
                  <c:v>9872</c:v>
                </c:pt>
                <c:pt idx="22">
                  <c:v>9872</c:v>
                </c:pt>
                <c:pt idx="23">
                  <c:v>9873</c:v>
                </c:pt>
                <c:pt idx="24">
                  <c:v>9870</c:v>
                </c:pt>
                <c:pt idx="25">
                  <c:v>9869</c:v>
                </c:pt>
                <c:pt idx="26">
                  <c:v>9870</c:v>
                </c:pt>
                <c:pt idx="27">
                  <c:v>9869</c:v>
                </c:pt>
                <c:pt idx="28">
                  <c:v>9869</c:v>
                </c:pt>
                <c:pt idx="29">
                  <c:v>9869</c:v>
                </c:pt>
                <c:pt idx="30">
                  <c:v>9868</c:v>
                </c:pt>
              </c:numCache>
            </c:numRef>
          </c:val>
          <c:smooth val="0"/>
          <c:extLst>
            <c:ext xmlns:c16="http://schemas.microsoft.com/office/drawing/2014/chart" uri="{C3380CC4-5D6E-409C-BE32-E72D297353CC}">
              <c16:uniqueId val="{00000000-7CFC-459C-8978-914142CF50B4}"/>
            </c:ext>
          </c:extLst>
        </c:ser>
        <c:dLbls>
          <c:showLegendKey val="0"/>
          <c:showVal val="0"/>
          <c:showCatName val="0"/>
          <c:showSerName val="0"/>
          <c:showPercent val="0"/>
          <c:showBubbleSize val="0"/>
        </c:dLbls>
        <c:smooth val="0"/>
        <c:axId val="165033168"/>
        <c:axId val="165029888"/>
      </c:lineChart>
      <c:catAx>
        <c:axId val="16503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029888"/>
        <c:crosses val="autoZero"/>
        <c:auto val="1"/>
        <c:lblAlgn val="ctr"/>
        <c:lblOffset val="100"/>
        <c:noMultiLvlLbl val="0"/>
      </c:catAx>
      <c:valAx>
        <c:axId val="16502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03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03C8-44DB-83E4-CD83ED4F3445}"/>
            </c:ext>
          </c:extLst>
        </c:ser>
        <c:dLbls>
          <c:showLegendKey val="0"/>
          <c:showVal val="0"/>
          <c:showCatName val="0"/>
          <c:showSerName val="0"/>
          <c:showPercent val="0"/>
          <c:showBubbleSize val="0"/>
        </c:dLbls>
        <c:axId val="270219712"/>
        <c:axId val="270219056"/>
      </c:radarChart>
      <c:catAx>
        <c:axId val="27021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19056"/>
        <c:crosses val="autoZero"/>
        <c:auto val="1"/>
        <c:lblAlgn val="ctr"/>
        <c:lblOffset val="100"/>
        <c:noMultiLvlLbl val="0"/>
      </c:catAx>
      <c:valAx>
        <c:axId val="270219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1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2</c:v>
                </c:pt>
                <c:pt idx="2">
                  <c:v>-1</c:v>
                </c:pt>
                <c:pt idx="3">
                  <c:v>4</c:v>
                </c:pt>
                <c:pt idx="4">
                  <c:v>-3</c:v>
                </c:pt>
                <c:pt idx="5">
                  <c:v>1</c:v>
                </c:pt>
                <c:pt idx="6">
                  <c:v>4</c:v>
                </c:pt>
                <c:pt idx="7">
                  <c:v>1</c:v>
                </c:pt>
                <c:pt idx="8">
                  <c:v>-1</c:v>
                </c:pt>
                <c:pt idx="9">
                  <c:v>2</c:v>
                </c:pt>
                <c:pt idx="10">
                  <c:v>0</c:v>
                </c:pt>
                <c:pt idx="11">
                  <c:v>1</c:v>
                </c:pt>
                <c:pt idx="12">
                  <c:v>6</c:v>
                </c:pt>
                <c:pt idx="13">
                  <c:v>14</c:v>
                </c:pt>
                <c:pt idx="14">
                  <c:v>15</c:v>
                </c:pt>
                <c:pt idx="15">
                  <c:v>17</c:v>
                </c:pt>
                <c:pt idx="16">
                  <c:v>-1</c:v>
                </c:pt>
                <c:pt idx="17">
                  <c:v>0</c:v>
                </c:pt>
                <c:pt idx="18">
                  <c:v>-1</c:v>
                </c:pt>
                <c:pt idx="19">
                  <c:v>-1</c:v>
                </c:pt>
                <c:pt idx="20">
                  <c:v>2</c:v>
                </c:pt>
                <c:pt idx="21">
                  <c:v>0</c:v>
                </c:pt>
                <c:pt idx="22">
                  <c:v>0</c:v>
                </c:pt>
                <c:pt idx="23">
                  <c:v>1</c:v>
                </c:pt>
                <c:pt idx="24">
                  <c:v>-3</c:v>
                </c:pt>
                <c:pt idx="25">
                  <c:v>-1</c:v>
                </c:pt>
                <c:pt idx="26">
                  <c:v>1</c:v>
                </c:pt>
                <c:pt idx="27">
                  <c:v>-1</c:v>
                </c:pt>
                <c:pt idx="28">
                  <c:v>0</c:v>
                </c:pt>
                <c:pt idx="29">
                  <c:v>0</c:v>
                </c:pt>
                <c:pt idx="30">
                  <c:v>-1</c:v>
                </c:pt>
              </c:numCache>
            </c:numRef>
          </c:val>
          <c:smooth val="0"/>
          <c:extLst>
            <c:ext xmlns:c16="http://schemas.microsoft.com/office/drawing/2014/chart" uri="{C3380CC4-5D6E-409C-BE32-E72D297353CC}">
              <c16:uniqueId val="{00000000-96E8-4A21-BDDB-AB826A370BF3}"/>
            </c:ext>
          </c:extLst>
        </c:ser>
        <c:dLbls>
          <c:showLegendKey val="0"/>
          <c:showVal val="0"/>
          <c:showCatName val="0"/>
          <c:showSerName val="0"/>
          <c:showPercent val="0"/>
          <c:showBubbleSize val="0"/>
        </c:dLbls>
        <c:smooth val="0"/>
        <c:axId val="274255352"/>
        <c:axId val="274254696"/>
      </c:lineChart>
      <c:catAx>
        <c:axId val="27425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4696"/>
        <c:crosses val="autoZero"/>
        <c:auto val="1"/>
        <c:lblAlgn val="ctr"/>
        <c:lblOffset val="100"/>
        <c:noMultiLvlLbl val="0"/>
      </c:catAx>
      <c:valAx>
        <c:axId val="27425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5</c:v>
                </c:pt>
                <c:pt idx="3">
                  <c:v>3</c:v>
                </c:pt>
                <c:pt idx="4">
                  <c:v>4</c:v>
                </c:pt>
                <c:pt idx="5">
                  <c:v>0</c:v>
                </c:pt>
                <c:pt idx="6">
                  <c:v>0</c:v>
                </c:pt>
              </c:numCache>
            </c:numRef>
          </c:val>
          <c:extLst>
            <c:ext xmlns:c16="http://schemas.microsoft.com/office/drawing/2014/chart" uri="{C3380CC4-5D6E-409C-BE32-E72D297353CC}">
              <c16:uniqueId val="{00000000-3A7F-49B6-B9C3-DF11AA3D645E}"/>
            </c:ext>
          </c:extLst>
        </c:ser>
        <c:dLbls>
          <c:showLegendKey val="0"/>
          <c:showVal val="0"/>
          <c:showCatName val="0"/>
          <c:showSerName val="0"/>
          <c:showPercent val="0"/>
          <c:showBubbleSize val="0"/>
        </c:dLbls>
        <c:gapWidth val="219"/>
        <c:overlap val="-27"/>
        <c:axId val="274259288"/>
        <c:axId val="274251744"/>
      </c:barChart>
      <c:catAx>
        <c:axId val="27425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1744"/>
        <c:crosses val="autoZero"/>
        <c:auto val="1"/>
        <c:lblAlgn val="ctr"/>
        <c:lblOffset val="100"/>
        <c:noMultiLvlLbl val="0"/>
      </c:catAx>
      <c:valAx>
        <c:axId val="27425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3</c:v>
                </c:pt>
                <c:pt idx="5">
                  <c:v>2</c:v>
                </c:pt>
                <c:pt idx="6">
                  <c:v>1</c:v>
                </c:pt>
                <c:pt idx="7">
                  <c:v>0</c:v>
                </c:pt>
                <c:pt idx="8">
                  <c:v>0</c:v>
                </c:pt>
                <c:pt idx="9">
                  <c:v>0</c:v>
                </c:pt>
                <c:pt idx="10">
                  <c:v>0</c:v>
                </c:pt>
                <c:pt idx="11">
                  <c:v>2</c:v>
                </c:pt>
                <c:pt idx="12">
                  <c:v>3</c:v>
                </c:pt>
                <c:pt idx="13">
                  <c:v>2</c:v>
                </c:pt>
                <c:pt idx="14">
                  <c:v>2</c:v>
                </c:pt>
                <c:pt idx="15">
                  <c:v>2</c:v>
                </c:pt>
                <c:pt idx="16">
                  <c:v>1</c:v>
                </c:pt>
                <c:pt idx="17">
                  <c:v>1</c:v>
                </c:pt>
                <c:pt idx="18">
                  <c:v>1</c:v>
                </c:pt>
                <c:pt idx="19">
                  <c:v>1</c:v>
                </c:pt>
                <c:pt idx="20">
                  <c:v>2</c:v>
                </c:pt>
                <c:pt idx="21">
                  <c:v>2</c:v>
                </c:pt>
                <c:pt idx="22">
                  <c:v>1</c:v>
                </c:pt>
                <c:pt idx="23">
                  <c:v>1</c:v>
                </c:pt>
                <c:pt idx="24">
                  <c:v>0</c:v>
                </c:pt>
                <c:pt idx="25">
                  <c:v>1</c:v>
                </c:pt>
                <c:pt idx="26">
                  <c:v>2</c:v>
                </c:pt>
                <c:pt idx="27">
                  <c:v>2</c:v>
                </c:pt>
                <c:pt idx="28">
                  <c:v>2</c:v>
                </c:pt>
                <c:pt idx="29">
                  <c:v>2</c:v>
                </c:pt>
                <c:pt idx="30">
                  <c:v>0</c:v>
                </c:pt>
              </c:numCache>
            </c:numRef>
          </c:val>
          <c:smooth val="0"/>
          <c:extLst>
            <c:ext xmlns:c16="http://schemas.microsoft.com/office/drawing/2014/chart" uri="{C3380CC4-5D6E-409C-BE32-E72D297353CC}">
              <c16:uniqueId val="{00000000-9987-4C47-9CE8-0293BC5F2B7A}"/>
            </c:ext>
          </c:extLst>
        </c:ser>
        <c:dLbls>
          <c:showLegendKey val="0"/>
          <c:showVal val="0"/>
          <c:showCatName val="0"/>
          <c:showSerName val="0"/>
          <c:showPercent val="0"/>
          <c:showBubbleSize val="0"/>
        </c:dLbls>
        <c:smooth val="0"/>
        <c:axId val="237045920"/>
        <c:axId val="237041984"/>
      </c:lineChart>
      <c:catAx>
        <c:axId val="23704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041984"/>
        <c:crosses val="autoZero"/>
        <c:auto val="1"/>
        <c:lblAlgn val="ctr"/>
        <c:lblOffset val="100"/>
        <c:noMultiLvlLbl val="0"/>
      </c:catAx>
      <c:valAx>
        <c:axId val="23704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04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8</c:v>
                </c:pt>
                <c:pt idx="2">
                  <c:v>7</c:v>
                </c:pt>
                <c:pt idx="3">
                  <c:v>7</c:v>
                </c:pt>
                <c:pt idx="4">
                  <c:v>5</c:v>
                </c:pt>
                <c:pt idx="5">
                  <c:v>2</c:v>
                </c:pt>
                <c:pt idx="6">
                  <c:v>1</c:v>
                </c:pt>
              </c:numCache>
            </c:numRef>
          </c:val>
          <c:extLst>
            <c:ext xmlns:c16="http://schemas.microsoft.com/office/drawing/2014/chart" uri="{C3380CC4-5D6E-409C-BE32-E72D297353CC}">
              <c16:uniqueId val="{00000000-877F-4F30-9703-4806D56A7F96}"/>
            </c:ext>
          </c:extLst>
        </c:ser>
        <c:dLbls>
          <c:showLegendKey val="0"/>
          <c:showVal val="0"/>
          <c:showCatName val="0"/>
          <c:showSerName val="0"/>
          <c:showPercent val="0"/>
          <c:showBubbleSize val="0"/>
        </c:dLbls>
        <c:gapWidth val="219"/>
        <c:overlap val="-27"/>
        <c:axId val="237043296"/>
        <c:axId val="237044280"/>
      </c:barChart>
      <c:catAx>
        <c:axId val="23704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044280"/>
        <c:crosses val="autoZero"/>
        <c:auto val="1"/>
        <c:lblAlgn val="ctr"/>
        <c:lblOffset val="100"/>
        <c:noMultiLvlLbl val="0"/>
      </c:catAx>
      <c:valAx>
        <c:axId val="23704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04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0.21779216819363001</c:v>
                </c:pt>
                <c:pt idx="1">
                  <c:v>1.5766338042484001</c:v>
                </c:pt>
                <c:pt idx="2">
                  <c:v>0.13067530091617999</c:v>
                </c:pt>
                <c:pt idx="3">
                  <c:v>0.16552204782716001</c:v>
                </c:pt>
                <c:pt idx="4">
                  <c:v>0.39841447301555</c:v>
                </c:pt>
                <c:pt idx="5">
                  <c:v>0.24392722837687</c:v>
                </c:pt>
                <c:pt idx="6">
                  <c:v>0.23376359386116</c:v>
                </c:pt>
              </c:numCache>
            </c:numRef>
          </c:val>
          <c:extLst>
            <c:ext xmlns:c16="http://schemas.microsoft.com/office/drawing/2014/chart" uri="{C3380CC4-5D6E-409C-BE32-E72D297353CC}">
              <c16:uniqueId val="{00000000-7FB3-4518-BC4D-AD250B65F317}"/>
            </c:ext>
          </c:extLst>
        </c:ser>
        <c:dLbls>
          <c:showLegendKey val="0"/>
          <c:showVal val="0"/>
          <c:showCatName val="0"/>
          <c:showSerName val="0"/>
          <c:showPercent val="0"/>
          <c:showBubbleSize val="0"/>
        </c:dLbls>
        <c:gapWidth val="219"/>
        <c:overlap val="-27"/>
        <c:axId val="274151688"/>
        <c:axId val="274153656"/>
      </c:barChart>
      <c:catAx>
        <c:axId val="27415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53656"/>
        <c:crosses val="autoZero"/>
        <c:auto val="1"/>
        <c:lblAlgn val="ctr"/>
        <c:lblOffset val="100"/>
        <c:noMultiLvlLbl val="0"/>
      </c:catAx>
      <c:valAx>
        <c:axId val="27415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5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c:v>
                </c:pt>
                <c:pt idx="10">
                  <c:v>4</c:v>
                </c:pt>
                <c:pt idx="11">
                  <c:v>0</c:v>
                </c:pt>
                <c:pt idx="12">
                  <c:v>1</c:v>
                </c:pt>
                <c:pt idx="13">
                  <c:v>2</c:v>
                </c:pt>
                <c:pt idx="14">
                  <c:v>10</c:v>
                </c:pt>
                <c:pt idx="15">
                  <c:v>0</c:v>
                </c:pt>
                <c:pt idx="16">
                  <c:v>1</c:v>
                </c:pt>
                <c:pt idx="17">
                  <c:v>0</c:v>
                </c:pt>
                <c:pt idx="18">
                  <c:v>0</c:v>
                </c:pt>
                <c:pt idx="19">
                  <c:v>2</c:v>
                </c:pt>
                <c:pt idx="20">
                  <c:v>9</c:v>
                </c:pt>
                <c:pt idx="21">
                  <c:v>4</c:v>
                </c:pt>
                <c:pt idx="22">
                  <c:v>0</c:v>
                </c:pt>
                <c:pt idx="23">
                  <c:v>0</c:v>
                </c:pt>
              </c:numCache>
            </c:numRef>
          </c:val>
          <c:smooth val="0"/>
          <c:extLst>
            <c:ext xmlns:c16="http://schemas.microsoft.com/office/drawing/2014/chart" uri="{C3380CC4-5D6E-409C-BE32-E72D297353CC}">
              <c16:uniqueId val="{00000000-7D41-4D26-A7D6-6E30753A35A8}"/>
            </c:ext>
          </c:extLst>
        </c:ser>
        <c:dLbls>
          <c:showLegendKey val="0"/>
          <c:showVal val="0"/>
          <c:showCatName val="0"/>
          <c:showSerName val="0"/>
          <c:showPercent val="0"/>
          <c:showBubbleSize val="0"/>
        </c:dLbls>
        <c:smooth val="0"/>
        <c:axId val="274147752"/>
        <c:axId val="274142504"/>
      </c:lineChart>
      <c:catAx>
        <c:axId val="27414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42504"/>
        <c:crosses val="autoZero"/>
        <c:auto val="1"/>
        <c:lblAlgn val="ctr"/>
        <c:lblOffset val="100"/>
        <c:noMultiLvlLbl val="0"/>
      </c:catAx>
      <c:valAx>
        <c:axId val="27414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4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Pablo Javkin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0.12958634007521</c:v>
                </c:pt>
                <c:pt idx="10">
                  <c:v>0.19310905579835</c:v>
                </c:pt>
                <c:pt idx="11">
                  <c:v>0</c:v>
                </c:pt>
                <c:pt idx="12">
                  <c:v>0.20327269031406001</c:v>
                </c:pt>
                <c:pt idx="13">
                  <c:v>0.15753633499339001</c:v>
                </c:pt>
                <c:pt idx="14">
                  <c:v>0.1778636040248</c:v>
                </c:pt>
                <c:pt idx="15">
                  <c:v>0</c:v>
                </c:pt>
                <c:pt idx="16">
                  <c:v>0.11179997967273</c:v>
                </c:pt>
                <c:pt idx="17">
                  <c:v>0</c:v>
                </c:pt>
                <c:pt idx="18">
                  <c:v>0</c:v>
                </c:pt>
                <c:pt idx="19">
                  <c:v>5.7983534912085002</c:v>
                </c:pt>
                <c:pt idx="20">
                  <c:v>0.30039186457521999</c:v>
                </c:pt>
                <c:pt idx="21">
                  <c:v>0.23122268523223999</c:v>
                </c:pt>
                <c:pt idx="22">
                  <c:v>0</c:v>
                </c:pt>
                <c:pt idx="23">
                  <c:v>0</c:v>
                </c:pt>
              </c:numCache>
            </c:numRef>
          </c:val>
          <c:smooth val="0"/>
          <c:extLst>
            <c:ext xmlns:c16="http://schemas.microsoft.com/office/drawing/2014/chart" uri="{C3380CC4-5D6E-409C-BE32-E72D297353CC}">
              <c16:uniqueId val="{00000000-6221-4DFD-90EB-7E69162F32EF}"/>
            </c:ext>
          </c:extLst>
        </c:ser>
        <c:dLbls>
          <c:showLegendKey val="0"/>
          <c:showVal val="0"/>
          <c:showCatName val="0"/>
          <c:showSerName val="0"/>
          <c:showPercent val="0"/>
          <c:showBubbleSize val="0"/>
        </c:dLbls>
        <c:smooth val="0"/>
        <c:axId val="274145784"/>
        <c:axId val="274149720"/>
      </c:lineChart>
      <c:catAx>
        <c:axId val="27414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49720"/>
        <c:crosses val="autoZero"/>
        <c:auto val="1"/>
        <c:lblAlgn val="ctr"/>
        <c:lblOffset val="100"/>
        <c:noMultiLvlLbl val="0"/>
      </c:catAx>
      <c:valAx>
        <c:axId val="27414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4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Pablo Javkin</c:v>
                </c:pt>
              </c:strCache>
            </c:strRef>
          </c:cat>
          <c:val>
            <c:numRef>
              <c:f>Sheet1!$B$2</c:f>
              <c:numCache>
                <c:formatCode>General</c:formatCode>
                <c:ptCount val="1"/>
                <c:pt idx="0">
                  <c:v>1477</c:v>
                </c:pt>
              </c:numCache>
            </c:numRef>
          </c:val>
          <c:extLst>
            <c:ext xmlns:c16="http://schemas.microsoft.com/office/drawing/2014/chart" uri="{C3380CC4-5D6E-409C-BE32-E72D297353CC}">
              <c16:uniqueId val="{00000000-5D7B-4143-A664-C7551DCDF4D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Pablo Javkin</c:v>
                </c:pt>
              </c:strCache>
            </c:strRef>
          </c:cat>
          <c:val>
            <c:numRef>
              <c:f>Sheet1!$C$2</c:f>
              <c:numCache>
                <c:formatCode>General</c:formatCode>
                <c:ptCount val="1"/>
                <c:pt idx="0">
                  <c:v>88</c:v>
                </c:pt>
              </c:numCache>
            </c:numRef>
          </c:val>
          <c:extLst>
            <c:ext xmlns:c16="http://schemas.microsoft.com/office/drawing/2014/chart" uri="{C3380CC4-5D6E-409C-BE32-E72D297353CC}">
              <c16:uniqueId val="{00000001-5D7B-4143-A664-C7551DCDF4D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Pablo Javkin</c:v>
                </c:pt>
              </c:strCache>
            </c:strRef>
          </c:cat>
          <c:val>
            <c:numRef>
              <c:f>Sheet1!$D$2</c:f>
              <c:numCache>
                <c:formatCode>General</c:formatCode>
                <c:ptCount val="1"/>
                <c:pt idx="0">
                  <c:v>3</c:v>
                </c:pt>
              </c:numCache>
            </c:numRef>
          </c:val>
          <c:extLst>
            <c:ext xmlns:c16="http://schemas.microsoft.com/office/drawing/2014/chart" uri="{C3380CC4-5D6E-409C-BE32-E72D297353CC}">
              <c16:uniqueId val="{00000002-5D7B-4143-A664-C7551DCDF4D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Pablo Javkin</c:v>
                </c:pt>
              </c:strCache>
            </c:strRef>
          </c:cat>
          <c:val>
            <c:numRef>
              <c:f>Sheet1!$E$2</c:f>
              <c:numCache>
                <c:formatCode>General</c:formatCode>
                <c:ptCount val="1"/>
                <c:pt idx="0">
                  <c:v>3</c:v>
                </c:pt>
              </c:numCache>
            </c:numRef>
          </c:val>
          <c:extLst>
            <c:ext xmlns:c16="http://schemas.microsoft.com/office/drawing/2014/chart" uri="{C3380CC4-5D6E-409C-BE32-E72D297353CC}">
              <c16:uniqueId val="{00000003-5D7B-4143-A664-C7551DCDF4D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Pablo Javkin</c:v>
                </c:pt>
              </c:strCache>
            </c:strRef>
          </c:cat>
          <c:val>
            <c:numRef>
              <c:f>Sheet1!$F$2</c:f>
              <c:numCache>
                <c:formatCode>General</c:formatCode>
                <c:ptCount val="1"/>
                <c:pt idx="0">
                  <c:v>0</c:v>
                </c:pt>
              </c:numCache>
            </c:numRef>
          </c:val>
          <c:extLst>
            <c:ext xmlns:c16="http://schemas.microsoft.com/office/drawing/2014/chart" uri="{C3380CC4-5D6E-409C-BE32-E72D297353CC}">
              <c16:uniqueId val="{00000004-5D7B-4143-A664-C7551DCDF4D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Pablo Javkin</c:v>
                </c:pt>
              </c:strCache>
            </c:strRef>
          </c:cat>
          <c:val>
            <c:numRef>
              <c:f>Sheet1!$G$2</c:f>
              <c:numCache>
                <c:formatCode>General</c:formatCode>
                <c:ptCount val="1"/>
                <c:pt idx="0">
                  <c:v>11</c:v>
                </c:pt>
              </c:numCache>
            </c:numRef>
          </c:val>
          <c:extLst>
            <c:ext xmlns:c16="http://schemas.microsoft.com/office/drawing/2014/chart" uri="{C3380CC4-5D6E-409C-BE32-E72D297353CC}">
              <c16:uniqueId val="{00000005-5D7B-4143-A664-C7551DCDF4D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Pablo Javkin</c:v>
                </c:pt>
              </c:strCache>
            </c:strRef>
          </c:cat>
          <c:val>
            <c:numRef>
              <c:f>Sheet1!$H$2</c:f>
              <c:numCache>
                <c:formatCode>General</c:formatCode>
                <c:ptCount val="1"/>
                <c:pt idx="0">
                  <c:v>124</c:v>
                </c:pt>
              </c:numCache>
            </c:numRef>
          </c:val>
          <c:extLst>
            <c:ext xmlns:c16="http://schemas.microsoft.com/office/drawing/2014/chart" uri="{C3380CC4-5D6E-409C-BE32-E72D297353CC}">
              <c16:uniqueId val="{00000006-5D7B-4143-A664-C7551DCDF4D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Pablo Javkin</c:v>
                </c:pt>
              </c:strCache>
            </c:strRef>
          </c:cat>
          <c:val>
            <c:numRef>
              <c:f>Sheet1!$I$2</c:f>
              <c:numCache>
                <c:formatCode>General</c:formatCode>
                <c:ptCount val="1"/>
                <c:pt idx="0">
                  <c:v>156</c:v>
                </c:pt>
              </c:numCache>
            </c:numRef>
          </c:val>
          <c:extLst>
            <c:ext xmlns:c16="http://schemas.microsoft.com/office/drawing/2014/chart" uri="{C3380CC4-5D6E-409C-BE32-E72D297353CC}">
              <c16:uniqueId val="{00000007-5D7B-4143-A664-C7551DCDF4D0}"/>
            </c:ext>
          </c:extLst>
        </c:ser>
        <c:dLbls>
          <c:showLegendKey val="0"/>
          <c:showVal val="0"/>
          <c:showCatName val="0"/>
          <c:showSerName val="0"/>
          <c:showPercent val="0"/>
          <c:showBubbleSize val="0"/>
        </c:dLbls>
        <c:gapWidth val="150"/>
        <c:overlap val="100"/>
        <c:axId val="274150376"/>
        <c:axId val="274151032"/>
      </c:barChart>
      <c:catAx>
        <c:axId val="27415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51032"/>
        <c:crosses val="autoZero"/>
        <c:auto val="1"/>
        <c:lblAlgn val="ctr"/>
        <c:lblOffset val="100"/>
        <c:noMultiLvlLbl val="0"/>
      </c:catAx>
      <c:valAx>
        <c:axId val="274151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5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0-85F6-4406-996F-08B5F0F8D2D8}"/>
            </c:ext>
          </c:extLst>
        </c:ser>
        <c:dLbls>
          <c:showLegendKey val="0"/>
          <c:showVal val="0"/>
          <c:showCatName val="0"/>
          <c:showSerName val="0"/>
          <c:showPercent val="0"/>
          <c:showBubbleSize val="0"/>
        </c:dLbls>
        <c:gapWidth val="219"/>
        <c:overlap val="-27"/>
        <c:axId val="274257976"/>
        <c:axId val="274252728"/>
      </c:barChart>
      <c:catAx>
        <c:axId val="27425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2728"/>
        <c:crosses val="autoZero"/>
        <c:auto val="1"/>
        <c:lblAlgn val="ctr"/>
        <c:lblOffset val="100"/>
        <c:noMultiLvlLbl val="0"/>
      </c:catAx>
      <c:valAx>
        <c:axId val="27425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5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Pablo Javkin</c:v>
                </c:pt>
              </c:strCache>
            </c:strRef>
          </c:cat>
          <c:val>
            <c:numRef>
              <c:f>Sheet1!$B$2</c:f>
              <c:numCache>
                <c:formatCode>General</c:formatCode>
                <c:ptCount val="1"/>
                <c:pt idx="0">
                  <c:v>3</c:v>
                </c:pt>
              </c:numCache>
            </c:numRef>
          </c:val>
          <c:extLst>
            <c:ext xmlns:c16="http://schemas.microsoft.com/office/drawing/2014/chart" uri="{C3380CC4-5D6E-409C-BE32-E72D297353CC}">
              <c16:uniqueId val="{00000000-2910-4E2F-B833-495166132F4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Pablo Javkin</c:v>
                </c:pt>
              </c:strCache>
            </c:strRef>
          </c:cat>
          <c:val>
            <c:numRef>
              <c:f>Sheet1!$C$2</c:f>
              <c:numCache>
                <c:formatCode>General</c:formatCode>
                <c:ptCount val="1"/>
                <c:pt idx="0">
                  <c:v>25</c:v>
                </c:pt>
              </c:numCache>
            </c:numRef>
          </c:val>
          <c:extLst>
            <c:ext xmlns:c16="http://schemas.microsoft.com/office/drawing/2014/chart" uri="{C3380CC4-5D6E-409C-BE32-E72D297353CC}">
              <c16:uniqueId val="{00000001-2910-4E2F-B833-495166132F4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Pablo Javkin</c:v>
                </c:pt>
              </c:strCache>
            </c:strRef>
          </c:cat>
          <c:val>
            <c:numRef>
              <c:f>Sheet1!$D$2</c:f>
              <c:numCache>
                <c:formatCode>General</c:formatCode>
                <c:ptCount val="1"/>
                <c:pt idx="0">
                  <c:v>9</c:v>
                </c:pt>
              </c:numCache>
            </c:numRef>
          </c:val>
          <c:extLst>
            <c:ext xmlns:c16="http://schemas.microsoft.com/office/drawing/2014/chart" uri="{C3380CC4-5D6E-409C-BE32-E72D297353CC}">
              <c16:uniqueId val="{00000002-2910-4E2F-B833-495166132F4A}"/>
            </c:ext>
          </c:extLst>
        </c:ser>
        <c:dLbls>
          <c:showLegendKey val="0"/>
          <c:showVal val="0"/>
          <c:showCatName val="0"/>
          <c:showSerName val="0"/>
          <c:showPercent val="0"/>
          <c:showBubbleSize val="0"/>
        </c:dLbls>
        <c:gapWidth val="150"/>
        <c:overlap val="100"/>
        <c:axId val="281434896"/>
        <c:axId val="281431944"/>
      </c:barChart>
      <c:catAx>
        <c:axId val="28143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31944"/>
        <c:crosses val="autoZero"/>
        <c:auto val="1"/>
        <c:lblAlgn val="ctr"/>
        <c:lblOffset val="100"/>
        <c:noMultiLvlLbl val="0"/>
      </c:catAx>
      <c:valAx>
        <c:axId val="281431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3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Pablo Javkin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0.20011427808998</c:v>
                </c:pt>
                <c:pt idx="2">
                  <c:v>0.60897299568902996</c:v>
                </c:pt>
                <c:pt idx="3">
                  <c:v>0</c:v>
                </c:pt>
                <c:pt idx="4">
                  <c:v>0.34477896971194</c:v>
                </c:pt>
                <c:pt idx="5">
                  <c:v>0</c:v>
                </c:pt>
                <c:pt idx="6">
                  <c:v>0</c:v>
                </c:pt>
              </c:numCache>
            </c:numRef>
          </c:val>
          <c:extLst>
            <c:ext xmlns:c16="http://schemas.microsoft.com/office/drawing/2014/chart" uri="{C3380CC4-5D6E-409C-BE32-E72D297353CC}">
              <c16:uniqueId val="{00000000-358E-4223-8E98-54D2C840ECCD}"/>
            </c:ext>
          </c:extLst>
        </c:ser>
        <c:dLbls>
          <c:showLegendKey val="0"/>
          <c:showVal val="0"/>
          <c:showCatName val="0"/>
          <c:showSerName val="0"/>
          <c:showPercent val="0"/>
          <c:showBubbleSize val="0"/>
        </c:dLbls>
        <c:gapWidth val="219"/>
        <c:overlap val="-27"/>
        <c:axId val="281427680"/>
        <c:axId val="281428336"/>
      </c:barChart>
      <c:catAx>
        <c:axId val="281427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28336"/>
        <c:crosses val="autoZero"/>
        <c:auto val="1"/>
        <c:lblAlgn val="ctr"/>
        <c:lblOffset val="100"/>
        <c:noMultiLvlLbl val="0"/>
      </c:catAx>
      <c:valAx>
        <c:axId val="28142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27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942774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58129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49387744"/>
                    </a:ext>
                  </a:extLst>
                </a:gridCol>
                <a:gridCol w="740664">
                  <a:extLst>
                    <a:ext uri="{9D8B030D-6E8A-4147-A177-3AD203B41FA5}">
                      <a16:colId xmlns:a16="http://schemas.microsoft.com/office/drawing/2014/main" val="3506230267"/>
                    </a:ext>
                  </a:extLst>
                </a:gridCol>
                <a:gridCol w="740664">
                  <a:extLst>
                    <a:ext uri="{9D8B030D-6E8A-4147-A177-3AD203B41FA5}">
                      <a16:colId xmlns:a16="http://schemas.microsoft.com/office/drawing/2014/main" val="2953524790"/>
                    </a:ext>
                  </a:extLst>
                </a:gridCol>
                <a:gridCol w="740664">
                  <a:extLst>
                    <a:ext uri="{9D8B030D-6E8A-4147-A177-3AD203B41FA5}">
                      <a16:colId xmlns:a16="http://schemas.microsoft.com/office/drawing/2014/main" val="3224168920"/>
                    </a:ext>
                  </a:extLst>
                </a:gridCol>
                <a:gridCol w="740664">
                  <a:extLst>
                    <a:ext uri="{9D8B030D-6E8A-4147-A177-3AD203B41FA5}">
                      <a16:colId xmlns:a16="http://schemas.microsoft.com/office/drawing/2014/main" val="4010712068"/>
                    </a:ext>
                  </a:extLst>
                </a:gridCol>
                <a:gridCol w="740664">
                  <a:extLst>
                    <a:ext uri="{9D8B030D-6E8A-4147-A177-3AD203B41FA5}">
                      <a16:colId xmlns:a16="http://schemas.microsoft.com/office/drawing/2014/main" val="830141309"/>
                    </a:ext>
                  </a:extLst>
                </a:gridCol>
                <a:gridCol w="740664">
                  <a:extLst>
                    <a:ext uri="{9D8B030D-6E8A-4147-A177-3AD203B41FA5}">
                      <a16:colId xmlns:a16="http://schemas.microsoft.com/office/drawing/2014/main" val="396631724"/>
                    </a:ext>
                  </a:extLst>
                </a:gridCol>
                <a:gridCol w="740664">
                  <a:extLst>
                    <a:ext uri="{9D8B030D-6E8A-4147-A177-3AD203B41FA5}">
                      <a16:colId xmlns:a16="http://schemas.microsoft.com/office/drawing/2014/main" val="3426311562"/>
                    </a:ext>
                  </a:extLst>
                </a:gridCol>
                <a:gridCol w="740664">
                  <a:extLst>
                    <a:ext uri="{9D8B030D-6E8A-4147-A177-3AD203B41FA5}">
                      <a16:colId xmlns:a16="http://schemas.microsoft.com/office/drawing/2014/main" val="2645776387"/>
                    </a:ext>
                  </a:extLst>
                </a:gridCol>
                <a:gridCol w="740664">
                  <a:extLst>
                    <a:ext uri="{9D8B030D-6E8A-4147-A177-3AD203B41FA5}">
                      <a16:colId xmlns:a16="http://schemas.microsoft.com/office/drawing/2014/main" val="3092196738"/>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522558492"/>
                  </a:ext>
                </a:extLst>
              </a:tr>
              <a:tr h="370840">
                <a:tc>
                  <a:txBody>
                    <a:bodyPr/>
                    <a:lstStyle/>
                    <a:p>
                      <a:r>
                        <a:rPr lang="en-US" sz="1000"/>
                        <a:t>Pablo Javkin</a:t>
                      </a:r>
                      <a:endParaRPr lang="en-US" sz="1000"/>
                    </a:p>
                  </a:txBody>
                  <a:tcPr/>
                </a:tc>
                <a:tc>
                  <a:txBody>
                    <a:bodyPr/>
                    <a:lstStyle/>
                    <a:p>
                      <a:r>
                        <a:rPr lang="en-US" sz="1000"/>
                        <a:t>9868</a:t>
                      </a:r>
                      <a:endParaRPr lang="en-US" sz="1000"/>
                    </a:p>
                  </a:txBody>
                  <a:tcPr/>
                </a:tc>
                <a:tc>
                  <a:txBody>
                    <a:bodyPr/>
                    <a:lstStyle/>
                    <a:p>
                      <a:r>
                        <a:rPr lang="en-US" sz="1000"/>
                        <a:t>58</a:t>
                      </a:r>
                      <a:endParaRPr lang="en-US" sz="1000"/>
                    </a:p>
                  </a:txBody>
                  <a:tcPr/>
                </a:tc>
                <a:tc>
                  <a:txBody>
                    <a:bodyPr/>
                    <a:lstStyle/>
                    <a:p>
                      <a:r>
                        <a:rPr lang="en-US" sz="1000"/>
                        <a:t>37</a:t>
                      </a:r>
                      <a:endParaRPr lang="en-US" sz="1000"/>
                    </a:p>
                  </a:txBody>
                  <a:tcPr/>
                </a:tc>
                <a:tc>
                  <a:txBody>
                    <a:bodyPr/>
                    <a:lstStyle/>
                    <a:p>
                      <a:r>
                        <a:rPr lang="en-US" sz="1000"/>
                        <a:t>1582</a:t>
                      </a:r>
                      <a:endParaRPr lang="en-US" sz="1000"/>
                    </a:p>
                  </a:txBody>
                  <a:tcPr/>
                </a:tc>
                <a:tc>
                  <a:txBody>
                    <a:bodyPr/>
                    <a:lstStyle/>
                    <a:p>
                      <a:r>
                        <a:rPr lang="en-US" sz="1000"/>
                        <a:t>124</a:t>
                      </a:r>
                      <a:endParaRPr lang="en-US" sz="1000"/>
                    </a:p>
                  </a:txBody>
                  <a:tcPr/>
                </a:tc>
                <a:tc>
                  <a:txBody>
                    <a:bodyPr/>
                    <a:lstStyle/>
                    <a:p>
                      <a:r>
                        <a:rPr lang="en-US" sz="1000"/>
                        <a:t>156</a:t>
                      </a:r>
                      <a:endParaRPr lang="en-US" sz="1000"/>
                    </a:p>
                  </a:txBody>
                  <a:tcPr/>
                </a:tc>
                <a:tc>
                  <a:txBody>
                    <a:bodyPr/>
                    <a:lstStyle/>
                    <a:p>
                      <a:r>
                        <a:rPr lang="en-US" sz="1000"/>
                        <a:t>4</a:t>
                      </a:r>
                      <a:endParaRPr lang="en-US" sz="1000"/>
                    </a:p>
                  </a:txBody>
                  <a:tcPr/>
                </a:tc>
                <a:tc>
                  <a:txBody>
                    <a:bodyPr/>
                    <a:lstStyle/>
                    <a:p>
                      <a:r>
                        <a:rPr lang="en-US" sz="1000"/>
                        <a:t>0.5115%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36263115"/>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0339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71101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4195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45862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6375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9070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3221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37834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268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5962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33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77715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934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25318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989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3065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204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75669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646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20417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520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5243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2113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927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9501982"/>
                    </a:ext>
                  </a:extLst>
                </a:gridCol>
                <a:gridCol w="658368">
                  <a:extLst>
                    <a:ext uri="{9D8B030D-6E8A-4147-A177-3AD203B41FA5}">
                      <a16:colId xmlns:a16="http://schemas.microsoft.com/office/drawing/2014/main" val="2779084162"/>
                    </a:ext>
                  </a:extLst>
                </a:gridCol>
                <a:gridCol w="658368">
                  <a:extLst>
                    <a:ext uri="{9D8B030D-6E8A-4147-A177-3AD203B41FA5}">
                      <a16:colId xmlns:a16="http://schemas.microsoft.com/office/drawing/2014/main" val="3910085548"/>
                    </a:ext>
                  </a:extLst>
                </a:gridCol>
                <a:gridCol w="658368">
                  <a:extLst>
                    <a:ext uri="{9D8B030D-6E8A-4147-A177-3AD203B41FA5}">
                      <a16:colId xmlns:a16="http://schemas.microsoft.com/office/drawing/2014/main" val="3015334700"/>
                    </a:ext>
                  </a:extLst>
                </a:gridCol>
                <a:gridCol w="658368">
                  <a:extLst>
                    <a:ext uri="{9D8B030D-6E8A-4147-A177-3AD203B41FA5}">
                      <a16:colId xmlns:a16="http://schemas.microsoft.com/office/drawing/2014/main" val="2203498344"/>
                    </a:ext>
                  </a:extLst>
                </a:gridCol>
                <a:gridCol w="658368">
                  <a:extLst>
                    <a:ext uri="{9D8B030D-6E8A-4147-A177-3AD203B41FA5}">
                      <a16:colId xmlns:a16="http://schemas.microsoft.com/office/drawing/2014/main" val="2851932180"/>
                    </a:ext>
                  </a:extLst>
                </a:gridCol>
                <a:gridCol w="658368">
                  <a:extLst>
                    <a:ext uri="{9D8B030D-6E8A-4147-A177-3AD203B41FA5}">
                      <a16:colId xmlns:a16="http://schemas.microsoft.com/office/drawing/2014/main" val="1456585635"/>
                    </a:ext>
                  </a:extLst>
                </a:gridCol>
                <a:gridCol w="658368">
                  <a:extLst>
                    <a:ext uri="{9D8B030D-6E8A-4147-A177-3AD203B41FA5}">
                      <a16:colId xmlns:a16="http://schemas.microsoft.com/office/drawing/2014/main" val="53074145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96531811"/>
                  </a:ext>
                </a:extLst>
              </a:tr>
              <a:tr h="370840">
                <a:tc>
                  <a:txBody>
                    <a:bodyPr/>
                    <a:lstStyle/>
                    <a:p>
                      <a:r>
                        <a:rPr lang="es-ES" sz="1000" b="1"/>
                        <a:t>Pablo Javkin - 2016-12-13 19:41:59</a:t>
                      </a:r>
                      <a:r>
                        <a:rPr lang="es-ES" sz="1000"/>
                        <a:t>
Hoy cumplimos lo votado en el Presupuesto Participativo 2016 por los vecinos del Distrito Oeste. Presentamos 23 nuevos Paneles de Alarmas Comunitarias por entornos más seguros para 460 familias de los barrios Urquiza, Bella Vista Oeste, Azcuénaga Sur y Avellaneda Oeste. #YoVotoPorMiBarrio</a:t>
                      </a:r>
                      <a:endParaRPr lang="en-US" sz="1000"/>
                    </a:p>
                  </a:txBody>
                  <a:tcPr/>
                </a:tc>
                <a:tc>
                  <a:txBody>
                    <a:bodyPr/>
                    <a:lstStyle/>
                    <a:p>
                      <a:r>
                        <a:rPr lang="en-US" sz="1000"/>
                        <a:t>1114</a:t>
                      </a:r>
                      <a:endParaRPr lang="en-US" sz="1000"/>
                    </a:p>
                  </a:txBody>
                  <a:tcPr/>
                </a:tc>
                <a:tc>
                  <a:txBody>
                    <a:bodyPr/>
                    <a:lstStyle/>
                    <a:p>
                      <a:r>
                        <a:rPr lang="en-US" sz="1000"/>
                        <a:t>967</a:t>
                      </a:r>
                      <a:endParaRPr lang="en-US" sz="1000"/>
                    </a:p>
                  </a:txBody>
                  <a:tcPr/>
                </a:tc>
                <a:tc>
                  <a:txBody>
                    <a:bodyPr/>
                    <a:lstStyle/>
                    <a:p>
                      <a:r>
                        <a:rPr lang="en-US" sz="1000"/>
                        <a:t>90</a:t>
                      </a:r>
                      <a:endParaRPr lang="en-US" sz="1000"/>
                    </a:p>
                  </a:txBody>
                  <a:tcPr/>
                </a:tc>
                <a:tc>
                  <a:txBody>
                    <a:bodyPr/>
                    <a:lstStyle/>
                    <a:p>
                      <a:r>
                        <a:rPr lang="en-US" sz="1000"/>
                        <a:t>57</a:t>
                      </a:r>
                      <a:endParaRPr lang="en-US" sz="1000"/>
                    </a:p>
                  </a:txBody>
                  <a:tcPr/>
                </a:tc>
                <a:tc>
                  <a:txBody>
                    <a:bodyPr/>
                    <a:lstStyle/>
                    <a:p>
                      <a:r>
                        <a:rPr lang="en-US" sz="1000"/>
                        <a:t>11.3361%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68426149"/>
                  </a:ext>
                </a:extLst>
              </a:tr>
              <a:tr h="370840">
                <a:tc>
                  <a:txBody>
                    <a:bodyPr/>
                    <a:lstStyle/>
                    <a:p>
                      <a:r>
                        <a:rPr lang="es-ES" sz="1000" b="1"/>
                        <a:t>Pablo Javkin - 2016-12-30 20:00:00</a:t>
                      </a:r>
                      <a:r>
                        <a:rPr lang="es-ES" sz="1000"/>
                        <a:t>
Feliz 2017 para todos. Arriba Rosario.</a:t>
                      </a:r>
                      <a:endParaRPr lang="en-US" sz="1000"/>
                    </a:p>
                  </a:txBody>
                  <a:tcPr/>
                </a:tc>
                <a:tc>
                  <a:txBody>
                    <a:bodyPr/>
                    <a:lstStyle/>
                    <a:p>
                      <a:r>
                        <a:rPr lang="en-US" sz="1000"/>
                        <a:t>138</a:t>
                      </a:r>
                      <a:endParaRPr lang="en-US" sz="1000"/>
                    </a:p>
                  </a:txBody>
                  <a:tcPr/>
                </a:tc>
                <a:tc>
                  <a:txBody>
                    <a:bodyPr/>
                    <a:lstStyle/>
                    <a:p>
                      <a:r>
                        <a:rPr lang="en-US" sz="1000"/>
                        <a:t>122</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tc>
                  <a:txBody>
                    <a:bodyPr/>
                    <a:lstStyle/>
                    <a:p>
                      <a:r>
                        <a:rPr lang="en-US" sz="1000"/>
                        <a:t>1.3983%</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738935253"/>
                  </a:ext>
                </a:extLst>
              </a:tr>
              <a:tr h="370840">
                <a:tc>
                  <a:txBody>
                    <a:bodyPr/>
                    <a:lstStyle/>
                    <a:p>
                      <a:r>
                        <a:rPr lang="es-ES" sz="1000" b="1"/>
                        <a:t>Pablo Javkin - 2016-12-13 20:57:56</a:t>
                      </a:r>
                      <a:r>
                        <a:rPr lang="es-ES" sz="1000"/>
                        <a:t>
Empieza el Festival de Innovación Ciudadana.</a:t>
                      </a:r>
                      <a:endParaRPr lang="en-US" sz="1000"/>
                    </a:p>
                  </a:txBody>
                  <a:tcPr/>
                </a:tc>
                <a:tc>
                  <a:txBody>
                    <a:bodyPr/>
                    <a:lstStyle/>
                    <a:p>
                      <a:r>
                        <a:rPr lang="en-US" sz="1000"/>
                        <a:t>46</a:t>
                      </a:r>
                      <a:endParaRPr lang="en-US" sz="1000"/>
                    </a:p>
                  </a:txBody>
                  <a:tcPr/>
                </a:tc>
                <a:tc>
                  <a:txBody>
                    <a:bodyPr/>
                    <a:lstStyle/>
                    <a:p>
                      <a:r>
                        <a:rPr lang="en-US" sz="1000"/>
                        <a:t>28</a:t>
                      </a:r>
                      <a:endParaRPr lang="en-US" sz="1000"/>
                    </a:p>
                  </a:txBody>
                  <a:tcPr/>
                </a:tc>
                <a:tc>
                  <a:txBody>
                    <a:bodyPr/>
                    <a:lstStyle/>
                    <a:p>
                      <a:r>
                        <a:rPr lang="en-US" sz="1000"/>
                        <a:t>4</a:t>
                      </a:r>
                      <a:endParaRPr lang="en-US" sz="1000"/>
                    </a:p>
                  </a:txBody>
                  <a:tcPr/>
                </a:tc>
                <a:tc>
                  <a:txBody>
                    <a:bodyPr/>
                    <a:lstStyle/>
                    <a:p>
                      <a:r>
                        <a:rPr lang="en-US" sz="1000"/>
                        <a:t>14</a:t>
                      </a:r>
                      <a:endParaRPr lang="en-US" sz="1000"/>
                    </a:p>
                  </a:txBody>
                  <a:tcPr/>
                </a:tc>
                <a:tc>
                  <a:txBody>
                    <a:bodyPr/>
                    <a:lstStyle/>
                    <a:p>
                      <a:r>
                        <a:rPr lang="en-US" sz="1000"/>
                        <a:t>0.4681%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72780170"/>
                  </a:ext>
                </a:extLst>
              </a:tr>
              <a:tr h="370840">
                <a:tc>
                  <a:txBody>
                    <a:bodyPr/>
                    <a:lstStyle/>
                    <a:p>
                      <a:r>
                        <a:rPr lang="es-ES" sz="1000" b="1"/>
                        <a:t>Pablo Javkin - 2016-12-17 14:01:07</a:t>
                      </a:r>
                      <a:r>
                        <a:rPr lang="es-ES" sz="1000"/>
                        <a:t>
Si sentís que te caes, la Municipalidad de Rosario tiene una red. Conocé La Estación, un espacio para el abordaje integral ante consumos problemáticos.
http://bit.ly/2hS3zto</a:t>
                      </a:r>
                      <a:endParaRPr lang="en-US" sz="1000"/>
                    </a:p>
                  </a:txBody>
                  <a:tcPr/>
                </a:tc>
                <a:tc>
                  <a:txBody>
                    <a:bodyPr/>
                    <a:lstStyle/>
                    <a:p>
                      <a:r>
                        <a:rPr lang="en-US" sz="1000"/>
                        <a:t>40</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0.4052%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49498366"/>
                  </a:ext>
                </a:extLst>
              </a:tr>
              <a:tr h="370840">
                <a:tc>
                  <a:txBody>
                    <a:bodyPr/>
                    <a:lstStyle/>
                    <a:p>
                      <a:r>
                        <a:rPr lang="es-ES" sz="1000" b="1"/>
                        <a:t>Pablo Javkin - 2016-12-12 21:14:54</a:t>
                      </a:r>
                      <a:r>
                        <a:rPr lang="es-ES" sz="1000"/>
                        <a:t>
Hoy cumplimos lo votado en el Presupuesto Participativo 2016 por los vecinos del Distrito Oeste. Presentamos 23 nuevos Paneles de Alarmas Comunitarias por entornos más seguros para 460 familias de los barrios Urquiza, Bella Vista Oeste, Azcuénaga Sur y Avellaneda Oeste. 
También reconocimos a los cientos de voluntarios que trabajan mirando al otro, con compromiso cívico y ciudadano. Una red que construimos entre todos y es un orgullo para nuestra ciudad.
Juntos, por la Rosario que queremos.</a:t>
                      </a:r>
                      <a:endParaRPr lang="en-US" sz="1000"/>
                    </a:p>
                  </a:txBody>
                  <a:tcPr/>
                </a:tc>
                <a:tc>
                  <a:txBody>
                    <a:bodyPr/>
                    <a:lstStyle/>
                    <a:p>
                      <a:r>
                        <a:rPr lang="en-US" sz="1000"/>
                        <a:t>39</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0.3971%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96928346"/>
                  </a:ext>
                </a:extLst>
              </a:tr>
              <a:tr h="370840">
                <a:tc>
                  <a:txBody>
                    <a:bodyPr/>
                    <a:lstStyle/>
                    <a:p>
                      <a:r>
                        <a:rPr lang="es-ES" sz="1000" b="1"/>
                        <a:t>Pablo Javkin - 2016-12-22 19:00:02</a:t>
                      </a:r>
                      <a:r>
                        <a:rPr lang="es-ES" sz="1000"/>
                        <a:t>
Hoy presentamos #RosarioResponde. Una nueva herramienta de la Municipalidad que permite responder consultas de manera instantánea. Mandando un mensaje de Whatsapp al 3415000147 podés saber sobre tránsito, habilitación, corralón, alertas, veredas y más. Innovación y desarrollo para estar más cerca.
http://bit.ly/2hLR9CP</a:t>
                      </a:r>
                      <a:endParaRPr lang="en-US" sz="1000"/>
                    </a:p>
                  </a:txBody>
                  <a:tcPr/>
                </a:tc>
                <a:tc>
                  <a:txBody>
                    <a:bodyPr/>
                    <a:lstStyle/>
                    <a:p>
                      <a:r>
                        <a:rPr lang="en-US" sz="1000"/>
                        <a:t>27</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0.2735%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34275755"/>
                  </a:ext>
                </a:extLst>
              </a:tr>
              <a:tr h="370840">
                <a:tc>
                  <a:txBody>
                    <a:bodyPr/>
                    <a:lstStyle/>
                    <a:p>
                      <a:r>
                        <a:rPr lang="es-ES" sz="1000" b="1"/>
                        <a:t>Pablo Javkin - 2016-12-26 21:00:00</a:t>
                      </a:r>
                      <a:r>
                        <a:rPr lang="es-ES" sz="1000"/>
                        <a:t>
Si en estos días tenés que obtener o renovar tu carnet de conducir, acordate que podés hacerlo de manera rápida y sencilla. Entrá a la sección de trámites de www.rosario.gov.ar solicitá un turno online y elegí cualquier distrito de la ciudad.</a:t>
                      </a:r>
                      <a:endParaRPr lang="en-US" sz="1000"/>
                    </a:p>
                  </a:txBody>
                  <a:tcPr/>
                </a:tc>
                <a:tc>
                  <a:txBody>
                    <a:bodyPr/>
                    <a:lstStyle/>
                    <a:p>
                      <a:r>
                        <a:rPr lang="en-US" sz="1000"/>
                        <a:t>26</a:t>
                      </a:r>
                      <a:endParaRPr lang="en-US" sz="1000"/>
                    </a:p>
                  </a:txBody>
                  <a:tcPr/>
                </a:tc>
                <a:tc>
                  <a:txBody>
                    <a:bodyPr/>
                    <a:lstStyle/>
                    <a:p>
                      <a:r>
                        <a:rPr lang="en-US" sz="1000"/>
                        <a:t>17</a:t>
                      </a:r>
                      <a:endParaRPr lang="en-US" sz="1000"/>
                    </a:p>
                  </a:txBody>
                  <a:tcPr/>
                </a:tc>
                <a:tc>
                  <a:txBody>
                    <a:bodyPr/>
                    <a:lstStyle/>
                    <a:p>
                      <a:r>
                        <a:rPr lang="en-US" sz="1000"/>
                        <a:t>2</a:t>
                      </a:r>
                      <a:endParaRPr lang="en-US" sz="1000"/>
                    </a:p>
                  </a:txBody>
                  <a:tcPr/>
                </a:tc>
                <a:tc>
                  <a:txBody>
                    <a:bodyPr/>
                    <a:lstStyle/>
                    <a:p>
                      <a:r>
                        <a:rPr lang="en-US" sz="1000"/>
                        <a:t>7</a:t>
                      </a:r>
                      <a:endParaRPr lang="en-US" sz="1000"/>
                    </a:p>
                  </a:txBody>
                  <a:tcPr/>
                </a:tc>
                <a:tc>
                  <a:txBody>
                    <a:bodyPr/>
                    <a:lstStyle/>
                    <a:p>
                      <a:r>
                        <a:rPr lang="en-US" sz="1000"/>
                        <a:t>0.2635%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44369669"/>
                  </a:ext>
                </a:extLst>
              </a:tr>
              <a:tr h="370840">
                <a:tc>
                  <a:txBody>
                    <a:bodyPr/>
                    <a:lstStyle/>
                    <a:p>
                      <a:r>
                        <a:rPr lang="es-ES" sz="1000" b="1"/>
                        <a:t>Pablo Javkin - 2016-12-18 13:58:50</a:t>
                      </a:r>
                      <a:r>
                        <a:rPr lang="es-ES" sz="1000"/>
                        <a:t>
Alarmas comunitarias, refugios en paradas de colectivos y cámaras de seguridad. Cumpliendo lo votado por los vecinos en el Presupuesto Participativo 2016. Nota de hoy en el Diario La Capital - Rosario.
http://bit.ly/2hfgNMN</a:t>
                      </a:r>
                      <a:endParaRPr lang="en-US" sz="1000"/>
                    </a:p>
                  </a:txBody>
                  <a:tcPr/>
                </a:tc>
                <a:tc>
                  <a:txBody>
                    <a:bodyPr/>
                    <a:lstStyle/>
                    <a:p>
                      <a:r>
                        <a:rPr lang="en-US" sz="1000"/>
                        <a:t>23</a:t>
                      </a:r>
                      <a:endParaRPr lang="en-US" sz="1000"/>
                    </a:p>
                  </a:txBody>
                  <a:tcPr/>
                </a:tc>
                <a:tc>
                  <a:txBody>
                    <a:bodyPr/>
                    <a:lstStyle/>
                    <a:p>
                      <a:r>
                        <a:rPr lang="en-US" sz="1000"/>
                        <a:t>21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0.2330%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31569696"/>
                  </a:ext>
                </a:extLst>
              </a:tr>
              <a:tr h="370840">
                <a:tc>
                  <a:txBody>
                    <a:bodyPr/>
                    <a:lstStyle/>
                    <a:p>
                      <a:r>
                        <a:rPr lang="es-ES" sz="1000" b="1"/>
                        <a:t>Pablo Javkin - 2016-12-12 10:05:38</a:t>
                      </a:r>
                      <a:r>
                        <a:rPr lang="es-ES" sz="1000"/>
                        <a:t>
Realizamos las muestras de fin de año de los Puntos Digitales de los Distritos Noroeste y Oeste de la ciudad. Compartimos junto a los jóvenes una jornada de música, VJ's, imágenes interactivas y juegos, en estos espacios que pensamos desde la Municipalidad para la inclusión y el acceso a las nuevas tecnologías.
http://bit.ly/2gQO54E</a:t>
                      </a:r>
                      <a:endParaRPr lang="en-US" sz="1000"/>
                    </a:p>
                  </a:txBody>
                  <a:tcPr/>
                </a:tc>
                <a:tc>
                  <a:txBody>
                    <a:bodyPr/>
                    <a:lstStyle/>
                    <a:p>
                      <a:r>
                        <a:rPr lang="en-US" sz="1000"/>
                        <a:t>23</a:t>
                      </a:r>
                      <a:endParaRPr lang="en-US" sz="1000"/>
                    </a:p>
                  </a:txBody>
                  <a:tcPr/>
                </a:tc>
                <a:tc>
                  <a:txBody>
                    <a:bodyPr/>
                    <a:lstStyle/>
                    <a:p>
                      <a:r>
                        <a:rPr lang="en-US" sz="1000"/>
                        <a:t>20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0.2342%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2363846"/>
                  </a:ext>
                </a:extLst>
              </a:tr>
              <a:tr h="370840">
                <a:tc>
                  <a:txBody>
                    <a:bodyPr/>
                    <a:lstStyle/>
                    <a:p>
                      <a:r>
                        <a:rPr lang="es-ES" sz="1000" b="1"/>
                        <a:t>Pablo Javkin - 2016-12-05 10:38:23</a:t>
                      </a:r>
                      <a:r>
                        <a:rPr lang="es-ES" sz="1000"/>
                        <a:t>
A los rosarinos nos gusta involucrarnos, así lo demostramos en el Presupuesto Participativo. 93300 votos ciudadanos para mejorar la cuidad en cada rincón.
Nota del Diario La Capital - Rosario.</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0.2242%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2950736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134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904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1780671"/>
                    </a:ext>
                  </a:extLst>
                </a:gridCol>
                <a:gridCol w="658368">
                  <a:extLst>
                    <a:ext uri="{9D8B030D-6E8A-4147-A177-3AD203B41FA5}">
                      <a16:colId xmlns:a16="http://schemas.microsoft.com/office/drawing/2014/main" val="2818225579"/>
                    </a:ext>
                  </a:extLst>
                </a:gridCol>
                <a:gridCol w="658368">
                  <a:extLst>
                    <a:ext uri="{9D8B030D-6E8A-4147-A177-3AD203B41FA5}">
                      <a16:colId xmlns:a16="http://schemas.microsoft.com/office/drawing/2014/main" val="1272150300"/>
                    </a:ext>
                  </a:extLst>
                </a:gridCol>
                <a:gridCol w="658368">
                  <a:extLst>
                    <a:ext uri="{9D8B030D-6E8A-4147-A177-3AD203B41FA5}">
                      <a16:colId xmlns:a16="http://schemas.microsoft.com/office/drawing/2014/main" val="1775642979"/>
                    </a:ext>
                  </a:extLst>
                </a:gridCol>
                <a:gridCol w="658368">
                  <a:extLst>
                    <a:ext uri="{9D8B030D-6E8A-4147-A177-3AD203B41FA5}">
                      <a16:colId xmlns:a16="http://schemas.microsoft.com/office/drawing/2014/main" val="668256316"/>
                    </a:ext>
                  </a:extLst>
                </a:gridCol>
                <a:gridCol w="658368">
                  <a:extLst>
                    <a:ext uri="{9D8B030D-6E8A-4147-A177-3AD203B41FA5}">
                      <a16:colId xmlns:a16="http://schemas.microsoft.com/office/drawing/2014/main" val="1781335694"/>
                    </a:ext>
                  </a:extLst>
                </a:gridCol>
                <a:gridCol w="658368">
                  <a:extLst>
                    <a:ext uri="{9D8B030D-6E8A-4147-A177-3AD203B41FA5}">
                      <a16:colId xmlns:a16="http://schemas.microsoft.com/office/drawing/2014/main" val="3511609629"/>
                    </a:ext>
                  </a:extLst>
                </a:gridCol>
                <a:gridCol w="658368">
                  <a:extLst>
                    <a:ext uri="{9D8B030D-6E8A-4147-A177-3AD203B41FA5}">
                      <a16:colId xmlns:a16="http://schemas.microsoft.com/office/drawing/2014/main" val="420315263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82696380"/>
                  </a:ext>
                </a:extLst>
              </a:tr>
              <a:tr h="370840">
                <a:tc>
                  <a:txBody>
                    <a:bodyPr/>
                    <a:lstStyle/>
                    <a:p>
                      <a:r>
                        <a:rPr lang="es-ES" sz="1000" b="1"/>
                        <a:t>Pablo Javkin - 2016-12-15 14:00:00</a:t>
                      </a:r>
                      <a:r>
                        <a:rPr lang="es-ES" sz="1000"/>
                        <a:t>
Haciendo en todos los distritos de la ciudad.</a:t>
                      </a:r>
                      <a:endParaRPr lang="en-US" sz="1000"/>
                    </a:p>
                  </a:txBody>
                  <a:tcPr/>
                </a:tc>
                <a:tc>
                  <a:txBody>
                    <a:bodyPr/>
                    <a:lstStyle/>
                    <a:p>
                      <a:r>
                        <a:rPr lang="en-US" sz="1000"/>
                        <a:t>21</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0.2131%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52301302"/>
                  </a:ext>
                </a:extLst>
              </a:tr>
              <a:tr h="370840">
                <a:tc>
                  <a:txBody>
                    <a:bodyPr/>
                    <a:lstStyle/>
                    <a:p>
                      <a:r>
                        <a:rPr lang="es-ES" sz="1000" b="1"/>
                        <a:t>Pablo Javkin - 2016-12-28 20:00:00</a:t>
                      </a:r>
                      <a:r>
                        <a:rPr lang="es-ES" sz="1000"/>
                        <a:t>
Nuevos senderos, mayor iluminación, desmalezado, limpieza, veredas. Trabajando en toda la ciudad para mejorar los espacios que compartimos.</a:t>
                      </a:r>
                      <a:endParaRPr lang="en-US" sz="1000"/>
                    </a:p>
                  </a:txBody>
                  <a:tcPr/>
                </a:tc>
                <a:tc>
                  <a:txBody>
                    <a:bodyPr/>
                    <a:lstStyle/>
                    <a:p>
                      <a:r>
                        <a:rPr lang="en-US" sz="1000"/>
                        <a:t>20</a:t>
                      </a:r>
                      <a:endParaRPr lang="en-US" sz="1000"/>
                    </a:p>
                  </a:txBody>
                  <a:tcPr/>
                </a:tc>
                <a:tc>
                  <a:txBody>
                    <a:bodyPr/>
                    <a:lstStyle/>
                    <a:p>
                      <a:r>
                        <a:rPr lang="en-US" sz="1000"/>
                        <a:t>15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0.2027%</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50897019"/>
                  </a:ext>
                </a:extLst>
              </a:tr>
              <a:tr h="370840">
                <a:tc>
                  <a:txBody>
                    <a:bodyPr/>
                    <a:lstStyle/>
                    <a:p>
                      <a:r>
                        <a:rPr lang="es-ES" sz="1000" b="1"/>
                        <a:t>Pablo Javkin - 2016-12-06 12:00:03</a:t>
                      </a:r>
                      <a:r>
                        <a:rPr lang="es-ES" sz="1000"/>
                        <a:t>
Unos de los proyectos destacados del Presupuesto Participativo fue la comparsa inclusiva del Área Barrial 4, del Distrito Sur. Roxana es representante del centro cultural “Alas para crecer” y fue impulsora de la iniciativa. Para ella, el Presupuesto "es una herramienta que permite año a año lograr los objetivos para el barrio, que se compromete y revoluciona con el mismo fin".
Si te interesa conocer y seguir la ejecución de esta propuesta, podrás hacerlo acá: http://bit.ly/2g5q7Sh</a:t>
                      </a:r>
                      <a:endParaRPr lang="en-US" sz="1000"/>
                    </a:p>
                  </a:txBody>
                  <a:tcPr/>
                </a:tc>
                <a:tc>
                  <a:txBody>
                    <a:bodyPr/>
                    <a:lstStyle/>
                    <a:p>
                      <a:r>
                        <a:rPr lang="en-US" sz="1000"/>
                        <a:t>20</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0.2038%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01271807"/>
                  </a:ext>
                </a:extLst>
              </a:tr>
              <a:tr h="370840">
                <a:tc>
                  <a:txBody>
                    <a:bodyPr/>
                    <a:lstStyle/>
                    <a:p>
                      <a:r>
                        <a:rPr lang="es-ES" sz="1000" b="1"/>
                        <a:t>Pablo Javkin - 2016-12-22 10:00:00</a:t>
                      </a:r>
                      <a:r>
                        <a:rPr lang="es-ES" sz="1000"/>
                        <a:t>
Ayer celebramos un año de mucho trabajo junto a vecinalistas. Brindamos por su historia y su capacidad de lucha para mejorar nuestros barrios. Por las 90 vecinales que están funcionando hoy en la ciudad, 30 recuperadas y 2 nuevas creadas. Seguir fortaleciendo los vínculos para mejorar los espacios de convivencia.</a:t>
                      </a:r>
                      <a:endParaRPr lang="en-US" sz="1000"/>
                    </a:p>
                  </a:txBody>
                  <a:tcPr/>
                </a:tc>
                <a:tc>
                  <a:txBody>
                    <a:bodyPr/>
                    <a:lstStyle/>
                    <a:p>
                      <a:r>
                        <a:rPr lang="en-US" sz="1000"/>
                        <a:t>19</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0.1925%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6057528"/>
                  </a:ext>
                </a:extLst>
              </a:tr>
              <a:tr h="370840">
                <a:tc>
                  <a:txBody>
                    <a:bodyPr/>
                    <a:lstStyle/>
                    <a:p>
                      <a:r>
                        <a:rPr lang="es-ES" sz="1000" b="1"/>
                        <a:t>Pablo Javkin - 2016-12-07 09:30:02</a:t>
                      </a:r>
                      <a:r>
                        <a:rPr lang="es-ES" sz="1000"/>
                        <a:t>
Un nuevo miércoles de #OperativoIntegral. Hoy estaremos en el Barrio Casiano Casas, realizando obras, inspecciones y controles en el sector comprendido entre las calles Casiano Casas, Baigorria, Pizzurno y Larrechea. Cerca de nuestros vecinos con todas las áreas del municipio.</a:t>
                      </a:r>
                      <a:endParaRPr lang="en-US" sz="1000"/>
                    </a:p>
                  </a:txBody>
                  <a:tcPr/>
                </a:tc>
                <a:tc>
                  <a:txBody>
                    <a:bodyPr/>
                    <a:lstStyle/>
                    <a:p>
                      <a:r>
                        <a:rPr lang="en-US" sz="1000"/>
                        <a:t>18</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29195037"/>
                  </a:ext>
                </a:extLst>
              </a:tr>
              <a:tr h="370840">
                <a:tc>
                  <a:txBody>
                    <a:bodyPr/>
                    <a:lstStyle/>
                    <a:p>
                      <a:r>
                        <a:rPr lang="es-ES" sz="1000" b="1"/>
                        <a:t>Pablo Javkin - 2016-12-16 14:32:53</a:t>
                      </a:r>
                      <a:r>
                        <a:rPr lang="es-ES" sz="1000"/>
                        <a:t>
Semana de obras en nuestra ciudad. De norte a sur y de este a oeste, trabajando para seguir por lo que falta.
http://bit.ly/2hClOT8</a:t>
                      </a:r>
                      <a:endParaRPr lang="en-US" sz="1000"/>
                    </a:p>
                  </a:txBody>
                  <a:tcPr/>
                </a:tc>
                <a:tc>
                  <a:txBody>
                    <a:bodyPr/>
                    <a:lstStyle/>
                    <a:p>
                      <a:r>
                        <a:rPr lang="en-US" sz="1000"/>
                        <a:t>18</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0.1823%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29098257"/>
                  </a:ext>
                </a:extLst>
              </a:tr>
              <a:tr h="370840">
                <a:tc>
                  <a:txBody>
                    <a:bodyPr/>
                    <a:lstStyle/>
                    <a:p>
                      <a:r>
                        <a:rPr lang="es-ES" sz="1000" b="1"/>
                        <a:t>Pablo Javkin - 2016-12-16 21:07:22</a:t>
                      </a:r>
                      <a:r>
                        <a:rPr lang="es-ES" sz="1000"/>
                        <a:t>
Celebrando el año de trabajo del Distrito Sudoeste. 7 Consejos Barriales, 300 vecinos, 110 instituciones, 40 encuentros. Hacemos juntos la ciudad que queremos. #RosarioParticipa</a:t>
                      </a:r>
                      <a:endParaRPr lang="en-US" sz="1000"/>
                    </a:p>
                  </a:txBody>
                  <a:tcPr/>
                </a:tc>
                <a:tc>
                  <a:txBody>
                    <a:bodyPr/>
                    <a:lstStyle/>
                    <a:p>
                      <a:r>
                        <a:rPr lang="en-US" sz="1000"/>
                        <a:t>18</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0.1823%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19378460"/>
                  </a:ext>
                </a:extLst>
              </a:tr>
              <a:tr h="370840">
                <a:tc>
                  <a:txBody>
                    <a:bodyPr/>
                    <a:lstStyle/>
                    <a:p>
                      <a:r>
                        <a:rPr lang="es-ES" sz="1000" b="1"/>
                        <a:t>Pablo Javkin - 2016-12-27 14:00:03</a:t>
                      </a:r>
                      <a:r>
                        <a:rPr lang="es-ES" sz="1000"/>
                        <a:t>
Capacitaciones y talleres de plástica, danza, máscaras, murgas. Acá podés conocer los espacios culturales que hay en los 6 distritos de la ciudad para este verano: http://bit.ly/2imOJID</a:t>
                      </a:r>
                      <a:endParaRPr lang="en-US" sz="1000"/>
                    </a:p>
                  </a:txBody>
                  <a:tcPr/>
                </a:tc>
                <a:tc>
                  <a:txBody>
                    <a:bodyPr/>
                    <a:lstStyle/>
                    <a:p>
                      <a:r>
                        <a:rPr lang="en-US" sz="1000"/>
                        <a:t>17</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0.1722%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05326300"/>
                  </a:ext>
                </a:extLst>
              </a:tr>
              <a:tr h="370840">
                <a:tc>
                  <a:txBody>
                    <a:bodyPr/>
                    <a:lstStyle/>
                    <a:p>
                      <a:r>
                        <a:rPr lang="en-US" sz="1000" b="1"/>
                        <a:t>Pablo Javkin - 2016-12-05 09:14:38</a:t>
                      </a:r>
                      <a:r>
                        <a:rPr lang="en-US" sz="1000"/>
                        <a:t>
</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0.1630%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92008079"/>
                  </a:ext>
                </a:extLst>
              </a:tr>
              <a:tr h="370840">
                <a:tc>
                  <a:txBody>
                    <a:bodyPr/>
                    <a:lstStyle/>
                    <a:p>
                      <a:r>
                        <a:rPr lang="es-ES" sz="1000" b="1"/>
                        <a:t>Pablo Javkin - 2016-12-13 14:50:18</a:t>
                      </a:r>
                      <a:r>
                        <a:rPr lang="es-ES" sz="1000"/>
                        <a:t>
Hoy tengo el gusto de compartir un panel de innovación con Juca Ferreira en el #FestInn organizado por SantaLab. Juca fue Ministro de Cultura de Brasil y es referente internacional en políticas públicas, software libre y cultura abierta.
Te esperamos a las 19 en Plataforma Lavardén para poder pensar en red. Participación ciudadana en nuestra ciudad.</a:t>
                      </a:r>
                      <a:endParaRPr lang="en-US" sz="1000"/>
                    </a:p>
                  </a:txBody>
                  <a:tcPr/>
                </a:tc>
                <a:tc>
                  <a:txBody>
                    <a:bodyPr/>
                    <a:lstStyle/>
                    <a:p>
                      <a:r>
                        <a:rPr lang="en-US" sz="1000"/>
                        <a:t>16</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0.1628%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7725211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352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7265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1783865"/>
                    </a:ext>
                  </a:extLst>
                </a:gridCol>
                <a:gridCol w="658368">
                  <a:extLst>
                    <a:ext uri="{9D8B030D-6E8A-4147-A177-3AD203B41FA5}">
                      <a16:colId xmlns:a16="http://schemas.microsoft.com/office/drawing/2014/main" val="375765701"/>
                    </a:ext>
                  </a:extLst>
                </a:gridCol>
                <a:gridCol w="658368">
                  <a:extLst>
                    <a:ext uri="{9D8B030D-6E8A-4147-A177-3AD203B41FA5}">
                      <a16:colId xmlns:a16="http://schemas.microsoft.com/office/drawing/2014/main" val="264776416"/>
                    </a:ext>
                  </a:extLst>
                </a:gridCol>
                <a:gridCol w="658368">
                  <a:extLst>
                    <a:ext uri="{9D8B030D-6E8A-4147-A177-3AD203B41FA5}">
                      <a16:colId xmlns:a16="http://schemas.microsoft.com/office/drawing/2014/main" val="259745728"/>
                    </a:ext>
                  </a:extLst>
                </a:gridCol>
                <a:gridCol w="658368">
                  <a:extLst>
                    <a:ext uri="{9D8B030D-6E8A-4147-A177-3AD203B41FA5}">
                      <a16:colId xmlns:a16="http://schemas.microsoft.com/office/drawing/2014/main" val="69651841"/>
                    </a:ext>
                  </a:extLst>
                </a:gridCol>
                <a:gridCol w="658368">
                  <a:extLst>
                    <a:ext uri="{9D8B030D-6E8A-4147-A177-3AD203B41FA5}">
                      <a16:colId xmlns:a16="http://schemas.microsoft.com/office/drawing/2014/main" val="2165854667"/>
                    </a:ext>
                  </a:extLst>
                </a:gridCol>
                <a:gridCol w="658368">
                  <a:extLst>
                    <a:ext uri="{9D8B030D-6E8A-4147-A177-3AD203B41FA5}">
                      <a16:colId xmlns:a16="http://schemas.microsoft.com/office/drawing/2014/main" val="2111673612"/>
                    </a:ext>
                  </a:extLst>
                </a:gridCol>
                <a:gridCol w="658368">
                  <a:extLst>
                    <a:ext uri="{9D8B030D-6E8A-4147-A177-3AD203B41FA5}">
                      <a16:colId xmlns:a16="http://schemas.microsoft.com/office/drawing/2014/main" val="60619276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82965813"/>
                  </a:ext>
                </a:extLst>
              </a:tr>
              <a:tr h="370840">
                <a:tc>
                  <a:txBody>
                    <a:bodyPr/>
                    <a:lstStyle/>
                    <a:p>
                      <a:r>
                        <a:rPr lang="es-ES" sz="1000" b="1"/>
                        <a:t>Pablo Javkin - 2016-12-01 20:00:01</a:t>
                      </a:r>
                      <a:r>
                        <a:rPr lang="es-ES" sz="1000"/>
                        <a:t>
Como cada semana, trabajamos juntos en todos los distritos de la ciudad. Mejoras urbanas, acondicionamiento de plazas, bacheo, limpieza, colocación de cestos, ensanchamiento de veredas. En cada rincón, por una Rosario mejor.</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0.1631%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42965927"/>
                  </a:ext>
                </a:extLst>
              </a:tr>
              <a:tr h="370840">
                <a:tc>
                  <a:txBody>
                    <a:bodyPr/>
                    <a:lstStyle/>
                    <a:p>
                      <a:r>
                        <a:rPr lang="es-ES" sz="1000" b="1"/>
                        <a:t>Pablo Javkin - 2016-12-21 14:48:54</a:t>
                      </a:r>
                      <a:r>
                        <a:rPr lang="es-ES" sz="1000"/>
                        <a:t>
Trabajos de poda y zanjeo, Imusa, repotenciación de luminarias y mejoramiento del espacio público de Moreno y Biedma. En el Operativo Integral de hoy hicimos y escuchamos a los vecinos para seguir mejorando el barrio Moreno.</a:t>
                      </a:r>
                      <a:endParaRPr lang="en-US" sz="1000"/>
                    </a:p>
                  </a:txBody>
                  <a:tcPr/>
                </a:tc>
                <a:tc>
                  <a:txBody>
                    <a:bodyPr/>
                    <a:lstStyle/>
                    <a:p>
                      <a:r>
                        <a:rPr lang="en-US" sz="1000"/>
                        <a:t>16</a:t>
                      </a:r>
                      <a:endParaRPr lang="en-US" sz="1000"/>
                    </a:p>
                  </a:txBody>
                  <a:tcPr/>
                </a:tc>
                <a:tc>
                  <a:txBody>
                    <a:bodyPr/>
                    <a:lstStyle/>
                    <a:p>
                      <a:r>
                        <a:rPr lang="en-US" sz="1000"/>
                        <a:t>12</a:t>
                      </a:r>
                      <a:endParaRPr lang="en-US" sz="1000"/>
                    </a:p>
                  </a:txBody>
                  <a:tcPr/>
                </a:tc>
                <a:tc>
                  <a:txBody>
                    <a:bodyPr/>
                    <a:lstStyle/>
                    <a:p>
                      <a:r>
                        <a:rPr lang="en-US" sz="1000"/>
                        <a:t>3</a:t>
                      </a:r>
                      <a:endParaRPr lang="en-US" sz="1000"/>
                    </a:p>
                  </a:txBody>
                  <a:tcPr/>
                </a:tc>
                <a:tc>
                  <a:txBody>
                    <a:bodyPr/>
                    <a:lstStyle/>
                    <a:p>
                      <a:r>
                        <a:rPr lang="en-US" sz="1000"/>
                        <a:t>1</a:t>
                      </a:r>
                      <a:endParaRPr lang="en-US" sz="1000"/>
                    </a:p>
                  </a:txBody>
                  <a:tcPr/>
                </a:tc>
                <a:tc>
                  <a:txBody>
                    <a:bodyPr/>
                    <a:lstStyle/>
                    <a:p>
                      <a:r>
                        <a:rPr lang="en-US" sz="1000"/>
                        <a:t>0.1621%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16120562"/>
                  </a:ext>
                </a:extLst>
              </a:tr>
              <a:tr h="370840">
                <a:tc>
                  <a:txBody>
                    <a:bodyPr/>
                    <a:lstStyle/>
                    <a:p>
                      <a:r>
                        <a:rPr lang="es-ES" sz="1000" b="1"/>
                        <a:t>Pablo Javkin - 2016-12-30 14:00:00</a:t>
                      </a:r>
                      <a:r>
                        <a:rPr lang="es-ES" sz="1000"/>
                        <a:t>
160 cursos de formación en los barrios de la ciudad. Felicitaciones a todos los jóvenes que participaron del Nueva Oportunidad y nos compartieron sus trabajos y experiencias.
http://bit.ly/2iJLRsM</a:t>
                      </a:r>
                      <a:endParaRPr lang="en-US" sz="1000"/>
                    </a:p>
                  </a:txBody>
                  <a:tcPr/>
                </a:tc>
                <a:tc>
                  <a:txBody>
                    <a:bodyPr/>
                    <a:lstStyle/>
                    <a:p>
                      <a:r>
                        <a:rPr lang="en-US" sz="1000"/>
                        <a:t>14</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0.1419%</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4139812606"/>
                  </a:ext>
                </a:extLst>
              </a:tr>
              <a:tr h="370840">
                <a:tc>
                  <a:txBody>
                    <a:bodyPr/>
                    <a:lstStyle/>
                    <a:p>
                      <a:r>
                        <a:rPr lang="es-ES" sz="1000" b="1"/>
                        <a:t>Pablo Javkin - 2016-12-29 14:11:28</a:t>
                      </a:r>
                      <a:r>
                        <a:rPr lang="es-ES" sz="1000"/>
                        <a:t>
Ayer estuvimos junto a los trabajadores del Diario Elciudadanoweb que recuperaron la empresa y terminaron de conformar la cooperativa La Cigarra. Apoyamos su lucha y compromiso porque necesitamos pluralidad de voces para contar lo que pasa en nuestra ciudad. Y de un buen periodismo que lo esté mirando.⁠⁠⁠⁠</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0.1317%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96533435"/>
                  </a:ext>
                </a:extLst>
              </a:tr>
              <a:tr h="370840">
                <a:tc>
                  <a:txBody>
                    <a:bodyPr/>
                    <a:lstStyle/>
                    <a:p>
                      <a:r>
                        <a:rPr lang="es-ES" sz="1000" b="1"/>
                        <a:t>Pablo Javkin - 2016-12-29 20:04:09</a:t>
                      </a:r>
                      <a:r>
                        <a:rPr lang="es-ES" sz="1000"/>
                        <a:t>
Hoy terminamos de colocar nuevos contenedores en 50 cuadras del barrio Fisherton, en el sector comprendido por Wilde, Eva Perón, Circunvalación y Brassey. 
Entre todos cuidamos los espacios públicos de la ciudad.
http://bit.ly/2imQMiF</a:t>
                      </a:r>
                      <a:endParaRPr lang="en-US" sz="1000"/>
                    </a:p>
                  </a:txBody>
                  <a:tcPr/>
                </a:tc>
                <a:tc>
                  <a:txBody>
                    <a:bodyPr/>
                    <a:lstStyle/>
                    <a:p>
                      <a:r>
                        <a:rPr lang="en-US" sz="1000"/>
                        <a:t>12</a:t>
                      </a:r>
                      <a:endParaRPr lang="en-US" sz="1000"/>
                    </a:p>
                  </a:txBody>
                  <a:tcPr/>
                </a:tc>
                <a:tc>
                  <a:txBody>
                    <a:bodyPr/>
                    <a:lstStyle/>
                    <a:p>
                      <a:r>
                        <a:rPr lang="en-US" sz="1000"/>
                        <a:t>10</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0.1216%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6461046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7847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14419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6976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82782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3240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947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8913472"/>
                    </a:ext>
                  </a:extLst>
                </a:gridCol>
                <a:gridCol w="1645920">
                  <a:extLst>
                    <a:ext uri="{9D8B030D-6E8A-4147-A177-3AD203B41FA5}">
                      <a16:colId xmlns:a16="http://schemas.microsoft.com/office/drawing/2014/main" val="2772184178"/>
                    </a:ext>
                  </a:extLst>
                </a:gridCol>
                <a:gridCol w="822960">
                  <a:extLst>
                    <a:ext uri="{9D8B030D-6E8A-4147-A177-3AD203B41FA5}">
                      <a16:colId xmlns:a16="http://schemas.microsoft.com/office/drawing/2014/main" val="3313818532"/>
                    </a:ext>
                  </a:extLst>
                </a:gridCol>
                <a:gridCol w="822960">
                  <a:extLst>
                    <a:ext uri="{9D8B030D-6E8A-4147-A177-3AD203B41FA5}">
                      <a16:colId xmlns:a16="http://schemas.microsoft.com/office/drawing/2014/main" val="1226704011"/>
                    </a:ext>
                  </a:extLst>
                </a:gridCol>
                <a:gridCol w="822960">
                  <a:extLst>
                    <a:ext uri="{9D8B030D-6E8A-4147-A177-3AD203B41FA5}">
                      <a16:colId xmlns:a16="http://schemas.microsoft.com/office/drawing/2014/main" val="184642310"/>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462276974"/>
                  </a:ext>
                </a:extLst>
              </a:tr>
              <a:tr h="370840">
                <a:tc>
                  <a:txBody>
                    <a:bodyPr/>
                    <a:lstStyle/>
                    <a:p>
                      <a:r>
                        <a:rPr lang="es-ES" sz="1000" b="1"/>
                        <a:t>Pablo Javkin</a:t>
                      </a:r>
                      <a:r>
                        <a:rPr lang="es-ES" sz="1000"/>
                        <a:t> was asked by </a:t>
                      </a:r>
                      <a:r>
                        <a:rPr lang="es-ES" sz="1000" b="1"/>
                        <a:t>Mariana Elizabeth Gentili - 2016-12-13 21:25:28</a:t>
                      </a:r>
                      <a:r>
                        <a:rPr lang="es-ES" sz="1000"/>
                        <a:t>
DIFUNDIR CON SUMA URGENCIA POR FAVOR EN EL DIA DE LA FECHA 10/12/16 A LAS 20:16 HORAS MOMENTO EN QUE INGRESO AL DEPARTAMENTO QUE HABITO CON MIS 2 HIJOS MENORES DE EDAD,SE ENCONTRABAN ESTOS MAL VIVIENTES DE NOMBRE HUGO PADRE DE GISELA ZARATE DELINCUENTE DENUNCIADA FUNCIONARIA PUBLICA Policía Federal Argentina esposa de DAVID FONTANA DELINCUENTE DENUNCIADO FUNCIONARIO PUBLICO Policia Federal Argentina,cuando refiere en voz alta:...GUARDA QUE AHI VIENE!! Y SU HIJO LADRON DENUNCIADO DE NOMBRE Aaron Nicolas DESAFIANDOME SIN DARME EL PASO,JUNTO A SU MADRE DELINCUENTE DENUNCIADA MADRE DE GISELA ZARATE Y MACARENA LADRONA DENUNCIADA///..Difundir con SUMA URGENCIA POR FAVOR,en el dia de la fecha 19/11/16 a las 20 horas al ingresar al departamento que habito con mis 2 hijos menores de edad se encontraban en la puerta de ingreso estos DELINCUENTES LADRONES DENUNCIADOS de nombre Aaron Nicolas y el MINI DISCIPULO hostiigandome,cuando subo las escaleras baja este COBARDE VIOLENTO DE GENERO Y MENORES </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98871394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987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75262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5111920"/>
                    </a:ext>
                  </a:extLst>
                </a:gridCol>
                <a:gridCol w="2468880">
                  <a:extLst>
                    <a:ext uri="{9D8B030D-6E8A-4147-A177-3AD203B41FA5}">
                      <a16:colId xmlns:a16="http://schemas.microsoft.com/office/drawing/2014/main" val="3732635303"/>
                    </a:ext>
                  </a:extLst>
                </a:gridCol>
                <a:gridCol w="822960">
                  <a:extLst>
                    <a:ext uri="{9D8B030D-6E8A-4147-A177-3AD203B41FA5}">
                      <a16:colId xmlns:a16="http://schemas.microsoft.com/office/drawing/2014/main" val="1744578204"/>
                    </a:ext>
                  </a:extLst>
                </a:gridCol>
                <a:gridCol w="822960">
                  <a:extLst>
                    <a:ext uri="{9D8B030D-6E8A-4147-A177-3AD203B41FA5}">
                      <a16:colId xmlns:a16="http://schemas.microsoft.com/office/drawing/2014/main" val="1000501440"/>
                    </a:ext>
                  </a:extLst>
                </a:gridCol>
                <a:gridCol w="822960">
                  <a:extLst>
                    <a:ext uri="{9D8B030D-6E8A-4147-A177-3AD203B41FA5}">
                      <a16:colId xmlns:a16="http://schemas.microsoft.com/office/drawing/2014/main" val="405593454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74989910"/>
                  </a:ext>
                </a:extLst>
              </a:tr>
              <a:tr h="370840">
                <a:tc>
                  <a:txBody>
                    <a:bodyPr/>
                    <a:lstStyle/>
                    <a:p>
                      <a:r>
                        <a:rPr lang="en-US" sz="1000"/>
                        <a:t>Federico Brussa Hilligardt</a:t>
                      </a:r>
                      <a:endParaRPr lang="en-US" sz="1000"/>
                    </a:p>
                  </a:txBody>
                  <a:tcPr/>
                </a:tc>
                <a:tc>
                  <a:txBody>
                    <a:bodyPr/>
                    <a:lstStyle/>
                    <a:p>
                      <a:r>
                        <a:rPr lang="en-US" sz="1000"/>
                        <a:t>Pablo Javkin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780086603"/>
                  </a:ext>
                </a:extLst>
              </a:tr>
              <a:tr h="370840">
                <a:tc>
                  <a:txBody>
                    <a:bodyPr/>
                    <a:lstStyle/>
                    <a:p>
                      <a:r>
                        <a:rPr lang="en-US" sz="1000"/>
                        <a:t>Juan Gonzalez</a:t>
                      </a:r>
                      <a:endParaRPr lang="en-US" sz="1000"/>
                    </a:p>
                  </a:txBody>
                  <a:tcPr/>
                </a:tc>
                <a:tc>
                  <a:txBody>
                    <a:bodyPr/>
                    <a:lstStyle/>
                    <a:p>
                      <a:r>
                        <a:rPr lang="en-US" sz="1000"/>
                        <a:t>Pablo Javkin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130091772"/>
                  </a:ext>
                </a:extLst>
              </a:tr>
              <a:tr h="370840">
                <a:tc>
                  <a:txBody>
                    <a:bodyPr/>
                    <a:lstStyle/>
                    <a:p>
                      <a:r>
                        <a:rPr lang="en-US" sz="1000"/>
                        <a:t>Manuel Luis Martino</a:t>
                      </a:r>
                      <a:endParaRPr lang="en-US" sz="1000"/>
                    </a:p>
                  </a:txBody>
                  <a:tcPr/>
                </a:tc>
                <a:tc>
                  <a:txBody>
                    <a:bodyPr/>
                    <a:lstStyle/>
                    <a:p>
                      <a:r>
                        <a:rPr lang="en-US" sz="1000"/>
                        <a:t>Pablo Javkin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645130239"/>
                  </a:ext>
                </a:extLst>
              </a:tr>
              <a:tr h="370840">
                <a:tc>
                  <a:txBody>
                    <a:bodyPr/>
                    <a:lstStyle/>
                    <a:p>
                      <a:r>
                        <a:rPr lang="en-US" sz="1000"/>
                        <a:t>Juli Serpille</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063702253"/>
                  </a:ext>
                </a:extLst>
              </a:tr>
              <a:tr h="370840">
                <a:tc>
                  <a:txBody>
                    <a:bodyPr/>
                    <a:lstStyle/>
                    <a:p>
                      <a:r>
                        <a:rPr lang="en-US" sz="1000"/>
                        <a:t>Rolando Maggi</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425331337"/>
                  </a:ext>
                </a:extLst>
              </a:tr>
              <a:tr h="370840">
                <a:tc>
                  <a:txBody>
                    <a:bodyPr/>
                    <a:lstStyle/>
                    <a:p>
                      <a:r>
                        <a:rPr lang="en-US" sz="1000"/>
                        <a:t>Daniel Coppo</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737354450"/>
                  </a:ext>
                </a:extLst>
              </a:tr>
              <a:tr h="370840">
                <a:tc>
                  <a:txBody>
                    <a:bodyPr/>
                    <a:lstStyle/>
                    <a:p>
                      <a:r>
                        <a:rPr lang="en-US" sz="1000"/>
                        <a:t>Silvia Sanjuan</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4292590788"/>
                  </a:ext>
                </a:extLst>
              </a:tr>
              <a:tr h="370840">
                <a:tc>
                  <a:txBody>
                    <a:bodyPr/>
                    <a:lstStyle/>
                    <a:p>
                      <a:r>
                        <a:rPr lang="en-US" sz="1000"/>
                        <a:t>Beatriz Lucia Gagliardi</a:t>
                      </a:r>
                      <a:endParaRPr lang="en-US" sz="1000"/>
                    </a:p>
                  </a:txBody>
                  <a:tcPr/>
                </a:tc>
                <a:tc>
                  <a:txBody>
                    <a:bodyPr/>
                    <a:lstStyle/>
                    <a:p>
                      <a:r>
                        <a:rPr lang="en-US" sz="1000"/>
                        <a:t>Pablo Javkin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791002475"/>
                  </a:ext>
                </a:extLst>
              </a:tr>
              <a:tr h="370840">
                <a:tc>
                  <a:txBody>
                    <a:bodyPr/>
                    <a:lstStyle/>
                    <a:p>
                      <a:r>
                        <a:rPr lang="en-US" sz="1000"/>
                        <a:t>Susana Fernandez</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70505229"/>
                  </a:ext>
                </a:extLst>
              </a:tr>
              <a:tr h="370840">
                <a:tc>
                  <a:txBody>
                    <a:bodyPr/>
                    <a:lstStyle/>
                    <a:p>
                      <a:r>
                        <a:rPr lang="en-US" sz="1000"/>
                        <a:t>Carlos Sesan</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401726111"/>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9012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8946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1131433"/>
                    </a:ext>
                  </a:extLst>
                </a:gridCol>
                <a:gridCol w="2468880">
                  <a:extLst>
                    <a:ext uri="{9D8B030D-6E8A-4147-A177-3AD203B41FA5}">
                      <a16:colId xmlns:a16="http://schemas.microsoft.com/office/drawing/2014/main" val="1824475427"/>
                    </a:ext>
                  </a:extLst>
                </a:gridCol>
                <a:gridCol w="822960">
                  <a:extLst>
                    <a:ext uri="{9D8B030D-6E8A-4147-A177-3AD203B41FA5}">
                      <a16:colId xmlns:a16="http://schemas.microsoft.com/office/drawing/2014/main" val="3416568673"/>
                    </a:ext>
                  </a:extLst>
                </a:gridCol>
                <a:gridCol w="822960">
                  <a:extLst>
                    <a:ext uri="{9D8B030D-6E8A-4147-A177-3AD203B41FA5}">
                      <a16:colId xmlns:a16="http://schemas.microsoft.com/office/drawing/2014/main" val="500275082"/>
                    </a:ext>
                  </a:extLst>
                </a:gridCol>
                <a:gridCol w="822960">
                  <a:extLst>
                    <a:ext uri="{9D8B030D-6E8A-4147-A177-3AD203B41FA5}">
                      <a16:colId xmlns:a16="http://schemas.microsoft.com/office/drawing/2014/main" val="235809347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2866339406"/>
                  </a:ext>
                </a:extLst>
              </a:tr>
              <a:tr h="370840">
                <a:tc>
                  <a:txBody>
                    <a:bodyPr/>
                    <a:lstStyle/>
                    <a:p>
                      <a:r>
                        <a:rPr lang="en-US" sz="1000"/>
                        <a:t>Monica Fabiana Espinoza</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586254974"/>
                  </a:ext>
                </a:extLst>
              </a:tr>
              <a:tr h="370840">
                <a:tc>
                  <a:txBody>
                    <a:bodyPr/>
                    <a:lstStyle/>
                    <a:p>
                      <a:r>
                        <a:rPr lang="en-US" sz="1000"/>
                        <a:t>Viviana Buontempo</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573825915"/>
                  </a:ext>
                </a:extLst>
              </a:tr>
              <a:tr h="370840">
                <a:tc>
                  <a:txBody>
                    <a:bodyPr/>
                    <a:lstStyle/>
                    <a:p>
                      <a:r>
                        <a:rPr lang="en-US" sz="1000"/>
                        <a:t>Maria Cuenca</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122114908"/>
                  </a:ext>
                </a:extLst>
              </a:tr>
              <a:tr h="370840">
                <a:tc>
                  <a:txBody>
                    <a:bodyPr/>
                    <a:lstStyle/>
                    <a:p>
                      <a:r>
                        <a:rPr lang="en-US" sz="1000"/>
                        <a:t>Raul H. Albarracin</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219020224"/>
                  </a:ext>
                </a:extLst>
              </a:tr>
              <a:tr h="370840">
                <a:tc>
                  <a:txBody>
                    <a:bodyPr/>
                    <a:lstStyle/>
                    <a:p>
                      <a:r>
                        <a:rPr lang="en-US" sz="1000"/>
                        <a:t>Ana María Fernandez Pardo</a:t>
                      </a:r>
                      <a:endParaRPr lang="en-US" sz="1000"/>
                    </a:p>
                  </a:txBody>
                  <a:tcPr/>
                </a:tc>
                <a:tc>
                  <a:txBody>
                    <a:bodyPr/>
                    <a:lstStyle/>
                    <a:p>
                      <a:r>
                        <a:rPr lang="en-US" sz="1000"/>
                        <a:t>Pablo Javkin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41648850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1287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779</Words>
  <Application>Microsoft Office PowerPoint</Application>
  <PresentationFormat>On-screen Show (4:3)</PresentationFormat>
  <Paragraphs>401</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2017-01-01T00:59:01Z</dcterms:created>
  <dcterms:modified xsi:type="dcterms:W3CDTF">2017-01-01T00:59:57Z</dcterms:modified>
</cp:coreProperties>
</file>