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70972</c:v>
                </c:pt>
                <c:pt idx="1">
                  <c:v>70978</c:v>
                </c:pt>
                <c:pt idx="2">
                  <c:v>70987</c:v>
                </c:pt>
                <c:pt idx="3">
                  <c:v>70992</c:v>
                </c:pt>
                <c:pt idx="4">
                  <c:v>71055</c:v>
                </c:pt>
                <c:pt idx="5">
                  <c:v>71140</c:v>
                </c:pt>
                <c:pt idx="6">
                  <c:v>71167</c:v>
                </c:pt>
                <c:pt idx="7">
                  <c:v>71176</c:v>
                </c:pt>
                <c:pt idx="8">
                  <c:v>71176</c:v>
                </c:pt>
                <c:pt idx="9">
                  <c:v>71178</c:v>
                </c:pt>
                <c:pt idx="10">
                  <c:v>71179</c:v>
                </c:pt>
                <c:pt idx="11">
                  <c:v>71199</c:v>
                </c:pt>
                <c:pt idx="12">
                  <c:v>71209</c:v>
                </c:pt>
                <c:pt idx="13">
                  <c:v>71266</c:v>
                </c:pt>
                <c:pt idx="14">
                  <c:v>71315</c:v>
                </c:pt>
                <c:pt idx="15">
                  <c:v>71323</c:v>
                </c:pt>
                <c:pt idx="16">
                  <c:v>71331</c:v>
                </c:pt>
                <c:pt idx="17">
                  <c:v>71358</c:v>
                </c:pt>
                <c:pt idx="18">
                  <c:v>71399</c:v>
                </c:pt>
                <c:pt idx="19">
                  <c:v>71430</c:v>
                </c:pt>
                <c:pt idx="20">
                  <c:v>71545</c:v>
                </c:pt>
                <c:pt idx="21">
                  <c:v>71588</c:v>
                </c:pt>
                <c:pt idx="22">
                  <c:v>71641</c:v>
                </c:pt>
                <c:pt idx="23">
                  <c:v>71697</c:v>
                </c:pt>
                <c:pt idx="24">
                  <c:v>71740</c:v>
                </c:pt>
                <c:pt idx="25">
                  <c:v>71796</c:v>
                </c:pt>
                <c:pt idx="26">
                  <c:v>71971</c:v>
                </c:pt>
                <c:pt idx="27">
                  <c:v>72133</c:v>
                </c:pt>
                <c:pt idx="28">
                  <c:v>72193</c:v>
                </c:pt>
                <c:pt idx="29">
                  <c:v>72220</c:v>
                </c:pt>
                <c:pt idx="30">
                  <c:v>72269</c:v>
                </c:pt>
              </c:numCache>
            </c:numRef>
          </c:val>
          <c:smooth val="0"/>
          <c:extLst>
            <c:ext xmlns:c16="http://schemas.microsoft.com/office/drawing/2014/chart" uri="{C3380CC4-5D6E-409C-BE32-E72D297353CC}">
              <c16:uniqueId val="{00000000-C9A2-49CB-8D9C-5693ACA9329C}"/>
            </c:ext>
          </c:extLst>
        </c:ser>
        <c:dLbls>
          <c:showLegendKey val="0"/>
          <c:showVal val="0"/>
          <c:showCatName val="0"/>
          <c:showSerName val="0"/>
          <c:showPercent val="0"/>
          <c:showBubbleSize val="0"/>
        </c:dLbls>
        <c:smooth val="0"/>
        <c:axId val="273521272"/>
        <c:axId val="273518976"/>
      </c:lineChart>
      <c:catAx>
        <c:axId val="27352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18976"/>
        <c:crosses val="autoZero"/>
        <c:auto val="1"/>
        <c:lblAlgn val="ctr"/>
        <c:lblOffset val="100"/>
        <c:noMultiLvlLbl val="0"/>
      </c:catAx>
      <c:valAx>
        <c:axId val="27351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52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BF26-4608-B46E-5D34E8672052}"/>
            </c:ext>
          </c:extLst>
        </c:ser>
        <c:dLbls>
          <c:showLegendKey val="0"/>
          <c:showVal val="0"/>
          <c:showCatName val="0"/>
          <c:showSerName val="0"/>
          <c:showPercent val="0"/>
          <c:showBubbleSize val="0"/>
        </c:dLbls>
        <c:axId val="169425328"/>
        <c:axId val="169428608"/>
      </c:radarChart>
      <c:catAx>
        <c:axId val="16942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28608"/>
        <c:crosses val="autoZero"/>
        <c:auto val="1"/>
        <c:lblAlgn val="ctr"/>
        <c:lblOffset val="100"/>
        <c:noMultiLvlLbl val="0"/>
      </c:catAx>
      <c:valAx>
        <c:axId val="16942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2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18</c:v>
                </c:pt>
                <c:pt idx="1">
                  <c:v>6</c:v>
                </c:pt>
                <c:pt idx="2">
                  <c:v>9</c:v>
                </c:pt>
                <c:pt idx="3">
                  <c:v>5</c:v>
                </c:pt>
                <c:pt idx="4">
                  <c:v>63</c:v>
                </c:pt>
                <c:pt idx="5">
                  <c:v>85</c:v>
                </c:pt>
                <c:pt idx="6">
                  <c:v>27</c:v>
                </c:pt>
                <c:pt idx="7">
                  <c:v>9</c:v>
                </c:pt>
                <c:pt idx="8">
                  <c:v>0</c:v>
                </c:pt>
                <c:pt idx="9">
                  <c:v>2</c:v>
                </c:pt>
                <c:pt idx="10">
                  <c:v>1</c:v>
                </c:pt>
                <c:pt idx="11">
                  <c:v>20</c:v>
                </c:pt>
                <c:pt idx="12">
                  <c:v>10</c:v>
                </c:pt>
                <c:pt idx="13">
                  <c:v>57</c:v>
                </c:pt>
                <c:pt idx="14">
                  <c:v>49</c:v>
                </c:pt>
                <c:pt idx="15">
                  <c:v>8</c:v>
                </c:pt>
                <c:pt idx="16">
                  <c:v>8</c:v>
                </c:pt>
                <c:pt idx="17">
                  <c:v>27</c:v>
                </c:pt>
                <c:pt idx="18">
                  <c:v>41</c:v>
                </c:pt>
                <c:pt idx="19">
                  <c:v>31</c:v>
                </c:pt>
                <c:pt idx="20">
                  <c:v>115</c:v>
                </c:pt>
                <c:pt idx="21">
                  <c:v>43</c:v>
                </c:pt>
                <c:pt idx="22">
                  <c:v>53</c:v>
                </c:pt>
                <c:pt idx="23">
                  <c:v>56</c:v>
                </c:pt>
                <c:pt idx="24">
                  <c:v>43</c:v>
                </c:pt>
                <c:pt idx="25">
                  <c:v>56</c:v>
                </c:pt>
                <c:pt idx="26">
                  <c:v>175</c:v>
                </c:pt>
                <c:pt idx="27">
                  <c:v>162</c:v>
                </c:pt>
                <c:pt idx="28">
                  <c:v>60</c:v>
                </c:pt>
                <c:pt idx="29">
                  <c:v>27</c:v>
                </c:pt>
                <c:pt idx="30">
                  <c:v>49</c:v>
                </c:pt>
              </c:numCache>
            </c:numRef>
          </c:val>
          <c:smooth val="0"/>
          <c:extLst>
            <c:ext xmlns:c16="http://schemas.microsoft.com/office/drawing/2014/chart" uri="{C3380CC4-5D6E-409C-BE32-E72D297353CC}">
              <c16:uniqueId val="{00000000-09AE-4154-9AB4-F385C9449730}"/>
            </c:ext>
          </c:extLst>
        </c:ser>
        <c:dLbls>
          <c:showLegendKey val="0"/>
          <c:showVal val="0"/>
          <c:showCatName val="0"/>
          <c:showSerName val="0"/>
          <c:showPercent val="0"/>
          <c:showBubbleSize val="0"/>
        </c:dLbls>
        <c:smooth val="0"/>
        <c:axId val="169428936"/>
        <c:axId val="169426640"/>
      </c:lineChart>
      <c:catAx>
        <c:axId val="16942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26640"/>
        <c:crosses val="autoZero"/>
        <c:auto val="1"/>
        <c:lblAlgn val="ctr"/>
        <c:lblOffset val="100"/>
        <c:noMultiLvlLbl val="0"/>
      </c:catAx>
      <c:valAx>
        <c:axId val="16942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2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75</c:v>
                </c:pt>
                <c:pt idx="2">
                  <c:v>90</c:v>
                </c:pt>
                <c:pt idx="3">
                  <c:v>36</c:v>
                </c:pt>
                <c:pt idx="4">
                  <c:v>19</c:v>
                </c:pt>
                <c:pt idx="5">
                  <c:v>25</c:v>
                </c:pt>
                <c:pt idx="6">
                  <c:v>19</c:v>
                </c:pt>
              </c:numCache>
            </c:numRef>
          </c:val>
          <c:extLst>
            <c:ext xmlns:c16="http://schemas.microsoft.com/office/drawing/2014/chart" uri="{C3380CC4-5D6E-409C-BE32-E72D297353CC}">
              <c16:uniqueId val="{00000000-F749-4E1C-B94C-6E4606EA09A5}"/>
            </c:ext>
          </c:extLst>
        </c:ser>
        <c:dLbls>
          <c:showLegendKey val="0"/>
          <c:showVal val="0"/>
          <c:showCatName val="0"/>
          <c:showSerName val="0"/>
          <c:showPercent val="0"/>
          <c:showBubbleSize val="0"/>
        </c:dLbls>
        <c:gapWidth val="219"/>
        <c:overlap val="-27"/>
        <c:axId val="281322920"/>
        <c:axId val="281316360"/>
      </c:barChart>
      <c:catAx>
        <c:axId val="28132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6360"/>
        <c:crosses val="autoZero"/>
        <c:auto val="1"/>
        <c:lblAlgn val="ctr"/>
        <c:lblOffset val="100"/>
        <c:noMultiLvlLbl val="0"/>
      </c:catAx>
      <c:valAx>
        <c:axId val="28131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2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c:v>
                </c:pt>
                <c:pt idx="1">
                  <c:v>1</c:v>
                </c:pt>
                <c:pt idx="2">
                  <c:v>2</c:v>
                </c:pt>
                <c:pt idx="3">
                  <c:v>1</c:v>
                </c:pt>
                <c:pt idx="4">
                  <c:v>3</c:v>
                </c:pt>
                <c:pt idx="5">
                  <c:v>2</c:v>
                </c:pt>
                <c:pt idx="6">
                  <c:v>2</c:v>
                </c:pt>
                <c:pt idx="7">
                  <c:v>3</c:v>
                </c:pt>
                <c:pt idx="8">
                  <c:v>2</c:v>
                </c:pt>
                <c:pt idx="9">
                  <c:v>2</c:v>
                </c:pt>
                <c:pt idx="10">
                  <c:v>1</c:v>
                </c:pt>
                <c:pt idx="11">
                  <c:v>2</c:v>
                </c:pt>
                <c:pt idx="12">
                  <c:v>2</c:v>
                </c:pt>
                <c:pt idx="13">
                  <c:v>2</c:v>
                </c:pt>
                <c:pt idx="14">
                  <c:v>3</c:v>
                </c:pt>
                <c:pt idx="15">
                  <c:v>3</c:v>
                </c:pt>
                <c:pt idx="16">
                  <c:v>2</c:v>
                </c:pt>
                <c:pt idx="17">
                  <c:v>2</c:v>
                </c:pt>
                <c:pt idx="18">
                  <c:v>2</c:v>
                </c:pt>
                <c:pt idx="19">
                  <c:v>3</c:v>
                </c:pt>
                <c:pt idx="20">
                  <c:v>2</c:v>
                </c:pt>
                <c:pt idx="21">
                  <c:v>2</c:v>
                </c:pt>
                <c:pt idx="22">
                  <c:v>2</c:v>
                </c:pt>
                <c:pt idx="23">
                  <c:v>2</c:v>
                </c:pt>
                <c:pt idx="24">
                  <c:v>1</c:v>
                </c:pt>
                <c:pt idx="25">
                  <c:v>3</c:v>
                </c:pt>
                <c:pt idx="26">
                  <c:v>3</c:v>
                </c:pt>
                <c:pt idx="27">
                  <c:v>2</c:v>
                </c:pt>
                <c:pt idx="28">
                  <c:v>2</c:v>
                </c:pt>
                <c:pt idx="29">
                  <c:v>2</c:v>
                </c:pt>
                <c:pt idx="30">
                  <c:v>0</c:v>
                </c:pt>
              </c:numCache>
            </c:numRef>
          </c:val>
          <c:smooth val="0"/>
          <c:extLst>
            <c:ext xmlns:c16="http://schemas.microsoft.com/office/drawing/2014/chart" uri="{C3380CC4-5D6E-409C-BE32-E72D297353CC}">
              <c16:uniqueId val="{00000000-F4B6-4E5A-913A-9FAB3043C886}"/>
            </c:ext>
          </c:extLst>
        </c:ser>
        <c:dLbls>
          <c:showLegendKey val="0"/>
          <c:showVal val="0"/>
          <c:showCatName val="0"/>
          <c:showSerName val="0"/>
          <c:showPercent val="0"/>
          <c:showBubbleSize val="0"/>
        </c:dLbls>
        <c:smooth val="0"/>
        <c:axId val="281318984"/>
        <c:axId val="281317016"/>
      </c:lineChart>
      <c:catAx>
        <c:axId val="28131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7016"/>
        <c:crosses val="autoZero"/>
        <c:auto val="1"/>
        <c:lblAlgn val="ctr"/>
        <c:lblOffset val="100"/>
        <c:noMultiLvlLbl val="0"/>
      </c:catAx>
      <c:valAx>
        <c:axId val="28131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10</c:v>
                </c:pt>
                <c:pt idx="2">
                  <c:v>8</c:v>
                </c:pt>
                <c:pt idx="3">
                  <c:v>14</c:v>
                </c:pt>
                <c:pt idx="4">
                  <c:v>10</c:v>
                </c:pt>
                <c:pt idx="5">
                  <c:v>8</c:v>
                </c:pt>
                <c:pt idx="6">
                  <c:v>5</c:v>
                </c:pt>
              </c:numCache>
            </c:numRef>
          </c:val>
          <c:extLst>
            <c:ext xmlns:c16="http://schemas.microsoft.com/office/drawing/2014/chart" uri="{C3380CC4-5D6E-409C-BE32-E72D297353CC}">
              <c16:uniqueId val="{00000000-B644-4ACA-B069-423839A3E384}"/>
            </c:ext>
          </c:extLst>
        </c:ser>
        <c:dLbls>
          <c:showLegendKey val="0"/>
          <c:showVal val="0"/>
          <c:showCatName val="0"/>
          <c:showSerName val="0"/>
          <c:showPercent val="0"/>
          <c:showBubbleSize val="0"/>
        </c:dLbls>
        <c:gapWidth val="219"/>
        <c:overlap val="-27"/>
        <c:axId val="281319640"/>
        <c:axId val="281319968"/>
      </c:barChart>
      <c:catAx>
        <c:axId val="28131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9968"/>
        <c:crosses val="autoZero"/>
        <c:auto val="1"/>
        <c:lblAlgn val="ctr"/>
        <c:lblOffset val="100"/>
        <c:noMultiLvlLbl val="0"/>
      </c:catAx>
      <c:valAx>
        <c:axId val="28131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0.64199944149679</c:v>
                </c:pt>
                <c:pt idx="1">
                  <c:v>0.94149678860652997</c:v>
                </c:pt>
                <c:pt idx="2">
                  <c:v>0.66776040212231003</c:v>
                </c:pt>
                <c:pt idx="3">
                  <c:v>0.35674392627758</c:v>
                </c:pt>
                <c:pt idx="4">
                  <c:v>9.7458810388159997E-2</c:v>
                </c:pt>
                <c:pt idx="5">
                  <c:v>0.26825607372242</c:v>
                </c:pt>
                <c:pt idx="6">
                  <c:v>0.24602066461882</c:v>
                </c:pt>
              </c:numCache>
            </c:numRef>
          </c:val>
          <c:extLst>
            <c:ext xmlns:c16="http://schemas.microsoft.com/office/drawing/2014/chart" uri="{C3380CC4-5D6E-409C-BE32-E72D297353CC}">
              <c16:uniqueId val="{00000000-FC7B-4FDE-B061-28C605983123}"/>
            </c:ext>
          </c:extLst>
        </c:ser>
        <c:dLbls>
          <c:showLegendKey val="0"/>
          <c:showVal val="0"/>
          <c:showCatName val="0"/>
          <c:showSerName val="0"/>
          <c:showPercent val="0"/>
          <c:showBubbleSize val="0"/>
        </c:dLbls>
        <c:gapWidth val="219"/>
        <c:overlap val="-27"/>
        <c:axId val="280042880"/>
        <c:axId val="280038288"/>
      </c:barChart>
      <c:catAx>
        <c:axId val="28004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38288"/>
        <c:crosses val="autoZero"/>
        <c:auto val="1"/>
        <c:lblAlgn val="ctr"/>
        <c:lblOffset val="100"/>
        <c:noMultiLvlLbl val="0"/>
      </c:catAx>
      <c:valAx>
        <c:axId val="28003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4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1</c:v>
                </c:pt>
                <c:pt idx="6">
                  <c:v>0</c:v>
                </c:pt>
                <c:pt idx="7">
                  <c:v>0</c:v>
                </c:pt>
                <c:pt idx="8">
                  <c:v>0</c:v>
                </c:pt>
                <c:pt idx="9">
                  <c:v>0</c:v>
                </c:pt>
                <c:pt idx="10">
                  <c:v>2</c:v>
                </c:pt>
                <c:pt idx="11">
                  <c:v>12</c:v>
                </c:pt>
                <c:pt idx="12">
                  <c:v>10</c:v>
                </c:pt>
                <c:pt idx="13">
                  <c:v>4</c:v>
                </c:pt>
                <c:pt idx="14">
                  <c:v>5</c:v>
                </c:pt>
                <c:pt idx="15">
                  <c:v>5</c:v>
                </c:pt>
                <c:pt idx="16">
                  <c:v>2</c:v>
                </c:pt>
                <c:pt idx="17">
                  <c:v>4</c:v>
                </c:pt>
                <c:pt idx="18">
                  <c:v>8</c:v>
                </c:pt>
                <c:pt idx="19">
                  <c:v>8</c:v>
                </c:pt>
                <c:pt idx="20">
                  <c:v>4</c:v>
                </c:pt>
                <c:pt idx="21">
                  <c:v>0</c:v>
                </c:pt>
                <c:pt idx="22">
                  <c:v>0</c:v>
                </c:pt>
                <c:pt idx="23">
                  <c:v>0</c:v>
                </c:pt>
              </c:numCache>
            </c:numRef>
          </c:val>
          <c:smooth val="0"/>
          <c:extLst>
            <c:ext xmlns:c16="http://schemas.microsoft.com/office/drawing/2014/chart" uri="{C3380CC4-5D6E-409C-BE32-E72D297353CC}">
              <c16:uniqueId val="{00000000-F5BE-40E0-B485-C4DC593A67D1}"/>
            </c:ext>
          </c:extLst>
        </c:ser>
        <c:dLbls>
          <c:showLegendKey val="0"/>
          <c:showVal val="0"/>
          <c:showCatName val="0"/>
          <c:showSerName val="0"/>
          <c:showPercent val="0"/>
          <c:showBubbleSize val="0"/>
        </c:dLbls>
        <c:smooth val="0"/>
        <c:axId val="280038616"/>
        <c:axId val="280040256"/>
      </c:lineChart>
      <c:catAx>
        <c:axId val="28003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40256"/>
        <c:crosses val="autoZero"/>
        <c:auto val="1"/>
        <c:lblAlgn val="ctr"/>
        <c:lblOffset val="100"/>
        <c:noMultiLvlLbl val="0"/>
      </c:catAx>
      <c:valAx>
        <c:axId val="28004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3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0.10193537576452</c:v>
                </c:pt>
                <c:pt idx="6">
                  <c:v>0</c:v>
                </c:pt>
                <c:pt idx="7">
                  <c:v>0</c:v>
                </c:pt>
                <c:pt idx="8">
                  <c:v>0</c:v>
                </c:pt>
                <c:pt idx="9">
                  <c:v>0</c:v>
                </c:pt>
                <c:pt idx="10">
                  <c:v>4.1891250314184003E-2</c:v>
                </c:pt>
                <c:pt idx="11">
                  <c:v>0.37341395071727002</c:v>
                </c:pt>
                <c:pt idx="12">
                  <c:v>0.18655570139916999</c:v>
                </c:pt>
                <c:pt idx="13">
                  <c:v>0.14557209484179001</c:v>
                </c:pt>
                <c:pt idx="14">
                  <c:v>0.32228335241713002</c:v>
                </c:pt>
                <c:pt idx="15">
                  <c:v>0.16030385120228</c:v>
                </c:pt>
                <c:pt idx="16">
                  <c:v>3.4155332756165002</c:v>
                </c:pt>
                <c:pt idx="17">
                  <c:v>0.94709135085318996</c:v>
                </c:pt>
                <c:pt idx="18">
                  <c:v>0.51788058200910003</c:v>
                </c:pt>
                <c:pt idx="19">
                  <c:v>0.33128997123467002</c:v>
                </c:pt>
                <c:pt idx="20">
                  <c:v>0.89612366297093005</c:v>
                </c:pt>
                <c:pt idx="21">
                  <c:v>0</c:v>
                </c:pt>
                <c:pt idx="22">
                  <c:v>0</c:v>
                </c:pt>
                <c:pt idx="23">
                  <c:v>0</c:v>
                </c:pt>
              </c:numCache>
            </c:numRef>
          </c:val>
          <c:smooth val="0"/>
          <c:extLst>
            <c:ext xmlns:c16="http://schemas.microsoft.com/office/drawing/2014/chart" uri="{C3380CC4-5D6E-409C-BE32-E72D297353CC}">
              <c16:uniqueId val="{00000000-65E9-4E3E-8513-5EAB05CC8D5B}"/>
            </c:ext>
          </c:extLst>
        </c:ser>
        <c:dLbls>
          <c:showLegendKey val="0"/>
          <c:showVal val="0"/>
          <c:showCatName val="0"/>
          <c:showSerName val="0"/>
          <c:showPercent val="0"/>
          <c:showBubbleSize val="0"/>
        </c:dLbls>
        <c:smooth val="0"/>
        <c:axId val="275109864"/>
        <c:axId val="275104944"/>
      </c:lineChart>
      <c:catAx>
        <c:axId val="27510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04944"/>
        <c:crosses val="autoZero"/>
        <c:auto val="1"/>
        <c:lblAlgn val="ctr"/>
        <c:lblOffset val="100"/>
        <c:noMultiLvlLbl val="0"/>
      </c:catAx>
      <c:valAx>
        <c:axId val="27510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0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Muni Rosario</c:v>
                </c:pt>
              </c:strCache>
            </c:strRef>
          </c:cat>
          <c:val>
            <c:numRef>
              <c:f>Sheet1!$B$2</c:f>
              <c:numCache>
                <c:formatCode>General</c:formatCode>
                <c:ptCount val="1"/>
                <c:pt idx="0">
                  <c:v>9246</c:v>
                </c:pt>
              </c:numCache>
            </c:numRef>
          </c:val>
          <c:extLst>
            <c:ext xmlns:c16="http://schemas.microsoft.com/office/drawing/2014/chart" uri="{C3380CC4-5D6E-409C-BE32-E72D297353CC}">
              <c16:uniqueId val="{00000000-2369-4EC3-8D13-73A71C26A6D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Muni Rosario</c:v>
                </c:pt>
              </c:strCache>
            </c:strRef>
          </c:cat>
          <c:val>
            <c:numRef>
              <c:f>Sheet1!$C$2</c:f>
              <c:numCache>
                <c:formatCode>General</c:formatCode>
                <c:ptCount val="1"/>
                <c:pt idx="0">
                  <c:v>723</c:v>
                </c:pt>
              </c:numCache>
            </c:numRef>
          </c:val>
          <c:extLst>
            <c:ext xmlns:c16="http://schemas.microsoft.com/office/drawing/2014/chart" uri="{C3380CC4-5D6E-409C-BE32-E72D297353CC}">
              <c16:uniqueId val="{00000001-2369-4EC3-8D13-73A71C26A6D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Muni Rosario</c:v>
                </c:pt>
              </c:strCache>
            </c:strRef>
          </c:cat>
          <c:val>
            <c:numRef>
              <c:f>Sheet1!$D$2</c:f>
              <c:numCache>
                <c:formatCode>General</c:formatCode>
                <c:ptCount val="1"/>
                <c:pt idx="0">
                  <c:v>37</c:v>
                </c:pt>
              </c:numCache>
            </c:numRef>
          </c:val>
          <c:extLst>
            <c:ext xmlns:c16="http://schemas.microsoft.com/office/drawing/2014/chart" uri="{C3380CC4-5D6E-409C-BE32-E72D297353CC}">
              <c16:uniqueId val="{00000002-2369-4EC3-8D13-73A71C26A6D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Muni Rosario</c:v>
                </c:pt>
              </c:strCache>
            </c:strRef>
          </c:cat>
          <c:val>
            <c:numRef>
              <c:f>Sheet1!$E$2</c:f>
              <c:numCache>
                <c:formatCode>General</c:formatCode>
                <c:ptCount val="1"/>
                <c:pt idx="0">
                  <c:v>53</c:v>
                </c:pt>
              </c:numCache>
            </c:numRef>
          </c:val>
          <c:extLst>
            <c:ext xmlns:c16="http://schemas.microsoft.com/office/drawing/2014/chart" uri="{C3380CC4-5D6E-409C-BE32-E72D297353CC}">
              <c16:uniqueId val="{00000003-2369-4EC3-8D13-73A71C26A6D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Muni Rosario</c:v>
                </c:pt>
              </c:strCache>
            </c:strRef>
          </c:cat>
          <c:val>
            <c:numRef>
              <c:f>Sheet1!$F$2</c:f>
              <c:numCache>
                <c:formatCode>General</c:formatCode>
                <c:ptCount val="1"/>
                <c:pt idx="0">
                  <c:v>17</c:v>
                </c:pt>
              </c:numCache>
            </c:numRef>
          </c:val>
          <c:extLst>
            <c:ext xmlns:c16="http://schemas.microsoft.com/office/drawing/2014/chart" uri="{C3380CC4-5D6E-409C-BE32-E72D297353CC}">
              <c16:uniqueId val="{00000004-2369-4EC3-8D13-73A71C26A6D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Muni Rosario</c:v>
                </c:pt>
              </c:strCache>
            </c:strRef>
          </c:cat>
          <c:val>
            <c:numRef>
              <c:f>Sheet1!$G$2</c:f>
              <c:numCache>
                <c:formatCode>General</c:formatCode>
                <c:ptCount val="1"/>
                <c:pt idx="0">
                  <c:v>74</c:v>
                </c:pt>
              </c:numCache>
            </c:numRef>
          </c:val>
          <c:extLst>
            <c:ext xmlns:c16="http://schemas.microsoft.com/office/drawing/2014/chart" uri="{C3380CC4-5D6E-409C-BE32-E72D297353CC}">
              <c16:uniqueId val="{00000005-2369-4EC3-8D13-73A71C26A6D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Muni Rosario</c:v>
                </c:pt>
              </c:strCache>
            </c:strRef>
          </c:cat>
          <c:val>
            <c:numRef>
              <c:f>Sheet1!$H$2</c:f>
              <c:numCache>
                <c:formatCode>General</c:formatCode>
                <c:ptCount val="1"/>
                <c:pt idx="0">
                  <c:v>4911</c:v>
                </c:pt>
              </c:numCache>
            </c:numRef>
          </c:val>
          <c:extLst>
            <c:ext xmlns:c16="http://schemas.microsoft.com/office/drawing/2014/chart" uri="{C3380CC4-5D6E-409C-BE32-E72D297353CC}">
              <c16:uniqueId val="{00000006-2369-4EC3-8D13-73A71C26A6D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Muni Rosario</c:v>
                </c:pt>
              </c:strCache>
            </c:strRef>
          </c:cat>
          <c:val>
            <c:numRef>
              <c:f>Sheet1!$I$2</c:f>
              <c:numCache>
                <c:formatCode>General</c:formatCode>
                <c:ptCount val="1"/>
                <c:pt idx="0">
                  <c:v>6799</c:v>
                </c:pt>
              </c:numCache>
            </c:numRef>
          </c:val>
          <c:extLst>
            <c:ext xmlns:c16="http://schemas.microsoft.com/office/drawing/2014/chart" uri="{C3380CC4-5D6E-409C-BE32-E72D297353CC}">
              <c16:uniqueId val="{00000007-2369-4EC3-8D13-73A71C26A6D9}"/>
            </c:ext>
          </c:extLst>
        </c:ser>
        <c:dLbls>
          <c:showLegendKey val="0"/>
          <c:showVal val="0"/>
          <c:showCatName val="0"/>
          <c:showSerName val="0"/>
          <c:showPercent val="0"/>
          <c:showBubbleSize val="0"/>
        </c:dLbls>
        <c:gapWidth val="150"/>
        <c:overlap val="100"/>
        <c:axId val="275097072"/>
        <c:axId val="275104288"/>
      </c:barChart>
      <c:catAx>
        <c:axId val="27509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04288"/>
        <c:crosses val="autoZero"/>
        <c:auto val="1"/>
        <c:lblAlgn val="ctr"/>
        <c:lblOffset val="100"/>
        <c:noMultiLvlLbl val="0"/>
      </c:catAx>
      <c:valAx>
        <c:axId val="275104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A66-4CF4-A537-92F6DCC50CA9}"/>
            </c:ext>
          </c:extLst>
        </c:ser>
        <c:dLbls>
          <c:showLegendKey val="0"/>
          <c:showVal val="0"/>
          <c:showCatName val="0"/>
          <c:showSerName val="0"/>
          <c:showPercent val="0"/>
          <c:showBubbleSize val="0"/>
        </c:dLbls>
        <c:gapWidth val="219"/>
        <c:overlap val="-27"/>
        <c:axId val="275100352"/>
        <c:axId val="275095432"/>
      </c:barChart>
      <c:catAx>
        <c:axId val="27510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5432"/>
        <c:crosses val="autoZero"/>
        <c:auto val="1"/>
        <c:lblAlgn val="ctr"/>
        <c:lblOffset val="100"/>
        <c:noMultiLvlLbl val="0"/>
      </c:catAx>
      <c:valAx>
        <c:axId val="27509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0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Muni Rosario</c:v>
                </c:pt>
              </c:strCache>
            </c:strRef>
          </c:cat>
          <c:val>
            <c:numRef>
              <c:f>Sheet1!$B$2</c:f>
              <c:numCache>
                <c:formatCode>General</c:formatCode>
                <c:ptCount val="1"/>
                <c:pt idx="0">
                  <c:v>6</c:v>
                </c:pt>
              </c:numCache>
            </c:numRef>
          </c:val>
          <c:extLst>
            <c:ext xmlns:c16="http://schemas.microsoft.com/office/drawing/2014/chart" uri="{C3380CC4-5D6E-409C-BE32-E72D297353CC}">
              <c16:uniqueId val="{00000000-27BA-41D9-91C3-47EB4D15059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Muni Rosario</c:v>
                </c:pt>
              </c:strCache>
            </c:strRef>
          </c:cat>
          <c:val>
            <c:numRef>
              <c:f>Sheet1!$C$2</c:f>
              <c:numCache>
                <c:formatCode>General</c:formatCode>
                <c:ptCount val="1"/>
                <c:pt idx="0">
                  <c:v>44</c:v>
                </c:pt>
              </c:numCache>
            </c:numRef>
          </c:val>
          <c:extLst>
            <c:ext xmlns:c16="http://schemas.microsoft.com/office/drawing/2014/chart" uri="{C3380CC4-5D6E-409C-BE32-E72D297353CC}">
              <c16:uniqueId val="{00000001-27BA-41D9-91C3-47EB4D15059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Muni Rosario</c:v>
                </c:pt>
              </c:strCache>
            </c:strRef>
          </c:cat>
          <c:val>
            <c:numRef>
              <c:f>Sheet1!$D$2</c:f>
              <c:numCache>
                <c:formatCode>General</c:formatCode>
                <c:ptCount val="1"/>
                <c:pt idx="0">
                  <c:v>15</c:v>
                </c:pt>
              </c:numCache>
            </c:numRef>
          </c:val>
          <c:extLst>
            <c:ext xmlns:c16="http://schemas.microsoft.com/office/drawing/2014/chart" uri="{C3380CC4-5D6E-409C-BE32-E72D297353CC}">
              <c16:uniqueId val="{00000002-27BA-41D9-91C3-47EB4D150598}"/>
            </c:ext>
          </c:extLst>
        </c:ser>
        <c:dLbls>
          <c:showLegendKey val="0"/>
          <c:showVal val="0"/>
          <c:showCatName val="0"/>
          <c:showSerName val="0"/>
          <c:showPercent val="0"/>
          <c:showBubbleSize val="0"/>
        </c:dLbls>
        <c:gapWidth val="150"/>
        <c:overlap val="100"/>
        <c:axId val="282864928"/>
        <c:axId val="282865584"/>
      </c:barChart>
      <c:catAx>
        <c:axId val="28286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65584"/>
        <c:crosses val="autoZero"/>
        <c:auto val="1"/>
        <c:lblAlgn val="ctr"/>
        <c:lblOffset val="100"/>
        <c:noMultiLvlLbl val="0"/>
      </c:catAx>
      <c:valAx>
        <c:axId val="282865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6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6.1531262582632001E-2</c:v>
                </c:pt>
                <c:pt idx="2">
                  <c:v>0.50719148618855003</c:v>
                </c:pt>
                <c:pt idx="3">
                  <c:v>0</c:v>
                </c:pt>
                <c:pt idx="4">
                  <c:v>0.52695913591312005</c:v>
                </c:pt>
                <c:pt idx="5">
                  <c:v>0</c:v>
                </c:pt>
                <c:pt idx="6">
                  <c:v>0</c:v>
                </c:pt>
              </c:numCache>
            </c:numRef>
          </c:val>
          <c:extLst>
            <c:ext xmlns:c16="http://schemas.microsoft.com/office/drawing/2014/chart" uri="{C3380CC4-5D6E-409C-BE32-E72D297353CC}">
              <c16:uniqueId val="{00000000-C35C-423F-948B-146E04411E73}"/>
            </c:ext>
          </c:extLst>
        </c:ser>
        <c:dLbls>
          <c:showLegendKey val="0"/>
          <c:showVal val="0"/>
          <c:showCatName val="0"/>
          <c:showSerName val="0"/>
          <c:showPercent val="0"/>
          <c:showBubbleSize val="0"/>
        </c:dLbls>
        <c:gapWidth val="219"/>
        <c:overlap val="-27"/>
        <c:axId val="282874440"/>
        <c:axId val="282869520"/>
      </c:barChart>
      <c:catAx>
        <c:axId val="282874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69520"/>
        <c:crosses val="autoZero"/>
        <c:auto val="1"/>
        <c:lblAlgn val="ctr"/>
        <c:lblOffset val="100"/>
        <c:noMultiLvlLbl val="0"/>
      </c:catAx>
      <c:valAx>
        <c:axId val="28286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7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35351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72609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2104418"/>
                    </a:ext>
                  </a:extLst>
                </a:gridCol>
                <a:gridCol w="740664">
                  <a:extLst>
                    <a:ext uri="{9D8B030D-6E8A-4147-A177-3AD203B41FA5}">
                      <a16:colId xmlns:a16="http://schemas.microsoft.com/office/drawing/2014/main" val="3496938502"/>
                    </a:ext>
                  </a:extLst>
                </a:gridCol>
                <a:gridCol w="740664">
                  <a:extLst>
                    <a:ext uri="{9D8B030D-6E8A-4147-A177-3AD203B41FA5}">
                      <a16:colId xmlns:a16="http://schemas.microsoft.com/office/drawing/2014/main" val="1551825106"/>
                    </a:ext>
                  </a:extLst>
                </a:gridCol>
                <a:gridCol w="740664">
                  <a:extLst>
                    <a:ext uri="{9D8B030D-6E8A-4147-A177-3AD203B41FA5}">
                      <a16:colId xmlns:a16="http://schemas.microsoft.com/office/drawing/2014/main" val="3103236168"/>
                    </a:ext>
                  </a:extLst>
                </a:gridCol>
                <a:gridCol w="740664">
                  <a:extLst>
                    <a:ext uri="{9D8B030D-6E8A-4147-A177-3AD203B41FA5}">
                      <a16:colId xmlns:a16="http://schemas.microsoft.com/office/drawing/2014/main" val="4006335211"/>
                    </a:ext>
                  </a:extLst>
                </a:gridCol>
                <a:gridCol w="740664">
                  <a:extLst>
                    <a:ext uri="{9D8B030D-6E8A-4147-A177-3AD203B41FA5}">
                      <a16:colId xmlns:a16="http://schemas.microsoft.com/office/drawing/2014/main" val="4230687937"/>
                    </a:ext>
                  </a:extLst>
                </a:gridCol>
                <a:gridCol w="740664">
                  <a:extLst>
                    <a:ext uri="{9D8B030D-6E8A-4147-A177-3AD203B41FA5}">
                      <a16:colId xmlns:a16="http://schemas.microsoft.com/office/drawing/2014/main" val="2454121674"/>
                    </a:ext>
                  </a:extLst>
                </a:gridCol>
                <a:gridCol w="740664">
                  <a:extLst>
                    <a:ext uri="{9D8B030D-6E8A-4147-A177-3AD203B41FA5}">
                      <a16:colId xmlns:a16="http://schemas.microsoft.com/office/drawing/2014/main" val="3801653123"/>
                    </a:ext>
                  </a:extLst>
                </a:gridCol>
                <a:gridCol w="740664">
                  <a:extLst>
                    <a:ext uri="{9D8B030D-6E8A-4147-A177-3AD203B41FA5}">
                      <a16:colId xmlns:a16="http://schemas.microsoft.com/office/drawing/2014/main" val="2595084041"/>
                    </a:ext>
                  </a:extLst>
                </a:gridCol>
                <a:gridCol w="740664">
                  <a:extLst>
                    <a:ext uri="{9D8B030D-6E8A-4147-A177-3AD203B41FA5}">
                      <a16:colId xmlns:a16="http://schemas.microsoft.com/office/drawing/2014/main" val="294749784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17087994"/>
                  </a:ext>
                </a:extLst>
              </a:tr>
              <a:tr h="370840">
                <a:tc>
                  <a:txBody>
                    <a:bodyPr/>
                    <a:lstStyle/>
                    <a:p>
                      <a:r>
                        <a:rPr lang="en-US" sz="1000"/>
                        <a:t>Muni Rosario</a:t>
                      </a:r>
                      <a:endParaRPr lang="en-US" sz="1000"/>
                    </a:p>
                  </a:txBody>
                  <a:tcPr/>
                </a:tc>
                <a:tc>
                  <a:txBody>
                    <a:bodyPr/>
                    <a:lstStyle/>
                    <a:p>
                      <a:r>
                        <a:rPr lang="en-US" sz="1000"/>
                        <a:t>72269</a:t>
                      </a:r>
                      <a:endParaRPr lang="en-US" sz="1000"/>
                    </a:p>
                  </a:txBody>
                  <a:tcPr/>
                </a:tc>
                <a:tc>
                  <a:txBody>
                    <a:bodyPr/>
                    <a:lstStyle/>
                    <a:p>
                      <a:r>
                        <a:rPr lang="en-US" sz="1000"/>
                        <a:t>1315</a:t>
                      </a:r>
                      <a:endParaRPr lang="en-US" sz="1000"/>
                    </a:p>
                  </a:txBody>
                  <a:tcPr/>
                </a:tc>
                <a:tc>
                  <a:txBody>
                    <a:bodyPr/>
                    <a:lstStyle/>
                    <a:p>
                      <a:r>
                        <a:rPr lang="en-US" sz="1000"/>
                        <a:t>65</a:t>
                      </a:r>
                      <a:endParaRPr lang="en-US" sz="1000"/>
                    </a:p>
                  </a:txBody>
                  <a:tcPr/>
                </a:tc>
                <a:tc>
                  <a:txBody>
                    <a:bodyPr/>
                    <a:lstStyle/>
                    <a:p>
                      <a:r>
                        <a:rPr lang="en-US" sz="1000"/>
                        <a:t>10150</a:t>
                      </a:r>
                      <a:endParaRPr lang="en-US" sz="1000"/>
                    </a:p>
                  </a:txBody>
                  <a:tcPr/>
                </a:tc>
                <a:tc>
                  <a:txBody>
                    <a:bodyPr/>
                    <a:lstStyle/>
                    <a:p>
                      <a:r>
                        <a:rPr lang="en-US" sz="1000"/>
                        <a:t>4911</a:t>
                      </a:r>
                      <a:endParaRPr lang="en-US" sz="1000"/>
                    </a:p>
                  </a:txBody>
                  <a:tcPr/>
                </a:tc>
                <a:tc>
                  <a:txBody>
                    <a:bodyPr/>
                    <a:lstStyle/>
                    <a:p>
                      <a:r>
                        <a:rPr lang="en-US" sz="1000"/>
                        <a:t>6799</a:t>
                      </a:r>
                      <a:endParaRPr lang="en-US" sz="1000"/>
                    </a:p>
                  </a:txBody>
                  <a:tcPr/>
                </a:tc>
                <a:tc>
                  <a:txBody>
                    <a:bodyPr/>
                    <a:lstStyle/>
                    <a:p>
                      <a:r>
                        <a:rPr lang="en-US" sz="1000"/>
                        <a:t>0</a:t>
                      </a:r>
                      <a:endParaRPr lang="en-US" sz="1000"/>
                    </a:p>
                  </a:txBody>
                  <a:tcPr/>
                </a:tc>
                <a:tc>
                  <a:txBody>
                    <a:bodyPr/>
                    <a:lstStyle/>
                    <a:p>
                      <a:r>
                        <a:rPr lang="en-US" sz="1000"/>
                        <a:t>0.4696%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1276574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489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55511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463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91057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651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83802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88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0784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29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05372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735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502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32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11946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540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62902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1562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5414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2063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86240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80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26574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4714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4686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7126289"/>
                    </a:ext>
                  </a:extLst>
                </a:gridCol>
                <a:gridCol w="658368">
                  <a:extLst>
                    <a:ext uri="{9D8B030D-6E8A-4147-A177-3AD203B41FA5}">
                      <a16:colId xmlns:a16="http://schemas.microsoft.com/office/drawing/2014/main" val="1153490815"/>
                    </a:ext>
                  </a:extLst>
                </a:gridCol>
                <a:gridCol w="658368">
                  <a:extLst>
                    <a:ext uri="{9D8B030D-6E8A-4147-A177-3AD203B41FA5}">
                      <a16:colId xmlns:a16="http://schemas.microsoft.com/office/drawing/2014/main" val="846004414"/>
                    </a:ext>
                  </a:extLst>
                </a:gridCol>
                <a:gridCol w="658368">
                  <a:extLst>
                    <a:ext uri="{9D8B030D-6E8A-4147-A177-3AD203B41FA5}">
                      <a16:colId xmlns:a16="http://schemas.microsoft.com/office/drawing/2014/main" val="1466864909"/>
                    </a:ext>
                  </a:extLst>
                </a:gridCol>
                <a:gridCol w="658368">
                  <a:extLst>
                    <a:ext uri="{9D8B030D-6E8A-4147-A177-3AD203B41FA5}">
                      <a16:colId xmlns:a16="http://schemas.microsoft.com/office/drawing/2014/main" val="1049682545"/>
                    </a:ext>
                  </a:extLst>
                </a:gridCol>
                <a:gridCol w="658368">
                  <a:extLst>
                    <a:ext uri="{9D8B030D-6E8A-4147-A177-3AD203B41FA5}">
                      <a16:colId xmlns:a16="http://schemas.microsoft.com/office/drawing/2014/main" val="2104757985"/>
                    </a:ext>
                  </a:extLst>
                </a:gridCol>
                <a:gridCol w="658368">
                  <a:extLst>
                    <a:ext uri="{9D8B030D-6E8A-4147-A177-3AD203B41FA5}">
                      <a16:colId xmlns:a16="http://schemas.microsoft.com/office/drawing/2014/main" val="3395801416"/>
                    </a:ext>
                  </a:extLst>
                </a:gridCol>
                <a:gridCol w="658368">
                  <a:extLst>
                    <a:ext uri="{9D8B030D-6E8A-4147-A177-3AD203B41FA5}">
                      <a16:colId xmlns:a16="http://schemas.microsoft.com/office/drawing/2014/main" val="8196770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89111056"/>
                  </a:ext>
                </a:extLst>
              </a:tr>
              <a:tr h="370840">
                <a:tc>
                  <a:txBody>
                    <a:bodyPr/>
                    <a:lstStyle/>
                    <a:p>
                      <a:r>
                        <a:rPr lang="es-ES" sz="1000" b="1"/>
                        <a:t>Muni Rosario - 2016-12-27 16:19:04</a:t>
                      </a:r>
                      <a:r>
                        <a:rPr lang="es-ES" sz="1000"/>
                        <a:t>
¡Sorteamos entradas para el circo Tihany Spectacular Rosario! 
🎪 Para participar compartí la publicación, comentá etiquetando con quién querés ir y dejanos los últimos 3 números del documento.
Daremos a conocer los ganadores el miércoles 28/12.</a:t>
                      </a:r>
                      <a:endParaRPr lang="en-US" sz="1000"/>
                    </a:p>
                  </a:txBody>
                  <a:tcPr/>
                </a:tc>
                <a:tc>
                  <a:txBody>
                    <a:bodyPr/>
                    <a:lstStyle/>
                    <a:p>
                      <a:r>
                        <a:rPr lang="en-US" sz="1000"/>
                        <a:t>3698</a:t>
                      </a:r>
                      <a:endParaRPr lang="en-US" sz="1000"/>
                    </a:p>
                  </a:txBody>
                  <a:tcPr/>
                </a:tc>
                <a:tc>
                  <a:txBody>
                    <a:bodyPr/>
                    <a:lstStyle/>
                    <a:p>
                      <a:r>
                        <a:rPr lang="en-US" sz="1000"/>
                        <a:t>925</a:t>
                      </a:r>
                      <a:endParaRPr lang="en-US" sz="1000"/>
                    </a:p>
                  </a:txBody>
                  <a:tcPr/>
                </a:tc>
                <a:tc>
                  <a:txBody>
                    <a:bodyPr/>
                    <a:lstStyle/>
                    <a:p>
                      <a:r>
                        <a:rPr lang="en-US" sz="1000"/>
                        <a:t>1471</a:t>
                      </a:r>
                      <a:endParaRPr lang="en-US" sz="1000"/>
                    </a:p>
                  </a:txBody>
                  <a:tcPr/>
                </a:tc>
                <a:tc>
                  <a:txBody>
                    <a:bodyPr/>
                    <a:lstStyle/>
                    <a:p>
                      <a:r>
                        <a:rPr lang="en-US" sz="1000"/>
                        <a:t>1302</a:t>
                      </a:r>
                      <a:endParaRPr lang="en-US" sz="1000"/>
                    </a:p>
                  </a:txBody>
                  <a:tcPr/>
                </a:tc>
                <a:tc>
                  <a:txBody>
                    <a:bodyPr/>
                    <a:lstStyle/>
                    <a:p>
                      <a:r>
                        <a:rPr lang="en-US" sz="1000"/>
                        <a:t>5.1382%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33420291"/>
                  </a:ext>
                </a:extLst>
              </a:tr>
              <a:tr h="370840">
                <a:tc>
                  <a:txBody>
                    <a:bodyPr/>
                    <a:lstStyle/>
                    <a:p>
                      <a:r>
                        <a:rPr lang="es-ES" sz="1000" b="1"/>
                        <a:t>Muni Rosario - 2016-12-05 17:36:53</a:t>
                      </a:r>
                      <a:r>
                        <a:rPr lang="es-ES" sz="1000"/>
                        <a:t>
🎪 Nuevo sorteo de entradas para el circo Tihany Spectacular. 🎫 Para participar compartí la publicación y 👇comentá etiquetando con quién querés ir. 📝 Publicamos los ganadores el martes a las 13 hs. ¡No te pierdas la oportunidad☺!</a:t>
                      </a:r>
                      <a:endParaRPr lang="en-US" sz="1000"/>
                    </a:p>
                  </a:txBody>
                  <a:tcPr/>
                </a:tc>
                <a:tc>
                  <a:txBody>
                    <a:bodyPr/>
                    <a:lstStyle/>
                    <a:p>
                      <a:r>
                        <a:rPr lang="en-US" sz="1000"/>
                        <a:t>2506</a:t>
                      </a:r>
                      <a:endParaRPr lang="en-US" sz="1000"/>
                    </a:p>
                  </a:txBody>
                  <a:tcPr/>
                </a:tc>
                <a:tc>
                  <a:txBody>
                    <a:bodyPr/>
                    <a:lstStyle/>
                    <a:p>
                      <a:r>
                        <a:rPr lang="en-US" sz="1000"/>
                        <a:t>636</a:t>
                      </a:r>
                      <a:endParaRPr lang="en-US" sz="1000"/>
                    </a:p>
                  </a:txBody>
                  <a:tcPr/>
                </a:tc>
                <a:tc>
                  <a:txBody>
                    <a:bodyPr/>
                    <a:lstStyle/>
                    <a:p>
                      <a:r>
                        <a:rPr lang="en-US" sz="1000"/>
                        <a:t>962</a:t>
                      </a:r>
                      <a:endParaRPr lang="en-US" sz="1000"/>
                    </a:p>
                  </a:txBody>
                  <a:tcPr/>
                </a:tc>
                <a:tc>
                  <a:txBody>
                    <a:bodyPr/>
                    <a:lstStyle/>
                    <a:p>
                      <a:r>
                        <a:rPr lang="en-US" sz="1000"/>
                        <a:t>908</a:t>
                      </a:r>
                      <a:endParaRPr lang="en-US" sz="1000"/>
                    </a:p>
                  </a:txBody>
                  <a:tcPr/>
                </a:tc>
                <a:tc>
                  <a:txBody>
                    <a:bodyPr/>
                    <a:lstStyle/>
                    <a:p>
                      <a:r>
                        <a:rPr lang="en-US" sz="1000"/>
                        <a:t>3.5268%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91643327"/>
                  </a:ext>
                </a:extLst>
              </a:tr>
              <a:tr h="370840">
                <a:tc>
                  <a:txBody>
                    <a:bodyPr/>
                    <a:lstStyle/>
                    <a:p>
                      <a:r>
                        <a:rPr lang="es-ES" sz="1000" b="1"/>
                        <a:t>Muni Rosario - 2016-12-20 20:00:00</a:t>
                      </a:r>
                      <a:r>
                        <a:rPr lang="es-ES" sz="1000"/>
                        <a:t>
¡Sorteamos entradas para el circo Tihany Spectacular Rosario 🎫 ! 
🎪 Para participar compartí la publicación, comentá etiquetando con quién querés ir y dejanos los últimos 3 números del documento.
Daremos a conocer los ganadores el miércoles 21/12, a las 13hs.</a:t>
                      </a:r>
                      <a:endParaRPr lang="en-US" sz="1000"/>
                    </a:p>
                  </a:txBody>
                  <a:tcPr/>
                </a:tc>
                <a:tc>
                  <a:txBody>
                    <a:bodyPr/>
                    <a:lstStyle/>
                    <a:p>
                      <a:r>
                        <a:rPr lang="en-US" sz="1000"/>
                        <a:t>2468</a:t>
                      </a:r>
                      <a:endParaRPr lang="en-US" sz="1000"/>
                    </a:p>
                  </a:txBody>
                  <a:tcPr/>
                </a:tc>
                <a:tc>
                  <a:txBody>
                    <a:bodyPr/>
                    <a:lstStyle/>
                    <a:p>
                      <a:r>
                        <a:rPr lang="en-US" sz="1000"/>
                        <a:t>684</a:t>
                      </a:r>
                      <a:endParaRPr lang="en-US" sz="1000"/>
                    </a:p>
                  </a:txBody>
                  <a:tcPr/>
                </a:tc>
                <a:tc>
                  <a:txBody>
                    <a:bodyPr/>
                    <a:lstStyle/>
                    <a:p>
                      <a:r>
                        <a:rPr lang="en-US" sz="1000"/>
                        <a:t>970</a:t>
                      </a:r>
                      <a:endParaRPr lang="en-US" sz="1000"/>
                    </a:p>
                  </a:txBody>
                  <a:tcPr/>
                </a:tc>
                <a:tc>
                  <a:txBody>
                    <a:bodyPr/>
                    <a:lstStyle/>
                    <a:p>
                      <a:r>
                        <a:rPr lang="en-US" sz="1000"/>
                        <a:t>814</a:t>
                      </a:r>
                      <a:endParaRPr lang="en-US" sz="1000"/>
                    </a:p>
                  </a:txBody>
                  <a:tcPr/>
                </a:tc>
                <a:tc>
                  <a:txBody>
                    <a:bodyPr/>
                    <a:lstStyle/>
                    <a:p>
                      <a:r>
                        <a:rPr lang="en-US" sz="1000"/>
                        <a:t>3.4551%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340932"/>
                  </a:ext>
                </a:extLst>
              </a:tr>
              <a:tr h="370840">
                <a:tc>
                  <a:txBody>
                    <a:bodyPr/>
                    <a:lstStyle/>
                    <a:p>
                      <a:r>
                        <a:rPr lang="es-ES" sz="1000" b="1"/>
                        <a:t>Muni Rosario - 2016-12-14 11:06:57</a:t>
                      </a:r>
                      <a:r>
                        <a:rPr lang="es-ES" sz="1000"/>
                        <a:t>
¡Sorteamos entradas para el circo Tihany Spectacular Rosario! 
🎪 Para participar compartí la publicación, comentá etiquetando con quién querés ir y dejanos los últimos 3 números del documento 🎪 
Daremos a conocer los ganadores el jueves 15/12, a las 13 hs.</a:t>
                      </a:r>
                      <a:endParaRPr lang="en-US" sz="1000"/>
                    </a:p>
                  </a:txBody>
                  <a:tcPr/>
                </a:tc>
                <a:tc>
                  <a:txBody>
                    <a:bodyPr/>
                    <a:lstStyle/>
                    <a:p>
                      <a:r>
                        <a:rPr lang="en-US" sz="1000"/>
                        <a:t>2235</a:t>
                      </a:r>
                      <a:endParaRPr lang="en-US" sz="1000"/>
                    </a:p>
                  </a:txBody>
                  <a:tcPr/>
                </a:tc>
                <a:tc>
                  <a:txBody>
                    <a:bodyPr/>
                    <a:lstStyle/>
                    <a:p>
                      <a:r>
                        <a:rPr lang="en-US" sz="1000"/>
                        <a:t>594</a:t>
                      </a:r>
                      <a:endParaRPr lang="en-US" sz="1000"/>
                    </a:p>
                  </a:txBody>
                  <a:tcPr/>
                </a:tc>
                <a:tc>
                  <a:txBody>
                    <a:bodyPr/>
                    <a:lstStyle/>
                    <a:p>
                      <a:r>
                        <a:rPr lang="en-US" sz="1000"/>
                        <a:t>883</a:t>
                      </a:r>
                      <a:endParaRPr lang="en-US" sz="1000"/>
                    </a:p>
                  </a:txBody>
                  <a:tcPr/>
                </a:tc>
                <a:tc>
                  <a:txBody>
                    <a:bodyPr/>
                    <a:lstStyle/>
                    <a:p>
                      <a:r>
                        <a:rPr lang="en-US" sz="1000"/>
                        <a:t>758</a:t>
                      </a:r>
                      <a:endParaRPr lang="en-US" sz="1000"/>
                    </a:p>
                  </a:txBody>
                  <a:tcPr/>
                </a:tc>
                <a:tc>
                  <a:txBody>
                    <a:bodyPr/>
                    <a:lstStyle/>
                    <a:p>
                      <a:r>
                        <a:rPr lang="en-US" sz="1000"/>
                        <a:t>3.1361%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02932162"/>
                  </a:ext>
                </a:extLst>
              </a:tr>
              <a:tr h="370840">
                <a:tc>
                  <a:txBody>
                    <a:bodyPr/>
                    <a:lstStyle/>
                    <a:p>
                      <a:r>
                        <a:rPr lang="es-ES" sz="1000" b="1"/>
                        <a:t>Muni Rosario - 2016-12-15 18:00:00</a:t>
                      </a:r>
                      <a:r>
                        <a:rPr lang="es-ES" sz="1000"/>
                        <a:t>
¿Consumís algo en exceso? Si sentís que te caés, Rosario tiene una red. No te quedes sola ni solo, conocé cómo podemos ayudarte ⏩ http://bit.ly/2hxrz4K</a:t>
                      </a:r>
                      <a:endParaRPr lang="en-US" sz="1000"/>
                    </a:p>
                  </a:txBody>
                  <a:tcPr/>
                </a:tc>
                <a:tc>
                  <a:txBody>
                    <a:bodyPr/>
                    <a:lstStyle/>
                    <a:p>
                      <a:r>
                        <a:rPr lang="en-US" sz="1000"/>
                        <a:t>1484</a:t>
                      </a:r>
                      <a:endParaRPr lang="en-US" sz="1000"/>
                    </a:p>
                  </a:txBody>
                  <a:tcPr/>
                </a:tc>
                <a:tc>
                  <a:txBody>
                    <a:bodyPr/>
                    <a:lstStyle/>
                    <a:p>
                      <a:r>
                        <a:rPr lang="en-US" sz="1000"/>
                        <a:t>906</a:t>
                      </a:r>
                      <a:endParaRPr lang="en-US" sz="1000"/>
                    </a:p>
                  </a:txBody>
                  <a:tcPr/>
                </a:tc>
                <a:tc>
                  <a:txBody>
                    <a:bodyPr/>
                    <a:lstStyle/>
                    <a:p>
                      <a:r>
                        <a:rPr lang="en-US" sz="1000"/>
                        <a:t>74</a:t>
                      </a:r>
                      <a:endParaRPr lang="en-US" sz="1000"/>
                    </a:p>
                  </a:txBody>
                  <a:tcPr/>
                </a:tc>
                <a:tc>
                  <a:txBody>
                    <a:bodyPr/>
                    <a:lstStyle/>
                    <a:p>
                      <a:r>
                        <a:rPr lang="en-US" sz="1000"/>
                        <a:t>504</a:t>
                      </a:r>
                      <a:endParaRPr lang="en-US" sz="1000"/>
                    </a:p>
                  </a:txBody>
                  <a:tcPr/>
                </a:tc>
                <a:tc>
                  <a:txBody>
                    <a:bodyPr/>
                    <a:lstStyle/>
                    <a:p>
                      <a:r>
                        <a:rPr lang="en-US" sz="1000"/>
                        <a:t>2.0809%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10441148"/>
                  </a:ext>
                </a:extLst>
              </a:tr>
              <a:tr h="370840">
                <a:tc>
                  <a:txBody>
                    <a:bodyPr/>
                    <a:lstStyle/>
                    <a:p>
                      <a:r>
                        <a:rPr lang="es-ES" sz="1000" b="1"/>
                        <a:t>Muni Rosario - 2016-12-26 16:25:27</a:t>
                      </a:r>
                      <a:r>
                        <a:rPr lang="es-ES" sz="1000"/>
                        <a:t>
No te quedes sola ni solo, conocé cómo podemos ayudarte ⏩ bit.ly/2hxrz4K.</a:t>
                      </a:r>
                      <a:endParaRPr lang="en-US" sz="1000"/>
                    </a:p>
                  </a:txBody>
                  <a:tcPr/>
                </a:tc>
                <a:tc>
                  <a:txBody>
                    <a:bodyPr/>
                    <a:lstStyle/>
                    <a:p>
                      <a:r>
                        <a:rPr lang="en-US" sz="1000"/>
                        <a:t>1194</a:t>
                      </a:r>
                      <a:endParaRPr lang="en-US" sz="1000"/>
                    </a:p>
                  </a:txBody>
                  <a:tcPr/>
                </a:tc>
                <a:tc>
                  <a:txBody>
                    <a:bodyPr/>
                    <a:lstStyle/>
                    <a:p>
                      <a:r>
                        <a:rPr lang="en-US" sz="1000"/>
                        <a:t>749</a:t>
                      </a:r>
                      <a:endParaRPr lang="en-US" sz="1000"/>
                    </a:p>
                  </a:txBody>
                  <a:tcPr/>
                </a:tc>
                <a:tc>
                  <a:txBody>
                    <a:bodyPr/>
                    <a:lstStyle/>
                    <a:p>
                      <a:r>
                        <a:rPr lang="en-US" sz="1000"/>
                        <a:t>86</a:t>
                      </a:r>
                      <a:endParaRPr lang="en-US" sz="1000"/>
                    </a:p>
                  </a:txBody>
                  <a:tcPr/>
                </a:tc>
                <a:tc>
                  <a:txBody>
                    <a:bodyPr/>
                    <a:lstStyle/>
                    <a:p>
                      <a:r>
                        <a:rPr lang="en-US" sz="1000"/>
                        <a:t>359</a:t>
                      </a:r>
                      <a:endParaRPr lang="en-US" sz="1000"/>
                    </a:p>
                  </a:txBody>
                  <a:tcPr/>
                </a:tc>
                <a:tc>
                  <a:txBody>
                    <a:bodyPr/>
                    <a:lstStyle/>
                    <a:p>
                      <a:r>
                        <a:rPr lang="en-US" sz="1000"/>
                        <a:t>1.6630%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76302540"/>
                  </a:ext>
                </a:extLst>
              </a:tr>
              <a:tr h="370840">
                <a:tc>
                  <a:txBody>
                    <a:bodyPr/>
                    <a:lstStyle/>
                    <a:p>
                      <a:r>
                        <a:rPr lang="es-ES" sz="1000" b="1"/>
                        <a:t>Muni Rosario - 2016-12-21 19:16:31</a:t>
                      </a:r>
                      <a:r>
                        <a:rPr lang="es-ES" sz="1000"/>
                        <a:t>
Habilitamos pasarelas y muelles sobre terrenos del humedal donados por Carlos Deliot en los años 30. Es nuestro primer paso para el desarrollo de un proyecto ecoturístico 👉 bit.ly/2i29R6T.</a:t>
                      </a:r>
                      <a:endParaRPr lang="en-US" sz="1000"/>
                    </a:p>
                  </a:txBody>
                  <a:tcPr/>
                </a:tc>
                <a:tc>
                  <a:txBody>
                    <a:bodyPr/>
                    <a:lstStyle/>
                    <a:p>
                      <a:r>
                        <a:rPr lang="en-US" sz="1000"/>
                        <a:t>1149</a:t>
                      </a:r>
                      <a:endParaRPr lang="en-US" sz="1000"/>
                    </a:p>
                  </a:txBody>
                  <a:tcPr/>
                </a:tc>
                <a:tc>
                  <a:txBody>
                    <a:bodyPr/>
                    <a:lstStyle/>
                    <a:p>
                      <a:r>
                        <a:rPr lang="en-US" sz="1000"/>
                        <a:t>748</a:t>
                      </a:r>
                      <a:endParaRPr lang="en-US" sz="1000"/>
                    </a:p>
                  </a:txBody>
                  <a:tcPr/>
                </a:tc>
                <a:tc>
                  <a:txBody>
                    <a:bodyPr/>
                    <a:lstStyle/>
                    <a:p>
                      <a:r>
                        <a:rPr lang="en-US" sz="1000"/>
                        <a:t>70</a:t>
                      </a:r>
                      <a:endParaRPr lang="en-US" sz="1000"/>
                    </a:p>
                  </a:txBody>
                  <a:tcPr/>
                </a:tc>
                <a:tc>
                  <a:txBody>
                    <a:bodyPr/>
                    <a:lstStyle/>
                    <a:p>
                      <a:r>
                        <a:rPr lang="en-US" sz="1000"/>
                        <a:t>331</a:t>
                      </a:r>
                      <a:endParaRPr lang="en-US" sz="1000"/>
                    </a:p>
                  </a:txBody>
                  <a:tcPr/>
                </a:tc>
                <a:tc>
                  <a:txBody>
                    <a:bodyPr/>
                    <a:lstStyle/>
                    <a:p>
                      <a:r>
                        <a:rPr lang="en-US" sz="1000"/>
                        <a:t>1.6060%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92379130"/>
                  </a:ext>
                </a:extLst>
              </a:tr>
              <a:tr h="370840">
                <a:tc>
                  <a:txBody>
                    <a:bodyPr/>
                    <a:lstStyle/>
                    <a:p>
                      <a:r>
                        <a:rPr lang="es-ES" sz="1000" b="1"/>
                        <a:t>Muni Rosario - 2016-12-17 12:10:00</a:t>
                      </a:r>
                      <a:r>
                        <a:rPr lang="es-ES" sz="1000"/>
                        <a:t>
El primer #DroneSalvavidas del país está en Rosario. Una nueva herramienta de seguridad y prevención para que disfrutemos del río, desarrollada por emprendedores de la ciudad. Mirá todos los detalles: http://bit.ly/2hQkigC</a:t>
                      </a:r>
                      <a:endParaRPr lang="en-US" sz="1000"/>
                    </a:p>
                  </a:txBody>
                  <a:tcPr/>
                </a:tc>
                <a:tc>
                  <a:txBody>
                    <a:bodyPr/>
                    <a:lstStyle/>
                    <a:p>
                      <a:r>
                        <a:rPr lang="en-US" sz="1000"/>
                        <a:t>696</a:t>
                      </a:r>
                      <a:endParaRPr lang="en-US" sz="1000"/>
                    </a:p>
                  </a:txBody>
                  <a:tcPr/>
                </a:tc>
                <a:tc>
                  <a:txBody>
                    <a:bodyPr/>
                    <a:lstStyle/>
                    <a:p>
                      <a:r>
                        <a:rPr lang="en-US" sz="1000"/>
                        <a:t>381</a:t>
                      </a:r>
                      <a:endParaRPr lang="en-US" sz="1000"/>
                    </a:p>
                  </a:txBody>
                  <a:tcPr/>
                </a:tc>
                <a:tc>
                  <a:txBody>
                    <a:bodyPr/>
                    <a:lstStyle/>
                    <a:p>
                      <a:r>
                        <a:rPr lang="en-US" sz="1000"/>
                        <a:t>10</a:t>
                      </a:r>
                      <a:endParaRPr lang="en-US" sz="1000"/>
                    </a:p>
                  </a:txBody>
                  <a:tcPr/>
                </a:tc>
                <a:tc>
                  <a:txBody>
                    <a:bodyPr/>
                    <a:lstStyle/>
                    <a:p>
                      <a:r>
                        <a:rPr lang="en-US" sz="1000"/>
                        <a:t>305</a:t>
                      </a:r>
                      <a:endParaRPr lang="en-US" sz="1000"/>
                    </a:p>
                  </a:txBody>
                  <a:tcPr/>
                </a:tc>
                <a:tc>
                  <a:txBody>
                    <a:bodyPr/>
                    <a:lstStyle/>
                    <a:p>
                      <a:r>
                        <a:rPr lang="en-US" sz="1000"/>
                        <a:t>0.9757%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294384080"/>
                  </a:ext>
                </a:extLst>
              </a:tr>
              <a:tr h="370840">
                <a:tc>
                  <a:txBody>
                    <a:bodyPr/>
                    <a:lstStyle/>
                    <a:p>
                      <a:r>
                        <a:rPr lang="es-ES" sz="1000" b="1"/>
                        <a:t>Muni Rosario - 2016-12-08 14:02:08</a:t>
                      </a:r>
                      <a:r>
                        <a:rPr lang="es-ES" sz="1000"/>
                        <a:t>
🎄✨ Hoy volvemos a encender el tradicional Árbol de Navidad de Pellegrini y Oroño. Acompañaremos el evento con una gran fiesta, bandas en vivo y propuestas gastronómicas. Acercate desde las 19.30 hs. 👉 http://bit.ly/2gloPpz</a:t>
                      </a:r>
                      <a:endParaRPr lang="en-US" sz="1000"/>
                    </a:p>
                  </a:txBody>
                  <a:tcPr/>
                </a:tc>
                <a:tc>
                  <a:txBody>
                    <a:bodyPr/>
                    <a:lstStyle/>
                    <a:p>
                      <a:r>
                        <a:rPr lang="en-US" sz="1000"/>
                        <a:t>673</a:t>
                      </a:r>
                      <a:endParaRPr lang="en-US" sz="1000"/>
                    </a:p>
                  </a:txBody>
                  <a:tcPr/>
                </a:tc>
                <a:tc>
                  <a:txBody>
                    <a:bodyPr/>
                    <a:lstStyle/>
                    <a:p>
                      <a:r>
                        <a:rPr lang="en-US" sz="1000"/>
                        <a:t>565</a:t>
                      </a:r>
                      <a:endParaRPr lang="en-US" sz="1000"/>
                    </a:p>
                  </a:txBody>
                  <a:tcPr/>
                </a:tc>
                <a:tc>
                  <a:txBody>
                    <a:bodyPr/>
                    <a:lstStyle/>
                    <a:p>
                      <a:r>
                        <a:rPr lang="en-US" sz="1000"/>
                        <a:t>27</a:t>
                      </a:r>
                      <a:endParaRPr lang="en-US" sz="1000"/>
                    </a:p>
                  </a:txBody>
                  <a:tcPr/>
                </a:tc>
                <a:tc>
                  <a:txBody>
                    <a:bodyPr/>
                    <a:lstStyle/>
                    <a:p>
                      <a:r>
                        <a:rPr lang="en-US" sz="1000"/>
                        <a:t>81</a:t>
                      </a:r>
                      <a:endParaRPr lang="en-US" sz="1000"/>
                    </a:p>
                  </a:txBody>
                  <a:tcPr/>
                </a:tc>
                <a:tc>
                  <a:txBody>
                    <a:bodyPr/>
                    <a:lstStyle/>
                    <a:p>
                      <a:r>
                        <a:rPr lang="en-US" sz="1000"/>
                        <a:t>0.9455%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58800021"/>
                  </a:ext>
                </a:extLst>
              </a:tr>
              <a:tr h="370840">
                <a:tc>
                  <a:txBody>
                    <a:bodyPr/>
                    <a:lstStyle/>
                    <a:p>
                      <a:r>
                        <a:rPr lang="es-ES" sz="1000" b="1"/>
                        <a:t>Muni Rosario - 2016-12-18 18:00:01</a:t>
                      </a:r>
                      <a:r>
                        <a:rPr lang="es-ES" sz="1000"/>
                        <a:t>
¡Atención! El lunes 19/12 no habrá Transporte Urbano de Pasajeros ni recolección de residuos hasta el mediodía debido a un paro nacional. A partir de las 12 hs. los servicios retomarán gradualmente su funcionamiento habitual. Más info: http://bit.ly/2hw85wP</a:t>
                      </a:r>
                      <a:endParaRPr lang="en-US" sz="1000"/>
                    </a:p>
                  </a:txBody>
                  <a:tcPr/>
                </a:tc>
                <a:tc>
                  <a:txBody>
                    <a:bodyPr/>
                    <a:lstStyle/>
                    <a:p>
                      <a:r>
                        <a:rPr lang="en-US" sz="1000"/>
                        <a:t>376</a:t>
                      </a:r>
                      <a:endParaRPr lang="en-US" sz="1000"/>
                    </a:p>
                  </a:txBody>
                  <a:tcPr/>
                </a:tc>
                <a:tc>
                  <a:txBody>
                    <a:bodyPr/>
                    <a:lstStyle/>
                    <a:p>
                      <a:r>
                        <a:rPr lang="en-US" sz="1000"/>
                        <a:t>157</a:t>
                      </a:r>
                      <a:endParaRPr lang="en-US" sz="1000"/>
                    </a:p>
                  </a:txBody>
                  <a:tcPr/>
                </a:tc>
                <a:tc>
                  <a:txBody>
                    <a:bodyPr/>
                    <a:lstStyle/>
                    <a:p>
                      <a:r>
                        <a:rPr lang="en-US" sz="1000"/>
                        <a:t>15</a:t>
                      </a:r>
                      <a:endParaRPr lang="en-US" sz="1000"/>
                    </a:p>
                  </a:txBody>
                  <a:tcPr/>
                </a:tc>
                <a:tc>
                  <a:txBody>
                    <a:bodyPr/>
                    <a:lstStyle/>
                    <a:p>
                      <a:r>
                        <a:rPr lang="en-US" sz="1000"/>
                        <a:t>204</a:t>
                      </a:r>
                      <a:endParaRPr lang="en-US" sz="1000"/>
                    </a:p>
                  </a:txBody>
                  <a:tcPr/>
                </a:tc>
                <a:tc>
                  <a:txBody>
                    <a:bodyPr/>
                    <a:lstStyle/>
                    <a:p>
                      <a:r>
                        <a:rPr lang="en-US" sz="1000"/>
                        <a:t>0.5269%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0600211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668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2085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7747031"/>
                    </a:ext>
                  </a:extLst>
                </a:gridCol>
                <a:gridCol w="658368">
                  <a:extLst>
                    <a:ext uri="{9D8B030D-6E8A-4147-A177-3AD203B41FA5}">
                      <a16:colId xmlns:a16="http://schemas.microsoft.com/office/drawing/2014/main" val="3762302038"/>
                    </a:ext>
                  </a:extLst>
                </a:gridCol>
                <a:gridCol w="658368">
                  <a:extLst>
                    <a:ext uri="{9D8B030D-6E8A-4147-A177-3AD203B41FA5}">
                      <a16:colId xmlns:a16="http://schemas.microsoft.com/office/drawing/2014/main" val="2502370988"/>
                    </a:ext>
                  </a:extLst>
                </a:gridCol>
                <a:gridCol w="658368">
                  <a:extLst>
                    <a:ext uri="{9D8B030D-6E8A-4147-A177-3AD203B41FA5}">
                      <a16:colId xmlns:a16="http://schemas.microsoft.com/office/drawing/2014/main" val="3699319725"/>
                    </a:ext>
                  </a:extLst>
                </a:gridCol>
                <a:gridCol w="658368">
                  <a:extLst>
                    <a:ext uri="{9D8B030D-6E8A-4147-A177-3AD203B41FA5}">
                      <a16:colId xmlns:a16="http://schemas.microsoft.com/office/drawing/2014/main" val="4015368574"/>
                    </a:ext>
                  </a:extLst>
                </a:gridCol>
                <a:gridCol w="658368">
                  <a:extLst>
                    <a:ext uri="{9D8B030D-6E8A-4147-A177-3AD203B41FA5}">
                      <a16:colId xmlns:a16="http://schemas.microsoft.com/office/drawing/2014/main" val="3654947654"/>
                    </a:ext>
                  </a:extLst>
                </a:gridCol>
                <a:gridCol w="658368">
                  <a:extLst>
                    <a:ext uri="{9D8B030D-6E8A-4147-A177-3AD203B41FA5}">
                      <a16:colId xmlns:a16="http://schemas.microsoft.com/office/drawing/2014/main" val="6918021"/>
                    </a:ext>
                  </a:extLst>
                </a:gridCol>
                <a:gridCol w="658368">
                  <a:extLst>
                    <a:ext uri="{9D8B030D-6E8A-4147-A177-3AD203B41FA5}">
                      <a16:colId xmlns:a16="http://schemas.microsoft.com/office/drawing/2014/main" val="185271734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366444482"/>
                  </a:ext>
                </a:extLst>
              </a:tr>
              <a:tr h="370840">
                <a:tc>
                  <a:txBody>
                    <a:bodyPr/>
                    <a:lstStyle/>
                    <a:p>
                      <a:r>
                        <a:rPr lang="es-ES" sz="1000" b="1"/>
                        <a:t>Muni Rosario - 2016-12-16 18:20:03</a:t>
                      </a:r>
                      <a:r>
                        <a:rPr lang="es-ES" sz="1000"/>
                        <a:t>
Así quedó calle Sarmiento, entre San Lorenzo y Santa Fe, con las obras de ensanchamiento de veredas para aprovechar mejor el espacio público, iluminación y equipamiento urbano. El tránsito ya está habilitado. Conocé el Plan Integral del #ÁreaHistórica ⏩ http://bit.ly/2hBNpUM</a:t>
                      </a:r>
                      <a:endParaRPr lang="en-US" sz="1000"/>
                    </a:p>
                  </a:txBody>
                  <a:tcPr/>
                </a:tc>
                <a:tc>
                  <a:txBody>
                    <a:bodyPr/>
                    <a:lstStyle/>
                    <a:p>
                      <a:r>
                        <a:rPr lang="en-US" sz="1000"/>
                        <a:t>376</a:t>
                      </a:r>
                      <a:endParaRPr lang="en-US" sz="1000"/>
                    </a:p>
                  </a:txBody>
                  <a:tcPr/>
                </a:tc>
                <a:tc>
                  <a:txBody>
                    <a:bodyPr/>
                    <a:lstStyle/>
                    <a:p>
                      <a:r>
                        <a:rPr lang="en-US" sz="1000"/>
                        <a:t>286</a:t>
                      </a:r>
                      <a:endParaRPr lang="en-US" sz="1000"/>
                    </a:p>
                  </a:txBody>
                  <a:tcPr/>
                </a:tc>
                <a:tc>
                  <a:txBody>
                    <a:bodyPr/>
                    <a:lstStyle/>
                    <a:p>
                      <a:r>
                        <a:rPr lang="en-US" sz="1000"/>
                        <a:t>65</a:t>
                      </a:r>
                      <a:endParaRPr lang="en-US" sz="1000"/>
                    </a:p>
                  </a:txBody>
                  <a:tcPr/>
                </a:tc>
                <a:tc>
                  <a:txBody>
                    <a:bodyPr/>
                    <a:lstStyle/>
                    <a:p>
                      <a:r>
                        <a:rPr lang="en-US" sz="1000"/>
                        <a:t>25</a:t>
                      </a:r>
                      <a:endParaRPr lang="en-US" sz="1000"/>
                    </a:p>
                  </a:txBody>
                  <a:tcPr/>
                </a:tc>
                <a:tc>
                  <a:txBody>
                    <a:bodyPr/>
                    <a:lstStyle/>
                    <a:p>
                      <a:r>
                        <a:rPr lang="en-US" sz="1000"/>
                        <a:t>0.5272%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58389126"/>
                  </a:ext>
                </a:extLst>
              </a:tr>
              <a:tr h="370840">
                <a:tc>
                  <a:txBody>
                    <a:bodyPr/>
                    <a:lstStyle/>
                    <a:p>
                      <a:r>
                        <a:rPr lang="es-ES" sz="1000" b="1"/>
                        <a:t>Muni Rosario - 2016-12-29 11:35:00</a:t>
                      </a:r>
                      <a:r>
                        <a:rPr lang="es-ES" sz="1000"/>
                        <a:t>
Está abierta la licitación de los 74 locales del futuro Mercado del Patio. Participá con tu negocio o emprendimiento, ¡no te quedes afuera! Podés descargar el pliego en este link http://bit.ly/2hAH0WU o informarte mandando un correo a mercadodelpatio@rosario.gov.ar.</a:t>
                      </a:r>
                      <a:endParaRPr lang="en-US" sz="1000"/>
                    </a:p>
                  </a:txBody>
                  <a:tcPr/>
                </a:tc>
                <a:tc>
                  <a:txBody>
                    <a:bodyPr/>
                    <a:lstStyle/>
                    <a:p>
                      <a:r>
                        <a:rPr lang="en-US" sz="1000"/>
                        <a:t>364</a:t>
                      </a:r>
                      <a:endParaRPr lang="en-US" sz="1000"/>
                    </a:p>
                  </a:txBody>
                  <a:tcPr/>
                </a:tc>
                <a:tc>
                  <a:txBody>
                    <a:bodyPr/>
                    <a:lstStyle/>
                    <a:p>
                      <a:r>
                        <a:rPr lang="en-US" sz="1000"/>
                        <a:t>258</a:t>
                      </a:r>
                      <a:endParaRPr lang="en-US" sz="1000"/>
                    </a:p>
                  </a:txBody>
                  <a:tcPr/>
                </a:tc>
                <a:tc>
                  <a:txBody>
                    <a:bodyPr/>
                    <a:lstStyle/>
                    <a:p>
                      <a:r>
                        <a:rPr lang="en-US" sz="1000"/>
                        <a:t>17</a:t>
                      </a:r>
                      <a:endParaRPr lang="en-US" sz="1000"/>
                    </a:p>
                  </a:txBody>
                  <a:tcPr/>
                </a:tc>
                <a:tc>
                  <a:txBody>
                    <a:bodyPr/>
                    <a:lstStyle/>
                    <a:p>
                      <a:r>
                        <a:rPr lang="en-US" sz="1000"/>
                        <a:t>89</a:t>
                      </a:r>
                      <a:endParaRPr lang="en-US" sz="1000"/>
                    </a:p>
                  </a:txBody>
                  <a:tcPr/>
                </a:tc>
                <a:tc>
                  <a:txBody>
                    <a:bodyPr/>
                    <a:lstStyle/>
                    <a:p>
                      <a:r>
                        <a:rPr lang="en-US" sz="1000"/>
                        <a:t>0.5042%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38268299"/>
                  </a:ext>
                </a:extLst>
              </a:tr>
              <a:tr h="370840">
                <a:tc>
                  <a:txBody>
                    <a:bodyPr/>
                    <a:lstStyle/>
                    <a:p>
                      <a:r>
                        <a:rPr lang="es-ES" sz="1000" b="1"/>
                        <a:t>Muni Rosario - 2016-12-26 19:30:01</a:t>
                      </a:r>
                      <a:r>
                        <a:rPr lang="es-ES" sz="1000"/>
                        <a:t>
Los 22 deportistas rosarinos, olímpicos y paralímpicos, que participaron en Río 2016, ya tienen su placa en el Paseo de los Olímpicos ⭐️ de avenida Pellegrini. http://bit.ly/2iktkzz
#OrgulloRosarino</a:t>
                      </a:r>
                      <a:endParaRPr lang="en-US" sz="1000"/>
                    </a:p>
                  </a:txBody>
                  <a:tcPr/>
                </a:tc>
                <a:tc>
                  <a:txBody>
                    <a:bodyPr/>
                    <a:lstStyle/>
                    <a:p>
                      <a:r>
                        <a:rPr lang="en-US" sz="1000"/>
                        <a:t>328</a:t>
                      </a:r>
                      <a:endParaRPr lang="en-US" sz="1000"/>
                    </a:p>
                  </a:txBody>
                  <a:tcPr/>
                </a:tc>
                <a:tc>
                  <a:txBody>
                    <a:bodyPr/>
                    <a:lstStyle/>
                    <a:p>
                      <a:r>
                        <a:rPr lang="en-US" sz="1000"/>
                        <a:t>293</a:t>
                      </a:r>
                      <a:endParaRPr lang="en-US" sz="1000"/>
                    </a:p>
                  </a:txBody>
                  <a:tcPr/>
                </a:tc>
                <a:tc>
                  <a:txBody>
                    <a:bodyPr/>
                    <a:lstStyle/>
                    <a:p>
                      <a:r>
                        <a:rPr lang="en-US" sz="1000"/>
                        <a:t>4</a:t>
                      </a:r>
                      <a:endParaRPr lang="en-US" sz="1000"/>
                    </a:p>
                  </a:txBody>
                  <a:tcPr/>
                </a:tc>
                <a:tc>
                  <a:txBody>
                    <a:bodyPr/>
                    <a:lstStyle/>
                    <a:p>
                      <a:r>
                        <a:rPr lang="en-US" sz="1000"/>
                        <a:t>31</a:t>
                      </a:r>
                      <a:endParaRPr lang="en-US" sz="1000"/>
                    </a:p>
                  </a:txBody>
                  <a:tcPr/>
                </a:tc>
                <a:tc>
                  <a:txBody>
                    <a:bodyPr/>
                    <a:lstStyle/>
                    <a:p>
                      <a:r>
                        <a:rPr lang="en-US" sz="1000"/>
                        <a:t>0.4568%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87182874"/>
                  </a:ext>
                </a:extLst>
              </a:tr>
              <a:tr h="370840">
                <a:tc>
                  <a:txBody>
                    <a:bodyPr/>
                    <a:lstStyle/>
                    <a:p>
                      <a:r>
                        <a:rPr lang="es-ES" sz="1000" b="1"/>
                        <a:t>Muni Rosario - 2016-12-11 14:45:49</a:t>
                      </a:r>
                      <a:r>
                        <a:rPr lang="es-ES" sz="1000"/>
                        <a:t>
💦🏊☀ Empiezan las colonias de verano en las piletas municipales. Desde el lunes 12 podés inscribirte para disfrutar del sol y del agua en los diferentes predios de la ciudad. El lunes 19 arranca la temporada. ¡Te esperamos! Consultá lugares, horarios y requisitos acá 👉 bit.ly/2hiSQYm</a:t>
                      </a:r>
                      <a:endParaRPr lang="en-US" sz="1000"/>
                    </a:p>
                  </a:txBody>
                  <a:tcPr/>
                </a:tc>
                <a:tc>
                  <a:txBody>
                    <a:bodyPr/>
                    <a:lstStyle/>
                    <a:p>
                      <a:r>
                        <a:rPr lang="en-US" sz="1000"/>
                        <a:t>278</a:t>
                      </a:r>
                      <a:endParaRPr lang="en-US" sz="1000"/>
                    </a:p>
                  </a:txBody>
                  <a:tcPr/>
                </a:tc>
                <a:tc>
                  <a:txBody>
                    <a:bodyPr/>
                    <a:lstStyle/>
                    <a:p>
                      <a:r>
                        <a:rPr lang="en-US" sz="1000"/>
                        <a:t>172</a:t>
                      </a:r>
                      <a:endParaRPr lang="en-US" sz="1000"/>
                    </a:p>
                  </a:txBody>
                  <a:tcPr/>
                </a:tc>
                <a:tc>
                  <a:txBody>
                    <a:bodyPr/>
                    <a:lstStyle/>
                    <a:p>
                      <a:r>
                        <a:rPr lang="en-US" sz="1000"/>
                        <a:t>32</a:t>
                      </a:r>
                      <a:endParaRPr lang="en-US" sz="1000"/>
                    </a:p>
                  </a:txBody>
                  <a:tcPr/>
                </a:tc>
                <a:tc>
                  <a:txBody>
                    <a:bodyPr/>
                    <a:lstStyle/>
                    <a:p>
                      <a:r>
                        <a:rPr lang="en-US" sz="1000"/>
                        <a:t>74</a:t>
                      </a:r>
                      <a:endParaRPr lang="en-US" sz="1000"/>
                    </a:p>
                  </a:txBody>
                  <a:tcPr/>
                </a:tc>
                <a:tc>
                  <a:txBody>
                    <a:bodyPr/>
                    <a:lstStyle/>
                    <a:p>
                      <a:r>
                        <a:rPr lang="en-US" sz="1000"/>
                        <a:t>0.3906%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14846140"/>
                  </a:ext>
                </a:extLst>
              </a:tr>
              <a:tr h="370840">
                <a:tc>
                  <a:txBody>
                    <a:bodyPr/>
                    <a:lstStyle/>
                    <a:p>
                      <a:r>
                        <a:rPr lang="es-ES" sz="1000" b="1"/>
                        <a:t>Muni Rosario - 2016-12-15 15:00:00</a:t>
                      </a:r>
                      <a:r>
                        <a:rPr lang="es-ES" sz="1000"/>
                        <a:t>
Despedimos el año con una feria para reducir, reciclar, reutilizar y recuperar. Este viernes #CanjeamosPorNaturaleza + #RosarioRepara + #LosAlimentosNoSeTiran en la Plaza San Martìn, de 17 a 19 hs. ¡Te esperamos!
Más info: http://bit.ly/2gOK5V4</a:t>
                      </a:r>
                      <a:endParaRPr lang="en-US" sz="1000"/>
                    </a:p>
                  </a:txBody>
                  <a:tcPr/>
                </a:tc>
                <a:tc>
                  <a:txBody>
                    <a:bodyPr/>
                    <a:lstStyle/>
                    <a:p>
                      <a:r>
                        <a:rPr lang="en-US" sz="1000"/>
                        <a:t>268</a:t>
                      </a:r>
                      <a:endParaRPr lang="en-US" sz="1000"/>
                    </a:p>
                  </a:txBody>
                  <a:tcPr/>
                </a:tc>
                <a:tc>
                  <a:txBody>
                    <a:bodyPr/>
                    <a:lstStyle/>
                    <a:p>
                      <a:r>
                        <a:rPr lang="en-US" sz="1000"/>
                        <a:t>197</a:t>
                      </a:r>
                      <a:endParaRPr lang="en-US" sz="1000"/>
                    </a:p>
                  </a:txBody>
                  <a:tcPr/>
                </a:tc>
                <a:tc>
                  <a:txBody>
                    <a:bodyPr/>
                    <a:lstStyle/>
                    <a:p>
                      <a:r>
                        <a:rPr lang="en-US" sz="1000"/>
                        <a:t>13</a:t>
                      </a:r>
                      <a:endParaRPr lang="en-US" sz="1000"/>
                    </a:p>
                  </a:txBody>
                  <a:tcPr/>
                </a:tc>
                <a:tc>
                  <a:txBody>
                    <a:bodyPr/>
                    <a:lstStyle/>
                    <a:p>
                      <a:r>
                        <a:rPr lang="en-US" sz="1000"/>
                        <a:t>58</a:t>
                      </a:r>
                      <a:endParaRPr lang="en-US" sz="1000"/>
                    </a:p>
                  </a:txBody>
                  <a:tcPr/>
                </a:tc>
                <a:tc>
                  <a:txBody>
                    <a:bodyPr/>
                    <a:lstStyle/>
                    <a:p>
                      <a:r>
                        <a:rPr lang="en-US" sz="1000"/>
                        <a:t>0.3758%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60806494"/>
                  </a:ext>
                </a:extLst>
              </a:tr>
              <a:tr h="370840">
                <a:tc>
                  <a:txBody>
                    <a:bodyPr/>
                    <a:lstStyle/>
                    <a:p>
                      <a:r>
                        <a:rPr lang="es-ES" sz="1000" b="1"/>
                        <a:t>Muni Rosario - 2016-12-03 12:00:00</a:t>
                      </a:r>
                      <a:r>
                        <a:rPr lang="es-ES" sz="1000"/>
                        <a:t>
Este fin de semana, 24 heladerías artesanales de la ciudad te invitan a probar sus mejores gustos en el Parque Nacional a la Bandera. Sábado y domingo, de 15 a 21.30 hs. Habrá música en vivo y muchos regalos. ¡Te esperamos! http://bit.ly/2gJMnoV</a:t>
                      </a:r>
                      <a:endParaRPr lang="en-US" sz="1000"/>
                    </a:p>
                  </a:txBody>
                  <a:tcPr/>
                </a:tc>
                <a:tc>
                  <a:txBody>
                    <a:bodyPr/>
                    <a:lstStyle/>
                    <a:p>
                      <a:r>
                        <a:rPr lang="en-US" sz="1000"/>
                        <a:t>250</a:t>
                      </a:r>
                      <a:endParaRPr lang="en-US" sz="1000"/>
                    </a:p>
                  </a:txBody>
                  <a:tcPr/>
                </a:tc>
                <a:tc>
                  <a:txBody>
                    <a:bodyPr/>
                    <a:lstStyle/>
                    <a:p>
                      <a:r>
                        <a:rPr lang="en-US" sz="1000"/>
                        <a:t>178</a:t>
                      </a:r>
                      <a:endParaRPr lang="en-US" sz="1000"/>
                    </a:p>
                  </a:txBody>
                  <a:tcPr/>
                </a:tc>
                <a:tc>
                  <a:txBody>
                    <a:bodyPr/>
                    <a:lstStyle/>
                    <a:p>
                      <a:r>
                        <a:rPr lang="en-US" sz="1000"/>
                        <a:t>10</a:t>
                      </a:r>
                      <a:endParaRPr lang="en-US" sz="1000"/>
                    </a:p>
                  </a:txBody>
                  <a:tcPr/>
                </a:tc>
                <a:tc>
                  <a:txBody>
                    <a:bodyPr/>
                    <a:lstStyle/>
                    <a:p>
                      <a:r>
                        <a:rPr lang="en-US" sz="1000"/>
                        <a:t>62</a:t>
                      </a:r>
                      <a:endParaRPr lang="en-US" sz="1000"/>
                    </a:p>
                  </a:txBody>
                  <a:tcPr/>
                </a:tc>
                <a:tc>
                  <a:txBody>
                    <a:bodyPr/>
                    <a:lstStyle/>
                    <a:p>
                      <a:r>
                        <a:rPr lang="en-US" sz="1000"/>
                        <a:t>0.3522%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21239172"/>
                  </a:ext>
                </a:extLst>
              </a:tr>
              <a:tr h="370840">
                <a:tc>
                  <a:txBody>
                    <a:bodyPr/>
                    <a:lstStyle/>
                    <a:p>
                      <a:r>
                        <a:rPr lang="es-ES" sz="1000" b="1"/>
                        <a:t>Muni Rosario - 2016-12-19 18:19:00</a:t>
                      </a:r>
                      <a:r>
                        <a:rPr lang="es-ES" sz="1000"/>
                        <a:t>
Comienza la feria especial de Navidad de Economía Social 🎄🎉. Te esperamos en plaza San Martín donde emprendedores locales exhibirán sus productos. 
👉 19, 21 y 23 de diciembre, de 9 a 18 hs.
👉 24 de diciembre de 9 a 13 hs.
En estas fiestas realicemos un consumo saludable y responsable. bit.ly/2i7Xa9w</a:t>
                      </a:r>
                      <a:endParaRPr lang="en-US" sz="1000"/>
                    </a:p>
                  </a:txBody>
                  <a:tcPr/>
                </a:tc>
                <a:tc>
                  <a:txBody>
                    <a:bodyPr/>
                    <a:lstStyle/>
                    <a:p>
                      <a:r>
                        <a:rPr lang="en-US" sz="1000"/>
                        <a:t>207</a:t>
                      </a:r>
                      <a:endParaRPr lang="en-US" sz="1000"/>
                    </a:p>
                  </a:txBody>
                  <a:tcPr/>
                </a:tc>
                <a:tc>
                  <a:txBody>
                    <a:bodyPr/>
                    <a:lstStyle/>
                    <a:p>
                      <a:r>
                        <a:rPr lang="en-US" sz="1000"/>
                        <a:t>111</a:t>
                      </a:r>
                      <a:endParaRPr lang="en-US" sz="1000"/>
                    </a:p>
                  </a:txBody>
                  <a:tcPr/>
                </a:tc>
                <a:tc>
                  <a:txBody>
                    <a:bodyPr/>
                    <a:lstStyle/>
                    <a:p>
                      <a:r>
                        <a:rPr lang="en-US" sz="1000"/>
                        <a:t>4</a:t>
                      </a:r>
                      <a:endParaRPr lang="en-US" sz="1000"/>
                    </a:p>
                  </a:txBody>
                  <a:tcPr/>
                </a:tc>
                <a:tc>
                  <a:txBody>
                    <a:bodyPr/>
                    <a:lstStyle/>
                    <a:p>
                      <a:r>
                        <a:rPr lang="en-US" sz="1000"/>
                        <a:t>92</a:t>
                      </a:r>
                      <a:endParaRPr lang="en-US" sz="1000"/>
                    </a:p>
                  </a:txBody>
                  <a:tcPr/>
                </a:tc>
                <a:tc>
                  <a:txBody>
                    <a:bodyPr/>
                    <a:lstStyle/>
                    <a:p>
                      <a:r>
                        <a:rPr lang="en-US" sz="1000"/>
                        <a:t>0.2899%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30294340"/>
                  </a:ext>
                </a:extLst>
              </a:tr>
              <a:tr h="370840">
                <a:tc>
                  <a:txBody>
                    <a:bodyPr/>
                    <a:lstStyle/>
                    <a:p>
                      <a:r>
                        <a:rPr lang="es-ES" sz="1000" b="1"/>
                        <a:t>Muni Rosario - 2016-12-06 18:03:10</a:t>
                      </a:r>
                      <a:r>
                        <a:rPr lang="es-ES" sz="1000"/>
                        <a:t>
🏊🌞 ¡Empieza la temporada de verano en las piletas municipales! Desde este sábado, vas a poder disfrutar del sol y del agua en los predios de todos los distritos de la ciudad. Acercate con tus amigos, en familia o como más te guste. Consultá los horarios y requisitos acá ⏩ http://bit.ly/2guuAPq</a:t>
                      </a:r>
                      <a:endParaRPr lang="en-US" sz="1000"/>
                    </a:p>
                  </a:txBody>
                  <a:tcPr/>
                </a:tc>
                <a:tc>
                  <a:txBody>
                    <a:bodyPr/>
                    <a:lstStyle/>
                    <a:p>
                      <a:r>
                        <a:rPr lang="en-US" sz="1000"/>
                        <a:t>192</a:t>
                      </a:r>
                      <a:endParaRPr lang="en-US" sz="1000"/>
                    </a:p>
                  </a:txBody>
                  <a:tcPr/>
                </a:tc>
                <a:tc>
                  <a:txBody>
                    <a:bodyPr/>
                    <a:lstStyle/>
                    <a:p>
                      <a:r>
                        <a:rPr lang="en-US" sz="1000"/>
                        <a:t>124</a:t>
                      </a:r>
                      <a:endParaRPr lang="en-US" sz="1000"/>
                    </a:p>
                  </a:txBody>
                  <a:tcPr/>
                </a:tc>
                <a:tc>
                  <a:txBody>
                    <a:bodyPr/>
                    <a:lstStyle/>
                    <a:p>
                      <a:r>
                        <a:rPr lang="en-US" sz="1000"/>
                        <a:t>5</a:t>
                      </a:r>
                      <a:endParaRPr lang="en-US" sz="1000"/>
                    </a:p>
                  </a:txBody>
                  <a:tcPr/>
                </a:tc>
                <a:tc>
                  <a:txBody>
                    <a:bodyPr/>
                    <a:lstStyle/>
                    <a:p>
                      <a:r>
                        <a:rPr lang="en-US" sz="1000"/>
                        <a:t>63</a:t>
                      </a:r>
                      <a:endParaRPr lang="en-US" sz="1000"/>
                    </a:p>
                  </a:txBody>
                  <a:tcPr/>
                </a:tc>
                <a:tc>
                  <a:txBody>
                    <a:bodyPr/>
                    <a:lstStyle/>
                    <a:p>
                      <a:r>
                        <a:rPr lang="en-US" sz="1000"/>
                        <a:t>0.2699%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65549242"/>
                  </a:ext>
                </a:extLst>
              </a:tr>
              <a:tr h="370840">
                <a:tc>
                  <a:txBody>
                    <a:bodyPr/>
                    <a:lstStyle/>
                    <a:p>
                      <a:r>
                        <a:rPr lang="es-ES" sz="1000" b="1"/>
                        <a:t>Muni Rosario - 2016-12-14 15:00:00</a:t>
                      </a:r>
                      <a:r>
                        <a:rPr lang="es-ES" sz="1000"/>
                        <a:t>
Este jueves no habrá servicio de recolección de residuos por el Día del Recolector. No saques la basura, colaboremos entre todos para mantener limpia la ciudad.
El servicio se restablecerá el viernes.</a:t>
                      </a:r>
                      <a:endParaRPr lang="en-US" sz="1000"/>
                    </a:p>
                  </a:txBody>
                  <a:tcPr/>
                </a:tc>
                <a:tc>
                  <a:txBody>
                    <a:bodyPr/>
                    <a:lstStyle/>
                    <a:p>
                      <a:r>
                        <a:rPr lang="en-US" sz="1000"/>
                        <a:t>190</a:t>
                      </a:r>
                      <a:endParaRPr lang="en-US" sz="1000"/>
                    </a:p>
                  </a:txBody>
                  <a:tcPr/>
                </a:tc>
                <a:tc>
                  <a:txBody>
                    <a:bodyPr/>
                    <a:lstStyle/>
                    <a:p>
                      <a:r>
                        <a:rPr lang="en-US" sz="1000"/>
                        <a:t>69</a:t>
                      </a:r>
                      <a:endParaRPr lang="en-US" sz="1000"/>
                    </a:p>
                  </a:txBody>
                  <a:tcPr/>
                </a:tc>
                <a:tc>
                  <a:txBody>
                    <a:bodyPr/>
                    <a:lstStyle/>
                    <a:p>
                      <a:r>
                        <a:rPr lang="en-US" sz="1000"/>
                        <a:t>8</a:t>
                      </a:r>
                      <a:endParaRPr lang="en-US" sz="1000"/>
                    </a:p>
                  </a:txBody>
                  <a:tcPr/>
                </a:tc>
                <a:tc>
                  <a:txBody>
                    <a:bodyPr/>
                    <a:lstStyle/>
                    <a:p>
                      <a:r>
                        <a:rPr lang="en-US" sz="1000"/>
                        <a:t>113</a:t>
                      </a:r>
                      <a:endParaRPr lang="en-US" sz="1000"/>
                    </a:p>
                  </a:txBody>
                  <a:tcPr/>
                </a:tc>
                <a:tc>
                  <a:txBody>
                    <a:bodyPr/>
                    <a:lstStyle/>
                    <a:p>
                      <a:r>
                        <a:rPr lang="en-US" sz="1000"/>
                        <a:t>0.2666%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76666605"/>
                  </a:ext>
                </a:extLst>
              </a:tr>
              <a:tr h="370840">
                <a:tc>
                  <a:txBody>
                    <a:bodyPr/>
                    <a:lstStyle/>
                    <a:p>
                      <a:r>
                        <a:rPr lang="es-ES" sz="1000" b="1"/>
                        <a:t>Muni Rosario - 2016-12-17 18:05:06</a:t>
                      </a:r>
                      <a:r>
                        <a:rPr lang="es-ES" sz="1000"/>
                        <a:t>
El domingo, en Calle recreativa Cambiá el Aire despedimos el año con actividades especiales: bicicleteada, mega clase de zumba, juegos, sorteos y regalos. Mirá los detalles: http://bit.ly/2hCQ8wX.
¡Te esperamos!</a:t>
                      </a:r>
                      <a:endParaRPr lang="en-US" sz="1000"/>
                    </a:p>
                  </a:txBody>
                  <a:tcPr/>
                </a:tc>
                <a:tc>
                  <a:txBody>
                    <a:bodyPr/>
                    <a:lstStyle/>
                    <a:p>
                      <a:r>
                        <a:rPr lang="en-US" sz="1000"/>
                        <a:t>189</a:t>
                      </a:r>
                      <a:endParaRPr lang="en-US" sz="1000"/>
                    </a:p>
                  </a:txBody>
                  <a:tcPr/>
                </a:tc>
                <a:tc>
                  <a:txBody>
                    <a:bodyPr/>
                    <a:lstStyle/>
                    <a:p>
                      <a:r>
                        <a:rPr lang="en-US" sz="1000"/>
                        <a:t>140</a:t>
                      </a:r>
                      <a:endParaRPr lang="en-US" sz="1000"/>
                    </a:p>
                  </a:txBody>
                  <a:tcPr/>
                </a:tc>
                <a:tc>
                  <a:txBody>
                    <a:bodyPr/>
                    <a:lstStyle/>
                    <a:p>
                      <a:r>
                        <a:rPr lang="en-US" sz="1000"/>
                        <a:t>8</a:t>
                      </a:r>
                      <a:endParaRPr lang="en-US" sz="1000"/>
                    </a:p>
                  </a:txBody>
                  <a:tcPr/>
                </a:tc>
                <a:tc>
                  <a:txBody>
                    <a:bodyPr/>
                    <a:lstStyle/>
                    <a:p>
                      <a:r>
                        <a:rPr lang="en-US" sz="1000"/>
                        <a:t>41</a:t>
                      </a:r>
                      <a:endParaRPr lang="en-US" sz="1000"/>
                    </a:p>
                  </a:txBody>
                  <a:tcPr/>
                </a:tc>
                <a:tc>
                  <a:txBody>
                    <a:bodyPr/>
                    <a:lstStyle/>
                    <a:p>
                      <a:r>
                        <a:rPr lang="en-US" sz="1000"/>
                        <a:t>0.2650%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3934431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7932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5040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8672663"/>
                    </a:ext>
                  </a:extLst>
                </a:gridCol>
                <a:gridCol w="658368">
                  <a:extLst>
                    <a:ext uri="{9D8B030D-6E8A-4147-A177-3AD203B41FA5}">
                      <a16:colId xmlns:a16="http://schemas.microsoft.com/office/drawing/2014/main" val="25049656"/>
                    </a:ext>
                  </a:extLst>
                </a:gridCol>
                <a:gridCol w="658368">
                  <a:extLst>
                    <a:ext uri="{9D8B030D-6E8A-4147-A177-3AD203B41FA5}">
                      <a16:colId xmlns:a16="http://schemas.microsoft.com/office/drawing/2014/main" val="2358611810"/>
                    </a:ext>
                  </a:extLst>
                </a:gridCol>
                <a:gridCol w="658368">
                  <a:extLst>
                    <a:ext uri="{9D8B030D-6E8A-4147-A177-3AD203B41FA5}">
                      <a16:colId xmlns:a16="http://schemas.microsoft.com/office/drawing/2014/main" val="2945332558"/>
                    </a:ext>
                  </a:extLst>
                </a:gridCol>
                <a:gridCol w="658368">
                  <a:extLst>
                    <a:ext uri="{9D8B030D-6E8A-4147-A177-3AD203B41FA5}">
                      <a16:colId xmlns:a16="http://schemas.microsoft.com/office/drawing/2014/main" val="4109357197"/>
                    </a:ext>
                  </a:extLst>
                </a:gridCol>
                <a:gridCol w="658368">
                  <a:extLst>
                    <a:ext uri="{9D8B030D-6E8A-4147-A177-3AD203B41FA5}">
                      <a16:colId xmlns:a16="http://schemas.microsoft.com/office/drawing/2014/main" val="1671359141"/>
                    </a:ext>
                  </a:extLst>
                </a:gridCol>
                <a:gridCol w="658368">
                  <a:extLst>
                    <a:ext uri="{9D8B030D-6E8A-4147-A177-3AD203B41FA5}">
                      <a16:colId xmlns:a16="http://schemas.microsoft.com/office/drawing/2014/main" val="829211042"/>
                    </a:ext>
                  </a:extLst>
                </a:gridCol>
                <a:gridCol w="658368">
                  <a:extLst>
                    <a:ext uri="{9D8B030D-6E8A-4147-A177-3AD203B41FA5}">
                      <a16:colId xmlns:a16="http://schemas.microsoft.com/office/drawing/2014/main" val="150034659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87119217"/>
                  </a:ext>
                </a:extLst>
              </a:tr>
              <a:tr h="370840">
                <a:tc>
                  <a:txBody>
                    <a:bodyPr/>
                    <a:lstStyle/>
                    <a:p>
                      <a:r>
                        <a:rPr lang="es-ES" sz="1000" b="1"/>
                        <a:t>Muni Rosario - 2016-12-08 19:21:10</a:t>
                      </a:r>
                      <a:r>
                        <a:rPr lang="es-ES" sz="1000"/>
                        <a:t>
Los alacranes tienen hábitos nocturnos y su presencia aumenta en épocas de calor y humedad. Su picadura puede ser de suma gravedad, sobre todo en niños. Por eso es importante que tengas en cuenta estas recomendaciones ⤵. Más info: http://bit.ly/2g16e3q</a:t>
                      </a:r>
                      <a:endParaRPr lang="en-US" sz="1000"/>
                    </a:p>
                  </a:txBody>
                  <a:tcPr/>
                </a:tc>
                <a:tc>
                  <a:txBody>
                    <a:bodyPr/>
                    <a:lstStyle/>
                    <a:p>
                      <a:r>
                        <a:rPr lang="en-US" sz="1000"/>
                        <a:t>184</a:t>
                      </a:r>
                      <a:endParaRPr lang="en-US" sz="1000"/>
                    </a:p>
                  </a:txBody>
                  <a:tcPr/>
                </a:tc>
                <a:tc>
                  <a:txBody>
                    <a:bodyPr/>
                    <a:lstStyle/>
                    <a:p>
                      <a:r>
                        <a:rPr lang="en-US" sz="1000"/>
                        <a:t>69</a:t>
                      </a:r>
                      <a:endParaRPr lang="en-US" sz="1000"/>
                    </a:p>
                  </a:txBody>
                  <a:tcPr/>
                </a:tc>
                <a:tc>
                  <a:txBody>
                    <a:bodyPr/>
                    <a:lstStyle/>
                    <a:p>
                      <a:r>
                        <a:rPr lang="en-US" sz="1000"/>
                        <a:t>6</a:t>
                      </a:r>
                      <a:endParaRPr lang="en-US" sz="1000"/>
                    </a:p>
                  </a:txBody>
                  <a:tcPr/>
                </a:tc>
                <a:tc>
                  <a:txBody>
                    <a:bodyPr/>
                    <a:lstStyle/>
                    <a:p>
                      <a:r>
                        <a:rPr lang="en-US" sz="1000"/>
                        <a:t>109</a:t>
                      </a:r>
                      <a:endParaRPr lang="en-US" sz="1000"/>
                    </a:p>
                  </a:txBody>
                  <a:tcPr/>
                </a:tc>
                <a:tc>
                  <a:txBody>
                    <a:bodyPr/>
                    <a:lstStyle/>
                    <a:p>
                      <a:r>
                        <a:rPr lang="en-US" sz="1000"/>
                        <a:t>0.2585%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95730888"/>
                  </a:ext>
                </a:extLst>
              </a:tr>
              <a:tr h="370840">
                <a:tc>
                  <a:txBody>
                    <a:bodyPr/>
                    <a:lstStyle/>
                    <a:p>
                      <a:r>
                        <a:rPr lang="es-ES" sz="1000" b="1"/>
                        <a:t>Muni Rosario - 2016-12-01 13:00:01</a:t>
                      </a:r>
                      <a:r>
                        <a:rPr lang="es-ES" sz="1000"/>
                        <a:t>
¡Invasión de payasos en la ciudad! Artistas urbanos de todas partes del mundo ya andan por las calles de Rosario mostrándonos su talento y haciéndonos reír. Consultá la agenda completa del Festival Internacional Payasadas ⏩ http://bit.ly/2fRMM7F.</a:t>
                      </a:r>
                      <a:endParaRPr lang="en-US" sz="1000"/>
                    </a:p>
                  </a:txBody>
                  <a:tcPr/>
                </a:tc>
                <a:tc>
                  <a:txBody>
                    <a:bodyPr/>
                    <a:lstStyle/>
                    <a:p>
                      <a:r>
                        <a:rPr lang="en-US" sz="1000"/>
                        <a:t>177</a:t>
                      </a:r>
                      <a:endParaRPr lang="en-US" sz="1000"/>
                    </a:p>
                  </a:txBody>
                  <a:tcPr/>
                </a:tc>
                <a:tc>
                  <a:txBody>
                    <a:bodyPr/>
                    <a:lstStyle/>
                    <a:p>
                      <a:r>
                        <a:rPr lang="en-US" sz="1000"/>
                        <a:t>144</a:t>
                      </a:r>
                      <a:endParaRPr lang="en-US" sz="1000"/>
                    </a:p>
                  </a:txBody>
                  <a:tcPr/>
                </a:tc>
                <a:tc>
                  <a:txBody>
                    <a:bodyPr/>
                    <a:lstStyle/>
                    <a:p>
                      <a:r>
                        <a:rPr lang="en-US" sz="1000"/>
                        <a:t>6</a:t>
                      </a:r>
                      <a:endParaRPr lang="en-US" sz="1000"/>
                    </a:p>
                  </a:txBody>
                  <a:tcPr/>
                </a:tc>
                <a:tc>
                  <a:txBody>
                    <a:bodyPr/>
                    <a:lstStyle/>
                    <a:p>
                      <a:r>
                        <a:rPr lang="en-US" sz="1000"/>
                        <a:t>27</a:t>
                      </a:r>
                      <a:endParaRPr lang="en-US" sz="1000"/>
                    </a:p>
                  </a:txBody>
                  <a:tcPr/>
                </a:tc>
                <a:tc>
                  <a:txBody>
                    <a:bodyPr/>
                    <a:lstStyle/>
                    <a:p>
                      <a:r>
                        <a:rPr lang="en-US" sz="1000"/>
                        <a:t>0.2494%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1854790"/>
                  </a:ext>
                </a:extLst>
              </a:tr>
              <a:tr h="370840">
                <a:tc>
                  <a:txBody>
                    <a:bodyPr/>
                    <a:lstStyle/>
                    <a:p>
                      <a:r>
                        <a:rPr lang="es-ES" sz="1000" b="1"/>
                        <a:t>Muni Rosario - 2016-12-18 11:30:00</a:t>
                      </a:r>
                      <a:r>
                        <a:rPr lang="es-ES" sz="1000"/>
                        <a:t>
Te esperamos junto a emprendedores de la ciudad en las #FeriasDomingueras, en toda la costa desde Oroño hasta el Monumento. Una buena oportunidad para encontrar ese regalo que estabas buscando para las fiestas. Mirá dónde están ⏩ http://bit.ly/2gTsGu9.</a:t>
                      </a:r>
                      <a:endParaRPr lang="en-US" sz="1000"/>
                    </a:p>
                  </a:txBody>
                  <a:tcPr/>
                </a:tc>
                <a:tc>
                  <a:txBody>
                    <a:bodyPr/>
                    <a:lstStyle/>
                    <a:p>
                      <a:r>
                        <a:rPr lang="en-US" sz="1000"/>
                        <a:t>172</a:t>
                      </a:r>
                      <a:endParaRPr lang="en-US" sz="1000"/>
                    </a:p>
                  </a:txBody>
                  <a:tcPr/>
                </a:tc>
                <a:tc>
                  <a:txBody>
                    <a:bodyPr/>
                    <a:lstStyle/>
                    <a:p>
                      <a:r>
                        <a:rPr lang="en-US" sz="1000"/>
                        <a:t>144</a:t>
                      </a:r>
                      <a:endParaRPr lang="en-US" sz="1000"/>
                    </a:p>
                  </a:txBody>
                  <a:tcPr/>
                </a:tc>
                <a:tc>
                  <a:txBody>
                    <a:bodyPr/>
                    <a:lstStyle/>
                    <a:p>
                      <a:r>
                        <a:rPr lang="en-US" sz="1000"/>
                        <a:t>8</a:t>
                      </a:r>
                      <a:endParaRPr lang="en-US" sz="1000"/>
                    </a:p>
                  </a:txBody>
                  <a:tcPr/>
                </a:tc>
                <a:tc>
                  <a:txBody>
                    <a:bodyPr/>
                    <a:lstStyle/>
                    <a:p>
                      <a:r>
                        <a:rPr lang="en-US" sz="1000"/>
                        <a:t>20</a:t>
                      </a:r>
                      <a:endParaRPr lang="en-US" sz="1000"/>
                    </a:p>
                  </a:txBody>
                  <a:tcPr/>
                </a:tc>
                <a:tc>
                  <a:txBody>
                    <a:bodyPr/>
                    <a:lstStyle/>
                    <a:p>
                      <a:r>
                        <a:rPr lang="en-US" sz="1000"/>
                        <a:t>0.2410%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36321501"/>
                  </a:ext>
                </a:extLst>
              </a:tr>
              <a:tr h="370840">
                <a:tc>
                  <a:txBody>
                    <a:bodyPr/>
                    <a:lstStyle/>
                    <a:p>
                      <a:r>
                        <a:rPr lang="es-ES" sz="1000" b="1"/>
                        <a:t>Muni Rosario - 2016-12-24 13:00:00</a:t>
                      </a:r>
                      <a:r>
                        <a:rPr lang="es-ES" sz="1000"/>
                        <a:t>
💫🎄 En estas fiestas disfrutá con tus seres queridos, cuidalos y cuidate. Entre todos construyamos una Rosario mejor.</a:t>
                      </a:r>
                      <a:endParaRPr lang="en-US" sz="1000"/>
                    </a:p>
                  </a:txBody>
                  <a:tcPr/>
                </a:tc>
                <a:tc>
                  <a:txBody>
                    <a:bodyPr/>
                    <a:lstStyle/>
                    <a:p>
                      <a:r>
                        <a:rPr lang="en-US" sz="1000"/>
                        <a:t>158</a:t>
                      </a:r>
                      <a:endParaRPr lang="en-US" sz="1000"/>
                    </a:p>
                  </a:txBody>
                  <a:tcPr/>
                </a:tc>
                <a:tc>
                  <a:txBody>
                    <a:bodyPr/>
                    <a:lstStyle/>
                    <a:p>
                      <a:r>
                        <a:rPr lang="en-US" sz="1000"/>
                        <a:t>135</a:t>
                      </a:r>
                      <a:endParaRPr lang="en-US" sz="1000"/>
                    </a:p>
                  </a:txBody>
                  <a:tcPr/>
                </a:tc>
                <a:tc>
                  <a:txBody>
                    <a:bodyPr/>
                    <a:lstStyle/>
                    <a:p>
                      <a:r>
                        <a:rPr lang="en-US" sz="1000"/>
                        <a:t>4</a:t>
                      </a:r>
                      <a:endParaRPr lang="en-US" sz="1000"/>
                    </a:p>
                  </a:txBody>
                  <a:tcPr/>
                </a:tc>
                <a:tc>
                  <a:txBody>
                    <a:bodyPr/>
                    <a:lstStyle/>
                    <a:p>
                      <a:r>
                        <a:rPr lang="en-US" sz="1000"/>
                        <a:t>19</a:t>
                      </a:r>
                      <a:endParaRPr lang="en-US" sz="1000"/>
                    </a:p>
                  </a:txBody>
                  <a:tcPr/>
                </a:tc>
                <a:tc>
                  <a:txBody>
                    <a:bodyPr/>
                    <a:lstStyle/>
                    <a:p>
                      <a:r>
                        <a:rPr lang="en-US" sz="1000"/>
                        <a:t>0.2204%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78192753"/>
                  </a:ext>
                </a:extLst>
              </a:tr>
              <a:tr h="370840">
                <a:tc>
                  <a:txBody>
                    <a:bodyPr/>
                    <a:lstStyle/>
                    <a:p>
                      <a:r>
                        <a:rPr lang="es-ES" sz="1000" b="1"/>
                        <a:t>Muni Rosario - 2016-12-12 12:30:02</a:t>
                      </a:r>
                      <a:r>
                        <a:rPr lang="es-ES" sz="1000"/>
                        <a:t>
#MiBiciTuBici cumplió un año y queremos celebrarlo con ustedes. 
🚲 COMPARTÍ la publicación y comentá subiendo UNA FOTO tuya usando las bicicletas públicas. Vas a estar participando del sorteo de suscripciones anuales 🚲
Los ganadores se darán a conocer el viernes 16/12, a las 12 hs.</a:t>
                      </a:r>
                      <a:endParaRPr lang="en-US" sz="1000"/>
                    </a:p>
                  </a:txBody>
                  <a:tcPr/>
                </a:tc>
                <a:tc>
                  <a:txBody>
                    <a:bodyPr/>
                    <a:lstStyle/>
                    <a:p>
                      <a:r>
                        <a:rPr lang="en-US" sz="1000"/>
                        <a:t>143</a:t>
                      </a:r>
                      <a:endParaRPr lang="en-US" sz="1000"/>
                    </a:p>
                  </a:txBody>
                  <a:tcPr/>
                </a:tc>
                <a:tc>
                  <a:txBody>
                    <a:bodyPr/>
                    <a:lstStyle/>
                    <a:p>
                      <a:r>
                        <a:rPr lang="en-US" sz="1000"/>
                        <a:t>62</a:t>
                      </a:r>
                      <a:endParaRPr lang="en-US" sz="1000"/>
                    </a:p>
                  </a:txBody>
                  <a:tcPr/>
                </a:tc>
                <a:tc>
                  <a:txBody>
                    <a:bodyPr/>
                    <a:lstStyle/>
                    <a:p>
                      <a:r>
                        <a:rPr lang="en-US" sz="1000"/>
                        <a:t>23</a:t>
                      </a:r>
                      <a:endParaRPr lang="en-US" sz="1000"/>
                    </a:p>
                  </a:txBody>
                  <a:tcPr/>
                </a:tc>
                <a:tc>
                  <a:txBody>
                    <a:bodyPr/>
                    <a:lstStyle/>
                    <a:p>
                      <a:r>
                        <a:rPr lang="en-US" sz="1000"/>
                        <a:t>58</a:t>
                      </a:r>
                      <a:endParaRPr lang="en-US" sz="1000"/>
                    </a:p>
                  </a:txBody>
                  <a:tcPr/>
                </a:tc>
                <a:tc>
                  <a:txBody>
                    <a:bodyPr/>
                    <a:lstStyle/>
                    <a:p>
                      <a:r>
                        <a:rPr lang="en-US" sz="1000"/>
                        <a:t>0.2008%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9342198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044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59847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06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64791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6558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8294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5441103"/>
                    </a:ext>
                  </a:extLst>
                </a:gridCol>
                <a:gridCol w="2468880">
                  <a:extLst>
                    <a:ext uri="{9D8B030D-6E8A-4147-A177-3AD203B41FA5}">
                      <a16:colId xmlns:a16="http://schemas.microsoft.com/office/drawing/2014/main" val="1469748461"/>
                    </a:ext>
                  </a:extLst>
                </a:gridCol>
                <a:gridCol w="822960">
                  <a:extLst>
                    <a:ext uri="{9D8B030D-6E8A-4147-A177-3AD203B41FA5}">
                      <a16:colId xmlns:a16="http://schemas.microsoft.com/office/drawing/2014/main" val="1894214153"/>
                    </a:ext>
                  </a:extLst>
                </a:gridCol>
                <a:gridCol w="822960">
                  <a:extLst>
                    <a:ext uri="{9D8B030D-6E8A-4147-A177-3AD203B41FA5}">
                      <a16:colId xmlns:a16="http://schemas.microsoft.com/office/drawing/2014/main" val="1039912364"/>
                    </a:ext>
                  </a:extLst>
                </a:gridCol>
                <a:gridCol w="822960">
                  <a:extLst>
                    <a:ext uri="{9D8B030D-6E8A-4147-A177-3AD203B41FA5}">
                      <a16:colId xmlns:a16="http://schemas.microsoft.com/office/drawing/2014/main" val="128804686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623652211"/>
                  </a:ext>
                </a:extLst>
              </a:tr>
              <a:tr h="370840">
                <a:tc>
                  <a:txBody>
                    <a:bodyPr/>
                    <a:lstStyle/>
                    <a:p>
                      <a:r>
                        <a:rPr lang="en-US" sz="1000"/>
                        <a:t>Marisa Mascanfroni</a:t>
                      </a:r>
                      <a:endParaRPr lang="en-US" sz="1000"/>
                    </a:p>
                  </a:txBody>
                  <a:tcPr/>
                </a:tc>
                <a:tc>
                  <a:txBody>
                    <a:bodyPr/>
                    <a:lstStyle/>
                    <a:p>
                      <a:r>
                        <a:rPr lang="en-US" sz="1000"/>
                        <a:t>Muni Rosario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887660043"/>
                  </a:ext>
                </a:extLst>
              </a:tr>
              <a:tr h="370840">
                <a:tc>
                  <a:txBody>
                    <a:bodyPr/>
                    <a:lstStyle/>
                    <a:p>
                      <a:r>
                        <a:rPr lang="en-US" sz="1000"/>
                        <a:t>Silvia Franzese-Franchu</a:t>
                      </a:r>
                      <a:endParaRPr lang="en-US" sz="1000"/>
                    </a:p>
                  </a:txBody>
                  <a:tcPr/>
                </a:tc>
                <a:tc>
                  <a:txBody>
                    <a:bodyPr/>
                    <a:lstStyle/>
                    <a:p>
                      <a:r>
                        <a:rPr lang="en-US" sz="1000"/>
                        <a:t>Muni Rosario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012001317"/>
                  </a:ext>
                </a:extLst>
              </a:tr>
              <a:tr h="370840">
                <a:tc>
                  <a:txBody>
                    <a:bodyPr/>
                    <a:lstStyle/>
                    <a:p>
                      <a:r>
                        <a:rPr lang="en-US" sz="1000"/>
                        <a:t>Carlos Benzaquen</a:t>
                      </a:r>
                      <a:endParaRPr lang="en-US" sz="1000"/>
                    </a:p>
                  </a:txBody>
                  <a:tcPr/>
                </a:tc>
                <a:tc>
                  <a:txBody>
                    <a:bodyPr/>
                    <a:lstStyle/>
                    <a:p>
                      <a:r>
                        <a:rPr lang="en-US" sz="1000"/>
                        <a:t>Muni Rosario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247298179"/>
                  </a:ext>
                </a:extLst>
              </a:tr>
              <a:tr h="370840">
                <a:tc>
                  <a:txBody>
                    <a:bodyPr/>
                    <a:lstStyle/>
                    <a:p>
                      <a:r>
                        <a:rPr lang="en-US" sz="1000"/>
                        <a:t>Leand Leanny</a:t>
                      </a:r>
                      <a:endParaRPr lang="en-US" sz="1000"/>
                    </a:p>
                  </a:txBody>
                  <a:tcPr/>
                </a:tc>
                <a:tc>
                  <a:txBody>
                    <a:bodyPr/>
                    <a:lstStyle/>
                    <a:p>
                      <a:r>
                        <a:rPr lang="en-US" sz="1000"/>
                        <a:t>Muni Rosario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18327088"/>
                  </a:ext>
                </a:extLst>
              </a:tr>
              <a:tr h="370840">
                <a:tc>
                  <a:txBody>
                    <a:bodyPr/>
                    <a:lstStyle/>
                    <a:p>
                      <a:r>
                        <a:rPr lang="en-US" sz="1000"/>
                        <a:t>Noes Bel</a:t>
                      </a:r>
                      <a:endParaRPr lang="en-US" sz="1000"/>
                    </a:p>
                  </a:txBody>
                  <a:tcPr/>
                </a:tc>
                <a:tc>
                  <a:txBody>
                    <a:bodyPr/>
                    <a:lstStyle/>
                    <a:p>
                      <a:r>
                        <a:rPr lang="en-US" sz="1000"/>
                        <a:t>Muni Rosario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119852456"/>
                  </a:ext>
                </a:extLst>
              </a:tr>
              <a:tr h="370840">
                <a:tc>
                  <a:txBody>
                    <a:bodyPr/>
                    <a:lstStyle/>
                    <a:p>
                      <a:r>
                        <a:rPr lang="en-US" sz="1000"/>
                        <a:t>Pierina Pontoni</a:t>
                      </a:r>
                      <a:endParaRPr lang="en-US" sz="1000"/>
                    </a:p>
                  </a:txBody>
                  <a:tcPr/>
                </a:tc>
                <a:tc>
                  <a:txBody>
                    <a:bodyPr/>
                    <a:lstStyle/>
                    <a:p>
                      <a:r>
                        <a:rPr lang="en-US" sz="1000"/>
                        <a:t>Muni Rosario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000181271"/>
                  </a:ext>
                </a:extLst>
              </a:tr>
              <a:tr h="370840">
                <a:tc>
                  <a:txBody>
                    <a:bodyPr/>
                    <a:lstStyle/>
                    <a:p>
                      <a:r>
                        <a:rPr lang="en-US" sz="1000"/>
                        <a:t>Florencia Muñoz</a:t>
                      </a:r>
                      <a:endParaRPr lang="en-US" sz="1000"/>
                    </a:p>
                  </a:txBody>
                  <a:tcPr/>
                </a:tc>
                <a:tc>
                  <a:txBody>
                    <a:bodyPr/>
                    <a:lstStyle/>
                    <a:p>
                      <a:r>
                        <a:rPr lang="en-US" sz="1000"/>
                        <a:t>Muni Rosario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11072800"/>
                  </a:ext>
                </a:extLst>
              </a:tr>
              <a:tr h="370840">
                <a:tc>
                  <a:txBody>
                    <a:bodyPr/>
                    <a:lstStyle/>
                    <a:p>
                      <a:r>
                        <a:rPr lang="en-US" sz="1000"/>
                        <a:t>Jeanna Marielys Peña</a:t>
                      </a:r>
                      <a:endParaRPr lang="en-US" sz="1000"/>
                    </a:p>
                  </a:txBody>
                  <a:tcPr/>
                </a:tc>
                <a:tc>
                  <a:txBody>
                    <a:bodyPr/>
                    <a:lstStyle/>
                    <a:p>
                      <a:r>
                        <a:rPr lang="en-US" sz="1000"/>
                        <a:t>Muni Rosario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85352387"/>
                  </a:ext>
                </a:extLst>
              </a:tr>
              <a:tr h="370840">
                <a:tc>
                  <a:txBody>
                    <a:bodyPr/>
                    <a:lstStyle/>
                    <a:p>
                      <a:r>
                        <a:rPr lang="en-US" sz="1000"/>
                        <a:t>Victor Fernandez</a:t>
                      </a:r>
                      <a:endParaRPr lang="en-US" sz="1000"/>
                    </a:p>
                  </a:txBody>
                  <a:tcPr/>
                </a:tc>
                <a:tc>
                  <a:txBody>
                    <a:bodyPr/>
                    <a:lstStyle/>
                    <a:p>
                      <a:r>
                        <a:rPr lang="en-US" sz="1000"/>
                        <a:t>Muni Rosario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076088515"/>
                  </a:ext>
                </a:extLst>
              </a:tr>
              <a:tr h="370840">
                <a:tc>
                  <a:txBody>
                    <a:bodyPr/>
                    <a:lstStyle/>
                    <a:p>
                      <a:r>
                        <a:rPr lang="en-US" sz="1000"/>
                        <a:t>Andres Mauricio Picard</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49865628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47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5908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2575897"/>
                    </a:ext>
                  </a:extLst>
                </a:gridCol>
                <a:gridCol w="2468880">
                  <a:extLst>
                    <a:ext uri="{9D8B030D-6E8A-4147-A177-3AD203B41FA5}">
                      <a16:colId xmlns:a16="http://schemas.microsoft.com/office/drawing/2014/main" val="2187559471"/>
                    </a:ext>
                  </a:extLst>
                </a:gridCol>
                <a:gridCol w="822960">
                  <a:extLst>
                    <a:ext uri="{9D8B030D-6E8A-4147-A177-3AD203B41FA5}">
                      <a16:colId xmlns:a16="http://schemas.microsoft.com/office/drawing/2014/main" val="4040778292"/>
                    </a:ext>
                  </a:extLst>
                </a:gridCol>
                <a:gridCol w="822960">
                  <a:extLst>
                    <a:ext uri="{9D8B030D-6E8A-4147-A177-3AD203B41FA5}">
                      <a16:colId xmlns:a16="http://schemas.microsoft.com/office/drawing/2014/main" val="184567181"/>
                    </a:ext>
                  </a:extLst>
                </a:gridCol>
                <a:gridCol w="822960">
                  <a:extLst>
                    <a:ext uri="{9D8B030D-6E8A-4147-A177-3AD203B41FA5}">
                      <a16:colId xmlns:a16="http://schemas.microsoft.com/office/drawing/2014/main" val="336289361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442549553"/>
                  </a:ext>
                </a:extLst>
              </a:tr>
              <a:tr h="370840">
                <a:tc>
                  <a:txBody>
                    <a:bodyPr/>
                    <a:lstStyle/>
                    <a:p>
                      <a:r>
                        <a:rPr lang="en-US" sz="1000"/>
                        <a:t>Flau Colela</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763450126"/>
                  </a:ext>
                </a:extLst>
              </a:tr>
              <a:tr h="370840">
                <a:tc>
                  <a:txBody>
                    <a:bodyPr/>
                    <a:lstStyle/>
                    <a:p>
                      <a:r>
                        <a:rPr lang="en-US" sz="1000"/>
                        <a:t>Julia Spa</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159759612"/>
                  </a:ext>
                </a:extLst>
              </a:tr>
              <a:tr h="370840">
                <a:tc>
                  <a:txBody>
                    <a:bodyPr/>
                    <a:lstStyle/>
                    <a:p>
                      <a:r>
                        <a:rPr lang="en-US" sz="1000"/>
                        <a:t>Fany Cuoco</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85987926"/>
                  </a:ext>
                </a:extLst>
              </a:tr>
              <a:tr h="370840">
                <a:tc>
                  <a:txBody>
                    <a:bodyPr/>
                    <a:lstStyle/>
                    <a:p>
                      <a:r>
                        <a:rPr lang="en-US" sz="1000"/>
                        <a:t>Sole Campos</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775381814"/>
                  </a:ext>
                </a:extLst>
              </a:tr>
              <a:tr h="370840">
                <a:tc>
                  <a:txBody>
                    <a:bodyPr/>
                    <a:lstStyle/>
                    <a:p>
                      <a:r>
                        <a:rPr lang="en-US" sz="1000"/>
                        <a:t>Leonardo Orellana</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33789804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020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738</Words>
  <Application>Microsoft Office PowerPoint</Application>
  <PresentationFormat>On-screen Show (4:3)</PresentationFormat>
  <Paragraphs>388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2017-01-01T00:57:55Z</dcterms:created>
  <dcterms:modified xsi:type="dcterms:W3CDTF">2017-01-01T00:58:43Z</dcterms:modified>
</cp:coreProperties>
</file>