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1333</c:v>
                </c:pt>
                <c:pt idx="1">
                  <c:v>1333</c:v>
                </c:pt>
                <c:pt idx="2">
                  <c:v>1334</c:v>
                </c:pt>
                <c:pt idx="3">
                  <c:v>1334</c:v>
                </c:pt>
                <c:pt idx="4">
                  <c:v>1334</c:v>
                </c:pt>
                <c:pt idx="5">
                  <c:v>1334</c:v>
                </c:pt>
                <c:pt idx="6">
                  <c:v>1334</c:v>
                </c:pt>
                <c:pt idx="7">
                  <c:v>1334</c:v>
                </c:pt>
                <c:pt idx="8">
                  <c:v>1334</c:v>
                </c:pt>
                <c:pt idx="9">
                  <c:v>1334</c:v>
                </c:pt>
                <c:pt idx="10">
                  <c:v>1334</c:v>
                </c:pt>
                <c:pt idx="11">
                  <c:v>1334</c:v>
                </c:pt>
                <c:pt idx="12">
                  <c:v>1334</c:v>
                </c:pt>
                <c:pt idx="13">
                  <c:v>1334</c:v>
                </c:pt>
                <c:pt idx="14">
                  <c:v>1334</c:v>
                </c:pt>
                <c:pt idx="15">
                  <c:v>1334</c:v>
                </c:pt>
                <c:pt idx="16">
                  <c:v>1334</c:v>
                </c:pt>
                <c:pt idx="17">
                  <c:v>1334</c:v>
                </c:pt>
                <c:pt idx="18">
                  <c:v>1334</c:v>
                </c:pt>
                <c:pt idx="19">
                  <c:v>1334</c:v>
                </c:pt>
                <c:pt idx="20">
                  <c:v>1334</c:v>
                </c:pt>
                <c:pt idx="21">
                  <c:v>1334</c:v>
                </c:pt>
                <c:pt idx="22">
                  <c:v>1334</c:v>
                </c:pt>
                <c:pt idx="23">
                  <c:v>1334</c:v>
                </c:pt>
                <c:pt idx="24">
                  <c:v>1334</c:v>
                </c:pt>
                <c:pt idx="25">
                  <c:v>1334</c:v>
                </c:pt>
                <c:pt idx="26">
                  <c:v>1334</c:v>
                </c:pt>
                <c:pt idx="27">
                  <c:v>1333</c:v>
                </c:pt>
                <c:pt idx="28">
                  <c:v>1333</c:v>
                </c:pt>
                <c:pt idx="29">
                  <c:v>1333</c:v>
                </c:pt>
                <c:pt idx="30">
                  <c:v>1333</c:v>
                </c:pt>
              </c:numCache>
            </c:numRef>
          </c:val>
          <c:smooth val="0"/>
          <c:extLst>
            <c:ext xmlns:c16="http://schemas.microsoft.com/office/drawing/2014/chart" uri="{C3380CC4-5D6E-409C-BE32-E72D297353CC}">
              <c16:uniqueId val="{00000000-17C5-4152-BDB8-5245EFEA347A}"/>
            </c:ext>
          </c:extLst>
        </c:ser>
        <c:dLbls>
          <c:showLegendKey val="0"/>
          <c:showVal val="0"/>
          <c:showCatName val="0"/>
          <c:showSerName val="0"/>
          <c:showPercent val="0"/>
          <c:showBubbleSize val="0"/>
        </c:dLbls>
        <c:smooth val="0"/>
        <c:axId val="240403712"/>
        <c:axId val="267556432"/>
      </c:lineChart>
      <c:catAx>
        <c:axId val="24040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56432"/>
        <c:crosses val="autoZero"/>
        <c:auto val="1"/>
        <c:lblAlgn val="ctr"/>
        <c:lblOffset val="100"/>
        <c:noMultiLvlLbl val="0"/>
      </c:catAx>
      <c:valAx>
        <c:axId val="26755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40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A093-4446-A08B-4E0B753E2971}"/>
            </c:ext>
          </c:extLst>
        </c:ser>
        <c:dLbls>
          <c:showLegendKey val="0"/>
          <c:showVal val="0"/>
          <c:showCatName val="0"/>
          <c:showSerName val="0"/>
          <c:showPercent val="0"/>
          <c:showBubbleSize val="0"/>
        </c:dLbls>
        <c:axId val="267553152"/>
        <c:axId val="267552496"/>
      </c:radarChart>
      <c:catAx>
        <c:axId val="26755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52496"/>
        <c:crosses val="autoZero"/>
        <c:auto val="1"/>
        <c:lblAlgn val="ctr"/>
        <c:lblOffset val="100"/>
        <c:noMultiLvlLbl val="0"/>
      </c:catAx>
      <c:valAx>
        <c:axId val="26755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5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B0A3-4DF6-BD75-9F12242AEB8F}"/>
            </c:ext>
          </c:extLst>
        </c:ser>
        <c:dLbls>
          <c:showLegendKey val="0"/>
          <c:showVal val="0"/>
          <c:showCatName val="0"/>
          <c:showSerName val="0"/>
          <c:showPercent val="0"/>
          <c:showBubbleSize val="0"/>
        </c:dLbls>
        <c:smooth val="0"/>
        <c:axId val="267555776"/>
        <c:axId val="267552824"/>
      </c:lineChart>
      <c:catAx>
        <c:axId val="26755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52824"/>
        <c:crosses val="autoZero"/>
        <c:auto val="1"/>
        <c:lblAlgn val="ctr"/>
        <c:lblOffset val="100"/>
        <c:noMultiLvlLbl val="0"/>
      </c:catAx>
      <c:valAx>
        <c:axId val="26755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5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F7A7-4C0B-902F-31266771646B}"/>
            </c:ext>
          </c:extLst>
        </c:ser>
        <c:dLbls>
          <c:showLegendKey val="0"/>
          <c:showVal val="0"/>
          <c:showCatName val="0"/>
          <c:showSerName val="0"/>
          <c:showPercent val="0"/>
          <c:showBubbleSize val="0"/>
        </c:dLbls>
        <c:gapWidth val="219"/>
        <c:overlap val="-27"/>
        <c:axId val="270281368"/>
        <c:axId val="270280056"/>
      </c:barChart>
      <c:catAx>
        <c:axId val="27028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80056"/>
        <c:crosses val="autoZero"/>
        <c:auto val="1"/>
        <c:lblAlgn val="ctr"/>
        <c:lblOffset val="100"/>
        <c:noMultiLvlLbl val="0"/>
      </c:catAx>
      <c:valAx>
        <c:axId val="27028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8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0</c:v>
                </c:pt>
                <c:pt idx="16">
                  <c:v>0</c:v>
                </c:pt>
                <c:pt idx="17">
                  <c:v>0</c:v>
                </c:pt>
                <c:pt idx="18">
                  <c:v>1</c:v>
                </c:pt>
                <c:pt idx="19">
                  <c:v>0</c:v>
                </c:pt>
                <c:pt idx="20">
                  <c:v>0</c:v>
                </c:pt>
                <c:pt idx="21">
                  <c:v>0</c:v>
                </c:pt>
                <c:pt idx="22">
                  <c:v>0</c:v>
                </c:pt>
                <c:pt idx="23">
                  <c:v>0</c:v>
                </c:pt>
                <c:pt idx="24">
                  <c:v>0</c:v>
                </c:pt>
                <c:pt idx="25">
                  <c:v>1</c:v>
                </c:pt>
                <c:pt idx="26">
                  <c:v>0</c:v>
                </c:pt>
                <c:pt idx="27">
                  <c:v>0</c:v>
                </c:pt>
                <c:pt idx="28">
                  <c:v>0</c:v>
                </c:pt>
                <c:pt idx="29">
                  <c:v>1</c:v>
                </c:pt>
                <c:pt idx="30">
                  <c:v>0</c:v>
                </c:pt>
              </c:numCache>
            </c:numRef>
          </c:val>
          <c:smooth val="0"/>
          <c:extLst>
            <c:ext xmlns:c16="http://schemas.microsoft.com/office/drawing/2014/chart" uri="{C3380CC4-5D6E-409C-BE32-E72D297353CC}">
              <c16:uniqueId val="{00000000-E4C9-4842-BFA5-CE716E494F45}"/>
            </c:ext>
          </c:extLst>
        </c:ser>
        <c:dLbls>
          <c:showLegendKey val="0"/>
          <c:showVal val="0"/>
          <c:showCatName val="0"/>
          <c:showSerName val="0"/>
          <c:showPercent val="0"/>
          <c:showBubbleSize val="0"/>
        </c:dLbls>
        <c:smooth val="0"/>
        <c:axId val="269477040"/>
        <c:axId val="269477368"/>
      </c:lineChart>
      <c:catAx>
        <c:axId val="26947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7368"/>
        <c:crosses val="autoZero"/>
        <c:auto val="1"/>
        <c:lblAlgn val="ctr"/>
        <c:lblOffset val="100"/>
        <c:noMultiLvlLbl val="0"/>
      </c:catAx>
      <c:valAx>
        <c:axId val="26947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0</c:v>
                </c:pt>
                <c:pt idx="3">
                  <c:v>1</c:v>
                </c:pt>
                <c:pt idx="4">
                  <c:v>1</c:v>
                </c:pt>
                <c:pt idx="5">
                  <c:v>0</c:v>
                </c:pt>
                <c:pt idx="6">
                  <c:v>0</c:v>
                </c:pt>
              </c:numCache>
            </c:numRef>
          </c:val>
          <c:extLst>
            <c:ext xmlns:c16="http://schemas.microsoft.com/office/drawing/2014/chart" uri="{C3380CC4-5D6E-409C-BE32-E72D297353CC}">
              <c16:uniqueId val="{00000000-37DA-4DCE-A091-421A343B2A2A}"/>
            </c:ext>
          </c:extLst>
        </c:ser>
        <c:dLbls>
          <c:showLegendKey val="0"/>
          <c:showVal val="0"/>
          <c:showCatName val="0"/>
          <c:showSerName val="0"/>
          <c:showPercent val="0"/>
          <c:showBubbleSize val="0"/>
        </c:dLbls>
        <c:gapWidth val="219"/>
        <c:overlap val="-27"/>
        <c:axId val="270279072"/>
        <c:axId val="270274480"/>
      </c:barChart>
      <c:catAx>
        <c:axId val="27027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74480"/>
        <c:crosses val="autoZero"/>
        <c:auto val="1"/>
        <c:lblAlgn val="ctr"/>
        <c:lblOffset val="100"/>
        <c:noMultiLvlLbl val="0"/>
      </c:catAx>
      <c:valAx>
        <c:axId val="27027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7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1.1252813203301</c:v>
                </c:pt>
                <c:pt idx="3">
                  <c:v>0.22505626406602</c:v>
                </c:pt>
                <c:pt idx="4">
                  <c:v>0.67516879219805004</c:v>
                </c:pt>
              </c:numCache>
            </c:numRef>
          </c:val>
          <c:extLst>
            <c:ext xmlns:c16="http://schemas.microsoft.com/office/drawing/2014/chart" uri="{C3380CC4-5D6E-409C-BE32-E72D297353CC}">
              <c16:uniqueId val="{00000000-B1A4-4051-A974-9433BEE5FF0C}"/>
            </c:ext>
          </c:extLst>
        </c:ser>
        <c:dLbls>
          <c:showLegendKey val="0"/>
          <c:showVal val="0"/>
          <c:showCatName val="0"/>
          <c:showSerName val="0"/>
          <c:showPercent val="0"/>
          <c:showBubbleSize val="0"/>
        </c:dLbls>
        <c:gapWidth val="219"/>
        <c:overlap val="-27"/>
        <c:axId val="267709760"/>
        <c:axId val="267714680"/>
      </c:barChart>
      <c:catAx>
        <c:axId val="26770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14680"/>
        <c:crosses val="autoZero"/>
        <c:auto val="1"/>
        <c:lblAlgn val="ctr"/>
        <c:lblOffset val="100"/>
        <c:noMultiLvlLbl val="0"/>
      </c:catAx>
      <c:valAx>
        <c:axId val="26771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0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2</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D94-484F-8BD5-644159797AAE}"/>
            </c:ext>
          </c:extLst>
        </c:ser>
        <c:dLbls>
          <c:showLegendKey val="0"/>
          <c:showVal val="0"/>
          <c:showCatName val="0"/>
          <c:showSerName val="0"/>
          <c:showPercent val="0"/>
          <c:showBubbleSize val="0"/>
        </c:dLbls>
        <c:smooth val="0"/>
        <c:axId val="267713040"/>
        <c:axId val="267713368"/>
      </c:lineChart>
      <c:catAx>
        <c:axId val="26771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13368"/>
        <c:crosses val="autoZero"/>
        <c:auto val="1"/>
        <c:lblAlgn val="ctr"/>
        <c:lblOffset val="100"/>
        <c:noMultiLvlLbl val="0"/>
      </c:catAx>
      <c:valAx>
        <c:axId val="26771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1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1.1627906976744</c:v>
                </c:pt>
                <c:pt idx="11">
                  <c:v>0</c:v>
                </c:pt>
                <c:pt idx="12">
                  <c:v>0</c:v>
                </c:pt>
                <c:pt idx="13">
                  <c:v>0.63765941485371003</c:v>
                </c:pt>
                <c:pt idx="14">
                  <c:v>0</c:v>
                </c:pt>
                <c:pt idx="15">
                  <c:v>0</c:v>
                </c:pt>
                <c:pt idx="16">
                  <c:v>0.67516879219805004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5E1-48CB-AB85-D0DB51F66A85}"/>
            </c:ext>
          </c:extLst>
        </c:ser>
        <c:dLbls>
          <c:showLegendKey val="0"/>
          <c:showVal val="0"/>
          <c:showCatName val="0"/>
          <c:showSerName val="0"/>
          <c:showPercent val="0"/>
          <c:showBubbleSize val="0"/>
        </c:dLbls>
        <c:smooth val="0"/>
        <c:axId val="269472448"/>
        <c:axId val="269472776"/>
      </c:lineChart>
      <c:catAx>
        <c:axId val="269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2776"/>
        <c:crosses val="autoZero"/>
        <c:auto val="1"/>
        <c:lblAlgn val="ctr"/>
        <c:lblOffset val="100"/>
        <c:noMultiLvlLbl val="0"/>
      </c:catAx>
      <c:valAx>
        <c:axId val="26947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Gustavo Leone</c:v>
                </c:pt>
              </c:strCache>
            </c:strRef>
          </c:cat>
          <c:val>
            <c:numRef>
              <c:f>Sheet1!$B$2</c:f>
              <c:numCache>
                <c:formatCode>General</c:formatCode>
                <c:ptCount val="1"/>
                <c:pt idx="0">
                  <c:v>41</c:v>
                </c:pt>
              </c:numCache>
            </c:numRef>
          </c:val>
          <c:extLst>
            <c:ext xmlns:c16="http://schemas.microsoft.com/office/drawing/2014/chart" uri="{C3380CC4-5D6E-409C-BE32-E72D297353CC}">
              <c16:uniqueId val="{00000000-8A49-4E17-86B6-A132CE1D104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Gustavo Leone</c:v>
                </c:pt>
              </c:strCache>
            </c:strRef>
          </c:cat>
          <c:val>
            <c:numRef>
              <c:f>Sheet1!$C$2</c:f>
              <c:numCache>
                <c:formatCode>General</c:formatCode>
                <c:ptCount val="1"/>
                <c:pt idx="0">
                  <c:v>4</c:v>
                </c:pt>
              </c:numCache>
            </c:numRef>
          </c:val>
          <c:extLst>
            <c:ext xmlns:c16="http://schemas.microsoft.com/office/drawing/2014/chart" uri="{C3380CC4-5D6E-409C-BE32-E72D297353CC}">
              <c16:uniqueId val="{00000001-8A49-4E17-86B6-A132CE1D104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Gustavo Leone</c:v>
                </c:pt>
              </c:strCache>
            </c:strRef>
          </c:cat>
          <c:val>
            <c:numRef>
              <c:f>Sheet1!$D$2</c:f>
              <c:numCache>
                <c:formatCode>General</c:formatCode>
                <c:ptCount val="1"/>
                <c:pt idx="0">
                  <c:v>0</c:v>
                </c:pt>
              </c:numCache>
            </c:numRef>
          </c:val>
          <c:extLst>
            <c:ext xmlns:c16="http://schemas.microsoft.com/office/drawing/2014/chart" uri="{C3380CC4-5D6E-409C-BE32-E72D297353CC}">
              <c16:uniqueId val="{00000002-8A49-4E17-86B6-A132CE1D104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Gustavo Leone</c:v>
                </c:pt>
              </c:strCache>
            </c:strRef>
          </c:cat>
          <c:val>
            <c:numRef>
              <c:f>Sheet1!$E$2</c:f>
              <c:numCache>
                <c:formatCode>General</c:formatCode>
                <c:ptCount val="1"/>
                <c:pt idx="0">
                  <c:v>0</c:v>
                </c:pt>
              </c:numCache>
            </c:numRef>
          </c:val>
          <c:extLst>
            <c:ext xmlns:c16="http://schemas.microsoft.com/office/drawing/2014/chart" uri="{C3380CC4-5D6E-409C-BE32-E72D297353CC}">
              <c16:uniqueId val="{00000003-8A49-4E17-86B6-A132CE1D104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Gustavo Leone</c:v>
                </c:pt>
              </c:strCache>
            </c:strRef>
          </c:cat>
          <c:val>
            <c:numRef>
              <c:f>Sheet1!$F$2</c:f>
              <c:numCache>
                <c:formatCode>General</c:formatCode>
                <c:ptCount val="1"/>
                <c:pt idx="0">
                  <c:v>0</c:v>
                </c:pt>
              </c:numCache>
            </c:numRef>
          </c:val>
          <c:extLst>
            <c:ext xmlns:c16="http://schemas.microsoft.com/office/drawing/2014/chart" uri="{C3380CC4-5D6E-409C-BE32-E72D297353CC}">
              <c16:uniqueId val="{00000004-8A49-4E17-86B6-A132CE1D104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Gustavo Leone</c:v>
                </c:pt>
              </c:strCache>
            </c:strRef>
          </c:cat>
          <c:val>
            <c:numRef>
              <c:f>Sheet1!$G$2</c:f>
              <c:numCache>
                <c:formatCode>General</c:formatCode>
                <c:ptCount val="1"/>
                <c:pt idx="0">
                  <c:v>0</c:v>
                </c:pt>
              </c:numCache>
            </c:numRef>
          </c:val>
          <c:extLst>
            <c:ext xmlns:c16="http://schemas.microsoft.com/office/drawing/2014/chart" uri="{C3380CC4-5D6E-409C-BE32-E72D297353CC}">
              <c16:uniqueId val="{00000005-8A49-4E17-86B6-A132CE1D104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Gustavo Leone</c:v>
                </c:pt>
              </c:strCache>
            </c:strRef>
          </c:cat>
          <c:val>
            <c:numRef>
              <c:f>Sheet1!$H$2</c:f>
              <c:numCache>
                <c:formatCode>General</c:formatCode>
                <c:ptCount val="1"/>
                <c:pt idx="0">
                  <c:v>1</c:v>
                </c:pt>
              </c:numCache>
            </c:numRef>
          </c:val>
          <c:extLst>
            <c:ext xmlns:c16="http://schemas.microsoft.com/office/drawing/2014/chart" uri="{C3380CC4-5D6E-409C-BE32-E72D297353CC}">
              <c16:uniqueId val="{00000006-8A49-4E17-86B6-A132CE1D104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Gustavo Leone</c:v>
                </c:pt>
              </c:strCache>
            </c:strRef>
          </c:cat>
          <c:val>
            <c:numRef>
              <c:f>Sheet1!$I$2</c:f>
              <c:numCache>
                <c:formatCode>General</c:formatCode>
                <c:ptCount val="1"/>
                <c:pt idx="0">
                  <c:v>11</c:v>
                </c:pt>
              </c:numCache>
            </c:numRef>
          </c:val>
          <c:extLst>
            <c:ext xmlns:c16="http://schemas.microsoft.com/office/drawing/2014/chart" uri="{C3380CC4-5D6E-409C-BE32-E72D297353CC}">
              <c16:uniqueId val="{00000007-8A49-4E17-86B6-A132CE1D1047}"/>
            </c:ext>
          </c:extLst>
        </c:ser>
        <c:dLbls>
          <c:showLegendKey val="0"/>
          <c:showVal val="0"/>
          <c:showCatName val="0"/>
          <c:showSerName val="0"/>
          <c:showPercent val="0"/>
          <c:showBubbleSize val="0"/>
        </c:dLbls>
        <c:gapWidth val="150"/>
        <c:overlap val="100"/>
        <c:axId val="233037920"/>
        <c:axId val="233040544"/>
      </c:barChart>
      <c:catAx>
        <c:axId val="23303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040544"/>
        <c:crosses val="autoZero"/>
        <c:auto val="1"/>
        <c:lblAlgn val="ctr"/>
        <c:lblOffset val="100"/>
        <c:noMultiLvlLbl val="0"/>
      </c:catAx>
      <c:valAx>
        <c:axId val="233040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03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B0F-474D-9029-0272AA55F9BB}"/>
            </c:ext>
          </c:extLst>
        </c:ser>
        <c:dLbls>
          <c:showLegendKey val="0"/>
          <c:showVal val="0"/>
          <c:showCatName val="0"/>
          <c:showSerName val="0"/>
          <c:showPercent val="0"/>
          <c:showBubbleSize val="0"/>
        </c:dLbls>
        <c:gapWidth val="219"/>
        <c:overlap val="-27"/>
        <c:axId val="163964720"/>
        <c:axId val="163973576"/>
      </c:barChart>
      <c:catAx>
        <c:axId val="16396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973576"/>
        <c:crosses val="autoZero"/>
        <c:auto val="1"/>
        <c:lblAlgn val="ctr"/>
        <c:lblOffset val="100"/>
        <c:noMultiLvlLbl val="0"/>
      </c:catAx>
      <c:valAx>
        <c:axId val="16397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96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Gustavo Leone</c:v>
                </c:pt>
              </c:strCache>
            </c:strRef>
          </c:cat>
          <c:val>
            <c:numRef>
              <c:f>Sheet1!$B$2</c:f>
              <c:numCache>
                <c:formatCode>General</c:formatCode>
                <c:ptCount val="1"/>
                <c:pt idx="0">
                  <c:v>5</c:v>
                </c:pt>
              </c:numCache>
            </c:numRef>
          </c:val>
          <c:extLst>
            <c:ext xmlns:c16="http://schemas.microsoft.com/office/drawing/2014/chart" uri="{C3380CC4-5D6E-409C-BE32-E72D297353CC}">
              <c16:uniqueId val="{00000000-518A-4436-9D67-56D668926941}"/>
            </c:ext>
          </c:extLst>
        </c:ser>
        <c:dLbls>
          <c:showLegendKey val="0"/>
          <c:showVal val="0"/>
          <c:showCatName val="0"/>
          <c:showSerName val="0"/>
          <c:showPercent val="0"/>
          <c:showBubbleSize val="0"/>
        </c:dLbls>
        <c:gapWidth val="150"/>
        <c:overlap val="100"/>
        <c:axId val="268701304"/>
        <c:axId val="268702616"/>
      </c:barChart>
      <c:catAx>
        <c:axId val="26870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02616"/>
        <c:crosses val="autoZero"/>
        <c:auto val="1"/>
        <c:lblAlgn val="ctr"/>
        <c:lblOffset val="100"/>
        <c:noMultiLvlLbl val="0"/>
      </c:catAx>
      <c:valAx>
        <c:axId val="268702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0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0.85467393834965999</c:v>
                </c:pt>
                <c:pt idx="3">
                  <c:v>0</c:v>
                </c:pt>
                <c:pt idx="4">
                  <c:v>0</c:v>
                </c:pt>
                <c:pt idx="5">
                  <c:v>0</c:v>
                </c:pt>
                <c:pt idx="6">
                  <c:v>0</c:v>
                </c:pt>
              </c:numCache>
            </c:numRef>
          </c:val>
          <c:extLst>
            <c:ext xmlns:c16="http://schemas.microsoft.com/office/drawing/2014/chart" uri="{C3380CC4-5D6E-409C-BE32-E72D297353CC}">
              <c16:uniqueId val="{00000000-792C-4C48-8193-C56B481F85DD}"/>
            </c:ext>
          </c:extLst>
        </c:ser>
        <c:dLbls>
          <c:showLegendKey val="0"/>
          <c:showVal val="0"/>
          <c:showCatName val="0"/>
          <c:showSerName val="0"/>
          <c:showPercent val="0"/>
          <c:showBubbleSize val="0"/>
        </c:dLbls>
        <c:gapWidth val="219"/>
        <c:overlap val="-27"/>
        <c:axId val="276181664"/>
        <c:axId val="276180024"/>
      </c:barChart>
      <c:catAx>
        <c:axId val="27618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80024"/>
        <c:crosses val="autoZero"/>
        <c:auto val="1"/>
        <c:lblAlgn val="ctr"/>
        <c:lblOffset val="100"/>
        <c:noMultiLvlLbl val="0"/>
      </c:catAx>
      <c:valAx>
        <c:axId val="27618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8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671850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45840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66265347"/>
                    </a:ext>
                  </a:extLst>
                </a:gridCol>
                <a:gridCol w="740664">
                  <a:extLst>
                    <a:ext uri="{9D8B030D-6E8A-4147-A177-3AD203B41FA5}">
                      <a16:colId xmlns:a16="http://schemas.microsoft.com/office/drawing/2014/main" val="2853669028"/>
                    </a:ext>
                  </a:extLst>
                </a:gridCol>
                <a:gridCol w="740664">
                  <a:extLst>
                    <a:ext uri="{9D8B030D-6E8A-4147-A177-3AD203B41FA5}">
                      <a16:colId xmlns:a16="http://schemas.microsoft.com/office/drawing/2014/main" val="598988119"/>
                    </a:ext>
                  </a:extLst>
                </a:gridCol>
                <a:gridCol w="740664">
                  <a:extLst>
                    <a:ext uri="{9D8B030D-6E8A-4147-A177-3AD203B41FA5}">
                      <a16:colId xmlns:a16="http://schemas.microsoft.com/office/drawing/2014/main" val="76732428"/>
                    </a:ext>
                  </a:extLst>
                </a:gridCol>
                <a:gridCol w="740664">
                  <a:extLst>
                    <a:ext uri="{9D8B030D-6E8A-4147-A177-3AD203B41FA5}">
                      <a16:colId xmlns:a16="http://schemas.microsoft.com/office/drawing/2014/main" val="1351192721"/>
                    </a:ext>
                  </a:extLst>
                </a:gridCol>
                <a:gridCol w="740664">
                  <a:extLst>
                    <a:ext uri="{9D8B030D-6E8A-4147-A177-3AD203B41FA5}">
                      <a16:colId xmlns:a16="http://schemas.microsoft.com/office/drawing/2014/main" val="3410329494"/>
                    </a:ext>
                  </a:extLst>
                </a:gridCol>
                <a:gridCol w="740664">
                  <a:extLst>
                    <a:ext uri="{9D8B030D-6E8A-4147-A177-3AD203B41FA5}">
                      <a16:colId xmlns:a16="http://schemas.microsoft.com/office/drawing/2014/main" val="58550120"/>
                    </a:ext>
                  </a:extLst>
                </a:gridCol>
                <a:gridCol w="740664">
                  <a:extLst>
                    <a:ext uri="{9D8B030D-6E8A-4147-A177-3AD203B41FA5}">
                      <a16:colId xmlns:a16="http://schemas.microsoft.com/office/drawing/2014/main" val="1476000426"/>
                    </a:ext>
                  </a:extLst>
                </a:gridCol>
                <a:gridCol w="740664">
                  <a:extLst>
                    <a:ext uri="{9D8B030D-6E8A-4147-A177-3AD203B41FA5}">
                      <a16:colId xmlns:a16="http://schemas.microsoft.com/office/drawing/2014/main" val="2142337594"/>
                    </a:ext>
                  </a:extLst>
                </a:gridCol>
                <a:gridCol w="740664">
                  <a:extLst>
                    <a:ext uri="{9D8B030D-6E8A-4147-A177-3AD203B41FA5}">
                      <a16:colId xmlns:a16="http://schemas.microsoft.com/office/drawing/2014/main" val="108040757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581294394"/>
                  </a:ext>
                </a:extLst>
              </a:tr>
              <a:tr h="370840">
                <a:tc>
                  <a:txBody>
                    <a:bodyPr/>
                    <a:lstStyle/>
                    <a:p>
                      <a:r>
                        <a:rPr lang="en-US" sz="1000"/>
                        <a:t>Gustavo Leone</a:t>
                      </a:r>
                      <a:endParaRPr lang="en-US" sz="1000"/>
                    </a:p>
                  </a:txBody>
                  <a:tcPr/>
                </a:tc>
                <a:tc>
                  <a:txBody>
                    <a:bodyPr/>
                    <a:lstStyle/>
                    <a:p>
                      <a:r>
                        <a:rPr lang="en-US" sz="1000"/>
                        <a:t>1333</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45</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0.8559%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9905739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415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77820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040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12543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6583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01811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693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3509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54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19157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421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31500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643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25630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8910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34881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7666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8968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4935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25293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4057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92371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0032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28518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7671490"/>
                    </a:ext>
                  </a:extLst>
                </a:gridCol>
                <a:gridCol w="658368">
                  <a:extLst>
                    <a:ext uri="{9D8B030D-6E8A-4147-A177-3AD203B41FA5}">
                      <a16:colId xmlns:a16="http://schemas.microsoft.com/office/drawing/2014/main" val="2898552826"/>
                    </a:ext>
                  </a:extLst>
                </a:gridCol>
                <a:gridCol w="658368">
                  <a:extLst>
                    <a:ext uri="{9D8B030D-6E8A-4147-A177-3AD203B41FA5}">
                      <a16:colId xmlns:a16="http://schemas.microsoft.com/office/drawing/2014/main" val="2962562068"/>
                    </a:ext>
                  </a:extLst>
                </a:gridCol>
                <a:gridCol w="658368">
                  <a:extLst>
                    <a:ext uri="{9D8B030D-6E8A-4147-A177-3AD203B41FA5}">
                      <a16:colId xmlns:a16="http://schemas.microsoft.com/office/drawing/2014/main" val="4041126480"/>
                    </a:ext>
                  </a:extLst>
                </a:gridCol>
                <a:gridCol w="658368">
                  <a:extLst>
                    <a:ext uri="{9D8B030D-6E8A-4147-A177-3AD203B41FA5}">
                      <a16:colId xmlns:a16="http://schemas.microsoft.com/office/drawing/2014/main" val="254361752"/>
                    </a:ext>
                  </a:extLst>
                </a:gridCol>
                <a:gridCol w="658368">
                  <a:extLst>
                    <a:ext uri="{9D8B030D-6E8A-4147-A177-3AD203B41FA5}">
                      <a16:colId xmlns:a16="http://schemas.microsoft.com/office/drawing/2014/main" val="1543740274"/>
                    </a:ext>
                  </a:extLst>
                </a:gridCol>
                <a:gridCol w="658368">
                  <a:extLst>
                    <a:ext uri="{9D8B030D-6E8A-4147-A177-3AD203B41FA5}">
                      <a16:colId xmlns:a16="http://schemas.microsoft.com/office/drawing/2014/main" val="3426399554"/>
                    </a:ext>
                  </a:extLst>
                </a:gridCol>
                <a:gridCol w="658368">
                  <a:extLst>
                    <a:ext uri="{9D8B030D-6E8A-4147-A177-3AD203B41FA5}">
                      <a16:colId xmlns:a16="http://schemas.microsoft.com/office/drawing/2014/main" val="219406611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388075258"/>
                  </a:ext>
                </a:extLst>
              </a:tr>
              <a:tr h="370840">
                <a:tc>
                  <a:txBody>
                    <a:bodyPr/>
                    <a:lstStyle/>
                    <a:p>
                      <a:r>
                        <a:rPr lang="es-ES" sz="1000" b="1"/>
                        <a:t>Gustavo Leone - 2016-12-19 10:31:26</a:t>
                      </a:r>
                      <a:r>
                        <a:rPr lang="es-ES" sz="1000"/>
                        <a:t>
UN DÍA HISTÓRICO PARA ROSARIO
Este fin de semana se inauguraron el muelle y las pasarelas para que nuestros vecinos puedan visitar los terrenos que la ciudad posee en las islas del Río Paraná. Primer paso para el desarrollo de una propuesta eco turística esperada desde hace años.
Mirá las fotos de este hermoso paisaje que ahora puede ser disfrutado por todos</a:t>
                      </a:r>
                      <a:endParaRPr lang="en-US" sz="1000"/>
                    </a:p>
                  </a:txBody>
                  <a:tcPr/>
                </a:tc>
                <a:tc>
                  <a:txBody>
                    <a:bodyPr/>
                    <a:lstStyle/>
                    <a:p>
                      <a:r>
                        <a:rPr lang="en-US" sz="1000"/>
                        <a:t>22</a:t>
                      </a:r>
                      <a:endParaRPr lang="en-US" sz="1000"/>
                    </a:p>
                  </a:txBody>
                  <a:tcPr/>
                </a:tc>
                <a:tc>
                  <a:txBody>
                    <a:bodyPr/>
                    <a:lstStyle/>
                    <a:p>
                      <a:r>
                        <a:rPr lang="en-US" sz="1000"/>
                        <a:t>14</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1.6492%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42796537"/>
                  </a:ext>
                </a:extLst>
              </a:tr>
              <a:tr h="370840">
                <a:tc>
                  <a:txBody>
                    <a:bodyPr/>
                    <a:lstStyle/>
                    <a:p>
                      <a:r>
                        <a:rPr lang="es-ES" sz="1000" b="1"/>
                        <a:t>Gustavo Leone - 2016-12-26 13:21:53</a:t>
                      </a:r>
                      <a:r>
                        <a:rPr lang="es-ES" sz="1000"/>
                        <a:t>
NUESTROS ARTISTAS LE PONEN COLOR A LA CIUDAD
Los puentes peatonales de la Costanera norte renuevan su imagen, con diseños aportados por reconocidos artistas de Rosario.
Ya se pintó el paso ubicado en el Parque Alem, y luego seguirán el de calle Maciel (con la paleta de Rodolfo Perassi) y el del balneario La Florida (será obra de Chachi Verona).
+ info &gt;&gt; http://bit.ly/2hdjuRC</a:t>
                      </a:r>
                      <a:endParaRPr lang="en-US" sz="1000"/>
                    </a:p>
                  </a:txBody>
                  <a:tcPr/>
                </a:tc>
                <a:tc>
                  <a:txBody>
                    <a:bodyPr/>
                    <a:lstStyle/>
                    <a:p>
                      <a:r>
                        <a:rPr lang="en-US" sz="1000"/>
                        <a:t>14</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1.0495%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91022516"/>
                  </a:ext>
                </a:extLst>
              </a:tr>
              <a:tr h="370840">
                <a:tc>
                  <a:txBody>
                    <a:bodyPr/>
                    <a:lstStyle/>
                    <a:p>
                      <a:r>
                        <a:rPr lang="es-ES" sz="1000" b="1"/>
                        <a:t>Gustavo Leone - 2016-12-30 10:12:52</a:t>
                      </a:r>
                      <a:r>
                        <a:rPr lang="es-ES" sz="1000"/>
                        <a:t>
UNA NUEVA OPORTUNIDAD PARA 2.000 JÓVENES
Felicitaciones a los hombres y mujeres que durante 2016 se sumaron al programa de capacitación en oficios que comparten la Muni Rosario y el Gobierno de Santa Fe.
Se trata de chicos de barrios vulnerables, que no pudieron terminar la secundaria y hoy pueden insertarse mejor en el mercado laboral.</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0.6752%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731251462"/>
                  </a:ext>
                </a:extLst>
              </a:tr>
              <a:tr h="370840">
                <a:tc>
                  <a:txBody>
                    <a:bodyPr/>
                    <a:lstStyle/>
                    <a:p>
                      <a:r>
                        <a:rPr lang="es-ES" sz="1000" b="1"/>
                        <a:t>Gustavo Leone - 2016-12-12 16:35:09</a:t>
                      </a:r>
                      <a:r>
                        <a:rPr lang="es-ES" sz="1000"/>
                        <a:t>
UN CHAPUZÓN EN LAS PILETAS MUNICIPALES
Con estos días de calor, nada mejor que disfrutar de los natatorios públicos.
Son 9 piletas distribuidas en toda la ciudad, donde además hay colonia de vacaciones y escuelas de natación para todas las edades.
¿Querés saber más? &gt;&gt; http://bit.ly/2hFsCMr</a:t>
                      </a:r>
                      <a:endParaRPr lang="en-US" sz="1000"/>
                    </a:p>
                  </a:txBody>
                  <a:tcPr/>
                </a:tc>
                <a:tc>
                  <a:txBody>
                    <a:bodyPr/>
                    <a:lstStyle/>
                    <a:p>
                      <a:r>
                        <a:rPr lang="en-US" sz="1000"/>
                        <a:t>9</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0.6747%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32320806"/>
                  </a:ext>
                </a:extLst>
              </a:tr>
              <a:tr h="370840">
                <a:tc>
                  <a:txBody>
                    <a:bodyPr/>
                    <a:lstStyle/>
                    <a:p>
                      <a:r>
                        <a:rPr lang="es-ES" sz="1000" b="1"/>
                        <a:t>Gustavo Leone - 2016-12-15 13:58:43</a:t>
                      </a:r>
                      <a:r>
                        <a:rPr lang="es-ES" sz="1000"/>
                        <a:t>
ADICCIONES: ESTAMOS PARA AYUDARTE
¿Consumís algo en exceso? Quizá necesites ayuda. Rosario tiene una red de servicios gratuitos para vos. Llamá al 4808797 o acercate a Gálvez 867, de lunes a viernes de 9 a 18 hs.
Entre todos podemos construir la ciudad de la convivencia.
+ info: http://bit.ly/2gP85ao</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0.2249%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5930877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4737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73636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063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91228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7640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24246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5054173"/>
                    </a:ext>
                  </a:extLst>
                </a:gridCol>
                <a:gridCol w="2468880">
                  <a:extLst>
                    <a:ext uri="{9D8B030D-6E8A-4147-A177-3AD203B41FA5}">
                      <a16:colId xmlns:a16="http://schemas.microsoft.com/office/drawing/2014/main" val="418086690"/>
                    </a:ext>
                  </a:extLst>
                </a:gridCol>
                <a:gridCol w="822960">
                  <a:extLst>
                    <a:ext uri="{9D8B030D-6E8A-4147-A177-3AD203B41FA5}">
                      <a16:colId xmlns:a16="http://schemas.microsoft.com/office/drawing/2014/main" val="2972709654"/>
                    </a:ext>
                  </a:extLst>
                </a:gridCol>
                <a:gridCol w="822960">
                  <a:extLst>
                    <a:ext uri="{9D8B030D-6E8A-4147-A177-3AD203B41FA5}">
                      <a16:colId xmlns:a16="http://schemas.microsoft.com/office/drawing/2014/main" val="2612613602"/>
                    </a:ext>
                  </a:extLst>
                </a:gridCol>
                <a:gridCol w="822960">
                  <a:extLst>
                    <a:ext uri="{9D8B030D-6E8A-4147-A177-3AD203B41FA5}">
                      <a16:colId xmlns:a16="http://schemas.microsoft.com/office/drawing/2014/main" val="2313995200"/>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868456022"/>
                  </a:ext>
                </a:extLst>
              </a:tr>
              <a:tr h="370840">
                <a:tc>
                  <a:txBody>
                    <a:bodyPr/>
                    <a:lstStyle/>
                    <a:p>
                      <a:r>
                        <a:rPr lang="en-US" sz="1000"/>
                        <a:t>Noemi Lier</a:t>
                      </a:r>
                      <a:endParaRPr lang="en-US" sz="1000"/>
                    </a:p>
                  </a:txBody>
                  <a:tcPr/>
                </a:tc>
                <a:tc>
                  <a:txBody>
                    <a:bodyPr/>
                    <a:lstStyle/>
                    <a:p>
                      <a:r>
                        <a:rPr lang="en-US" sz="1000"/>
                        <a:t>Gustavo Leone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90587850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0298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266</Words>
  <Application>Microsoft Office PowerPoint</Application>
  <PresentationFormat>On-screen Show (4:3)</PresentationFormat>
  <Paragraphs>128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vt:lpstr>
      <vt:lpstr>Post Type Distribution</vt:lpstr>
      <vt:lpstr>Interaction Rate By Post Type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2017-01-01T00:57:34Z</dcterms:created>
  <dcterms:modified xsi:type="dcterms:W3CDTF">2017-01-01T00:57:55Z</dcterms:modified>
</cp:coreProperties>
</file>