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Secretaría de Control y Convivencia Ciudadana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2402</c:v>
                </c:pt>
                <c:pt idx="1">
                  <c:v>2403</c:v>
                </c:pt>
                <c:pt idx="2">
                  <c:v>2403</c:v>
                </c:pt>
                <c:pt idx="3">
                  <c:v>2404</c:v>
                </c:pt>
                <c:pt idx="4">
                  <c:v>2404</c:v>
                </c:pt>
                <c:pt idx="5">
                  <c:v>2404</c:v>
                </c:pt>
                <c:pt idx="6">
                  <c:v>2404</c:v>
                </c:pt>
                <c:pt idx="7">
                  <c:v>2405</c:v>
                </c:pt>
                <c:pt idx="8">
                  <c:v>2405</c:v>
                </c:pt>
                <c:pt idx="9">
                  <c:v>2405</c:v>
                </c:pt>
                <c:pt idx="10">
                  <c:v>2406</c:v>
                </c:pt>
                <c:pt idx="11">
                  <c:v>2407</c:v>
                </c:pt>
                <c:pt idx="12">
                  <c:v>2406</c:v>
                </c:pt>
                <c:pt idx="13">
                  <c:v>2407</c:v>
                </c:pt>
                <c:pt idx="14">
                  <c:v>2407</c:v>
                </c:pt>
                <c:pt idx="15">
                  <c:v>2407</c:v>
                </c:pt>
                <c:pt idx="16">
                  <c:v>2407</c:v>
                </c:pt>
                <c:pt idx="17">
                  <c:v>2407</c:v>
                </c:pt>
                <c:pt idx="18">
                  <c:v>2407</c:v>
                </c:pt>
                <c:pt idx="19">
                  <c:v>2408</c:v>
                </c:pt>
                <c:pt idx="20">
                  <c:v>2408</c:v>
                </c:pt>
                <c:pt idx="21">
                  <c:v>2408</c:v>
                </c:pt>
                <c:pt idx="22">
                  <c:v>2409</c:v>
                </c:pt>
                <c:pt idx="23">
                  <c:v>2409</c:v>
                </c:pt>
                <c:pt idx="24">
                  <c:v>2410</c:v>
                </c:pt>
                <c:pt idx="25">
                  <c:v>2410</c:v>
                </c:pt>
                <c:pt idx="26">
                  <c:v>2411</c:v>
                </c:pt>
                <c:pt idx="27">
                  <c:v>2413</c:v>
                </c:pt>
                <c:pt idx="28">
                  <c:v>2415</c:v>
                </c:pt>
                <c:pt idx="29">
                  <c:v>2414</c:v>
                </c:pt>
                <c:pt idx="30">
                  <c:v>2414</c:v>
                </c:pt>
              </c:numCache>
            </c:numRef>
          </c:val>
          <c:smooth val="0"/>
          <c:extLst>
            <c:ext xmlns:c16="http://schemas.microsoft.com/office/drawing/2014/chart" uri="{C3380CC4-5D6E-409C-BE32-E72D297353CC}">
              <c16:uniqueId val="{00000000-B7AA-48F5-AB96-9DB27D402C67}"/>
            </c:ext>
          </c:extLst>
        </c:ser>
        <c:ser>
          <c:idx val="1"/>
          <c:order val="1"/>
          <c:tx>
            <c:strRef>
              <c:f>Sheet1!$C$1</c:f>
              <c:strCache>
                <c:ptCount val="1"/>
                <c:pt idx="0">
                  <c:v>Secretaría de Ambiente y Espacio Público Rosario</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35707</c:v>
                </c:pt>
                <c:pt idx="1">
                  <c:v>35708</c:v>
                </c:pt>
                <c:pt idx="2">
                  <c:v>35711</c:v>
                </c:pt>
                <c:pt idx="3">
                  <c:v>35714</c:v>
                </c:pt>
                <c:pt idx="4">
                  <c:v>35719</c:v>
                </c:pt>
                <c:pt idx="5">
                  <c:v>35715</c:v>
                </c:pt>
                <c:pt idx="6">
                  <c:v>35716</c:v>
                </c:pt>
                <c:pt idx="7">
                  <c:v>35721</c:v>
                </c:pt>
                <c:pt idx="8">
                  <c:v>35723</c:v>
                </c:pt>
                <c:pt idx="9">
                  <c:v>35725</c:v>
                </c:pt>
                <c:pt idx="10">
                  <c:v>35727</c:v>
                </c:pt>
                <c:pt idx="11">
                  <c:v>35724</c:v>
                </c:pt>
                <c:pt idx="12">
                  <c:v>35737</c:v>
                </c:pt>
                <c:pt idx="13">
                  <c:v>35749</c:v>
                </c:pt>
                <c:pt idx="14">
                  <c:v>35757</c:v>
                </c:pt>
                <c:pt idx="15">
                  <c:v>35767</c:v>
                </c:pt>
                <c:pt idx="16">
                  <c:v>35771</c:v>
                </c:pt>
                <c:pt idx="17">
                  <c:v>35773</c:v>
                </c:pt>
                <c:pt idx="18">
                  <c:v>35777</c:v>
                </c:pt>
                <c:pt idx="19">
                  <c:v>35781</c:v>
                </c:pt>
                <c:pt idx="20">
                  <c:v>35785</c:v>
                </c:pt>
                <c:pt idx="21">
                  <c:v>35800</c:v>
                </c:pt>
                <c:pt idx="22">
                  <c:v>35805</c:v>
                </c:pt>
                <c:pt idx="23">
                  <c:v>35807</c:v>
                </c:pt>
                <c:pt idx="24">
                  <c:v>35809</c:v>
                </c:pt>
                <c:pt idx="25">
                  <c:v>35807</c:v>
                </c:pt>
                <c:pt idx="26">
                  <c:v>35816</c:v>
                </c:pt>
                <c:pt idx="27">
                  <c:v>35820</c:v>
                </c:pt>
                <c:pt idx="28">
                  <c:v>35823</c:v>
                </c:pt>
                <c:pt idx="29">
                  <c:v>35835</c:v>
                </c:pt>
                <c:pt idx="30">
                  <c:v>35833</c:v>
                </c:pt>
              </c:numCache>
            </c:numRef>
          </c:val>
          <c:smooth val="0"/>
          <c:extLst>
            <c:ext xmlns:c16="http://schemas.microsoft.com/office/drawing/2014/chart" uri="{C3380CC4-5D6E-409C-BE32-E72D297353CC}">
              <c16:uniqueId val="{00000001-B7AA-48F5-AB96-9DB27D402C67}"/>
            </c:ext>
          </c:extLst>
        </c:ser>
        <c:ser>
          <c:idx val="2"/>
          <c:order val="2"/>
          <c:tx>
            <c:strRef>
              <c:f>Sheet1!$D$1</c:f>
              <c:strCache>
                <c:ptCount val="1"/>
                <c:pt idx="0">
                  <c:v>Movilidad Rosario</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5777</c:v>
                </c:pt>
                <c:pt idx="1">
                  <c:v>5779</c:v>
                </c:pt>
                <c:pt idx="2">
                  <c:v>5781</c:v>
                </c:pt>
                <c:pt idx="3">
                  <c:v>5782</c:v>
                </c:pt>
                <c:pt idx="4">
                  <c:v>5784</c:v>
                </c:pt>
                <c:pt idx="5">
                  <c:v>5787</c:v>
                </c:pt>
                <c:pt idx="6">
                  <c:v>5796</c:v>
                </c:pt>
                <c:pt idx="7">
                  <c:v>5799</c:v>
                </c:pt>
                <c:pt idx="8">
                  <c:v>5802</c:v>
                </c:pt>
                <c:pt idx="9">
                  <c:v>5801</c:v>
                </c:pt>
                <c:pt idx="10">
                  <c:v>5804</c:v>
                </c:pt>
                <c:pt idx="11">
                  <c:v>5806</c:v>
                </c:pt>
                <c:pt idx="12">
                  <c:v>5812</c:v>
                </c:pt>
                <c:pt idx="13">
                  <c:v>5816</c:v>
                </c:pt>
                <c:pt idx="14">
                  <c:v>5826</c:v>
                </c:pt>
                <c:pt idx="15">
                  <c:v>5832</c:v>
                </c:pt>
                <c:pt idx="16">
                  <c:v>5836</c:v>
                </c:pt>
                <c:pt idx="17">
                  <c:v>5856</c:v>
                </c:pt>
                <c:pt idx="18">
                  <c:v>5871</c:v>
                </c:pt>
                <c:pt idx="19">
                  <c:v>5874</c:v>
                </c:pt>
                <c:pt idx="20">
                  <c:v>5876</c:v>
                </c:pt>
                <c:pt idx="21">
                  <c:v>5875</c:v>
                </c:pt>
                <c:pt idx="22">
                  <c:v>5875</c:v>
                </c:pt>
                <c:pt idx="23">
                  <c:v>5876</c:v>
                </c:pt>
                <c:pt idx="24">
                  <c:v>5875</c:v>
                </c:pt>
                <c:pt idx="25">
                  <c:v>5877</c:v>
                </c:pt>
                <c:pt idx="26">
                  <c:v>5878</c:v>
                </c:pt>
                <c:pt idx="27">
                  <c:v>5879</c:v>
                </c:pt>
                <c:pt idx="28">
                  <c:v>5881</c:v>
                </c:pt>
                <c:pt idx="29">
                  <c:v>5884</c:v>
                </c:pt>
                <c:pt idx="30">
                  <c:v>5889</c:v>
                </c:pt>
              </c:numCache>
            </c:numRef>
          </c:val>
          <c:smooth val="0"/>
          <c:extLst>
            <c:ext xmlns:c16="http://schemas.microsoft.com/office/drawing/2014/chart" uri="{C3380CC4-5D6E-409C-BE32-E72D297353CC}">
              <c16:uniqueId val="{00000002-B7AA-48F5-AB96-9DB27D402C67}"/>
            </c:ext>
          </c:extLst>
        </c:ser>
        <c:ser>
          <c:idx val="3"/>
          <c:order val="3"/>
          <c:tx>
            <c:strRef>
              <c:f>Sheet1!$E$1</c:f>
              <c:strCache>
                <c:ptCount val="1"/>
                <c:pt idx="0">
                  <c:v>Salud Rosario</c:v>
                </c:pt>
              </c:strCache>
            </c:strRef>
          </c:tx>
          <c:spPr>
            <a:ln w="28575" cap="rnd">
              <a:solidFill>
                <a:schemeClr val="accent4"/>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Sheet1!$E$2:$E$32</c:f>
              <c:numCache>
                <c:formatCode>General</c:formatCode>
                <c:ptCount val="31"/>
                <c:pt idx="0">
                  <c:v>4101</c:v>
                </c:pt>
                <c:pt idx="1">
                  <c:v>4104</c:v>
                </c:pt>
                <c:pt idx="2">
                  <c:v>4108</c:v>
                </c:pt>
                <c:pt idx="3">
                  <c:v>4110</c:v>
                </c:pt>
                <c:pt idx="4">
                  <c:v>4113</c:v>
                </c:pt>
                <c:pt idx="5">
                  <c:v>4117</c:v>
                </c:pt>
                <c:pt idx="6">
                  <c:v>4121</c:v>
                </c:pt>
                <c:pt idx="7">
                  <c:v>4121</c:v>
                </c:pt>
                <c:pt idx="8">
                  <c:v>4121</c:v>
                </c:pt>
                <c:pt idx="9">
                  <c:v>4122</c:v>
                </c:pt>
                <c:pt idx="10">
                  <c:v>4124</c:v>
                </c:pt>
                <c:pt idx="11">
                  <c:v>4126</c:v>
                </c:pt>
                <c:pt idx="12">
                  <c:v>4125</c:v>
                </c:pt>
                <c:pt idx="13">
                  <c:v>4129</c:v>
                </c:pt>
                <c:pt idx="14">
                  <c:v>4130</c:v>
                </c:pt>
                <c:pt idx="15">
                  <c:v>4133</c:v>
                </c:pt>
                <c:pt idx="16">
                  <c:v>4134</c:v>
                </c:pt>
                <c:pt idx="17">
                  <c:v>4135</c:v>
                </c:pt>
                <c:pt idx="18">
                  <c:v>4136</c:v>
                </c:pt>
                <c:pt idx="19">
                  <c:v>4139</c:v>
                </c:pt>
                <c:pt idx="20">
                  <c:v>4139</c:v>
                </c:pt>
                <c:pt idx="21">
                  <c:v>4139</c:v>
                </c:pt>
                <c:pt idx="22">
                  <c:v>4141</c:v>
                </c:pt>
                <c:pt idx="23">
                  <c:v>4146</c:v>
                </c:pt>
                <c:pt idx="24">
                  <c:v>4145</c:v>
                </c:pt>
                <c:pt idx="25">
                  <c:v>4146</c:v>
                </c:pt>
                <c:pt idx="26">
                  <c:v>4146</c:v>
                </c:pt>
                <c:pt idx="27">
                  <c:v>4148</c:v>
                </c:pt>
                <c:pt idx="28">
                  <c:v>4149</c:v>
                </c:pt>
                <c:pt idx="29">
                  <c:v>4151</c:v>
                </c:pt>
                <c:pt idx="30">
                  <c:v>4151</c:v>
                </c:pt>
              </c:numCache>
            </c:numRef>
          </c:val>
          <c:smooth val="0"/>
          <c:extLst>
            <c:ext xmlns:c16="http://schemas.microsoft.com/office/drawing/2014/chart" uri="{C3380CC4-5D6E-409C-BE32-E72D297353CC}">
              <c16:uniqueId val="{00000003-B7AA-48F5-AB96-9DB27D402C67}"/>
            </c:ext>
          </c:extLst>
        </c:ser>
        <c:ser>
          <c:idx val="4"/>
          <c:order val="4"/>
          <c:tx>
            <c:strRef>
              <c:f>Sheet1!$F$1</c:f>
              <c:strCache>
                <c:ptCount val="1"/>
                <c:pt idx="0">
                  <c:v>Secretaría de Desarrollo Social de Rosario</c:v>
                </c:pt>
              </c:strCache>
            </c:strRef>
          </c:tx>
          <c:spPr>
            <a:ln w="28575" cap="rnd">
              <a:solidFill>
                <a:schemeClr val="accent5"/>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Sheet1!$F$2:$F$32</c:f>
              <c:numCache>
                <c:formatCode>General</c:formatCode>
                <c:ptCount val="31"/>
                <c:pt idx="0">
                  <c:v>3407</c:v>
                </c:pt>
                <c:pt idx="1">
                  <c:v>3408</c:v>
                </c:pt>
                <c:pt idx="2">
                  <c:v>3410</c:v>
                </c:pt>
                <c:pt idx="3">
                  <c:v>3409</c:v>
                </c:pt>
                <c:pt idx="4">
                  <c:v>3410</c:v>
                </c:pt>
                <c:pt idx="5">
                  <c:v>3438</c:v>
                </c:pt>
                <c:pt idx="6">
                  <c:v>3468</c:v>
                </c:pt>
                <c:pt idx="7">
                  <c:v>3474</c:v>
                </c:pt>
                <c:pt idx="8">
                  <c:v>3476</c:v>
                </c:pt>
                <c:pt idx="9">
                  <c:v>3479</c:v>
                </c:pt>
                <c:pt idx="10">
                  <c:v>3480</c:v>
                </c:pt>
                <c:pt idx="11">
                  <c:v>3516</c:v>
                </c:pt>
                <c:pt idx="12">
                  <c:v>3543</c:v>
                </c:pt>
                <c:pt idx="13">
                  <c:v>3550</c:v>
                </c:pt>
                <c:pt idx="14">
                  <c:v>3552</c:v>
                </c:pt>
                <c:pt idx="15">
                  <c:v>3555</c:v>
                </c:pt>
                <c:pt idx="16">
                  <c:v>3557</c:v>
                </c:pt>
                <c:pt idx="17">
                  <c:v>3560</c:v>
                </c:pt>
                <c:pt idx="18">
                  <c:v>3564</c:v>
                </c:pt>
                <c:pt idx="19">
                  <c:v>3573</c:v>
                </c:pt>
                <c:pt idx="20">
                  <c:v>3583</c:v>
                </c:pt>
                <c:pt idx="21">
                  <c:v>3586</c:v>
                </c:pt>
                <c:pt idx="22">
                  <c:v>3586</c:v>
                </c:pt>
                <c:pt idx="23">
                  <c:v>3588</c:v>
                </c:pt>
                <c:pt idx="24">
                  <c:v>3588</c:v>
                </c:pt>
                <c:pt idx="25">
                  <c:v>3588</c:v>
                </c:pt>
                <c:pt idx="26">
                  <c:v>3591</c:v>
                </c:pt>
                <c:pt idx="27">
                  <c:v>3593</c:v>
                </c:pt>
                <c:pt idx="28">
                  <c:v>3595</c:v>
                </c:pt>
                <c:pt idx="29">
                  <c:v>3597</c:v>
                </c:pt>
                <c:pt idx="30">
                  <c:v>3596</c:v>
                </c:pt>
              </c:numCache>
            </c:numRef>
          </c:val>
          <c:smooth val="0"/>
          <c:extLst>
            <c:ext xmlns:c16="http://schemas.microsoft.com/office/drawing/2014/chart" uri="{C3380CC4-5D6E-409C-BE32-E72D297353CC}">
              <c16:uniqueId val="{00000004-B7AA-48F5-AB96-9DB27D402C67}"/>
            </c:ext>
          </c:extLst>
        </c:ser>
        <c:ser>
          <c:idx val="5"/>
          <c:order val="5"/>
          <c:tx>
            <c:strRef>
              <c:f>Sheet1!$G$1</c:f>
              <c:strCache>
                <c:ptCount val="1"/>
                <c:pt idx="0">
                  <c:v>Rosario Participa</c:v>
                </c:pt>
              </c:strCache>
            </c:strRef>
          </c:tx>
          <c:spPr>
            <a:ln w="28575" cap="rnd">
              <a:solidFill>
                <a:schemeClr val="accent6"/>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Sheet1!$G$2:$G$32</c:f>
              <c:numCache>
                <c:formatCode>General</c:formatCode>
                <c:ptCount val="31"/>
                <c:pt idx="0">
                  <c:v>225</c:v>
                </c:pt>
                <c:pt idx="1">
                  <c:v>225</c:v>
                </c:pt>
                <c:pt idx="2">
                  <c:v>224</c:v>
                </c:pt>
                <c:pt idx="3">
                  <c:v>224</c:v>
                </c:pt>
                <c:pt idx="4">
                  <c:v>224</c:v>
                </c:pt>
                <c:pt idx="5">
                  <c:v>226</c:v>
                </c:pt>
                <c:pt idx="6">
                  <c:v>226</c:v>
                </c:pt>
                <c:pt idx="7">
                  <c:v>226</c:v>
                </c:pt>
                <c:pt idx="8">
                  <c:v>226</c:v>
                </c:pt>
                <c:pt idx="9">
                  <c:v>226</c:v>
                </c:pt>
                <c:pt idx="10">
                  <c:v>228</c:v>
                </c:pt>
                <c:pt idx="11">
                  <c:v>229</c:v>
                </c:pt>
                <c:pt idx="12">
                  <c:v>233</c:v>
                </c:pt>
                <c:pt idx="13">
                  <c:v>233</c:v>
                </c:pt>
                <c:pt idx="14">
                  <c:v>232</c:v>
                </c:pt>
                <c:pt idx="15">
                  <c:v>232</c:v>
                </c:pt>
                <c:pt idx="16">
                  <c:v>232</c:v>
                </c:pt>
                <c:pt idx="17">
                  <c:v>232</c:v>
                </c:pt>
                <c:pt idx="18">
                  <c:v>232</c:v>
                </c:pt>
                <c:pt idx="19">
                  <c:v>232</c:v>
                </c:pt>
                <c:pt idx="20">
                  <c:v>232</c:v>
                </c:pt>
                <c:pt idx="21">
                  <c:v>232</c:v>
                </c:pt>
                <c:pt idx="22">
                  <c:v>233</c:v>
                </c:pt>
                <c:pt idx="23">
                  <c:v>233</c:v>
                </c:pt>
                <c:pt idx="24">
                  <c:v>233</c:v>
                </c:pt>
                <c:pt idx="25">
                  <c:v>233</c:v>
                </c:pt>
                <c:pt idx="26">
                  <c:v>233</c:v>
                </c:pt>
                <c:pt idx="27">
                  <c:v>233</c:v>
                </c:pt>
                <c:pt idx="28">
                  <c:v>233</c:v>
                </c:pt>
                <c:pt idx="29">
                  <c:v>234</c:v>
                </c:pt>
                <c:pt idx="30">
                  <c:v>234</c:v>
                </c:pt>
              </c:numCache>
            </c:numRef>
          </c:val>
          <c:smooth val="0"/>
          <c:extLst>
            <c:ext xmlns:c16="http://schemas.microsoft.com/office/drawing/2014/chart" uri="{C3380CC4-5D6E-409C-BE32-E72D297353CC}">
              <c16:uniqueId val="{00000005-B7AA-48F5-AB96-9DB27D402C67}"/>
            </c:ext>
          </c:extLst>
        </c:ser>
        <c:dLbls>
          <c:showLegendKey val="0"/>
          <c:showVal val="0"/>
          <c:showCatName val="0"/>
          <c:showSerName val="0"/>
          <c:showPercent val="0"/>
          <c:showBubbleSize val="0"/>
        </c:dLbls>
        <c:smooth val="0"/>
        <c:axId val="258739880"/>
        <c:axId val="258740208"/>
      </c:lineChart>
      <c:catAx>
        <c:axId val="25873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740208"/>
        <c:crosses val="autoZero"/>
        <c:auto val="1"/>
        <c:lblAlgn val="ctr"/>
        <c:lblOffset val="100"/>
        <c:noMultiLvlLbl val="0"/>
      </c:catAx>
      <c:valAx>
        <c:axId val="25874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73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Secretaría de Control y Convivencia Ciudadana</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6.7367999999999997</c:v>
                </c:pt>
                <c:pt idx="1">
                  <c:v>18.181799999999999</c:v>
                </c:pt>
                <c:pt idx="2">
                  <c:v>4.0267999999999997</c:v>
                </c:pt>
                <c:pt idx="3">
                  <c:v>0</c:v>
                </c:pt>
                <c:pt idx="4">
                  <c:v>16.998000000000001</c:v>
                </c:pt>
                <c:pt idx="5">
                  <c:v>9.3263999999999996</c:v>
                </c:pt>
                <c:pt idx="6">
                  <c:v>8.9062000000000001</c:v>
                </c:pt>
              </c:numCache>
            </c:numRef>
          </c:val>
          <c:extLst>
            <c:ext xmlns:c16="http://schemas.microsoft.com/office/drawing/2014/chart" uri="{C3380CC4-5D6E-409C-BE32-E72D297353CC}">
              <c16:uniqueId val="{00000000-9B13-43AF-A506-1C7B9734AC1B}"/>
            </c:ext>
          </c:extLst>
        </c:ser>
        <c:ser>
          <c:idx val="1"/>
          <c:order val="1"/>
          <c:tx>
            <c:strRef>
              <c:f>Sheet1!$C$1</c:f>
              <c:strCache>
                <c:ptCount val="1"/>
                <c:pt idx="0">
                  <c:v>Secretaría de Ambiente y Espacio Público Rosario</c:v>
                </c:pt>
              </c:strCache>
            </c:strRef>
          </c:tx>
          <c:spPr>
            <a:ln w="28575" cap="rnd">
              <a:solidFill>
                <a:schemeClr val="accent2"/>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Sheet1!$C$2:$C$8</c:f>
              <c:numCache>
                <c:formatCode>General</c:formatCode>
                <c:ptCount val="7"/>
                <c:pt idx="0">
                  <c:v>100</c:v>
                </c:pt>
                <c:pt idx="1">
                  <c:v>23.4848</c:v>
                </c:pt>
                <c:pt idx="2">
                  <c:v>100</c:v>
                </c:pt>
                <c:pt idx="3">
                  <c:v>100</c:v>
                </c:pt>
                <c:pt idx="4">
                  <c:v>22.001000000000001</c:v>
                </c:pt>
                <c:pt idx="5">
                  <c:v>17.6693</c:v>
                </c:pt>
                <c:pt idx="6">
                  <c:v>6.4912000000000001</c:v>
                </c:pt>
              </c:numCache>
            </c:numRef>
          </c:val>
          <c:extLst>
            <c:ext xmlns:c16="http://schemas.microsoft.com/office/drawing/2014/chart" uri="{C3380CC4-5D6E-409C-BE32-E72D297353CC}">
              <c16:uniqueId val="{00000001-9B13-43AF-A506-1C7B9734AC1B}"/>
            </c:ext>
          </c:extLst>
        </c:ser>
        <c:ser>
          <c:idx val="2"/>
          <c:order val="2"/>
          <c:tx>
            <c:strRef>
              <c:f>Sheet1!$D$1</c:f>
              <c:strCache>
                <c:ptCount val="1"/>
                <c:pt idx="0">
                  <c:v>Movilidad Rosario</c:v>
                </c:pt>
              </c:strCache>
            </c:strRef>
          </c:tx>
          <c:spPr>
            <a:ln w="28575" cap="rnd">
              <a:solidFill>
                <a:schemeClr val="accent3"/>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Sheet1!$D$2:$D$8</c:f>
              <c:numCache>
                <c:formatCode>General</c:formatCode>
                <c:ptCount val="7"/>
                <c:pt idx="0">
                  <c:v>16.4346</c:v>
                </c:pt>
                <c:pt idx="1">
                  <c:v>100</c:v>
                </c:pt>
                <c:pt idx="2">
                  <c:v>47.293100000000003</c:v>
                </c:pt>
                <c:pt idx="3">
                  <c:v>0</c:v>
                </c:pt>
                <c:pt idx="4">
                  <c:v>14.986700000000001</c:v>
                </c:pt>
                <c:pt idx="5">
                  <c:v>27.489100000000001</c:v>
                </c:pt>
                <c:pt idx="6">
                  <c:v>35.191400000000002</c:v>
                </c:pt>
              </c:numCache>
            </c:numRef>
          </c:val>
          <c:extLst>
            <c:ext xmlns:c16="http://schemas.microsoft.com/office/drawing/2014/chart" uri="{C3380CC4-5D6E-409C-BE32-E72D297353CC}">
              <c16:uniqueId val="{00000002-9B13-43AF-A506-1C7B9734AC1B}"/>
            </c:ext>
          </c:extLst>
        </c:ser>
        <c:ser>
          <c:idx val="3"/>
          <c:order val="3"/>
          <c:tx>
            <c:strRef>
              <c:f>Sheet1!$E$1</c:f>
              <c:strCache>
                <c:ptCount val="1"/>
                <c:pt idx="0">
                  <c:v>Salud Rosario</c:v>
                </c:pt>
              </c:strCache>
            </c:strRef>
          </c:tx>
          <c:spPr>
            <a:ln w="28575" cap="rnd">
              <a:solidFill>
                <a:schemeClr val="accent4"/>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Sheet1!$E$2:$E$8</c:f>
              <c:numCache>
                <c:formatCode>General</c:formatCode>
                <c:ptCount val="7"/>
                <c:pt idx="0">
                  <c:v>11.584300000000001</c:v>
                </c:pt>
                <c:pt idx="1">
                  <c:v>29.545500000000001</c:v>
                </c:pt>
                <c:pt idx="2">
                  <c:v>19.284099999999999</c:v>
                </c:pt>
                <c:pt idx="3">
                  <c:v>0</c:v>
                </c:pt>
                <c:pt idx="4">
                  <c:v>29.249300000000002</c:v>
                </c:pt>
                <c:pt idx="5">
                  <c:v>23.178599999999999</c:v>
                </c:pt>
                <c:pt idx="6">
                  <c:v>23.497</c:v>
                </c:pt>
              </c:numCache>
            </c:numRef>
          </c:val>
          <c:extLst>
            <c:ext xmlns:c16="http://schemas.microsoft.com/office/drawing/2014/chart" uri="{C3380CC4-5D6E-409C-BE32-E72D297353CC}">
              <c16:uniqueId val="{00000003-9B13-43AF-A506-1C7B9734AC1B}"/>
            </c:ext>
          </c:extLst>
        </c:ser>
        <c:ser>
          <c:idx val="4"/>
          <c:order val="4"/>
          <c:tx>
            <c:strRef>
              <c:f>Sheet1!$F$1</c:f>
              <c:strCache>
                <c:ptCount val="1"/>
                <c:pt idx="0">
                  <c:v>Secretaría de Desarrollo Social de Rosario</c:v>
                </c:pt>
              </c:strCache>
            </c:strRef>
          </c:tx>
          <c:spPr>
            <a:ln w="28575" cap="rnd">
              <a:solidFill>
                <a:schemeClr val="accent5"/>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Sheet1!$F$2:$F$8</c:f>
              <c:numCache>
                <c:formatCode>General</c:formatCode>
                <c:ptCount val="7"/>
                <c:pt idx="0">
                  <c:v>10.035399999999999</c:v>
                </c:pt>
                <c:pt idx="1">
                  <c:v>15.9091</c:v>
                </c:pt>
                <c:pt idx="2">
                  <c:v>19.642099999999999</c:v>
                </c:pt>
                <c:pt idx="3">
                  <c:v>0</c:v>
                </c:pt>
                <c:pt idx="4">
                  <c:v>65.192700000000002</c:v>
                </c:pt>
                <c:pt idx="5">
                  <c:v>45.513500000000001</c:v>
                </c:pt>
                <c:pt idx="6">
                  <c:v>100</c:v>
                </c:pt>
              </c:numCache>
            </c:numRef>
          </c:val>
          <c:extLst>
            <c:ext xmlns:c16="http://schemas.microsoft.com/office/drawing/2014/chart" uri="{C3380CC4-5D6E-409C-BE32-E72D297353CC}">
              <c16:uniqueId val="{00000004-9B13-43AF-A506-1C7B9734AC1B}"/>
            </c:ext>
          </c:extLst>
        </c:ser>
        <c:ser>
          <c:idx val="5"/>
          <c:order val="5"/>
          <c:tx>
            <c:strRef>
              <c:f>Sheet1!$G$1</c:f>
              <c:strCache>
                <c:ptCount val="1"/>
                <c:pt idx="0">
                  <c:v>Rosario Participa</c:v>
                </c:pt>
              </c:strCache>
            </c:strRef>
          </c:tx>
          <c:spPr>
            <a:ln w="28575" cap="rnd">
              <a:solidFill>
                <a:schemeClr val="accent6"/>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Sheet1!$G$2:$G$8</c:f>
              <c:numCache>
                <c:formatCode>General</c:formatCode>
                <c:ptCount val="7"/>
                <c:pt idx="0">
                  <c:v>0.65300000000000002</c:v>
                </c:pt>
                <c:pt idx="1">
                  <c:v>38.636400000000002</c:v>
                </c:pt>
                <c:pt idx="2">
                  <c:v>4.7874999999999996</c:v>
                </c:pt>
                <c:pt idx="3">
                  <c:v>0</c:v>
                </c:pt>
                <c:pt idx="4">
                  <c:v>100</c:v>
                </c:pt>
                <c:pt idx="5">
                  <c:v>100</c:v>
                </c:pt>
                <c:pt idx="6">
                  <c:v>79.585800000000006</c:v>
                </c:pt>
              </c:numCache>
            </c:numRef>
          </c:val>
          <c:extLst>
            <c:ext xmlns:c16="http://schemas.microsoft.com/office/drawing/2014/chart" uri="{C3380CC4-5D6E-409C-BE32-E72D297353CC}">
              <c16:uniqueId val="{00000005-9B13-43AF-A506-1C7B9734AC1B}"/>
            </c:ext>
          </c:extLst>
        </c:ser>
        <c:dLbls>
          <c:showLegendKey val="0"/>
          <c:showVal val="0"/>
          <c:showCatName val="0"/>
          <c:showSerName val="0"/>
          <c:showPercent val="0"/>
          <c:showBubbleSize val="0"/>
        </c:dLbls>
        <c:axId val="274018944"/>
        <c:axId val="274019272"/>
      </c:radarChart>
      <c:catAx>
        <c:axId val="27401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9272"/>
        <c:crosses val="autoZero"/>
        <c:auto val="1"/>
        <c:lblAlgn val="ctr"/>
        <c:lblOffset val="100"/>
        <c:noMultiLvlLbl val="0"/>
      </c:catAx>
      <c:valAx>
        <c:axId val="274019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Secretaría de Control y Convivencia Ciudadana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0</c:v>
                </c:pt>
                <c:pt idx="1">
                  <c:v>1</c:v>
                </c:pt>
                <c:pt idx="2">
                  <c:v>0</c:v>
                </c:pt>
                <c:pt idx="3">
                  <c:v>1</c:v>
                </c:pt>
                <c:pt idx="4">
                  <c:v>0</c:v>
                </c:pt>
                <c:pt idx="5">
                  <c:v>0</c:v>
                </c:pt>
                <c:pt idx="6">
                  <c:v>0</c:v>
                </c:pt>
                <c:pt idx="7">
                  <c:v>1</c:v>
                </c:pt>
                <c:pt idx="8">
                  <c:v>0</c:v>
                </c:pt>
                <c:pt idx="9">
                  <c:v>0</c:v>
                </c:pt>
                <c:pt idx="10">
                  <c:v>1</c:v>
                </c:pt>
                <c:pt idx="11">
                  <c:v>1</c:v>
                </c:pt>
                <c:pt idx="12">
                  <c:v>-1</c:v>
                </c:pt>
                <c:pt idx="13">
                  <c:v>1</c:v>
                </c:pt>
                <c:pt idx="14">
                  <c:v>0</c:v>
                </c:pt>
                <c:pt idx="15">
                  <c:v>0</c:v>
                </c:pt>
                <c:pt idx="16">
                  <c:v>0</c:v>
                </c:pt>
                <c:pt idx="17">
                  <c:v>0</c:v>
                </c:pt>
                <c:pt idx="18">
                  <c:v>0</c:v>
                </c:pt>
                <c:pt idx="19">
                  <c:v>1</c:v>
                </c:pt>
                <c:pt idx="20">
                  <c:v>0</c:v>
                </c:pt>
                <c:pt idx="21">
                  <c:v>0</c:v>
                </c:pt>
                <c:pt idx="22">
                  <c:v>1</c:v>
                </c:pt>
                <c:pt idx="23">
                  <c:v>0</c:v>
                </c:pt>
                <c:pt idx="24">
                  <c:v>1</c:v>
                </c:pt>
                <c:pt idx="25">
                  <c:v>0</c:v>
                </c:pt>
                <c:pt idx="26">
                  <c:v>1</c:v>
                </c:pt>
                <c:pt idx="27">
                  <c:v>2</c:v>
                </c:pt>
                <c:pt idx="28">
                  <c:v>2</c:v>
                </c:pt>
                <c:pt idx="29">
                  <c:v>-1</c:v>
                </c:pt>
                <c:pt idx="30">
                  <c:v>0</c:v>
                </c:pt>
              </c:numCache>
            </c:numRef>
          </c:val>
          <c:smooth val="0"/>
          <c:extLst>
            <c:ext xmlns:c16="http://schemas.microsoft.com/office/drawing/2014/chart" uri="{C3380CC4-5D6E-409C-BE32-E72D297353CC}">
              <c16:uniqueId val="{00000000-5F5C-4009-A161-9504FC6D6A28}"/>
            </c:ext>
          </c:extLst>
        </c:ser>
        <c:ser>
          <c:idx val="1"/>
          <c:order val="1"/>
          <c:tx>
            <c:strRef>
              <c:f>Sheet1!$C$1</c:f>
              <c:strCache>
                <c:ptCount val="1"/>
                <c:pt idx="0">
                  <c:v>Secretaría de Ambiente y Espacio Público Rosario</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4</c:v>
                </c:pt>
                <c:pt idx="1">
                  <c:v>1</c:v>
                </c:pt>
                <c:pt idx="2">
                  <c:v>3</c:v>
                </c:pt>
                <c:pt idx="3">
                  <c:v>3</c:v>
                </c:pt>
                <c:pt idx="4">
                  <c:v>5</c:v>
                </c:pt>
                <c:pt idx="5">
                  <c:v>-4</c:v>
                </c:pt>
                <c:pt idx="6">
                  <c:v>1</c:v>
                </c:pt>
                <c:pt idx="7">
                  <c:v>5</c:v>
                </c:pt>
                <c:pt idx="8">
                  <c:v>2</c:v>
                </c:pt>
                <c:pt idx="9">
                  <c:v>2</c:v>
                </c:pt>
                <c:pt idx="10">
                  <c:v>2</c:v>
                </c:pt>
                <c:pt idx="11">
                  <c:v>-3</c:v>
                </c:pt>
                <c:pt idx="12">
                  <c:v>13</c:v>
                </c:pt>
                <c:pt idx="13">
                  <c:v>12</c:v>
                </c:pt>
                <c:pt idx="14">
                  <c:v>8</c:v>
                </c:pt>
                <c:pt idx="15">
                  <c:v>10</c:v>
                </c:pt>
                <c:pt idx="16">
                  <c:v>4</c:v>
                </c:pt>
                <c:pt idx="17">
                  <c:v>2</c:v>
                </c:pt>
                <c:pt idx="18">
                  <c:v>4</c:v>
                </c:pt>
                <c:pt idx="19">
                  <c:v>4</c:v>
                </c:pt>
                <c:pt idx="20">
                  <c:v>4</c:v>
                </c:pt>
                <c:pt idx="21">
                  <c:v>15</c:v>
                </c:pt>
                <c:pt idx="22">
                  <c:v>5</c:v>
                </c:pt>
                <c:pt idx="23">
                  <c:v>2</c:v>
                </c:pt>
                <c:pt idx="24">
                  <c:v>2</c:v>
                </c:pt>
                <c:pt idx="25">
                  <c:v>-2</c:v>
                </c:pt>
                <c:pt idx="26">
                  <c:v>9</c:v>
                </c:pt>
                <c:pt idx="27">
                  <c:v>4</c:v>
                </c:pt>
                <c:pt idx="28">
                  <c:v>3</c:v>
                </c:pt>
                <c:pt idx="29">
                  <c:v>12</c:v>
                </c:pt>
                <c:pt idx="30">
                  <c:v>-2</c:v>
                </c:pt>
              </c:numCache>
            </c:numRef>
          </c:val>
          <c:smooth val="0"/>
          <c:extLst>
            <c:ext xmlns:c16="http://schemas.microsoft.com/office/drawing/2014/chart" uri="{C3380CC4-5D6E-409C-BE32-E72D297353CC}">
              <c16:uniqueId val="{00000001-5F5C-4009-A161-9504FC6D6A28}"/>
            </c:ext>
          </c:extLst>
        </c:ser>
        <c:ser>
          <c:idx val="2"/>
          <c:order val="2"/>
          <c:tx>
            <c:strRef>
              <c:f>Sheet1!$D$1</c:f>
              <c:strCache>
                <c:ptCount val="1"/>
                <c:pt idx="0">
                  <c:v>Movilidad Rosario</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2</c:v>
                </c:pt>
                <c:pt idx="1">
                  <c:v>2</c:v>
                </c:pt>
                <c:pt idx="2">
                  <c:v>2</c:v>
                </c:pt>
                <c:pt idx="3">
                  <c:v>1</c:v>
                </c:pt>
                <c:pt idx="4">
                  <c:v>2</c:v>
                </c:pt>
                <c:pt idx="5">
                  <c:v>3</c:v>
                </c:pt>
                <c:pt idx="6">
                  <c:v>9</c:v>
                </c:pt>
                <c:pt idx="7">
                  <c:v>3</c:v>
                </c:pt>
                <c:pt idx="8">
                  <c:v>3</c:v>
                </c:pt>
                <c:pt idx="9">
                  <c:v>-1</c:v>
                </c:pt>
                <c:pt idx="10">
                  <c:v>3</c:v>
                </c:pt>
                <c:pt idx="11">
                  <c:v>2</c:v>
                </c:pt>
                <c:pt idx="12">
                  <c:v>6</c:v>
                </c:pt>
                <c:pt idx="13">
                  <c:v>4</c:v>
                </c:pt>
                <c:pt idx="14">
                  <c:v>10</c:v>
                </c:pt>
                <c:pt idx="15">
                  <c:v>6</c:v>
                </c:pt>
                <c:pt idx="16">
                  <c:v>4</c:v>
                </c:pt>
                <c:pt idx="17">
                  <c:v>20</c:v>
                </c:pt>
                <c:pt idx="18">
                  <c:v>15</c:v>
                </c:pt>
                <c:pt idx="19">
                  <c:v>3</c:v>
                </c:pt>
                <c:pt idx="20">
                  <c:v>2</c:v>
                </c:pt>
                <c:pt idx="21">
                  <c:v>-1</c:v>
                </c:pt>
                <c:pt idx="22">
                  <c:v>0</c:v>
                </c:pt>
                <c:pt idx="23">
                  <c:v>1</c:v>
                </c:pt>
                <c:pt idx="24">
                  <c:v>-1</c:v>
                </c:pt>
                <c:pt idx="25">
                  <c:v>2</c:v>
                </c:pt>
                <c:pt idx="26">
                  <c:v>1</c:v>
                </c:pt>
                <c:pt idx="27">
                  <c:v>1</c:v>
                </c:pt>
                <c:pt idx="28">
                  <c:v>2</c:v>
                </c:pt>
                <c:pt idx="29">
                  <c:v>3</c:v>
                </c:pt>
                <c:pt idx="30">
                  <c:v>5</c:v>
                </c:pt>
              </c:numCache>
            </c:numRef>
          </c:val>
          <c:smooth val="0"/>
          <c:extLst>
            <c:ext xmlns:c16="http://schemas.microsoft.com/office/drawing/2014/chart" uri="{C3380CC4-5D6E-409C-BE32-E72D297353CC}">
              <c16:uniqueId val="{00000002-5F5C-4009-A161-9504FC6D6A28}"/>
            </c:ext>
          </c:extLst>
        </c:ser>
        <c:ser>
          <c:idx val="3"/>
          <c:order val="3"/>
          <c:tx>
            <c:strRef>
              <c:f>Sheet1!$E$1</c:f>
              <c:strCache>
                <c:ptCount val="1"/>
                <c:pt idx="0">
                  <c:v>Salud Rosario</c:v>
                </c:pt>
              </c:strCache>
            </c:strRef>
          </c:tx>
          <c:spPr>
            <a:ln w="28575" cap="rnd">
              <a:solidFill>
                <a:schemeClr val="accent4"/>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Sheet1!$E$2:$E$32</c:f>
              <c:numCache>
                <c:formatCode>General</c:formatCode>
                <c:ptCount val="31"/>
                <c:pt idx="0">
                  <c:v>4</c:v>
                </c:pt>
                <c:pt idx="1">
                  <c:v>3</c:v>
                </c:pt>
                <c:pt idx="2">
                  <c:v>4</c:v>
                </c:pt>
                <c:pt idx="3">
                  <c:v>2</c:v>
                </c:pt>
                <c:pt idx="4">
                  <c:v>3</c:v>
                </c:pt>
                <c:pt idx="5">
                  <c:v>4</c:v>
                </c:pt>
                <c:pt idx="6">
                  <c:v>4</c:v>
                </c:pt>
                <c:pt idx="7">
                  <c:v>0</c:v>
                </c:pt>
                <c:pt idx="8">
                  <c:v>0</c:v>
                </c:pt>
                <c:pt idx="9">
                  <c:v>1</c:v>
                </c:pt>
                <c:pt idx="10">
                  <c:v>2</c:v>
                </c:pt>
                <c:pt idx="11">
                  <c:v>2</c:v>
                </c:pt>
                <c:pt idx="12">
                  <c:v>-1</c:v>
                </c:pt>
                <c:pt idx="13">
                  <c:v>4</c:v>
                </c:pt>
                <c:pt idx="14">
                  <c:v>1</c:v>
                </c:pt>
                <c:pt idx="15">
                  <c:v>3</c:v>
                </c:pt>
                <c:pt idx="16">
                  <c:v>1</c:v>
                </c:pt>
                <c:pt idx="17">
                  <c:v>1</c:v>
                </c:pt>
                <c:pt idx="18">
                  <c:v>1</c:v>
                </c:pt>
                <c:pt idx="19">
                  <c:v>3</c:v>
                </c:pt>
                <c:pt idx="20">
                  <c:v>0</c:v>
                </c:pt>
                <c:pt idx="21">
                  <c:v>0</c:v>
                </c:pt>
                <c:pt idx="22">
                  <c:v>2</c:v>
                </c:pt>
                <c:pt idx="23">
                  <c:v>5</c:v>
                </c:pt>
                <c:pt idx="24">
                  <c:v>-1</c:v>
                </c:pt>
                <c:pt idx="25">
                  <c:v>1</c:v>
                </c:pt>
                <c:pt idx="26">
                  <c:v>0</c:v>
                </c:pt>
                <c:pt idx="27">
                  <c:v>2</c:v>
                </c:pt>
                <c:pt idx="28">
                  <c:v>1</c:v>
                </c:pt>
                <c:pt idx="29">
                  <c:v>2</c:v>
                </c:pt>
                <c:pt idx="30">
                  <c:v>0</c:v>
                </c:pt>
              </c:numCache>
            </c:numRef>
          </c:val>
          <c:smooth val="0"/>
          <c:extLst>
            <c:ext xmlns:c16="http://schemas.microsoft.com/office/drawing/2014/chart" uri="{C3380CC4-5D6E-409C-BE32-E72D297353CC}">
              <c16:uniqueId val="{00000003-5F5C-4009-A161-9504FC6D6A28}"/>
            </c:ext>
          </c:extLst>
        </c:ser>
        <c:ser>
          <c:idx val="4"/>
          <c:order val="4"/>
          <c:tx>
            <c:strRef>
              <c:f>Sheet1!$F$1</c:f>
              <c:strCache>
                <c:ptCount val="1"/>
                <c:pt idx="0">
                  <c:v>Secretaría de Desarrollo Social de Rosario</c:v>
                </c:pt>
              </c:strCache>
            </c:strRef>
          </c:tx>
          <c:spPr>
            <a:ln w="28575" cap="rnd">
              <a:solidFill>
                <a:schemeClr val="accent5"/>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Sheet1!$F$2:$F$32</c:f>
              <c:numCache>
                <c:formatCode>General</c:formatCode>
                <c:ptCount val="31"/>
                <c:pt idx="0">
                  <c:v>2</c:v>
                </c:pt>
                <c:pt idx="1">
                  <c:v>1</c:v>
                </c:pt>
                <c:pt idx="2">
                  <c:v>2</c:v>
                </c:pt>
                <c:pt idx="3">
                  <c:v>-1</c:v>
                </c:pt>
                <c:pt idx="4">
                  <c:v>1</c:v>
                </c:pt>
                <c:pt idx="5">
                  <c:v>28</c:v>
                </c:pt>
                <c:pt idx="6">
                  <c:v>30</c:v>
                </c:pt>
                <c:pt idx="7">
                  <c:v>6</c:v>
                </c:pt>
                <c:pt idx="8">
                  <c:v>2</c:v>
                </c:pt>
                <c:pt idx="9">
                  <c:v>3</c:v>
                </c:pt>
                <c:pt idx="10">
                  <c:v>1</c:v>
                </c:pt>
                <c:pt idx="11">
                  <c:v>36</c:v>
                </c:pt>
                <c:pt idx="12">
                  <c:v>27</c:v>
                </c:pt>
                <c:pt idx="13">
                  <c:v>7</c:v>
                </c:pt>
                <c:pt idx="14">
                  <c:v>2</c:v>
                </c:pt>
                <c:pt idx="15">
                  <c:v>3</c:v>
                </c:pt>
                <c:pt idx="16">
                  <c:v>2</c:v>
                </c:pt>
                <c:pt idx="17">
                  <c:v>3</c:v>
                </c:pt>
                <c:pt idx="18">
                  <c:v>4</c:v>
                </c:pt>
                <c:pt idx="19">
                  <c:v>9</c:v>
                </c:pt>
                <c:pt idx="20">
                  <c:v>10</c:v>
                </c:pt>
                <c:pt idx="21">
                  <c:v>3</c:v>
                </c:pt>
                <c:pt idx="22">
                  <c:v>0</c:v>
                </c:pt>
                <c:pt idx="23">
                  <c:v>2</c:v>
                </c:pt>
                <c:pt idx="24">
                  <c:v>0</c:v>
                </c:pt>
                <c:pt idx="25">
                  <c:v>0</c:v>
                </c:pt>
                <c:pt idx="26">
                  <c:v>3</c:v>
                </c:pt>
                <c:pt idx="27">
                  <c:v>2</c:v>
                </c:pt>
                <c:pt idx="28">
                  <c:v>2</c:v>
                </c:pt>
                <c:pt idx="29">
                  <c:v>2</c:v>
                </c:pt>
                <c:pt idx="30">
                  <c:v>-1</c:v>
                </c:pt>
              </c:numCache>
            </c:numRef>
          </c:val>
          <c:smooth val="0"/>
          <c:extLst>
            <c:ext xmlns:c16="http://schemas.microsoft.com/office/drawing/2014/chart" uri="{C3380CC4-5D6E-409C-BE32-E72D297353CC}">
              <c16:uniqueId val="{00000004-5F5C-4009-A161-9504FC6D6A28}"/>
            </c:ext>
          </c:extLst>
        </c:ser>
        <c:ser>
          <c:idx val="5"/>
          <c:order val="5"/>
          <c:tx>
            <c:strRef>
              <c:f>Sheet1!$G$1</c:f>
              <c:strCache>
                <c:ptCount val="1"/>
                <c:pt idx="0">
                  <c:v>Rosario Participa</c:v>
                </c:pt>
              </c:strCache>
            </c:strRef>
          </c:tx>
          <c:spPr>
            <a:ln w="28575" cap="rnd">
              <a:solidFill>
                <a:schemeClr val="accent6"/>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Sheet1!$G$2:$G$32</c:f>
              <c:numCache>
                <c:formatCode>General</c:formatCode>
                <c:ptCount val="31"/>
                <c:pt idx="0">
                  <c:v>1</c:v>
                </c:pt>
                <c:pt idx="1">
                  <c:v>0</c:v>
                </c:pt>
                <c:pt idx="2">
                  <c:v>-1</c:v>
                </c:pt>
                <c:pt idx="3">
                  <c:v>0</c:v>
                </c:pt>
                <c:pt idx="4">
                  <c:v>0</c:v>
                </c:pt>
                <c:pt idx="5">
                  <c:v>2</c:v>
                </c:pt>
                <c:pt idx="6">
                  <c:v>0</c:v>
                </c:pt>
                <c:pt idx="7">
                  <c:v>0</c:v>
                </c:pt>
                <c:pt idx="8">
                  <c:v>0</c:v>
                </c:pt>
                <c:pt idx="9">
                  <c:v>0</c:v>
                </c:pt>
                <c:pt idx="10">
                  <c:v>2</c:v>
                </c:pt>
                <c:pt idx="11">
                  <c:v>1</c:v>
                </c:pt>
                <c:pt idx="12">
                  <c:v>4</c:v>
                </c:pt>
                <c:pt idx="13">
                  <c:v>0</c:v>
                </c:pt>
                <c:pt idx="14">
                  <c:v>-1</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5-5F5C-4009-A161-9504FC6D6A28}"/>
            </c:ext>
          </c:extLst>
        </c:ser>
        <c:dLbls>
          <c:showLegendKey val="0"/>
          <c:showVal val="0"/>
          <c:showCatName val="0"/>
          <c:showSerName val="0"/>
          <c:showPercent val="0"/>
          <c:showBubbleSize val="0"/>
        </c:dLbls>
        <c:smooth val="0"/>
        <c:axId val="274008120"/>
        <c:axId val="274012056"/>
      </c:lineChart>
      <c:catAx>
        <c:axId val="27400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2056"/>
        <c:crosses val="autoZero"/>
        <c:auto val="1"/>
        <c:lblAlgn val="ctr"/>
        <c:lblOffset val="100"/>
        <c:noMultiLvlLbl val="0"/>
      </c:catAx>
      <c:valAx>
        <c:axId val="27401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0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Secretaría de Control y Convivencia Ciudadana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1</c:v>
                </c:pt>
                <c:pt idx="3">
                  <c:v>1</c:v>
                </c:pt>
                <c:pt idx="4">
                  <c:v>0</c:v>
                </c:pt>
                <c:pt idx="5">
                  <c:v>0</c:v>
                </c:pt>
                <c:pt idx="6">
                  <c:v>1</c:v>
                </c:pt>
              </c:numCache>
            </c:numRef>
          </c:val>
          <c:extLst>
            <c:ext xmlns:c16="http://schemas.microsoft.com/office/drawing/2014/chart" uri="{C3380CC4-5D6E-409C-BE32-E72D297353CC}">
              <c16:uniqueId val="{00000000-4247-42E6-8E2E-46FFBB34E76C}"/>
            </c:ext>
          </c:extLst>
        </c:ser>
        <c:ser>
          <c:idx val="1"/>
          <c:order val="1"/>
          <c:tx>
            <c:strRef>
              <c:f>Sheet1!$C$1</c:f>
              <c:strCache>
                <c:ptCount val="1"/>
                <c:pt idx="0">
                  <c:v>Secretaría de Ambiente y Espacio Público Rosario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6</c:v>
                </c:pt>
                <c:pt idx="2">
                  <c:v>5</c:v>
                </c:pt>
                <c:pt idx="3">
                  <c:v>7</c:v>
                </c:pt>
                <c:pt idx="4">
                  <c:v>6</c:v>
                </c:pt>
                <c:pt idx="5">
                  <c:v>2</c:v>
                </c:pt>
                <c:pt idx="6">
                  <c:v>2</c:v>
                </c:pt>
              </c:numCache>
            </c:numRef>
          </c:val>
          <c:extLst>
            <c:ext xmlns:c16="http://schemas.microsoft.com/office/drawing/2014/chart" uri="{C3380CC4-5D6E-409C-BE32-E72D297353CC}">
              <c16:uniqueId val="{00000001-4247-42E6-8E2E-46FFBB34E76C}"/>
            </c:ext>
          </c:extLst>
        </c:ser>
        <c:ser>
          <c:idx val="2"/>
          <c:order val="2"/>
          <c:tx>
            <c:strRef>
              <c:f>Sheet1!$D$1</c:f>
              <c:strCache>
                <c:ptCount val="1"/>
                <c:pt idx="0">
                  <c:v>Movilidad Rosario</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3</c:v>
                </c:pt>
                <c:pt idx="2">
                  <c:v>4</c:v>
                </c:pt>
                <c:pt idx="3">
                  <c:v>3</c:v>
                </c:pt>
                <c:pt idx="4">
                  <c:v>3</c:v>
                </c:pt>
                <c:pt idx="5">
                  <c:v>2</c:v>
                </c:pt>
                <c:pt idx="6">
                  <c:v>6</c:v>
                </c:pt>
              </c:numCache>
            </c:numRef>
          </c:val>
          <c:extLst>
            <c:ext xmlns:c16="http://schemas.microsoft.com/office/drawing/2014/chart" uri="{C3380CC4-5D6E-409C-BE32-E72D297353CC}">
              <c16:uniqueId val="{00000002-4247-42E6-8E2E-46FFBB34E76C}"/>
            </c:ext>
          </c:extLst>
        </c:ser>
        <c:ser>
          <c:idx val="3"/>
          <c:order val="3"/>
          <c:tx>
            <c:strRef>
              <c:f>Sheet1!$E$1</c:f>
              <c:strCache>
                <c:ptCount val="1"/>
                <c:pt idx="0">
                  <c:v>Salud Rosario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2</c:v>
                </c:pt>
                <c:pt idx="2">
                  <c:v>3</c:v>
                </c:pt>
                <c:pt idx="3">
                  <c:v>1</c:v>
                </c:pt>
                <c:pt idx="4">
                  <c:v>2</c:v>
                </c:pt>
                <c:pt idx="5">
                  <c:v>2</c:v>
                </c:pt>
                <c:pt idx="6">
                  <c:v>1</c:v>
                </c:pt>
              </c:numCache>
            </c:numRef>
          </c:val>
          <c:extLst>
            <c:ext xmlns:c16="http://schemas.microsoft.com/office/drawing/2014/chart" uri="{C3380CC4-5D6E-409C-BE32-E72D297353CC}">
              <c16:uniqueId val="{00000003-4247-42E6-8E2E-46FFBB34E76C}"/>
            </c:ext>
          </c:extLst>
        </c:ser>
        <c:ser>
          <c:idx val="4"/>
          <c:order val="4"/>
          <c:tx>
            <c:strRef>
              <c:f>Sheet1!$F$1</c:f>
              <c:strCache>
                <c:ptCount val="1"/>
                <c:pt idx="0">
                  <c:v>Secretaría de Desarrollo Social de Rosario</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c:v>
                </c:pt>
                <c:pt idx="1">
                  <c:v>17</c:v>
                </c:pt>
                <c:pt idx="2">
                  <c:v>12</c:v>
                </c:pt>
                <c:pt idx="3">
                  <c:v>3</c:v>
                </c:pt>
                <c:pt idx="4">
                  <c:v>2</c:v>
                </c:pt>
                <c:pt idx="5">
                  <c:v>2</c:v>
                </c:pt>
                <c:pt idx="6">
                  <c:v>1</c:v>
                </c:pt>
              </c:numCache>
            </c:numRef>
          </c:val>
          <c:extLst>
            <c:ext xmlns:c16="http://schemas.microsoft.com/office/drawing/2014/chart" uri="{C3380CC4-5D6E-409C-BE32-E72D297353CC}">
              <c16:uniqueId val="{00000004-4247-42E6-8E2E-46FFBB34E76C}"/>
            </c:ext>
          </c:extLst>
        </c:ser>
        <c:ser>
          <c:idx val="5"/>
          <c:order val="5"/>
          <c:tx>
            <c:strRef>
              <c:f>Sheet1!$G$1</c:f>
              <c:strCache>
                <c:ptCount val="1"/>
                <c:pt idx="0">
                  <c:v>Rosario Participa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2</c:v>
                </c:pt>
                <c:pt idx="2">
                  <c:v>0</c:v>
                </c:pt>
                <c:pt idx="3">
                  <c:v>0</c:v>
                </c:pt>
                <c:pt idx="4">
                  <c:v>0</c:v>
                </c:pt>
                <c:pt idx="5">
                  <c:v>0</c:v>
                </c:pt>
                <c:pt idx="6">
                  <c:v>1</c:v>
                </c:pt>
              </c:numCache>
            </c:numRef>
          </c:val>
          <c:extLst>
            <c:ext xmlns:c16="http://schemas.microsoft.com/office/drawing/2014/chart" uri="{C3380CC4-5D6E-409C-BE32-E72D297353CC}">
              <c16:uniqueId val="{00000005-4247-42E6-8E2E-46FFBB34E76C}"/>
            </c:ext>
          </c:extLst>
        </c:ser>
        <c:dLbls>
          <c:showLegendKey val="0"/>
          <c:showVal val="0"/>
          <c:showCatName val="0"/>
          <c:showSerName val="0"/>
          <c:showPercent val="0"/>
          <c:showBubbleSize val="0"/>
        </c:dLbls>
        <c:gapWidth val="219"/>
        <c:overlap val="-27"/>
        <c:axId val="274016320"/>
        <c:axId val="274013368"/>
      </c:barChart>
      <c:catAx>
        <c:axId val="27401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3368"/>
        <c:crosses val="autoZero"/>
        <c:auto val="1"/>
        <c:lblAlgn val="ctr"/>
        <c:lblOffset val="100"/>
        <c:noMultiLvlLbl val="0"/>
      </c:catAx>
      <c:valAx>
        <c:axId val="27401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Secretaría de Control y Convivencia Ciudadana</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0</c:v>
                </c:pt>
                <c:pt idx="3">
                  <c:v>0</c:v>
                </c:pt>
                <c:pt idx="4">
                  <c:v>0</c:v>
                </c:pt>
                <c:pt idx="5">
                  <c:v>2</c:v>
                </c:pt>
                <c:pt idx="6">
                  <c:v>1</c:v>
                </c:pt>
                <c:pt idx="7">
                  <c:v>0</c:v>
                </c:pt>
                <c:pt idx="8">
                  <c:v>0</c:v>
                </c:pt>
                <c:pt idx="9">
                  <c:v>0</c:v>
                </c:pt>
                <c:pt idx="10">
                  <c:v>0</c:v>
                </c:pt>
                <c:pt idx="11">
                  <c:v>0</c:v>
                </c:pt>
                <c:pt idx="12">
                  <c:v>4</c:v>
                </c:pt>
                <c:pt idx="13">
                  <c:v>0</c:v>
                </c:pt>
                <c:pt idx="14">
                  <c:v>1</c:v>
                </c:pt>
                <c:pt idx="15">
                  <c:v>1</c:v>
                </c:pt>
                <c:pt idx="16">
                  <c:v>0</c:v>
                </c:pt>
                <c:pt idx="17">
                  <c:v>1</c:v>
                </c:pt>
                <c:pt idx="18">
                  <c:v>0</c:v>
                </c:pt>
                <c:pt idx="19">
                  <c:v>1</c:v>
                </c:pt>
                <c:pt idx="20">
                  <c:v>1</c:v>
                </c:pt>
                <c:pt idx="21">
                  <c:v>2</c:v>
                </c:pt>
                <c:pt idx="22">
                  <c:v>1</c:v>
                </c:pt>
                <c:pt idx="23">
                  <c:v>0</c:v>
                </c:pt>
                <c:pt idx="24">
                  <c:v>0</c:v>
                </c:pt>
                <c:pt idx="25">
                  <c:v>1</c:v>
                </c:pt>
                <c:pt idx="26">
                  <c:v>3</c:v>
                </c:pt>
                <c:pt idx="27">
                  <c:v>1</c:v>
                </c:pt>
                <c:pt idx="28">
                  <c:v>3</c:v>
                </c:pt>
                <c:pt idx="29">
                  <c:v>0</c:v>
                </c:pt>
                <c:pt idx="30">
                  <c:v>0</c:v>
                </c:pt>
              </c:numCache>
            </c:numRef>
          </c:val>
          <c:smooth val="0"/>
          <c:extLst>
            <c:ext xmlns:c16="http://schemas.microsoft.com/office/drawing/2014/chart" uri="{C3380CC4-5D6E-409C-BE32-E72D297353CC}">
              <c16:uniqueId val="{00000000-A4F4-4791-A42D-1EFE7B938857}"/>
            </c:ext>
          </c:extLst>
        </c:ser>
        <c:ser>
          <c:idx val="1"/>
          <c:order val="1"/>
          <c:tx>
            <c:strRef>
              <c:f>Sheet1!$C$1</c:f>
              <c:strCache>
                <c:ptCount val="1"/>
                <c:pt idx="0">
                  <c:v>Secretaría de Ambiente y Espacio Público Rosario</c:v>
                </c:pt>
              </c:strCache>
            </c:strRef>
          </c:tx>
          <c:spPr>
            <a:ln w="28575" cap="rnd">
              <a:solidFill>
                <a:schemeClr val="accent2"/>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Sheet1!$C$2:$C$32</c:f>
              <c:numCache>
                <c:formatCode>General</c:formatCode>
                <c:ptCount val="31"/>
                <c:pt idx="0">
                  <c:v>0</c:v>
                </c:pt>
                <c:pt idx="1">
                  <c:v>1</c:v>
                </c:pt>
                <c:pt idx="2">
                  <c:v>1</c:v>
                </c:pt>
                <c:pt idx="3">
                  <c:v>0</c:v>
                </c:pt>
                <c:pt idx="4">
                  <c:v>1</c:v>
                </c:pt>
                <c:pt idx="5">
                  <c:v>0</c:v>
                </c:pt>
                <c:pt idx="6">
                  <c:v>2</c:v>
                </c:pt>
                <c:pt idx="7">
                  <c:v>0</c:v>
                </c:pt>
                <c:pt idx="8">
                  <c:v>0</c:v>
                </c:pt>
                <c:pt idx="9">
                  <c:v>0</c:v>
                </c:pt>
                <c:pt idx="10">
                  <c:v>1</c:v>
                </c:pt>
                <c:pt idx="11">
                  <c:v>0</c:v>
                </c:pt>
                <c:pt idx="12">
                  <c:v>0</c:v>
                </c:pt>
                <c:pt idx="13">
                  <c:v>2</c:v>
                </c:pt>
                <c:pt idx="14">
                  <c:v>4</c:v>
                </c:pt>
                <c:pt idx="15">
                  <c:v>2</c:v>
                </c:pt>
                <c:pt idx="16">
                  <c:v>1</c:v>
                </c:pt>
                <c:pt idx="17">
                  <c:v>2</c:v>
                </c:pt>
                <c:pt idx="18">
                  <c:v>0</c:v>
                </c:pt>
                <c:pt idx="19">
                  <c:v>2</c:v>
                </c:pt>
                <c:pt idx="20">
                  <c:v>2</c:v>
                </c:pt>
                <c:pt idx="21">
                  <c:v>2</c:v>
                </c:pt>
                <c:pt idx="22">
                  <c:v>2</c:v>
                </c:pt>
                <c:pt idx="23">
                  <c:v>1</c:v>
                </c:pt>
                <c:pt idx="24">
                  <c:v>0</c:v>
                </c:pt>
                <c:pt idx="25">
                  <c:v>0</c:v>
                </c:pt>
                <c:pt idx="26">
                  <c:v>1</c:v>
                </c:pt>
                <c:pt idx="27">
                  <c:v>0</c:v>
                </c:pt>
                <c:pt idx="28">
                  <c:v>2</c:v>
                </c:pt>
                <c:pt idx="29">
                  <c:v>2</c:v>
                </c:pt>
                <c:pt idx="30">
                  <c:v>0</c:v>
                </c:pt>
              </c:numCache>
            </c:numRef>
          </c:val>
          <c:smooth val="0"/>
          <c:extLst>
            <c:ext xmlns:c16="http://schemas.microsoft.com/office/drawing/2014/chart" uri="{C3380CC4-5D6E-409C-BE32-E72D297353CC}">
              <c16:uniqueId val="{00000001-A4F4-4791-A42D-1EFE7B938857}"/>
            </c:ext>
          </c:extLst>
        </c:ser>
        <c:ser>
          <c:idx val="2"/>
          <c:order val="2"/>
          <c:tx>
            <c:strRef>
              <c:f>Sheet1!$D$1</c:f>
              <c:strCache>
                <c:ptCount val="1"/>
                <c:pt idx="0">
                  <c:v>Movilidad Rosario</c:v>
                </c:pt>
              </c:strCache>
            </c:strRef>
          </c:tx>
          <c:spPr>
            <a:ln w="28575" cap="rnd">
              <a:solidFill>
                <a:schemeClr val="accent3"/>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Sheet1!$D$2:$D$32</c:f>
              <c:numCache>
                <c:formatCode>General</c:formatCode>
                <c:ptCount val="31"/>
                <c:pt idx="0">
                  <c:v>6</c:v>
                </c:pt>
                <c:pt idx="1">
                  <c:v>3</c:v>
                </c:pt>
                <c:pt idx="2">
                  <c:v>2</c:v>
                </c:pt>
                <c:pt idx="3">
                  <c:v>4</c:v>
                </c:pt>
                <c:pt idx="4">
                  <c:v>5</c:v>
                </c:pt>
                <c:pt idx="5">
                  <c:v>4</c:v>
                </c:pt>
                <c:pt idx="6">
                  <c:v>5</c:v>
                </c:pt>
                <c:pt idx="7">
                  <c:v>4</c:v>
                </c:pt>
                <c:pt idx="8">
                  <c:v>4</c:v>
                </c:pt>
                <c:pt idx="9">
                  <c:v>5</c:v>
                </c:pt>
                <c:pt idx="10">
                  <c:v>5</c:v>
                </c:pt>
                <c:pt idx="11">
                  <c:v>8</c:v>
                </c:pt>
                <c:pt idx="12">
                  <c:v>7</c:v>
                </c:pt>
                <c:pt idx="13">
                  <c:v>11</c:v>
                </c:pt>
                <c:pt idx="14">
                  <c:v>2</c:v>
                </c:pt>
                <c:pt idx="15">
                  <c:v>6</c:v>
                </c:pt>
                <c:pt idx="16">
                  <c:v>5</c:v>
                </c:pt>
                <c:pt idx="17">
                  <c:v>2</c:v>
                </c:pt>
                <c:pt idx="18">
                  <c:v>5</c:v>
                </c:pt>
                <c:pt idx="19">
                  <c:v>4</c:v>
                </c:pt>
                <c:pt idx="20">
                  <c:v>3</c:v>
                </c:pt>
                <c:pt idx="21">
                  <c:v>3</c:v>
                </c:pt>
                <c:pt idx="22">
                  <c:v>7</c:v>
                </c:pt>
                <c:pt idx="23">
                  <c:v>3</c:v>
                </c:pt>
                <c:pt idx="24">
                  <c:v>2</c:v>
                </c:pt>
                <c:pt idx="25">
                  <c:v>2</c:v>
                </c:pt>
                <c:pt idx="26">
                  <c:v>4</c:v>
                </c:pt>
                <c:pt idx="27">
                  <c:v>2</c:v>
                </c:pt>
                <c:pt idx="28">
                  <c:v>5</c:v>
                </c:pt>
                <c:pt idx="29">
                  <c:v>2</c:v>
                </c:pt>
                <c:pt idx="30">
                  <c:v>2</c:v>
                </c:pt>
              </c:numCache>
            </c:numRef>
          </c:val>
          <c:smooth val="0"/>
          <c:extLst>
            <c:ext xmlns:c16="http://schemas.microsoft.com/office/drawing/2014/chart" uri="{C3380CC4-5D6E-409C-BE32-E72D297353CC}">
              <c16:uniqueId val="{00000002-A4F4-4791-A42D-1EFE7B938857}"/>
            </c:ext>
          </c:extLst>
        </c:ser>
        <c:ser>
          <c:idx val="3"/>
          <c:order val="3"/>
          <c:tx>
            <c:strRef>
              <c:f>Sheet1!$E$1</c:f>
              <c:strCache>
                <c:ptCount val="1"/>
                <c:pt idx="0">
                  <c:v>Salud Rosario</c:v>
                </c:pt>
              </c:strCache>
            </c:strRef>
          </c:tx>
          <c:spPr>
            <a:ln w="28575" cap="rnd">
              <a:solidFill>
                <a:schemeClr val="accent4"/>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Sheet1!$E$2:$E$32</c:f>
              <c:numCache>
                <c:formatCode>General</c:formatCode>
                <c:ptCount val="31"/>
                <c:pt idx="0">
                  <c:v>1</c:v>
                </c:pt>
                <c:pt idx="1">
                  <c:v>1</c:v>
                </c:pt>
                <c:pt idx="2">
                  <c:v>0</c:v>
                </c:pt>
                <c:pt idx="3">
                  <c:v>0</c:v>
                </c:pt>
                <c:pt idx="4">
                  <c:v>1</c:v>
                </c:pt>
                <c:pt idx="5">
                  <c:v>1</c:v>
                </c:pt>
                <c:pt idx="6">
                  <c:v>3</c:v>
                </c:pt>
                <c:pt idx="7">
                  <c:v>0</c:v>
                </c:pt>
                <c:pt idx="8">
                  <c:v>0</c:v>
                </c:pt>
                <c:pt idx="9">
                  <c:v>0</c:v>
                </c:pt>
                <c:pt idx="10">
                  <c:v>0</c:v>
                </c:pt>
                <c:pt idx="11">
                  <c:v>2</c:v>
                </c:pt>
                <c:pt idx="12">
                  <c:v>0</c:v>
                </c:pt>
                <c:pt idx="13">
                  <c:v>1</c:v>
                </c:pt>
                <c:pt idx="14">
                  <c:v>3</c:v>
                </c:pt>
                <c:pt idx="15">
                  <c:v>1</c:v>
                </c:pt>
                <c:pt idx="16">
                  <c:v>0</c:v>
                </c:pt>
                <c:pt idx="17">
                  <c:v>0</c:v>
                </c:pt>
                <c:pt idx="18">
                  <c:v>2</c:v>
                </c:pt>
                <c:pt idx="19">
                  <c:v>0</c:v>
                </c:pt>
                <c:pt idx="20">
                  <c:v>1</c:v>
                </c:pt>
                <c:pt idx="21">
                  <c:v>0</c:v>
                </c:pt>
                <c:pt idx="22">
                  <c:v>4</c:v>
                </c:pt>
                <c:pt idx="23">
                  <c:v>15</c:v>
                </c:pt>
                <c:pt idx="24">
                  <c:v>0</c:v>
                </c:pt>
                <c:pt idx="25">
                  <c:v>0</c:v>
                </c:pt>
                <c:pt idx="26">
                  <c:v>0</c:v>
                </c:pt>
                <c:pt idx="27">
                  <c:v>0</c:v>
                </c:pt>
                <c:pt idx="28">
                  <c:v>1</c:v>
                </c:pt>
                <c:pt idx="29">
                  <c:v>2</c:v>
                </c:pt>
                <c:pt idx="30">
                  <c:v>0</c:v>
                </c:pt>
              </c:numCache>
            </c:numRef>
          </c:val>
          <c:smooth val="0"/>
          <c:extLst>
            <c:ext xmlns:c16="http://schemas.microsoft.com/office/drawing/2014/chart" uri="{C3380CC4-5D6E-409C-BE32-E72D297353CC}">
              <c16:uniqueId val="{00000003-A4F4-4791-A42D-1EFE7B938857}"/>
            </c:ext>
          </c:extLst>
        </c:ser>
        <c:ser>
          <c:idx val="4"/>
          <c:order val="4"/>
          <c:tx>
            <c:strRef>
              <c:f>Sheet1!$F$1</c:f>
              <c:strCache>
                <c:ptCount val="1"/>
                <c:pt idx="0">
                  <c:v>Secretaría de Desarrollo Social de Rosario</c:v>
                </c:pt>
              </c:strCache>
            </c:strRef>
          </c:tx>
          <c:spPr>
            <a:ln w="28575" cap="rnd">
              <a:solidFill>
                <a:schemeClr val="accent5"/>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Sheet1!$F$2:$F$32</c:f>
              <c:numCache>
                <c:formatCode>General</c:formatCode>
                <c:ptCount val="31"/>
                <c:pt idx="0">
                  <c:v>2</c:v>
                </c:pt>
                <c:pt idx="1">
                  <c:v>0</c:v>
                </c:pt>
                <c:pt idx="2">
                  <c:v>0</c:v>
                </c:pt>
                <c:pt idx="3">
                  <c:v>0</c:v>
                </c:pt>
                <c:pt idx="4">
                  <c:v>2</c:v>
                </c:pt>
                <c:pt idx="5">
                  <c:v>2</c:v>
                </c:pt>
                <c:pt idx="6">
                  <c:v>1</c:v>
                </c:pt>
                <c:pt idx="7">
                  <c:v>0</c:v>
                </c:pt>
                <c:pt idx="8">
                  <c:v>0</c:v>
                </c:pt>
                <c:pt idx="9">
                  <c:v>0</c:v>
                </c:pt>
                <c:pt idx="10">
                  <c:v>0</c:v>
                </c:pt>
                <c:pt idx="11">
                  <c:v>1</c:v>
                </c:pt>
                <c:pt idx="12">
                  <c:v>2</c:v>
                </c:pt>
                <c:pt idx="13">
                  <c:v>0</c:v>
                </c:pt>
                <c:pt idx="14">
                  <c:v>0</c:v>
                </c:pt>
                <c:pt idx="15">
                  <c:v>2</c:v>
                </c:pt>
                <c:pt idx="16">
                  <c:v>0</c:v>
                </c:pt>
                <c:pt idx="17">
                  <c:v>0</c:v>
                </c:pt>
                <c:pt idx="18">
                  <c:v>3</c:v>
                </c:pt>
                <c:pt idx="19">
                  <c:v>1</c:v>
                </c:pt>
                <c:pt idx="20">
                  <c:v>1</c:v>
                </c:pt>
                <c:pt idx="21">
                  <c:v>0</c:v>
                </c:pt>
                <c:pt idx="22">
                  <c:v>2</c:v>
                </c:pt>
                <c:pt idx="23">
                  <c:v>0</c:v>
                </c:pt>
                <c:pt idx="24">
                  <c:v>0</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4-A4F4-4791-A42D-1EFE7B938857}"/>
            </c:ext>
          </c:extLst>
        </c:ser>
        <c:ser>
          <c:idx val="5"/>
          <c:order val="5"/>
          <c:tx>
            <c:strRef>
              <c:f>Sheet1!$G$1</c:f>
              <c:strCache>
                <c:ptCount val="1"/>
                <c:pt idx="0">
                  <c:v>Rosario Participa</c:v>
                </c:pt>
              </c:strCache>
            </c:strRef>
          </c:tx>
          <c:spPr>
            <a:ln w="28575" cap="rnd">
              <a:solidFill>
                <a:schemeClr val="accent6"/>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Sheet1!$G$2:$G$32</c:f>
              <c:numCache>
                <c:formatCode>General</c:formatCode>
                <c:ptCount val="31"/>
                <c:pt idx="0">
                  <c:v>1</c:v>
                </c:pt>
                <c:pt idx="1">
                  <c:v>1</c:v>
                </c:pt>
                <c:pt idx="2">
                  <c:v>0</c:v>
                </c:pt>
                <c:pt idx="3">
                  <c:v>0</c:v>
                </c:pt>
                <c:pt idx="4">
                  <c:v>4</c:v>
                </c:pt>
                <c:pt idx="5">
                  <c:v>4</c:v>
                </c:pt>
                <c:pt idx="6">
                  <c:v>3</c:v>
                </c:pt>
                <c:pt idx="7">
                  <c:v>0</c:v>
                </c:pt>
                <c:pt idx="8">
                  <c:v>0</c:v>
                </c:pt>
                <c:pt idx="9">
                  <c:v>0</c:v>
                </c:pt>
                <c:pt idx="10">
                  <c:v>0</c:v>
                </c:pt>
                <c:pt idx="11">
                  <c:v>4</c:v>
                </c:pt>
                <c:pt idx="12">
                  <c:v>4</c:v>
                </c:pt>
                <c:pt idx="13">
                  <c:v>4</c:v>
                </c:pt>
                <c:pt idx="14">
                  <c:v>3</c:v>
                </c:pt>
                <c:pt idx="15">
                  <c:v>2</c:v>
                </c:pt>
                <c:pt idx="16">
                  <c:v>0</c:v>
                </c:pt>
                <c:pt idx="17">
                  <c:v>0</c:v>
                </c:pt>
                <c:pt idx="18">
                  <c:v>2</c:v>
                </c:pt>
                <c:pt idx="19">
                  <c:v>3</c:v>
                </c:pt>
                <c:pt idx="20">
                  <c:v>2</c:v>
                </c:pt>
                <c:pt idx="21">
                  <c:v>2</c:v>
                </c:pt>
                <c:pt idx="22">
                  <c:v>2</c:v>
                </c:pt>
                <c:pt idx="23">
                  <c:v>1</c:v>
                </c:pt>
                <c:pt idx="24">
                  <c:v>0</c:v>
                </c:pt>
                <c:pt idx="25">
                  <c:v>1</c:v>
                </c:pt>
                <c:pt idx="26">
                  <c:v>2</c:v>
                </c:pt>
                <c:pt idx="27">
                  <c:v>3</c:v>
                </c:pt>
                <c:pt idx="28">
                  <c:v>2</c:v>
                </c:pt>
                <c:pt idx="29">
                  <c:v>1</c:v>
                </c:pt>
                <c:pt idx="30">
                  <c:v>0</c:v>
                </c:pt>
              </c:numCache>
            </c:numRef>
          </c:val>
          <c:smooth val="0"/>
          <c:extLst>
            <c:ext xmlns:c16="http://schemas.microsoft.com/office/drawing/2014/chart" uri="{C3380CC4-5D6E-409C-BE32-E72D297353CC}">
              <c16:uniqueId val="{00000005-A4F4-4791-A42D-1EFE7B938857}"/>
            </c:ext>
          </c:extLst>
        </c:ser>
        <c:dLbls>
          <c:showLegendKey val="0"/>
          <c:showVal val="0"/>
          <c:showCatName val="0"/>
          <c:showSerName val="0"/>
          <c:showPercent val="0"/>
          <c:showBubbleSize val="0"/>
        </c:dLbls>
        <c:smooth val="0"/>
        <c:axId val="262707632"/>
        <c:axId val="262711568"/>
      </c:lineChart>
      <c:catAx>
        <c:axId val="262707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11568"/>
        <c:crosses val="autoZero"/>
        <c:auto val="1"/>
        <c:lblAlgn val="ctr"/>
        <c:lblOffset val="100"/>
        <c:noMultiLvlLbl val="0"/>
      </c:catAx>
      <c:valAx>
        <c:axId val="26271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0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Secretaría de Control y Convivencia Ciudadana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10</c:v>
                </c:pt>
                <c:pt idx="2">
                  <c:v>3</c:v>
                </c:pt>
                <c:pt idx="3">
                  <c:v>7</c:v>
                </c:pt>
                <c:pt idx="4">
                  <c:v>2</c:v>
                </c:pt>
                <c:pt idx="5">
                  <c:v>0</c:v>
                </c:pt>
                <c:pt idx="6">
                  <c:v>1</c:v>
                </c:pt>
              </c:numCache>
            </c:numRef>
          </c:val>
          <c:extLst>
            <c:ext xmlns:c16="http://schemas.microsoft.com/office/drawing/2014/chart" uri="{C3380CC4-5D6E-409C-BE32-E72D297353CC}">
              <c16:uniqueId val="{00000000-8C92-409D-B5F5-E3B019BDA18F}"/>
            </c:ext>
          </c:extLst>
        </c:ser>
        <c:ser>
          <c:idx val="1"/>
          <c:order val="1"/>
          <c:tx>
            <c:strRef>
              <c:f>Sheet1!$C$1</c:f>
              <c:strCache>
                <c:ptCount val="1"/>
                <c:pt idx="0">
                  <c:v>Secretaría de Ambiente y Espacio Público Rosario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3</c:v>
                </c:pt>
                <c:pt idx="2">
                  <c:v>6</c:v>
                </c:pt>
                <c:pt idx="3">
                  <c:v>8</c:v>
                </c:pt>
                <c:pt idx="4">
                  <c:v>7</c:v>
                </c:pt>
                <c:pt idx="5">
                  <c:v>3</c:v>
                </c:pt>
                <c:pt idx="6">
                  <c:v>3</c:v>
                </c:pt>
              </c:numCache>
            </c:numRef>
          </c:val>
          <c:extLst>
            <c:ext xmlns:c16="http://schemas.microsoft.com/office/drawing/2014/chart" uri="{C3380CC4-5D6E-409C-BE32-E72D297353CC}">
              <c16:uniqueId val="{00000001-8C92-409D-B5F5-E3B019BDA18F}"/>
            </c:ext>
          </c:extLst>
        </c:ser>
        <c:ser>
          <c:idx val="2"/>
          <c:order val="2"/>
          <c:tx>
            <c:strRef>
              <c:f>Sheet1!$D$1</c:f>
              <c:strCache>
                <c:ptCount val="1"/>
                <c:pt idx="0">
                  <c:v>Movilidad Rosario</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20</c:v>
                </c:pt>
                <c:pt idx="1">
                  <c:v>19</c:v>
                </c:pt>
                <c:pt idx="2">
                  <c:v>21</c:v>
                </c:pt>
                <c:pt idx="3">
                  <c:v>20</c:v>
                </c:pt>
                <c:pt idx="4">
                  <c:v>22</c:v>
                </c:pt>
                <c:pt idx="5">
                  <c:v>17</c:v>
                </c:pt>
                <c:pt idx="6">
                  <c:v>13</c:v>
                </c:pt>
              </c:numCache>
            </c:numRef>
          </c:val>
          <c:extLst>
            <c:ext xmlns:c16="http://schemas.microsoft.com/office/drawing/2014/chart" uri="{C3380CC4-5D6E-409C-BE32-E72D297353CC}">
              <c16:uniqueId val="{00000002-8C92-409D-B5F5-E3B019BDA18F}"/>
            </c:ext>
          </c:extLst>
        </c:ser>
        <c:ser>
          <c:idx val="3"/>
          <c:order val="3"/>
          <c:tx>
            <c:strRef>
              <c:f>Sheet1!$E$1</c:f>
              <c:strCache>
                <c:ptCount val="1"/>
                <c:pt idx="0">
                  <c:v>Salud Rosario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5</c:v>
                </c:pt>
                <c:pt idx="3">
                  <c:v>5</c:v>
                </c:pt>
                <c:pt idx="4">
                  <c:v>8</c:v>
                </c:pt>
                <c:pt idx="5">
                  <c:v>15</c:v>
                </c:pt>
                <c:pt idx="6">
                  <c:v>0</c:v>
                </c:pt>
              </c:numCache>
            </c:numRef>
          </c:val>
          <c:extLst>
            <c:ext xmlns:c16="http://schemas.microsoft.com/office/drawing/2014/chart" uri="{C3380CC4-5D6E-409C-BE32-E72D297353CC}">
              <c16:uniqueId val="{00000003-8C92-409D-B5F5-E3B019BDA18F}"/>
            </c:ext>
          </c:extLst>
        </c:ser>
        <c:ser>
          <c:idx val="4"/>
          <c:order val="4"/>
          <c:tx>
            <c:strRef>
              <c:f>Sheet1!$F$1</c:f>
              <c:strCache>
                <c:ptCount val="1"/>
                <c:pt idx="0">
                  <c:v>Secretaría de Desarrollo Social de Rosario</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6</c:v>
                </c:pt>
                <c:pt idx="2">
                  <c:v>2</c:v>
                </c:pt>
                <c:pt idx="3">
                  <c:v>3</c:v>
                </c:pt>
                <c:pt idx="4">
                  <c:v>4</c:v>
                </c:pt>
                <c:pt idx="5">
                  <c:v>0</c:v>
                </c:pt>
                <c:pt idx="6">
                  <c:v>0</c:v>
                </c:pt>
              </c:numCache>
            </c:numRef>
          </c:val>
          <c:extLst>
            <c:ext xmlns:c16="http://schemas.microsoft.com/office/drawing/2014/chart" uri="{C3380CC4-5D6E-409C-BE32-E72D297353CC}">
              <c16:uniqueId val="{00000004-8C92-409D-B5F5-E3B019BDA18F}"/>
            </c:ext>
          </c:extLst>
        </c:ser>
        <c:ser>
          <c:idx val="5"/>
          <c:order val="5"/>
          <c:tx>
            <c:strRef>
              <c:f>Sheet1!$G$1</c:f>
              <c:strCache>
                <c:ptCount val="1"/>
                <c:pt idx="0">
                  <c:v>Rosario Participa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11</c:v>
                </c:pt>
                <c:pt idx="1">
                  <c:v>13</c:v>
                </c:pt>
                <c:pt idx="2">
                  <c:v>12</c:v>
                </c:pt>
                <c:pt idx="3">
                  <c:v>8</c:v>
                </c:pt>
                <c:pt idx="4">
                  <c:v>6</c:v>
                </c:pt>
                <c:pt idx="5">
                  <c:v>1</c:v>
                </c:pt>
                <c:pt idx="6">
                  <c:v>0</c:v>
                </c:pt>
              </c:numCache>
            </c:numRef>
          </c:val>
          <c:extLst>
            <c:ext xmlns:c16="http://schemas.microsoft.com/office/drawing/2014/chart" uri="{C3380CC4-5D6E-409C-BE32-E72D297353CC}">
              <c16:uniqueId val="{00000005-8C92-409D-B5F5-E3B019BDA18F}"/>
            </c:ext>
          </c:extLst>
        </c:ser>
        <c:dLbls>
          <c:showLegendKey val="0"/>
          <c:showVal val="0"/>
          <c:showCatName val="0"/>
          <c:showSerName val="0"/>
          <c:showPercent val="0"/>
          <c:showBubbleSize val="0"/>
        </c:dLbls>
        <c:gapWidth val="219"/>
        <c:overlap val="-27"/>
        <c:axId val="262709272"/>
        <c:axId val="262714520"/>
      </c:barChart>
      <c:catAx>
        <c:axId val="26270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14520"/>
        <c:crosses val="autoZero"/>
        <c:auto val="1"/>
        <c:lblAlgn val="ctr"/>
        <c:lblOffset val="100"/>
        <c:noMultiLvlLbl val="0"/>
      </c:catAx>
      <c:valAx>
        <c:axId val="26271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0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Secretaría de Control y Convivencia Ciudadana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0.20764119601329001</c:v>
                </c:pt>
                <c:pt idx="1">
                  <c:v>0.16196013289037001</c:v>
                </c:pt>
                <c:pt idx="2">
                  <c:v>0.15227021040975</c:v>
                </c:pt>
                <c:pt idx="3">
                  <c:v>0.18391077361177</c:v>
                </c:pt>
                <c:pt idx="4">
                  <c:v>8.3056478405316006E-2</c:v>
                </c:pt>
                <c:pt idx="6">
                  <c:v>0</c:v>
                </c:pt>
              </c:numCache>
            </c:numRef>
          </c:val>
          <c:extLst>
            <c:ext xmlns:c16="http://schemas.microsoft.com/office/drawing/2014/chart" uri="{C3380CC4-5D6E-409C-BE32-E72D297353CC}">
              <c16:uniqueId val="{00000000-B931-4F5C-B147-3E979B12BEAF}"/>
            </c:ext>
          </c:extLst>
        </c:ser>
        <c:ser>
          <c:idx val="1"/>
          <c:order val="1"/>
          <c:tx>
            <c:strRef>
              <c:f>Sheet1!$C$1</c:f>
              <c:strCache>
                <c:ptCount val="1"/>
                <c:pt idx="0">
                  <c:v>Secretaría de Ambiente y Espacio Público Rosario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5.0321498462399E-2</c:v>
                </c:pt>
                <c:pt idx="1">
                  <c:v>0.18544404062995001</c:v>
                </c:pt>
                <c:pt idx="2">
                  <c:v>0.40303792749977002</c:v>
                </c:pt>
                <c:pt idx="3">
                  <c:v>0.14152921442550001</c:v>
                </c:pt>
                <c:pt idx="4">
                  <c:v>0.17173209792722999</c:v>
                </c:pt>
                <c:pt idx="5">
                  <c:v>8.9460441710930996E-2</c:v>
                </c:pt>
                <c:pt idx="6">
                  <c:v>0.20687727145653001</c:v>
                </c:pt>
              </c:numCache>
            </c:numRef>
          </c:val>
          <c:extLst>
            <c:ext xmlns:c16="http://schemas.microsoft.com/office/drawing/2014/chart" uri="{C3380CC4-5D6E-409C-BE32-E72D297353CC}">
              <c16:uniqueId val="{00000001-B931-4F5C-B147-3E979B12BEAF}"/>
            </c:ext>
          </c:extLst>
        </c:ser>
        <c:ser>
          <c:idx val="2"/>
          <c:order val="2"/>
          <c:tx>
            <c:strRef>
              <c:f>Sheet1!$D$1</c:f>
              <c:strCache>
                <c:ptCount val="1"/>
                <c:pt idx="0">
                  <c:v>Movilidad Rosario</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6.0860620606891999E-2</c:v>
                </c:pt>
                <c:pt idx="1">
                  <c:v>7.4891497559259002E-2</c:v>
                </c:pt>
                <c:pt idx="2">
                  <c:v>8.1637318050826996E-2</c:v>
                </c:pt>
                <c:pt idx="3">
                  <c:v>0.29401680096005001</c:v>
                </c:pt>
                <c:pt idx="4">
                  <c:v>9.0394775805371003E-2</c:v>
                </c:pt>
                <c:pt idx="5">
                  <c:v>0.20875142445115</c:v>
                </c:pt>
                <c:pt idx="6">
                  <c:v>0.18066966464018</c:v>
                </c:pt>
              </c:numCache>
            </c:numRef>
          </c:val>
          <c:extLst>
            <c:ext xmlns:c16="http://schemas.microsoft.com/office/drawing/2014/chart" uri="{C3380CC4-5D6E-409C-BE32-E72D297353CC}">
              <c16:uniqueId val="{00000002-B931-4F5C-B147-3E979B12BEAF}"/>
            </c:ext>
          </c:extLst>
        </c:ser>
        <c:ser>
          <c:idx val="3"/>
          <c:order val="3"/>
          <c:tx>
            <c:strRef>
              <c:f>Sheet1!$E$1</c:f>
              <c:strCache>
                <c:ptCount val="1"/>
                <c:pt idx="0">
                  <c:v>Salud Rosario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0.46049442559379999</c:v>
                </c:pt>
                <c:pt idx="1">
                  <c:v>9.6946194861852006E-2</c:v>
                </c:pt>
                <c:pt idx="2">
                  <c:v>0.34900630150266998</c:v>
                </c:pt>
                <c:pt idx="3">
                  <c:v>0.51866214251091003</c:v>
                </c:pt>
                <c:pt idx="4">
                  <c:v>0.40293262239457001</c:v>
                </c:pt>
                <c:pt idx="5">
                  <c:v>3.2315398287283997E-2</c:v>
                </c:pt>
              </c:numCache>
            </c:numRef>
          </c:val>
          <c:extLst>
            <c:ext xmlns:c16="http://schemas.microsoft.com/office/drawing/2014/chart" uri="{C3380CC4-5D6E-409C-BE32-E72D297353CC}">
              <c16:uniqueId val="{00000003-B931-4F5C-B147-3E979B12BEAF}"/>
            </c:ext>
          </c:extLst>
        </c:ser>
        <c:ser>
          <c:idx val="4"/>
          <c:order val="4"/>
          <c:tx>
            <c:strRef>
              <c:f>Sheet1!$F$1</c:f>
              <c:strCache>
                <c:ptCount val="1"/>
                <c:pt idx="0">
                  <c:v>Secretaría de Desarrollo Social de Rosario</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0.64743406645720003</c:v>
                </c:pt>
                <c:pt idx="1">
                  <c:v>0.76168713700847002</c:v>
                </c:pt>
                <c:pt idx="2">
                  <c:v>0.44273064838617998</c:v>
                </c:pt>
                <c:pt idx="3">
                  <c:v>0.64743406645720003</c:v>
                </c:pt>
                <c:pt idx="4">
                  <c:v>0.31419594401599998</c:v>
                </c:pt>
              </c:numCache>
            </c:numRef>
          </c:val>
          <c:extLst>
            <c:ext xmlns:c16="http://schemas.microsoft.com/office/drawing/2014/chart" uri="{C3380CC4-5D6E-409C-BE32-E72D297353CC}">
              <c16:uniqueId val="{00000004-B931-4F5C-B147-3E979B12BEAF}"/>
            </c:ext>
          </c:extLst>
        </c:ser>
        <c:ser>
          <c:idx val="5"/>
          <c:order val="5"/>
          <c:tx>
            <c:strRef>
              <c:f>Sheet1!$G$1</c:f>
              <c:strCache>
                <c:ptCount val="1"/>
                <c:pt idx="0">
                  <c:v>Rosario Participa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1.2703453751489</c:v>
                </c:pt>
                <c:pt idx="1">
                  <c:v>0.70540812898892002</c:v>
                </c:pt>
                <c:pt idx="2">
                  <c:v>0.72780203784570996</c:v>
                </c:pt>
                <c:pt idx="3">
                  <c:v>0.65502183406114001</c:v>
                </c:pt>
                <c:pt idx="4">
                  <c:v>1.5283842794760001</c:v>
                </c:pt>
                <c:pt idx="5">
                  <c:v>0.43668122270741999</c:v>
                </c:pt>
              </c:numCache>
            </c:numRef>
          </c:val>
          <c:extLst>
            <c:ext xmlns:c16="http://schemas.microsoft.com/office/drawing/2014/chart" uri="{C3380CC4-5D6E-409C-BE32-E72D297353CC}">
              <c16:uniqueId val="{00000005-B931-4F5C-B147-3E979B12BEAF}"/>
            </c:ext>
          </c:extLst>
        </c:ser>
        <c:dLbls>
          <c:showLegendKey val="0"/>
          <c:showVal val="0"/>
          <c:showCatName val="0"/>
          <c:showSerName val="0"/>
          <c:showPercent val="0"/>
          <c:showBubbleSize val="0"/>
        </c:dLbls>
        <c:gapWidth val="219"/>
        <c:overlap val="-27"/>
        <c:axId val="262721736"/>
        <c:axId val="262720424"/>
      </c:barChart>
      <c:catAx>
        <c:axId val="262721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20424"/>
        <c:crosses val="autoZero"/>
        <c:auto val="1"/>
        <c:lblAlgn val="ctr"/>
        <c:lblOffset val="100"/>
        <c:noMultiLvlLbl val="0"/>
      </c:catAx>
      <c:valAx>
        <c:axId val="26272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2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Secretaría de Control y Convivencia Ciudadana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2</c:v>
                </c:pt>
                <c:pt idx="12">
                  <c:v>2</c:v>
                </c:pt>
                <c:pt idx="13">
                  <c:v>1</c:v>
                </c:pt>
                <c:pt idx="14">
                  <c:v>1</c:v>
                </c:pt>
                <c:pt idx="15">
                  <c:v>2</c:v>
                </c:pt>
                <c:pt idx="16">
                  <c:v>3</c:v>
                </c:pt>
                <c:pt idx="17">
                  <c:v>0</c:v>
                </c:pt>
                <c:pt idx="18">
                  <c:v>0</c:v>
                </c:pt>
                <c:pt idx="19">
                  <c:v>1</c:v>
                </c:pt>
                <c:pt idx="20">
                  <c:v>8</c:v>
                </c:pt>
                <c:pt idx="21">
                  <c:v>2</c:v>
                </c:pt>
                <c:pt idx="22">
                  <c:v>0</c:v>
                </c:pt>
                <c:pt idx="23">
                  <c:v>0</c:v>
                </c:pt>
              </c:numCache>
            </c:numRef>
          </c:val>
          <c:smooth val="0"/>
          <c:extLst>
            <c:ext xmlns:c16="http://schemas.microsoft.com/office/drawing/2014/chart" uri="{C3380CC4-5D6E-409C-BE32-E72D297353CC}">
              <c16:uniqueId val="{00000000-D854-40BF-8F80-DB4D1E4B9BDC}"/>
            </c:ext>
          </c:extLst>
        </c:ser>
        <c:ser>
          <c:idx val="1"/>
          <c:order val="1"/>
          <c:tx>
            <c:strRef>
              <c:f>Sheet1!$C$1</c:f>
              <c:strCache>
                <c:ptCount val="1"/>
                <c:pt idx="0">
                  <c:v>Secretaría de Ambiente y Espacio Público Rosario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2</c:v>
                </c:pt>
                <c:pt idx="12">
                  <c:v>6</c:v>
                </c:pt>
                <c:pt idx="13">
                  <c:v>4</c:v>
                </c:pt>
                <c:pt idx="14">
                  <c:v>3</c:v>
                </c:pt>
                <c:pt idx="15">
                  <c:v>1</c:v>
                </c:pt>
                <c:pt idx="16">
                  <c:v>1</c:v>
                </c:pt>
                <c:pt idx="17">
                  <c:v>0</c:v>
                </c:pt>
                <c:pt idx="18">
                  <c:v>0</c:v>
                </c:pt>
                <c:pt idx="19">
                  <c:v>3</c:v>
                </c:pt>
                <c:pt idx="20">
                  <c:v>6</c:v>
                </c:pt>
                <c:pt idx="21">
                  <c:v>4</c:v>
                </c:pt>
                <c:pt idx="22">
                  <c:v>0</c:v>
                </c:pt>
                <c:pt idx="23">
                  <c:v>0</c:v>
                </c:pt>
              </c:numCache>
            </c:numRef>
          </c:val>
          <c:smooth val="0"/>
          <c:extLst>
            <c:ext xmlns:c16="http://schemas.microsoft.com/office/drawing/2014/chart" uri="{C3380CC4-5D6E-409C-BE32-E72D297353CC}">
              <c16:uniqueId val="{00000001-D854-40BF-8F80-DB4D1E4B9BDC}"/>
            </c:ext>
          </c:extLst>
        </c:ser>
        <c:ser>
          <c:idx val="2"/>
          <c:order val="2"/>
          <c:tx>
            <c:strRef>
              <c:f>Sheet1!$D$1</c:f>
              <c:strCache>
                <c:ptCount val="1"/>
                <c:pt idx="0">
                  <c:v>Movilidad Rosario</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1</c:v>
                </c:pt>
                <c:pt idx="3">
                  <c:v>0</c:v>
                </c:pt>
                <c:pt idx="4">
                  <c:v>0</c:v>
                </c:pt>
                <c:pt idx="5">
                  <c:v>0</c:v>
                </c:pt>
                <c:pt idx="6">
                  <c:v>0</c:v>
                </c:pt>
                <c:pt idx="7">
                  <c:v>1</c:v>
                </c:pt>
                <c:pt idx="8">
                  <c:v>1</c:v>
                </c:pt>
                <c:pt idx="9">
                  <c:v>12</c:v>
                </c:pt>
                <c:pt idx="10">
                  <c:v>22</c:v>
                </c:pt>
                <c:pt idx="11">
                  <c:v>18</c:v>
                </c:pt>
                <c:pt idx="12">
                  <c:v>12</c:v>
                </c:pt>
                <c:pt idx="13">
                  <c:v>11</c:v>
                </c:pt>
                <c:pt idx="14">
                  <c:v>9</c:v>
                </c:pt>
                <c:pt idx="15">
                  <c:v>13</c:v>
                </c:pt>
                <c:pt idx="16">
                  <c:v>14</c:v>
                </c:pt>
                <c:pt idx="17">
                  <c:v>5</c:v>
                </c:pt>
                <c:pt idx="18">
                  <c:v>2</c:v>
                </c:pt>
                <c:pt idx="19">
                  <c:v>3</c:v>
                </c:pt>
                <c:pt idx="20">
                  <c:v>5</c:v>
                </c:pt>
                <c:pt idx="21">
                  <c:v>1</c:v>
                </c:pt>
                <c:pt idx="22">
                  <c:v>2</c:v>
                </c:pt>
                <c:pt idx="23">
                  <c:v>0</c:v>
                </c:pt>
              </c:numCache>
            </c:numRef>
          </c:val>
          <c:smooth val="0"/>
          <c:extLst>
            <c:ext xmlns:c16="http://schemas.microsoft.com/office/drawing/2014/chart" uri="{C3380CC4-5D6E-409C-BE32-E72D297353CC}">
              <c16:uniqueId val="{00000002-D854-40BF-8F80-DB4D1E4B9BDC}"/>
            </c:ext>
          </c:extLst>
        </c:ser>
        <c:ser>
          <c:idx val="3"/>
          <c:order val="3"/>
          <c:tx>
            <c:strRef>
              <c:f>Sheet1!$E$1</c:f>
              <c:strCache>
                <c:ptCount val="1"/>
                <c:pt idx="0">
                  <c:v>Salud Rosario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7</c:v>
                </c:pt>
                <c:pt idx="10">
                  <c:v>2</c:v>
                </c:pt>
                <c:pt idx="11">
                  <c:v>3</c:v>
                </c:pt>
                <c:pt idx="12">
                  <c:v>2</c:v>
                </c:pt>
                <c:pt idx="13">
                  <c:v>3</c:v>
                </c:pt>
                <c:pt idx="14">
                  <c:v>4</c:v>
                </c:pt>
                <c:pt idx="15">
                  <c:v>2</c:v>
                </c:pt>
                <c:pt idx="16">
                  <c:v>1</c:v>
                </c:pt>
                <c:pt idx="17">
                  <c:v>3</c:v>
                </c:pt>
                <c:pt idx="18">
                  <c:v>1</c:v>
                </c:pt>
                <c:pt idx="19">
                  <c:v>2</c:v>
                </c:pt>
                <c:pt idx="20">
                  <c:v>2</c:v>
                </c:pt>
                <c:pt idx="21">
                  <c:v>3</c:v>
                </c:pt>
                <c:pt idx="22">
                  <c:v>3</c:v>
                </c:pt>
                <c:pt idx="23">
                  <c:v>1</c:v>
                </c:pt>
              </c:numCache>
            </c:numRef>
          </c:val>
          <c:smooth val="0"/>
          <c:extLst>
            <c:ext xmlns:c16="http://schemas.microsoft.com/office/drawing/2014/chart" uri="{C3380CC4-5D6E-409C-BE32-E72D297353CC}">
              <c16:uniqueId val="{00000003-D854-40BF-8F80-DB4D1E4B9BDC}"/>
            </c:ext>
          </c:extLst>
        </c:ser>
        <c:ser>
          <c:idx val="4"/>
          <c:order val="4"/>
          <c:tx>
            <c:strRef>
              <c:f>Sheet1!$F$1</c:f>
              <c:strCache>
                <c:ptCount val="1"/>
                <c:pt idx="0">
                  <c:v>Secretaría de Desarrollo Social de Rosario</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6</c:v>
                </c:pt>
                <c:pt idx="14">
                  <c:v>5</c:v>
                </c:pt>
                <c:pt idx="15">
                  <c:v>1</c:v>
                </c:pt>
                <c:pt idx="16">
                  <c:v>4</c:v>
                </c:pt>
                <c:pt idx="17">
                  <c:v>2</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4-D854-40BF-8F80-DB4D1E4B9BDC}"/>
            </c:ext>
          </c:extLst>
        </c:ser>
        <c:ser>
          <c:idx val="5"/>
          <c:order val="5"/>
          <c:tx>
            <c:strRef>
              <c:f>Sheet1!$G$1</c:f>
              <c:strCache>
                <c:ptCount val="1"/>
                <c:pt idx="0">
                  <c:v>Rosario Participa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5</c:v>
                </c:pt>
                <c:pt idx="10">
                  <c:v>9</c:v>
                </c:pt>
                <c:pt idx="11">
                  <c:v>8</c:v>
                </c:pt>
                <c:pt idx="12">
                  <c:v>3</c:v>
                </c:pt>
                <c:pt idx="13">
                  <c:v>11</c:v>
                </c:pt>
                <c:pt idx="14">
                  <c:v>9</c:v>
                </c:pt>
                <c:pt idx="15">
                  <c:v>3</c:v>
                </c:pt>
                <c:pt idx="16">
                  <c:v>2</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5-D854-40BF-8F80-DB4D1E4B9BDC}"/>
            </c:ext>
          </c:extLst>
        </c:ser>
        <c:dLbls>
          <c:showLegendKey val="0"/>
          <c:showVal val="0"/>
          <c:showCatName val="0"/>
          <c:showSerName val="0"/>
          <c:showPercent val="0"/>
          <c:showBubbleSize val="0"/>
        </c:dLbls>
        <c:smooth val="0"/>
        <c:axId val="274012384"/>
        <c:axId val="274013696"/>
      </c:lineChart>
      <c:catAx>
        <c:axId val="27401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3696"/>
        <c:crosses val="autoZero"/>
        <c:auto val="1"/>
        <c:lblAlgn val="ctr"/>
        <c:lblOffset val="100"/>
        <c:noMultiLvlLbl val="0"/>
      </c:catAx>
      <c:valAx>
        <c:axId val="27401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Secretaría de Control y Convivencia Ciudadana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0.29069767441860001</c:v>
                </c:pt>
                <c:pt idx="10">
                  <c:v>0.16611295681063001</c:v>
                </c:pt>
                <c:pt idx="11">
                  <c:v>0.16611295681063001</c:v>
                </c:pt>
                <c:pt idx="12">
                  <c:v>0.37375415282391999</c:v>
                </c:pt>
                <c:pt idx="13">
                  <c:v>0.12458471760797001</c:v>
                </c:pt>
                <c:pt idx="14">
                  <c:v>0.24916943521595</c:v>
                </c:pt>
                <c:pt idx="15">
                  <c:v>6.2292358803987001E-2</c:v>
                </c:pt>
                <c:pt idx="16">
                  <c:v>0.15227021040975</c:v>
                </c:pt>
                <c:pt idx="17">
                  <c:v>0</c:v>
                </c:pt>
                <c:pt idx="18">
                  <c:v>0</c:v>
                </c:pt>
                <c:pt idx="19">
                  <c:v>0</c:v>
                </c:pt>
                <c:pt idx="20">
                  <c:v>0.11420265780731</c:v>
                </c:pt>
                <c:pt idx="21">
                  <c:v>0.16611295681063001</c:v>
                </c:pt>
                <c:pt idx="22">
                  <c:v>0</c:v>
                </c:pt>
                <c:pt idx="23">
                  <c:v>0</c:v>
                </c:pt>
              </c:numCache>
            </c:numRef>
          </c:val>
          <c:smooth val="0"/>
          <c:extLst>
            <c:ext xmlns:c16="http://schemas.microsoft.com/office/drawing/2014/chart" uri="{C3380CC4-5D6E-409C-BE32-E72D297353CC}">
              <c16:uniqueId val="{00000000-9DFF-482E-A37A-9B1C22B42A26}"/>
            </c:ext>
          </c:extLst>
        </c:ser>
        <c:ser>
          <c:idx val="1"/>
          <c:order val="1"/>
          <c:tx>
            <c:strRef>
              <c:f>Sheet1!$C$1</c:f>
              <c:strCache>
                <c:ptCount val="1"/>
                <c:pt idx="0">
                  <c:v>Secretaría de Ambiente y Espacio Público Rosario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6.7099082979199004E-2</c:v>
                </c:pt>
                <c:pt idx="10">
                  <c:v>0</c:v>
                </c:pt>
                <c:pt idx="11">
                  <c:v>0.13839185864459999</c:v>
                </c:pt>
                <c:pt idx="12">
                  <c:v>0.14817714157907</c:v>
                </c:pt>
                <c:pt idx="13">
                  <c:v>0.29285953925295999</c:v>
                </c:pt>
                <c:pt idx="14">
                  <c:v>0.14444941474688999</c:v>
                </c:pt>
                <c:pt idx="15">
                  <c:v>3.9141131737866E-2</c:v>
                </c:pt>
                <c:pt idx="16">
                  <c:v>6.9894878103333002E-2</c:v>
                </c:pt>
                <c:pt idx="17">
                  <c:v>0</c:v>
                </c:pt>
                <c:pt idx="18">
                  <c:v>0</c:v>
                </c:pt>
                <c:pt idx="19">
                  <c:v>0.44173562961306001</c:v>
                </c:pt>
                <c:pt idx="20">
                  <c:v>0.27165809289495002</c:v>
                </c:pt>
                <c:pt idx="21">
                  <c:v>8.6669648848131997E-2</c:v>
                </c:pt>
                <c:pt idx="22">
                  <c:v>0</c:v>
                </c:pt>
                <c:pt idx="23">
                  <c:v>0</c:v>
                </c:pt>
              </c:numCache>
            </c:numRef>
          </c:val>
          <c:smooth val="0"/>
          <c:extLst>
            <c:ext xmlns:c16="http://schemas.microsoft.com/office/drawing/2014/chart" uri="{C3380CC4-5D6E-409C-BE32-E72D297353CC}">
              <c16:uniqueId val="{00000001-9DFF-482E-A37A-9B1C22B42A26}"/>
            </c:ext>
          </c:extLst>
        </c:ser>
        <c:ser>
          <c:idx val="2"/>
          <c:order val="2"/>
          <c:tx>
            <c:strRef>
              <c:f>Sheet1!$D$1</c:f>
              <c:strCache>
                <c:ptCount val="1"/>
                <c:pt idx="0">
                  <c:v>Movilidad Rosario</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3.4293552812070999E-2</c:v>
                </c:pt>
                <c:pt idx="9">
                  <c:v>7.5731595793324002E-2</c:v>
                </c:pt>
                <c:pt idx="10">
                  <c:v>0.15354158872677001</c:v>
                </c:pt>
                <c:pt idx="11">
                  <c:v>0.14860539551898</c:v>
                </c:pt>
                <c:pt idx="12">
                  <c:v>0.29149519890261</c:v>
                </c:pt>
                <c:pt idx="13">
                  <c:v>0.19952612545205001</c:v>
                </c:pt>
                <c:pt idx="14">
                  <c:v>2.6672763298278002E-2</c:v>
                </c:pt>
                <c:pt idx="15">
                  <c:v>0.12002743484224999</c:v>
                </c:pt>
                <c:pt idx="16">
                  <c:v>4.2866941015088998E-2</c:v>
                </c:pt>
                <c:pt idx="17">
                  <c:v>0.44924554183812998</c:v>
                </c:pt>
                <c:pt idx="18">
                  <c:v>2.5720164609052999E-2</c:v>
                </c:pt>
                <c:pt idx="19">
                  <c:v>0.13145861911293999</c:v>
                </c:pt>
                <c:pt idx="20">
                  <c:v>2.7434842249657001E-2</c:v>
                </c:pt>
                <c:pt idx="21">
                  <c:v>3.4293552812070999E-2</c:v>
                </c:pt>
                <c:pt idx="22">
                  <c:v>8.5733882030177996E-2</c:v>
                </c:pt>
                <c:pt idx="23">
                  <c:v>0</c:v>
                </c:pt>
              </c:numCache>
            </c:numRef>
          </c:val>
          <c:smooth val="0"/>
          <c:extLst>
            <c:ext xmlns:c16="http://schemas.microsoft.com/office/drawing/2014/chart" uri="{C3380CC4-5D6E-409C-BE32-E72D297353CC}">
              <c16:uniqueId val="{00000002-9DFF-482E-A37A-9B1C22B42A26}"/>
            </c:ext>
          </c:extLst>
        </c:ser>
        <c:ser>
          <c:idx val="3"/>
          <c:order val="3"/>
          <c:tx>
            <c:strRef>
              <c:f>Sheet1!$E$1</c:f>
              <c:strCache>
                <c:ptCount val="1"/>
                <c:pt idx="0">
                  <c:v>Salud Rosario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0.32908410696965001</c:v>
                </c:pt>
                <c:pt idx="10">
                  <c:v>4.8496605237633002E-2</c:v>
                </c:pt>
                <c:pt idx="11">
                  <c:v>0.96184933721305998</c:v>
                </c:pt>
                <c:pt idx="12">
                  <c:v>0.10911736178468</c:v>
                </c:pt>
                <c:pt idx="13">
                  <c:v>0.26673132880697997</c:v>
                </c:pt>
                <c:pt idx="14">
                  <c:v>0.23035887487876</c:v>
                </c:pt>
                <c:pt idx="15">
                  <c:v>0.10911736178468</c:v>
                </c:pt>
                <c:pt idx="16">
                  <c:v>4.8496605237633002E-2</c:v>
                </c:pt>
                <c:pt idx="17">
                  <c:v>0.50113158745553998</c:v>
                </c:pt>
                <c:pt idx="18">
                  <c:v>0</c:v>
                </c:pt>
                <c:pt idx="19">
                  <c:v>0</c:v>
                </c:pt>
                <c:pt idx="20">
                  <c:v>2.4248302618817E-2</c:v>
                </c:pt>
                <c:pt idx="21">
                  <c:v>5.6579372777238998E-2</c:v>
                </c:pt>
                <c:pt idx="22">
                  <c:v>0.36372453928225001</c:v>
                </c:pt>
                <c:pt idx="23">
                  <c:v>0.14548981571290001</c:v>
                </c:pt>
              </c:numCache>
            </c:numRef>
          </c:val>
          <c:smooth val="0"/>
          <c:extLst>
            <c:ext xmlns:c16="http://schemas.microsoft.com/office/drawing/2014/chart" uri="{C3380CC4-5D6E-409C-BE32-E72D297353CC}">
              <c16:uniqueId val="{00000003-9DFF-482E-A37A-9B1C22B42A26}"/>
            </c:ext>
          </c:extLst>
        </c:ser>
        <c:ser>
          <c:idx val="4"/>
          <c:order val="4"/>
          <c:tx>
            <c:strRef>
              <c:f>Sheet1!$F$1</c:f>
              <c:strCache>
                <c:ptCount val="1"/>
                <c:pt idx="0">
                  <c:v>Secretaría de Desarrollo Social de Rosario</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0.44273064838617998</c:v>
                </c:pt>
                <c:pt idx="13">
                  <c:v>0.33799866704751003</c:v>
                </c:pt>
                <c:pt idx="14">
                  <c:v>1.1368180519851001</c:v>
                </c:pt>
                <c:pt idx="15">
                  <c:v>0.25706940874035999</c:v>
                </c:pt>
                <c:pt idx="16">
                  <c:v>0.25706940874035999</c:v>
                </c:pt>
                <c:pt idx="17">
                  <c:v>1.1282490716938001</c:v>
                </c:pt>
                <c:pt idx="18">
                  <c:v>0.39988574692945</c:v>
                </c:pt>
                <c:pt idx="19">
                  <c:v>0</c:v>
                </c:pt>
                <c:pt idx="20">
                  <c:v>0</c:v>
                </c:pt>
                <c:pt idx="21">
                  <c:v>0</c:v>
                </c:pt>
                <c:pt idx="22">
                  <c:v>0</c:v>
                </c:pt>
                <c:pt idx="23">
                  <c:v>0</c:v>
                </c:pt>
              </c:numCache>
            </c:numRef>
          </c:val>
          <c:smooth val="0"/>
          <c:extLst>
            <c:ext xmlns:c16="http://schemas.microsoft.com/office/drawing/2014/chart" uri="{C3380CC4-5D6E-409C-BE32-E72D297353CC}">
              <c16:uniqueId val="{00000004-9DFF-482E-A37A-9B1C22B42A26}"/>
            </c:ext>
          </c:extLst>
        </c:ser>
        <c:ser>
          <c:idx val="5"/>
          <c:order val="5"/>
          <c:tx>
            <c:strRef>
              <c:f>Sheet1!$G$1</c:f>
              <c:strCache>
                <c:ptCount val="1"/>
                <c:pt idx="0">
                  <c:v>Rosario Participa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0.61135371179039</c:v>
                </c:pt>
                <c:pt idx="10">
                  <c:v>0.82484230955847004</c:v>
                </c:pt>
                <c:pt idx="11">
                  <c:v>1.0371179039300999</c:v>
                </c:pt>
                <c:pt idx="12">
                  <c:v>1.018922852984</c:v>
                </c:pt>
                <c:pt idx="13">
                  <c:v>0.71456927352124</c:v>
                </c:pt>
                <c:pt idx="14">
                  <c:v>1.4556040756913999</c:v>
                </c:pt>
                <c:pt idx="15">
                  <c:v>0.14556040756913999</c:v>
                </c:pt>
                <c:pt idx="16">
                  <c:v>1.5283842794760001</c:v>
                </c:pt>
                <c:pt idx="17">
                  <c:v>0</c:v>
                </c:pt>
                <c:pt idx="18">
                  <c:v>0</c:v>
                </c:pt>
                <c:pt idx="19">
                  <c:v>0</c:v>
                </c:pt>
                <c:pt idx="20">
                  <c:v>0.43668122270741999</c:v>
                </c:pt>
                <c:pt idx="21">
                  <c:v>0</c:v>
                </c:pt>
                <c:pt idx="22">
                  <c:v>0</c:v>
                </c:pt>
                <c:pt idx="23">
                  <c:v>0</c:v>
                </c:pt>
              </c:numCache>
            </c:numRef>
          </c:val>
          <c:smooth val="0"/>
          <c:extLst>
            <c:ext xmlns:c16="http://schemas.microsoft.com/office/drawing/2014/chart" uri="{C3380CC4-5D6E-409C-BE32-E72D297353CC}">
              <c16:uniqueId val="{00000005-9DFF-482E-A37A-9B1C22B42A26}"/>
            </c:ext>
          </c:extLst>
        </c:ser>
        <c:dLbls>
          <c:showLegendKey val="0"/>
          <c:showVal val="0"/>
          <c:showCatName val="0"/>
          <c:showSerName val="0"/>
          <c:showPercent val="0"/>
          <c:showBubbleSize val="0"/>
        </c:dLbls>
        <c:smooth val="0"/>
        <c:axId val="274017960"/>
        <c:axId val="274020912"/>
      </c:lineChart>
      <c:catAx>
        <c:axId val="274017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20912"/>
        <c:crosses val="autoZero"/>
        <c:auto val="1"/>
        <c:lblAlgn val="ctr"/>
        <c:lblOffset val="100"/>
        <c:noMultiLvlLbl val="0"/>
      </c:catAx>
      <c:valAx>
        <c:axId val="27402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01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Sheet1!$B$2:$B$7</c:f>
              <c:numCache>
                <c:formatCode>General</c:formatCode>
                <c:ptCount val="6"/>
                <c:pt idx="0">
                  <c:v>65</c:v>
                </c:pt>
                <c:pt idx="1">
                  <c:v>1361</c:v>
                </c:pt>
                <c:pt idx="2">
                  <c:v>504</c:v>
                </c:pt>
                <c:pt idx="3">
                  <c:v>268</c:v>
                </c:pt>
                <c:pt idx="4">
                  <c:v>203</c:v>
                </c:pt>
                <c:pt idx="5">
                  <c:v>85</c:v>
                </c:pt>
              </c:numCache>
            </c:numRef>
          </c:val>
          <c:extLst>
            <c:ext xmlns:c16="http://schemas.microsoft.com/office/drawing/2014/chart" uri="{C3380CC4-5D6E-409C-BE32-E72D297353CC}">
              <c16:uniqueId val="{00000000-07F1-431C-8FC8-C0510C4560A5}"/>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Sheet1!$C$2:$C$7</c:f>
              <c:numCache>
                <c:formatCode>General</c:formatCode>
                <c:ptCount val="6"/>
                <c:pt idx="0">
                  <c:v>2</c:v>
                </c:pt>
                <c:pt idx="1">
                  <c:v>149</c:v>
                </c:pt>
                <c:pt idx="2">
                  <c:v>33</c:v>
                </c:pt>
                <c:pt idx="3">
                  <c:v>25</c:v>
                </c:pt>
                <c:pt idx="4">
                  <c:v>11</c:v>
                </c:pt>
                <c:pt idx="5">
                  <c:v>2</c:v>
                </c:pt>
              </c:numCache>
            </c:numRef>
          </c:val>
          <c:extLst>
            <c:ext xmlns:c16="http://schemas.microsoft.com/office/drawing/2014/chart" uri="{C3380CC4-5D6E-409C-BE32-E72D297353CC}">
              <c16:uniqueId val="{00000001-07F1-431C-8FC8-C0510C4560A5}"/>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Sheet1!$D$2:$D$7</c:f>
              <c:numCache>
                <c:formatCode>General</c:formatCode>
                <c:ptCount val="6"/>
                <c:pt idx="0">
                  <c:v>0</c:v>
                </c:pt>
                <c:pt idx="1">
                  <c:v>1</c:v>
                </c:pt>
                <c:pt idx="2">
                  <c:v>3</c:v>
                </c:pt>
                <c:pt idx="3">
                  <c:v>0</c:v>
                </c:pt>
                <c:pt idx="4">
                  <c:v>0</c:v>
                </c:pt>
                <c:pt idx="5">
                  <c:v>0</c:v>
                </c:pt>
              </c:numCache>
            </c:numRef>
          </c:val>
          <c:extLst>
            <c:ext xmlns:c16="http://schemas.microsoft.com/office/drawing/2014/chart" uri="{C3380CC4-5D6E-409C-BE32-E72D297353CC}">
              <c16:uniqueId val="{00000002-07F1-431C-8FC8-C0510C4560A5}"/>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Sheet1!$E$2:$E$7</c:f>
              <c:numCache>
                <c:formatCode>General</c:formatCode>
                <c:ptCount val="6"/>
                <c:pt idx="0">
                  <c:v>0</c:v>
                </c:pt>
                <c:pt idx="1">
                  <c:v>3</c:v>
                </c:pt>
                <c:pt idx="2">
                  <c:v>4</c:v>
                </c:pt>
                <c:pt idx="3">
                  <c:v>0</c:v>
                </c:pt>
                <c:pt idx="4">
                  <c:v>0</c:v>
                </c:pt>
                <c:pt idx="5">
                  <c:v>0</c:v>
                </c:pt>
              </c:numCache>
            </c:numRef>
          </c:val>
          <c:extLst>
            <c:ext xmlns:c16="http://schemas.microsoft.com/office/drawing/2014/chart" uri="{C3380CC4-5D6E-409C-BE32-E72D297353CC}">
              <c16:uniqueId val="{00000003-07F1-431C-8FC8-C0510C4560A5}"/>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Sheet1!$F$2:$F$7</c:f>
              <c:numCache>
                <c:formatCode>General</c:formatCode>
                <c:ptCount val="6"/>
                <c:pt idx="0">
                  <c:v>0</c:v>
                </c:pt>
                <c:pt idx="1">
                  <c:v>0</c:v>
                </c:pt>
                <c:pt idx="2">
                  <c:v>1</c:v>
                </c:pt>
                <c:pt idx="3">
                  <c:v>0</c:v>
                </c:pt>
                <c:pt idx="4">
                  <c:v>0</c:v>
                </c:pt>
                <c:pt idx="5">
                  <c:v>0</c:v>
                </c:pt>
              </c:numCache>
            </c:numRef>
          </c:val>
          <c:extLst>
            <c:ext xmlns:c16="http://schemas.microsoft.com/office/drawing/2014/chart" uri="{C3380CC4-5D6E-409C-BE32-E72D297353CC}">
              <c16:uniqueId val="{00000004-07F1-431C-8FC8-C0510C4560A5}"/>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Sheet1!$G$2:$G$7</c:f>
              <c:numCache>
                <c:formatCode>General</c:formatCode>
                <c:ptCount val="6"/>
                <c:pt idx="0">
                  <c:v>0</c:v>
                </c:pt>
                <c:pt idx="1">
                  <c:v>6</c:v>
                </c:pt>
                <c:pt idx="2">
                  <c:v>20</c:v>
                </c:pt>
                <c:pt idx="3">
                  <c:v>0</c:v>
                </c:pt>
                <c:pt idx="4">
                  <c:v>0</c:v>
                </c:pt>
                <c:pt idx="5">
                  <c:v>0</c:v>
                </c:pt>
              </c:numCache>
            </c:numRef>
          </c:val>
          <c:extLst>
            <c:ext xmlns:c16="http://schemas.microsoft.com/office/drawing/2014/chart" uri="{C3380CC4-5D6E-409C-BE32-E72D297353CC}">
              <c16:uniqueId val="{00000005-07F1-431C-8FC8-C0510C4560A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Sheet1!$H$2:$H$7</c:f>
              <c:numCache>
                <c:formatCode>General</c:formatCode>
                <c:ptCount val="6"/>
                <c:pt idx="0">
                  <c:v>3</c:v>
                </c:pt>
                <c:pt idx="1">
                  <c:v>150</c:v>
                </c:pt>
                <c:pt idx="2">
                  <c:v>69</c:v>
                </c:pt>
                <c:pt idx="3">
                  <c:v>7</c:v>
                </c:pt>
                <c:pt idx="4">
                  <c:v>16</c:v>
                </c:pt>
                <c:pt idx="5">
                  <c:v>1</c:v>
                </c:pt>
              </c:numCache>
            </c:numRef>
          </c:val>
          <c:extLst>
            <c:ext xmlns:c16="http://schemas.microsoft.com/office/drawing/2014/chart" uri="{C3380CC4-5D6E-409C-BE32-E72D297353CC}">
              <c16:uniqueId val="{00000006-07F1-431C-8FC8-C0510C4560A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Sheet1!$I$2:$I$7</c:f>
              <c:numCache>
                <c:formatCode>General</c:formatCode>
                <c:ptCount val="6"/>
                <c:pt idx="0">
                  <c:v>20</c:v>
                </c:pt>
                <c:pt idx="1">
                  <c:v>565</c:v>
                </c:pt>
                <c:pt idx="2">
                  <c:v>423</c:v>
                </c:pt>
                <c:pt idx="3">
                  <c:v>131</c:v>
                </c:pt>
                <c:pt idx="4">
                  <c:v>209</c:v>
                </c:pt>
                <c:pt idx="5">
                  <c:v>19</c:v>
                </c:pt>
              </c:numCache>
            </c:numRef>
          </c:val>
          <c:extLst>
            <c:ext xmlns:c16="http://schemas.microsoft.com/office/drawing/2014/chart" uri="{C3380CC4-5D6E-409C-BE32-E72D297353CC}">
              <c16:uniqueId val="{00000007-07F1-431C-8FC8-C0510C4560A5}"/>
            </c:ext>
          </c:extLst>
        </c:ser>
        <c:dLbls>
          <c:showLegendKey val="0"/>
          <c:showVal val="0"/>
          <c:showCatName val="0"/>
          <c:showSerName val="0"/>
          <c:showPercent val="0"/>
          <c:showBubbleSize val="0"/>
        </c:dLbls>
        <c:gapWidth val="150"/>
        <c:overlap val="100"/>
        <c:axId val="262719440"/>
        <c:axId val="262718784"/>
      </c:barChart>
      <c:catAx>
        <c:axId val="26271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18784"/>
        <c:crosses val="autoZero"/>
        <c:auto val="1"/>
        <c:lblAlgn val="ctr"/>
        <c:lblOffset val="100"/>
        <c:noMultiLvlLbl val="0"/>
      </c:catAx>
      <c:valAx>
        <c:axId val="262718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71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Secretaría de Control y Convivencia Ciudadana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10C-4AC7-86CD-645E2E884F30}"/>
            </c:ext>
          </c:extLst>
        </c:ser>
        <c:ser>
          <c:idx val="1"/>
          <c:order val="1"/>
          <c:tx>
            <c:strRef>
              <c:f>Sheet1!$C$1</c:f>
              <c:strCache>
                <c:ptCount val="1"/>
                <c:pt idx="0">
                  <c:v>Secretaría de Ambiente y Espacio Público Rosario</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1</c:v>
                </c:pt>
                <c:pt idx="4">
                  <c:v>0</c:v>
                </c:pt>
              </c:numCache>
            </c:numRef>
          </c:val>
          <c:extLst>
            <c:ext xmlns:c16="http://schemas.microsoft.com/office/drawing/2014/chart" uri="{C3380CC4-5D6E-409C-BE32-E72D297353CC}">
              <c16:uniqueId val="{00000001-F10C-4AC7-86CD-645E2E884F30}"/>
            </c:ext>
          </c:extLst>
        </c:ser>
        <c:ser>
          <c:idx val="2"/>
          <c:order val="2"/>
          <c:tx>
            <c:strRef>
              <c:f>Sheet1!$D$1</c:f>
              <c:strCache>
                <c:ptCount val="1"/>
                <c:pt idx="0">
                  <c:v>Movilidad Rosario</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3</c:v>
                </c:pt>
              </c:numCache>
            </c:numRef>
          </c:val>
          <c:extLst>
            <c:ext xmlns:c16="http://schemas.microsoft.com/office/drawing/2014/chart" uri="{C3380CC4-5D6E-409C-BE32-E72D297353CC}">
              <c16:uniqueId val="{00000002-F10C-4AC7-86CD-645E2E884F30}"/>
            </c:ext>
          </c:extLst>
        </c:ser>
        <c:ser>
          <c:idx val="3"/>
          <c:order val="3"/>
          <c:tx>
            <c:strRef>
              <c:f>Sheet1!$E$1</c:f>
              <c:strCache>
                <c:ptCount val="1"/>
                <c:pt idx="0">
                  <c:v>Salud Rosario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F10C-4AC7-86CD-645E2E884F30}"/>
            </c:ext>
          </c:extLst>
        </c:ser>
        <c:ser>
          <c:idx val="4"/>
          <c:order val="4"/>
          <c:tx>
            <c:strRef>
              <c:f>Sheet1!$F$1</c:f>
              <c:strCache>
                <c:ptCount val="1"/>
                <c:pt idx="0">
                  <c:v>Secretaría de Desarrollo Social de Rosario</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F10C-4AC7-86CD-645E2E884F30}"/>
            </c:ext>
          </c:extLst>
        </c:ser>
        <c:ser>
          <c:idx val="5"/>
          <c:order val="5"/>
          <c:tx>
            <c:strRef>
              <c:f>Sheet1!$G$1</c:f>
              <c:strCache>
                <c:ptCount val="1"/>
                <c:pt idx="0">
                  <c:v>Rosario Participa</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F10C-4AC7-86CD-645E2E884F30}"/>
            </c:ext>
          </c:extLst>
        </c:ser>
        <c:dLbls>
          <c:showLegendKey val="0"/>
          <c:showVal val="0"/>
          <c:showCatName val="0"/>
          <c:showSerName val="0"/>
          <c:showPercent val="0"/>
          <c:showBubbleSize val="0"/>
        </c:dLbls>
        <c:gapWidth val="219"/>
        <c:overlap val="-27"/>
        <c:axId val="264536440"/>
        <c:axId val="264539720"/>
      </c:barChart>
      <c:catAx>
        <c:axId val="26453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39720"/>
        <c:crosses val="autoZero"/>
        <c:auto val="1"/>
        <c:lblAlgn val="ctr"/>
        <c:lblOffset val="100"/>
        <c:noMultiLvlLbl val="0"/>
      </c:catAx>
      <c:valAx>
        <c:axId val="26453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3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Sheet1!$B$2:$B$7</c:f>
              <c:numCache>
                <c:formatCode>General</c:formatCode>
                <c:ptCount val="6"/>
                <c:pt idx="0">
                  <c:v>15</c:v>
                </c:pt>
                <c:pt idx="1">
                  <c:v>0</c:v>
                </c:pt>
                <c:pt idx="2">
                  <c:v>45</c:v>
                </c:pt>
                <c:pt idx="3">
                  <c:v>0</c:v>
                </c:pt>
                <c:pt idx="4">
                  <c:v>7</c:v>
                </c:pt>
                <c:pt idx="5">
                  <c:v>29</c:v>
                </c:pt>
              </c:numCache>
            </c:numRef>
          </c:val>
          <c:extLst>
            <c:ext xmlns:c16="http://schemas.microsoft.com/office/drawing/2014/chart" uri="{C3380CC4-5D6E-409C-BE32-E72D297353CC}">
              <c16:uniqueId val="{00000000-3909-4E81-B074-E694A1CBBB6D}"/>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Sheet1!$C$2:$C$7</c:f>
              <c:numCache>
                <c:formatCode>General</c:formatCode>
                <c:ptCount val="6"/>
                <c:pt idx="0">
                  <c:v>5</c:v>
                </c:pt>
                <c:pt idx="1">
                  <c:v>23</c:v>
                </c:pt>
                <c:pt idx="2">
                  <c:v>19</c:v>
                </c:pt>
                <c:pt idx="3">
                  <c:v>37</c:v>
                </c:pt>
                <c:pt idx="4">
                  <c:v>12</c:v>
                </c:pt>
                <c:pt idx="5">
                  <c:v>21</c:v>
                </c:pt>
              </c:numCache>
            </c:numRef>
          </c:val>
          <c:extLst>
            <c:ext xmlns:c16="http://schemas.microsoft.com/office/drawing/2014/chart" uri="{C3380CC4-5D6E-409C-BE32-E72D297353CC}">
              <c16:uniqueId val="{00000001-3909-4E81-B074-E694A1CBBB6D}"/>
            </c:ext>
          </c:extLst>
        </c:ser>
        <c:ser>
          <c:idx val="2"/>
          <c:order val="2"/>
          <c:tx>
            <c:strRef>
              <c:f>Sheet1!$D$1</c:f>
              <c:strCache>
                <c:ptCount val="1"/>
                <c:pt idx="0">
                  <c:v>Video</c:v>
                </c:pt>
              </c:strCache>
            </c:strRef>
          </c:tx>
          <c:spPr>
            <a:solidFill>
              <a:schemeClr val="accent3"/>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Sheet1!$D$2:$D$7</c:f>
              <c:numCache>
                <c:formatCode>General</c:formatCode>
                <c:ptCount val="6"/>
                <c:pt idx="0">
                  <c:v>4</c:v>
                </c:pt>
                <c:pt idx="1">
                  <c:v>4</c:v>
                </c:pt>
                <c:pt idx="2">
                  <c:v>0</c:v>
                </c:pt>
                <c:pt idx="3">
                  <c:v>2</c:v>
                </c:pt>
                <c:pt idx="4">
                  <c:v>1</c:v>
                </c:pt>
                <c:pt idx="5">
                  <c:v>1</c:v>
                </c:pt>
              </c:numCache>
            </c:numRef>
          </c:val>
          <c:extLst>
            <c:ext xmlns:c16="http://schemas.microsoft.com/office/drawing/2014/chart" uri="{C3380CC4-5D6E-409C-BE32-E72D297353CC}">
              <c16:uniqueId val="{00000002-3909-4E81-B074-E694A1CBBB6D}"/>
            </c:ext>
          </c:extLst>
        </c:ser>
        <c:ser>
          <c:idx val="3"/>
          <c:order val="3"/>
          <c:tx>
            <c:strRef>
              <c:f>Sheet1!$E$1</c:f>
              <c:strCache>
                <c:ptCount val="1"/>
                <c:pt idx="0">
                  <c:v>Status</c:v>
                </c:pt>
              </c:strCache>
            </c:strRef>
          </c:tx>
          <c:spPr>
            <a:solidFill>
              <a:schemeClr val="accent4"/>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Sheet1!$E$2:$E$7</c:f>
              <c:numCache>
                <c:formatCode>General</c:formatCode>
                <c:ptCount val="6"/>
                <c:pt idx="0">
                  <c:v>0</c:v>
                </c:pt>
                <c:pt idx="1">
                  <c:v>0</c:v>
                </c:pt>
                <c:pt idx="2">
                  <c:v>68</c:v>
                </c:pt>
                <c:pt idx="3">
                  <c:v>0</c:v>
                </c:pt>
                <c:pt idx="4">
                  <c:v>1</c:v>
                </c:pt>
                <c:pt idx="5">
                  <c:v>0</c:v>
                </c:pt>
              </c:numCache>
            </c:numRef>
          </c:val>
          <c:extLst>
            <c:ext xmlns:c16="http://schemas.microsoft.com/office/drawing/2014/chart" uri="{C3380CC4-5D6E-409C-BE32-E72D297353CC}">
              <c16:uniqueId val="{00000003-3909-4E81-B074-E694A1CBBB6D}"/>
            </c:ext>
          </c:extLst>
        </c:ser>
        <c:ser>
          <c:idx val="4"/>
          <c:order val="4"/>
          <c:tx>
            <c:strRef>
              <c:f>Sheet1!$F$1</c:f>
              <c:strCache>
                <c:ptCount val="1"/>
                <c:pt idx="0">
                  <c:v>Misc</c:v>
                </c:pt>
              </c:strCache>
            </c:strRef>
          </c:tx>
          <c:spPr>
            <a:solidFill>
              <a:schemeClr val="accent5"/>
            </a:solidFill>
            <a:ln>
              <a:noFill/>
            </a:ln>
            <a:effectLst/>
          </c:spPr>
          <c:invertIfNegative val="0"/>
          <c:cat>
            <c:strRef>
              <c:f>Sheet1!$A$2:$A$7</c:f>
              <c:strCache>
                <c:ptCount val="6"/>
                <c:pt idx="0">
                  <c:v>Secretaría de Control y Convivencia Ciudadana</c:v>
                </c:pt>
                <c:pt idx="1">
                  <c:v>Secretaría de Ambiente y Espacio Público Rosario</c:v>
                </c:pt>
                <c:pt idx="2">
                  <c:v>Movilidad Rosario</c:v>
                </c:pt>
                <c:pt idx="3">
                  <c:v>Salud Rosario</c:v>
                </c:pt>
                <c:pt idx="4">
                  <c:v>Secretaría de Desarrollo Social de Rosario</c:v>
                </c:pt>
                <c:pt idx="5">
                  <c:v>Rosario Participa</c:v>
                </c:pt>
              </c:strCache>
            </c:strRef>
          </c:cat>
          <c:val>
            <c:numRef>
              <c:f>Sheet1!$F$2:$F$7</c:f>
              <c:numCache>
                <c:formatCode>General</c:formatCode>
                <c:ptCount val="6"/>
                <c:pt idx="0">
                  <c:v>0</c:v>
                </c:pt>
                <c:pt idx="1">
                  <c:v>4</c:v>
                </c:pt>
                <c:pt idx="2">
                  <c:v>0</c:v>
                </c:pt>
                <c:pt idx="3">
                  <c:v>0</c:v>
                </c:pt>
                <c:pt idx="4">
                  <c:v>0</c:v>
                </c:pt>
                <c:pt idx="5">
                  <c:v>0</c:v>
                </c:pt>
              </c:numCache>
            </c:numRef>
          </c:val>
          <c:extLst>
            <c:ext xmlns:c16="http://schemas.microsoft.com/office/drawing/2014/chart" uri="{C3380CC4-5D6E-409C-BE32-E72D297353CC}">
              <c16:uniqueId val="{00000004-3909-4E81-B074-E694A1CBBB6D}"/>
            </c:ext>
          </c:extLst>
        </c:ser>
        <c:dLbls>
          <c:showLegendKey val="0"/>
          <c:showVal val="0"/>
          <c:showCatName val="0"/>
          <c:showSerName val="0"/>
          <c:showPercent val="0"/>
          <c:showBubbleSize val="0"/>
        </c:dLbls>
        <c:gapWidth val="150"/>
        <c:overlap val="100"/>
        <c:axId val="293835008"/>
        <c:axId val="293826480"/>
      </c:barChart>
      <c:catAx>
        <c:axId val="29383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26480"/>
        <c:crosses val="autoZero"/>
        <c:auto val="1"/>
        <c:lblAlgn val="ctr"/>
        <c:lblOffset val="100"/>
        <c:noMultiLvlLbl val="0"/>
      </c:catAx>
      <c:valAx>
        <c:axId val="293826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3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Secretaría de Control y Convivencia Ciudadana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0.14122252916090999</c:v>
                </c:pt>
                <c:pt idx="2">
                  <c:v>0.14955768722786</c:v>
                </c:pt>
                <c:pt idx="3">
                  <c:v>0</c:v>
                </c:pt>
                <c:pt idx="4">
                  <c:v>0.21758045285124</c:v>
                </c:pt>
                <c:pt idx="5">
                  <c:v>0</c:v>
                </c:pt>
                <c:pt idx="6">
                  <c:v>0</c:v>
                </c:pt>
              </c:numCache>
            </c:numRef>
          </c:val>
          <c:extLst>
            <c:ext xmlns:c16="http://schemas.microsoft.com/office/drawing/2014/chart" uri="{C3380CC4-5D6E-409C-BE32-E72D297353CC}">
              <c16:uniqueId val="{00000000-84F6-4859-A168-EE3C1E76363C}"/>
            </c:ext>
          </c:extLst>
        </c:ser>
        <c:ser>
          <c:idx val="1"/>
          <c:order val="1"/>
          <c:tx>
            <c:strRef>
              <c:f>Sheet1!$C$1</c:f>
              <c:strCache>
                <c:ptCount val="1"/>
                <c:pt idx="0">
                  <c:v>Secretaría de Ambiente y Espacio Público Rosario</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0.18854289722197001</c:v>
                </c:pt>
                <c:pt idx="3">
                  <c:v>0</c:v>
                </c:pt>
                <c:pt idx="4">
                  <c:v>0.25997294532607002</c:v>
                </c:pt>
                <c:pt idx="5">
                  <c:v>0</c:v>
                </c:pt>
                <c:pt idx="6">
                  <c:v>0.21807503193778999</c:v>
                </c:pt>
              </c:numCache>
            </c:numRef>
          </c:val>
          <c:extLst>
            <c:ext xmlns:c16="http://schemas.microsoft.com/office/drawing/2014/chart" uri="{C3380CC4-5D6E-409C-BE32-E72D297353CC}">
              <c16:uniqueId val="{00000001-84F6-4859-A168-EE3C1E76363C}"/>
            </c:ext>
          </c:extLst>
        </c:ser>
        <c:ser>
          <c:idx val="2"/>
          <c:order val="2"/>
          <c:tx>
            <c:strRef>
              <c:f>Sheet1!$D$1</c:f>
              <c:strCache>
                <c:ptCount val="1"/>
                <c:pt idx="0">
                  <c:v>Movilidad Rosario</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6.8045043568769004E-2</c:v>
                </c:pt>
                <c:pt idx="1">
                  <c:v>0.18033088050182</c:v>
                </c:pt>
                <c:pt idx="2">
                  <c:v>0.28290468685352999</c:v>
                </c:pt>
                <c:pt idx="3">
                  <c:v>0</c:v>
                </c:pt>
                <c:pt idx="4">
                  <c:v>0</c:v>
                </c:pt>
                <c:pt idx="5">
                  <c:v>0</c:v>
                </c:pt>
                <c:pt idx="6">
                  <c:v>0</c:v>
                </c:pt>
              </c:numCache>
            </c:numRef>
          </c:val>
          <c:extLst>
            <c:ext xmlns:c16="http://schemas.microsoft.com/office/drawing/2014/chart" uri="{C3380CC4-5D6E-409C-BE32-E72D297353CC}">
              <c16:uniqueId val="{00000002-84F6-4859-A168-EE3C1E76363C}"/>
            </c:ext>
          </c:extLst>
        </c:ser>
        <c:ser>
          <c:idx val="3"/>
          <c:order val="3"/>
          <c:tx>
            <c:strRef>
              <c:f>Sheet1!$E$1</c:f>
              <c:strCache>
                <c:ptCount val="1"/>
                <c:pt idx="0">
                  <c:v>Salud Rosario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c:v>
                </c:pt>
                <c:pt idx="2">
                  <c:v>0.27264908688388001</c:v>
                </c:pt>
                <c:pt idx="3">
                  <c:v>0</c:v>
                </c:pt>
                <c:pt idx="4">
                  <c:v>0.18137276068197</c:v>
                </c:pt>
                <c:pt idx="5">
                  <c:v>0</c:v>
                </c:pt>
                <c:pt idx="6">
                  <c:v>0</c:v>
                </c:pt>
              </c:numCache>
            </c:numRef>
          </c:val>
          <c:extLst>
            <c:ext xmlns:c16="http://schemas.microsoft.com/office/drawing/2014/chart" uri="{C3380CC4-5D6E-409C-BE32-E72D297353CC}">
              <c16:uniqueId val="{00000003-84F6-4859-A168-EE3C1E76363C}"/>
            </c:ext>
          </c:extLst>
        </c:ser>
        <c:ser>
          <c:idx val="4"/>
          <c:order val="4"/>
          <c:tx>
            <c:strRef>
              <c:f>Sheet1!$F$1</c:f>
              <c:strCache>
                <c:ptCount val="1"/>
                <c:pt idx="0">
                  <c:v>Secretaría de Desarrollo Social de Rosario</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0.46136101499422999</c:v>
                </c:pt>
                <c:pt idx="1">
                  <c:v>0.58150424225107999</c:v>
                </c:pt>
                <c:pt idx="2">
                  <c:v>0.64036407103596005</c:v>
                </c:pt>
                <c:pt idx="3">
                  <c:v>0</c:v>
                </c:pt>
                <c:pt idx="4">
                  <c:v>0.27847396268448998</c:v>
                </c:pt>
                <c:pt idx="5">
                  <c:v>0</c:v>
                </c:pt>
                <c:pt idx="6">
                  <c:v>0</c:v>
                </c:pt>
              </c:numCache>
            </c:numRef>
          </c:val>
          <c:extLst>
            <c:ext xmlns:c16="http://schemas.microsoft.com/office/drawing/2014/chart" uri="{C3380CC4-5D6E-409C-BE32-E72D297353CC}">
              <c16:uniqueId val="{00000004-84F6-4859-A168-EE3C1E76363C}"/>
            </c:ext>
          </c:extLst>
        </c:ser>
        <c:ser>
          <c:idx val="5"/>
          <c:order val="5"/>
          <c:tx>
            <c:strRef>
              <c:f>Sheet1!$G$1</c:f>
              <c:strCache>
                <c:ptCount val="1"/>
                <c:pt idx="0">
                  <c:v>Rosario Participa</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0.75421468252599</c:v>
                </c:pt>
                <c:pt idx="2">
                  <c:v>1.1387079180974999</c:v>
                </c:pt>
                <c:pt idx="3">
                  <c:v>0</c:v>
                </c:pt>
                <c:pt idx="4">
                  <c:v>0.85836909871245004</c:v>
                </c:pt>
                <c:pt idx="5">
                  <c:v>0</c:v>
                </c:pt>
                <c:pt idx="6">
                  <c:v>0</c:v>
                </c:pt>
              </c:numCache>
            </c:numRef>
          </c:val>
          <c:extLst>
            <c:ext xmlns:c16="http://schemas.microsoft.com/office/drawing/2014/chart" uri="{C3380CC4-5D6E-409C-BE32-E72D297353CC}">
              <c16:uniqueId val="{00000005-84F6-4859-A168-EE3C1E76363C}"/>
            </c:ext>
          </c:extLst>
        </c:ser>
        <c:dLbls>
          <c:showLegendKey val="0"/>
          <c:showVal val="0"/>
          <c:showCatName val="0"/>
          <c:showSerName val="0"/>
          <c:showPercent val="0"/>
          <c:showBubbleSize val="0"/>
        </c:dLbls>
        <c:gapWidth val="219"/>
        <c:overlap val="-27"/>
        <c:axId val="293838944"/>
        <c:axId val="293836320"/>
      </c:barChart>
      <c:catAx>
        <c:axId val="29383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36320"/>
        <c:crosses val="autoZero"/>
        <c:auto val="1"/>
        <c:lblAlgn val="ctr"/>
        <c:lblOffset val="100"/>
        <c:noMultiLvlLbl val="0"/>
      </c:catAx>
      <c:valAx>
        <c:axId val="29383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3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820532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00727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31259141"/>
                    </a:ext>
                  </a:extLst>
                </a:gridCol>
                <a:gridCol w="740664">
                  <a:extLst>
                    <a:ext uri="{9D8B030D-6E8A-4147-A177-3AD203B41FA5}">
                      <a16:colId xmlns:a16="http://schemas.microsoft.com/office/drawing/2014/main" val="1803605956"/>
                    </a:ext>
                  </a:extLst>
                </a:gridCol>
                <a:gridCol w="740664">
                  <a:extLst>
                    <a:ext uri="{9D8B030D-6E8A-4147-A177-3AD203B41FA5}">
                      <a16:colId xmlns:a16="http://schemas.microsoft.com/office/drawing/2014/main" val="617591061"/>
                    </a:ext>
                  </a:extLst>
                </a:gridCol>
                <a:gridCol w="740664">
                  <a:extLst>
                    <a:ext uri="{9D8B030D-6E8A-4147-A177-3AD203B41FA5}">
                      <a16:colId xmlns:a16="http://schemas.microsoft.com/office/drawing/2014/main" val="1289828118"/>
                    </a:ext>
                  </a:extLst>
                </a:gridCol>
                <a:gridCol w="740664">
                  <a:extLst>
                    <a:ext uri="{9D8B030D-6E8A-4147-A177-3AD203B41FA5}">
                      <a16:colId xmlns:a16="http://schemas.microsoft.com/office/drawing/2014/main" val="3856140164"/>
                    </a:ext>
                  </a:extLst>
                </a:gridCol>
                <a:gridCol w="740664">
                  <a:extLst>
                    <a:ext uri="{9D8B030D-6E8A-4147-A177-3AD203B41FA5}">
                      <a16:colId xmlns:a16="http://schemas.microsoft.com/office/drawing/2014/main" val="627639532"/>
                    </a:ext>
                  </a:extLst>
                </a:gridCol>
                <a:gridCol w="740664">
                  <a:extLst>
                    <a:ext uri="{9D8B030D-6E8A-4147-A177-3AD203B41FA5}">
                      <a16:colId xmlns:a16="http://schemas.microsoft.com/office/drawing/2014/main" val="1323301270"/>
                    </a:ext>
                  </a:extLst>
                </a:gridCol>
                <a:gridCol w="740664">
                  <a:extLst>
                    <a:ext uri="{9D8B030D-6E8A-4147-A177-3AD203B41FA5}">
                      <a16:colId xmlns:a16="http://schemas.microsoft.com/office/drawing/2014/main" val="1226075522"/>
                    </a:ext>
                  </a:extLst>
                </a:gridCol>
                <a:gridCol w="740664">
                  <a:extLst>
                    <a:ext uri="{9D8B030D-6E8A-4147-A177-3AD203B41FA5}">
                      <a16:colId xmlns:a16="http://schemas.microsoft.com/office/drawing/2014/main" val="2158456655"/>
                    </a:ext>
                  </a:extLst>
                </a:gridCol>
                <a:gridCol w="740664">
                  <a:extLst>
                    <a:ext uri="{9D8B030D-6E8A-4147-A177-3AD203B41FA5}">
                      <a16:colId xmlns:a16="http://schemas.microsoft.com/office/drawing/2014/main" val="63754865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895556954"/>
                  </a:ext>
                </a:extLst>
              </a:tr>
              <a:tr h="370840">
                <a:tc>
                  <a:txBody>
                    <a:bodyPr/>
                    <a:lstStyle/>
                    <a:p>
                      <a:r>
                        <a:rPr lang="en-US" sz="1000"/>
                        <a:t>Salud Rosario</a:t>
                      </a:r>
                      <a:endParaRPr lang="en-US" sz="1000"/>
                    </a:p>
                  </a:txBody>
                  <a:tcPr/>
                </a:tc>
                <a:tc>
                  <a:txBody>
                    <a:bodyPr/>
                    <a:lstStyle/>
                    <a:p>
                      <a:r>
                        <a:rPr lang="en-US" sz="1000"/>
                        <a:t>4151</a:t>
                      </a:r>
                      <a:endParaRPr lang="en-US" sz="1000"/>
                    </a:p>
                  </a:txBody>
                  <a:tcPr/>
                </a:tc>
                <a:tc>
                  <a:txBody>
                    <a:bodyPr/>
                    <a:lstStyle/>
                    <a:p>
                      <a:r>
                        <a:rPr lang="en-US" sz="1000"/>
                        <a:t>54</a:t>
                      </a:r>
                      <a:endParaRPr lang="en-US" sz="1000"/>
                    </a:p>
                  </a:txBody>
                  <a:tcPr/>
                </a:tc>
                <a:tc>
                  <a:txBody>
                    <a:bodyPr/>
                    <a:lstStyle/>
                    <a:p>
                      <a:r>
                        <a:rPr lang="en-US" sz="1000"/>
                        <a:t>39</a:t>
                      </a:r>
                      <a:endParaRPr lang="en-US" sz="1000"/>
                    </a:p>
                  </a:txBody>
                  <a:tcPr/>
                </a:tc>
                <a:tc>
                  <a:txBody>
                    <a:bodyPr/>
                    <a:lstStyle/>
                    <a:p>
                      <a:r>
                        <a:rPr lang="en-US" sz="1000"/>
                        <a:t>293</a:t>
                      </a:r>
                      <a:endParaRPr lang="en-US" sz="1000"/>
                    </a:p>
                  </a:txBody>
                  <a:tcPr/>
                </a:tc>
                <a:tc>
                  <a:txBody>
                    <a:bodyPr/>
                    <a:lstStyle/>
                    <a:p>
                      <a:r>
                        <a:rPr lang="en-US" sz="1000"/>
                        <a:t>7</a:t>
                      </a:r>
                      <a:endParaRPr lang="en-US" sz="1000"/>
                    </a:p>
                  </a:txBody>
                  <a:tcPr/>
                </a:tc>
                <a:tc>
                  <a:txBody>
                    <a:bodyPr/>
                    <a:lstStyle/>
                    <a:p>
                      <a:r>
                        <a:rPr lang="en-US" sz="1000"/>
                        <a:t>131</a:t>
                      </a:r>
                      <a:endParaRPr lang="en-US" sz="1000"/>
                    </a:p>
                  </a:txBody>
                  <a:tcPr/>
                </a:tc>
                <a:tc>
                  <a:txBody>
                    <a:bodyPr/>
                    <a:lstStyle/>
                    <a:p>
                      <a:r>
                        <a:rPr lang="en-US" sz="1000"/>
                        <a:t>2</a:t>
                      </a:r>
                      <a:endParaRPr lang="en-US" sz="1000"/>
                    </a:p>
                  </a:txBody>
                  <a:tcPr/>
                </a:tc>
                <a:tc>
                  <a:txBody>
                    <a:bodyPr/>
                    <a:lstStyle/>
                    <a:p>
                      <a:r>
                        <a:rPr lang="en-US" sz="1000"/>
                        <a:t>0.2680%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962935935"/>
                  </a:ext>
                </a:extLst>
              </a:tr>
              <a:tr h="370840">
                <a:tc>
                  <a:txBody>
                    <a:bodyPr/>
                    <a:lstStyle/>
                    <a:p>
                      <a:r>
                        <a:rPr lang="en-US" sz="1000"/>
                        <a:t>Movilidad Rosario</a:t>
                      </a:r>
                      <a:endParaRPr lang="en-US" sz="1000"/>
                    </a:p>
                  </a:txBody>
                  <a:tcPr/>
                </a:tc>
                <a:tc>
                  <a:txBody>
                    <a:bodyPr/>
                    <a:lstStyle/>
                    <a:p>
                      <a:r>
                        <a:rPr lang="en-US" sz="1000"/>
                        <a:t>5889</a:t>
                      </a:r>
                      <a:endParaRPr lang="en-US" sz="1000"/>
                    </a:p>
                  </a:txBody>
                  <a:tcPr/>
                </a:tc>
                <a:tc>
                  <a:txBody>
                    <a:bodyPr/>
                    <a:lstStyle/>
                    <a:p>
                      <a:r>
                        <a:rPr lang="en-US" sz="1000"/>
                        <a:t>114</a:t>
                      </a:r>
                      <a:endParaRPr lang="en-US" sz="1000"/>
                    </a:p>
                  </a:txBody>
                  <a:tcPr/>
                </a:tc>
                <a:tc>
                  <a:txBody>
                    <a:bodyPr/>
                    <a:lstStyle/>
                    <a:p>
                      <a:r>
                        <a:rPr lang="en-US" sz="1000"/>
                        <a:t>132</a:t>
                      </a:r>
                      <a:endParaRPr lang="en-US" sz="1000"/>
                    </a:p>
                  </a:txBody>
                  <a:tcPr/>
                </a:tc>
                <a:tc>
                  <a:txBody>
                    <a:bodyPr/>
                    <a:lstStyle/>
                    <a:p>
                      <a:r>
                        <a:rPr lang="en-US" sz="1000"/>
                        <a:t>565</a:t>
                      </a:r>
                      <a:endParaRPr lang="en-US" sz="1000"/>
                    </a:p>
                  </a:txBody>
                  <a:tcPr/>
                </a:tc>
                <a:tc>
                  <a:txBody>
                    <a:bodyPr/>
                    <a:lstStyle/>
                    <a:p>
                      <a:r>
                        <a:rPr lang="en-US" sz="1000"/>
                        <a:t>69</a:t>
                      </a:r>
                      <a:endParaRPr lang="en-US" sz="1000"/>
                    </a:p>
                  </a:txBody>
                  <a:tcPr/>
                </a:tc>
                <a:tc>
                  <a:txBody>
                    <a:bodyPr/>
                    <a:lstStyle/>
                    <a:p>
                      <a:r>
                        <a:rPr lang="en-US" sz="1000"/>
                        <a:t>423</a:t>
                      </a:r>
                      <a:endParaRPr lang="en-US" sz="1000"/>
                    </a:p>
                  </a:txBody>
                  <a:tcPr/>
                </a:tc>
                <a:tc>
                  <a:txBody>
                    <a:bodyPr/>
                    <a:lstStyle/>
                    <a:p>
                      <a:r>
                        <a:rPr lang="en-US" sz="1000"/>
                        <a:t>7</a:t>
                      </a:r>
                      <a:endParaRPr lang="en-US" sz="1000"/>
                    </a:p>
                  </a:txBody>
                  <a:tcPr/>
                </a:tc>
                <a:tc>
                  <a:txBody>
                    <a:bodyPr/>
                    <a:lstStyle/>
                    <a:p>
                      <a:r>
                        <a:rPr lang="en-US" sz="1000"/>
                        <a:t>0.1373%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283598304"/>
                  </a:ext>
                </a:extLst>
              </a:tr>
              <a:tr h="370840">
                <a:tc>
                  <a:txBody>
                    <a:bodyPr/>
                    <a:lstStyle/>
                    <a:p>
                      <a:r>
                        <a:rPr lang="es-ES" sz="1000"/>
                        <a:t>Secretaría de Control y Convivencia Ciudadana</a:t>
                      </a:r>
                      <a:endParaRPr lang="en-US" sz="1000"/>
                    </a:p>
                  </a:txBody>
                  <a:tcPr/>
                </a:tc>
                <a:tc>
                  <a:txBody>
                    <a:bodyPr/>
                    <a:lstStyle/>
                    <a:p>
                      <a:r>
                        <a:rPr lang="en-US" sz="1000"/>
                        <a:t>2414</a:t>
                      </a:r>
                      <a:endParaRPr lang="en-US" sz="1000"/>
                    </a:p>
                  </a:txBody>
                  <a:tcPr/>
                </a:tc>
                <a:tc>
                  <a:txBody>
                    <a:bodyPr/>
                    <a:lstStyle/>
                    <a:p>
                      <a:r>
                        <a:rPr lang="en-US" sz="1000"/>
                        <a:t>12</a:t>
                      </a:r>
                      <a:endParaRPr lang="en-US" sz="1000"/>
                    </a:p>
                  </a:txBody>
                  <a:tcPr/>
                </a:tc>
                <a:tc>
                  <a:txBody>
                    <a:bodyPr/>
                    <a:lstStyle/>
                    <a:p>
                      <a:r>
                        <a:rPr lang="en-US" sz="1000"/>
                        <a:t>24</a:t>
                      </a:r>
                      <a:endParaRPr lang="en-US" sz="1000"/>
                    </a:p>
                  </a:txBody>
                  <a:tcPr/>
                </a:tc>
                <a:tc>
                  <a:txBody>
                    <a:bodyPr/>
                    <a:lstStyle/>
                    <a:p>
                      <a:r>
                        <a:rPr lang="en-US" sz="1000"/>
                        <a:t>67</a:t>
                      </a:r>
                      <a:endParaRPr lang="en-US" sz="1000"/>
                    </a:p>
                  </a:txBody>
                  <a:tcPr/>
                </a:tc>
                <a:tc>
                  <a:txBody>
                    <a:bodyPr/>
                    <a:lstStyle/>
                    <a:p>
                      <a:r>
                        <a:rPr lang="en-US" sz="1000"/>
                        <a:t>3</a:t>
                      </a:r>
                      <a:endParaRPr lang="en-US" sz="1000"/>
                    </a:p>
                  </a:txBody>
                  <a:tcPr/>
                </a:tc>
                <a:tc>
                  <a:txBody>
                    <a:bodyPr/>
                    <a:lstStyle/>
                    <a:p>
                      <a:r>
                        <a:rPr lang="en-US" sz="1000"/>
                        <a:t>20</a:t>
                      </a:r>
                      <a:endParaRPr lang="en-US" sz="1000"/>
                    </a:p>
                  </a:txBody>
                  <a:tcPr/>
                </a:tc>
                <a:tc>
                  <a:txBody>
                    <a:bodyPr/>
                    <a:lstStyle/>
                    <a:p>
                      <a:r>
                        <a:rPr lang="en-US" sz="1000"/>
                        <a:t>0</a:t>
                      </a:r>
                      <a:endParaRPr lang="en-US" sz="1000"/>
                    </a:p>
                  </a:txBody>
                  <a:tcPr/>
                </a:tc>
                <a:tc>
                  <a:txBody>
                    <a:bodyPr/>
                    <a:lstStyle/>
                    <a:p>
                      <a:r>
                        <a:rPr lang="en-US" sz="1000"/>
                        <a:t>0.1557%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697813949"/>
                  </a:ext>
                </a:extLst>
              </a:tr>
              <a:tr h="370840">
                <a:tc>
                  <a:txBody>
                    <a:bodyPr/>
                    <a:lstStyle/>
                    <a:p>
                      <a:r>
                        <a:rPr lang="es-ES" sz="1000"/>
                        <a:t>Secretaría de Ambiente y Espacio Público Rosario</a:t>
                      </a:r>
                      <a:endParaRPr lang="en-US" sz="1000"/>
                    </a:p>
                  </a:txBody>
                  <a:tcPr/>
                </a:tc>
                <a:tc>
                  <a:txBody>
                    <a:bodyPr/>
                    <a:lstStyle/>
                    <a:p>
                      <a:r>
                        <a:rPr lang="en-US" sz="1000"/>
                        <a:t>35833</a:t>
                      </a:r>
                      <a:endParaRPr lang="en-US" sz="1000"/>
                    </a:p>
                  </a:txBody>
                  <a:tcPr/>
                </a:tc>
                <a:tc>
                  <a:txBody>
                    <a:bodyPr/>
                    <a:lstStyle/>
                    <a:p>
                      <a:r>
                        <a:rPr lang="en-US" sz="1000"/>
                        <a:t>130</a:t>
                      </a:r>
                      <a:endParaRPr lang="en-US" sz="1000"/>
                    </a:p>
                  </a:txBody>
                  <a:tcPr/>
                </a:tc>
                <a:tc>
                  <a:txBody>
                    <a:bodyPr/>
                    <a:lstStyle/>
                    <a:p>
                      <a:r>
                        <a:rPr lang="en-US" sz="1000"/>
                        <a:t>31</a:t>
                      </a:r>
                      <a:endParaRPr lang="en-US" sz="1000"/>
                    </a:p>
                  </a:txBody>
                  <a:tcPr/>
                </a:tc>
                <a:tc>
                  <a:txBody>
                    <a:bodyPr/>
                    <a:lstStyle/>
                    <a:p>
                      <a:r>
                        <a:rPr lang="en-US" sz="1000"/>
                        <a:t>1520</a:t>
                      </a:r>
                      <a:endParaRPr lang="en-US" sz="1000"/>
                    </a:p>
                  </a:txBody>
                  <a:tcPr/>
                </a:tc>
                <a:tc>
                  <a:txBody>
                    <a:bodyPr/>
                    <a:lstStyle/>
                    <a:p>
                      <a:r>
                        <a:rPr lang="en-US" sz="1000"/>
                        <a:t>150</a:t>
                      </a:r>
                      <a:endParaRPr lang="en-US" sz="1000"/>
                    </a:p>
                  </a:txBody>
                  <a:tcPr/>
                </a:tc>
                <a:tc>
                  <a:txBody>
                    <a:bodyPr/>
                    <a:lstStyle/>
                    <a:p>
                      <a:r>
                        <a:rPr lang="en-US" sz="1000"/>
                        <a:t>565</a:t>
                      </a:r>
                      <a:endParaRPr lang="en-US" sz="1000"/>
                    </a:p>
                  </a:txBody>
                  <a:tcPr/>
                </a:tc>
                <a:tc>
                  <a:txBody>
                    <a:bodyPr/>
                    <a:lstStyle/>
                    <a:p>
                      <a:r>
                        <a:rPr lang="en-US" sz="1000"/>
                        <a:t>6</a:t>
                      </a:r>
                      <a:endParaRPr lang="en-US" sz="1000"/>
                    </a:p>
                  </a:txBody>
                  <a:tcPr/>
                </a:tc>
                <a:tc>
                  <a:txBody>
                    <a:bodyPr/>
                    <a:lstStyle/>
                    <a:p>
                      <a:r>
                        <a:rPr lang="en-US" sz="1000"/>
                        <a:t>0.2016%</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1053801912"/>
                  </a:ext>
                </a:extLst>
              </a:tr>
              <a:tr h="370840">
                <a:tc>
                  <a:txBody>
                    <a:bodyPr/>
                    <a:lstStyle/>
                    <a:p>
                      <a:r>
                        <a:rPr lang="es-ES" sz="1000"/>
                        <a:t>Secretaría de Desarrollo Social de Rosario</a:t>
                      </a:r>
                      <a:endParaRPr lang="en-US" sz="1000"/>
                    </a:p>
                  </a:txBody>
                  <a:tcPr/>
                </a:tc>
                <a:tc>
                  <a:txBody>
                    <a:bodyPr/>
                    <a:lstStyle/>
                    <a:p>
                      <a:r>
                        <a:rPr lang="en-US" sz="1000"/>
                        <a:t>3596</a:t>
                      </a:r>
                      <a:endParaRPr lang="en-US" sz="1000"/>
                    </a:p>
                  </a:txBody>
                  <a:tcPr/>
                </a:tc>
                <a:tc>
                  <a:txBody>
                    <a:bodyPr/>
                    <a:lstStyle/>
                    <a:p>
                      <a:r>
                        <a:rPr lang="en-US" sz="1000"/>
                        <a:t>191</a:t>
                      </a:r>
                      <a:endParaRPr lang="en-US" sz="1000"/>
                    </a:p>
                  </a:txBody>
                  <a:tcPr/>
                </a:tc>
                <a:tc>
                  <a:txBody>
                    <a:bodyPr/>
                    <a:lstStyle/>
                    <a:p>
                      <a:r>
                        <a:rPr lang="en-US" sz="1000"/>
                        <a:t>21</a:t>
                      </a:r>
                      <a:endParaRPr lang="en-US" sz="1000"/>
                    </a:p>
                  </a:txBody>
                  <a:tcPr/>
                </a:tc>
                <a:tc>
                  <a:txBody>
                    <a:bodyPr/>
                    <a:lstStyle/>
                    <a:p>
                      <a:r>
                        <a:rPr lang="en-US" sz="1000"/>
                        <a:t>214</a:t>
                      </a:r>
                      <a:endParaRPr lang="en-US" sz="1000"/>
                    </a:p>
                  </a:txBody>
                  <a:tcPr/>
                </a:tc>
                <a:tc>
                  <a:txBody>
                    <a:bodyPr/>
                    <a:lstStyle/>
                    <a:p>
                      <a:r>
                        <a:rPr lang="en-US" sz="1000"/>
                        <a:t>16</a:t>
                      </a:r>
                      <a:endParaRPr lang="en-US" sz="1000"/>
                    </a:p>
                  </a:txBody>
                  <a:tcPr/>
                </a:tc>
                <a:tc>
                  <a:txBody>
                    <a:bodyPr/>
                    <a:lstStyle/>
                    <a:p>
                      <a:r>
                        <a:rPr lang="en-US" sz="1000"/>
                        <a:t>209</a:t>
                      </a:r>
                      <a:endParaRPr lang="en-US" sz="1000"/>
                    </a:p>
                  </a:txBody>
                  <a:tcPr/>
                </a:tc>
                <a:tc>
                  <a:txBody>
                    <a:bodyPr/>
                    <a:lstStyle/>
                    <a:p>
                      <a:r>
                        <a:rPr lang="en-US" sz="1000"/>
                        <a:t>0</a:t>
                      </a:r>
                      <a:endParaRPr lang="en-US" sz="1000"/>
                    </a:p>
                  </a:txBody>
                  <a:tcPr/>
                </a:tc>
                <a:tc>
                  <a:txBody>
                    <a:bodyPr/>
                    <a:lstStyle/>
                    <a:p>
                      <a:r>
                        <a:rPr lang="en-US" sz="1000"/>
                        <a:t>0.5973%</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76768475"/>
                  </a:ext>
                </a:extLst>
              </a:tr>
              <a:tr h="370840">
                <a:tc>
                  <a:txBody>
                    <a:bodyPr/>
                    <a:lstStyle/>
                    <a:p>
                      <a:r>
                        <a:rPr lang="en-US" sz="1000"/>
                        <a:t>Rosario Participa</a:t>
                      </a:r>
                      <a:endParaRPr lang="en-US" sz="1000"/>
                    </a:p>
                  </a:txBody>
                  <a:tcPr/>
                </a:tc>
                <a:tc>
                  <a:txBody>
                    <a:bodyPr/>
                    <a:lstStyle/>
                    <a:p>
                      <a:r>
                        <a:rPr lang="en-US" sz="1000"/>
                        <a:t>234</a:t>
                      </a:r>
                      <a:endParaRPr lang="en-US" sz="1000"/>
                    </a:p>
                  </a:txBody>
                  <a:tcPr/>
                </a:tc>
                <a:tc>
                  <a:txBody>
                    <a:bodyPr/>
                    <a:lstStyle/>
                    <a:p>
                      <a:r>
                        <a:rPr lang="en-US" sz="1000"/>
                        <a:t>10</a:t>
                      </a:r>
                      <a:endParaRPr lang="en-US" sz="1000"/>
                    </a:p>
                  </a:txBody>
                  <a:tcPr/>
                </a:tc>
                <a:tc>
                  <a:txBody>
                    <a:bodyPr/>
                    <a:lstStyle/>
                    <a:p>
                      <a:r>
                        <a:rPr lang="en-US" sz="1000"/>
                        <a:t>51</a:t>
                      </a:r>
                      <a:endParaRPr lang="en-US" sz="1000"/>
                    </a:p>
                  </a:txBody>
                  <a:tcPr/>
                </a:tc>
                <a:tc>
                  <a:txBody>
                    <a:bodyPr/>
                    <a:lstStyle/>
                    <a:p>
                      <a:r>
                        <a:rPr lang="en-US" sz="1000"/>
                        <a:t>87</a:t>
                      </a:r>
                      <a:endParaRPr lang="en-US" sz="1000"/>
                    </a:p>
                  </a:txBody>
                  <a:tcPr/>
                </a:tc>
                <a:tc>
                  <a:txBody>
                    <a:bodyPr/>
                    <a:lstStyle/>
                    <a:p>
                      <a:r>
                        <a:rPr lang="en-US" sz="1000"/>
                        <a:t>1</a:t>
                      </a:r>
                      <a:endParaRPr lang="en-US" sz="1000"/>
                    </a:p>
                  </a:txBody>
                  <a:tcPr/>
                </a:tc>
                <a:tc>
                  <a:txBody>
                    <a:bodyPr/>
                    <a:lstStyle/>
                    <a:p>
                      <a:r>
                        <a:rPr lang="en-US" sz="1000"/>
                        <a:t>19</a:t>
                      </a:r>
                      <a:endParaRPr lang="en-US" sz="1000"/>
                    </a:p>
                  </a:txBody>
                  <a:tcPr/>
                </a:tc>
                <a:tc>
                  <a:txBody>
                    <a:bodyPr/>
                    <a:lstStyle/>
                    <a:p>
                      <a:r>
                        <a:rPr lang="en-US" sz="1000"/>
                        <a:t>2</a:t>
                      </a:r>
                      <a:endParaRPr lang="en-US" sz="1000"/>
                    </a:p>
                  </a:txBody>
                  <a:tcPr/>
                </a:tc>
                <a:tc>
                  <a:txBody>
                    <a:bodyPr/>
                    <a:lstStyle/>
                    <a:p>
                      <a:r>
                        <a:rPr lang="en-US" sz="1000"/>
                        <a:t>0.9162%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59262689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069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15536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4295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89521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2318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165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655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18871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0894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19363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6258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69863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4677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50246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0653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48930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8582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50028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5822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19667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1770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6318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0908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95151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5997709"/>
                    </a:ext>
                  </a:extLst>
                </a:gridCol>
                <a:gridCol w="658368">
                  <a:extLst>
                    <a:ext uri="{9D8B030D-6E8A-4147-A177-3AD203B41FA5}">
                      <a16:colId xmlns:a16="http://schemas.microsoft.com/office/drawing/2014/main" val="3909190614"/>
                    </a:ext>
                  </a:extLst>
                </a:gridCol>
                <a:gridCol w="658368">
                  <a:extLst>
                    <a:ext uri="{9D8B030D-6E8A-4147-A177-3AD203B41FA5}">
                      <a16:colId xmlns:a16="http://schemas.microsoft.com/office/drawing/2014/main" val="506540044"/>
                    </a:ext>
                  </a:extLst>
                </a:gridCol>
                <a:gridCol w="658368">
                  <a:extLst>
                    <a:ext uri="{9D8B030D-6E8A-4147-A177-3AD203B41FA5}">
                      <a16:colId xmlns:a16="http://schemas.microsoft.com/office/drawing/2014/main" val="1439961073"/>
                    </a:ext>
                  </a:extLst>
                </a:gridCol>
                <a:gridCol w="658368">
                  <a:extLst>
                    <a:ext uri="{9D8B030D-6E8A-4147-A177-3AD203B41FA5}">
                      <a16:colId xmlns:a16="http://schemas.microsoft.com/office/drawing/2014/main" val="1570181315"/>
                    </a:ext>
                  </a:extLst>
                </a:gridCol>
                <a:gridCol w="658368">
                  <a:extLst>
                    <a:ext uri="{9D8B030D-6E8A-4147-A177-3AD203B41FA5}">
                      <a16:colId xmlns:a16="http://schemas.microsoft.com/office/drawing/2014/main" val="2406686399"/>
                    </a:ext>
                  </a:extLst>
                </a:gridCol>
                <a:gridCol w="658368">
                  <a:extLst>
                    <a:ext uri="{9D8B030D-6E8A-4147-A177-3AD203B41FA5}">
                      <a16:colId xmlns:a16="http://schemas.microsoft.com/office/drawing/2014/main" val="1097104450"/>
                    </a:ext>
                  </a:extLst>
                </a:gridCol>
                <a:gridCol w="658368">
                  <a:extLst>
                    <a:ext uri="{9D8B030D-6E8A-4147-A177-3AD203B41FA5}">
                      <a16:colId xmlns:a16="http://schemas.microsoft.com/office/drawing/2014/main" val="286906599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186003432"/>
                  </a:ext>
                </a:extLst>
              </a:tr>
              <a:tr h="370840">
                <a:tc>
                  <a:txBody>
                    <a:bodyPr/>
                    <a:lstStyle/>
                    <a:p>
                      <a:r>
                        <a:rPr lang="es-ES" sz="1000" b="1"/>
                        <a:t>Secretaría de Ambiente y Espacio Público Rosario - 2016-12-07 20:00:01</a:t>
                      </a:r>
                      <a:r>
                        <a:rPr lang="es-ES" sz="1000"/>
                        <a:t>
🎄 Mañana prendemos el arbolito 🎄 Te esperamos en Pellegrini y Oroño a las 19:30. Enterate de todas las actividades que hay programadas: https://goo.gl/hp9SDJ</a:t>
                      </a:r>
                      <a:endParaRPr lang="en-US" sz="1000"/>
                    </a:p>
                  </a:txBody>
                  <a:tcPr/>
                </a:tc>
                <a:tc>
                  <a:txBody>
                    <a:bodyPr/>
                    <a:lstStyle/>
                    <a:p>
                      <a:r>
                        <a:rPr lang="en-US" sz="1000"/>
                        <a:t>311</a:t>
                      </a:r>
                      <a:endParaRPr lang="en-US" sz="1000"/>
                    </a:p>
                  </a:txBody>
                  <a:tcPr/>
                </a:tc>
                <a:tc>
                  <a:txBody>
                    <a:bodyPr/>
                    <a:lstStyle/>
                    <a:p>
                      <a:r>
                        <a:rPr lang="en-US" sz="1000"/>
                        <a:t>250</a:t>
                      </a:r>
                      <a:endParaRPr lang="en-US" sz="1000"/>
                    </a:p>
                  </a:txBody>
                  <a:tcPr/>
                </a:tc>
                <a:tc>
                  <a:txBody>
                    <a:bodyPr/>
                    <a:lstStyle/>
                    <a:p>
                      <a:r>
                        <a:rPr lang="en-US" sz="1000"/>
                        <a:t>9</a:t>
                      </a:r>
                      <a:endParaRPr lang="en-US" sz="1000"/>
                    </a:p>
                  </a:txBody>
                  <a:tcPr/>
                </a:tc>
                <a:tc>
                  <a:txBody>
                    <a:bodyPr/>
                    <a:lstStyle/>
                    <a:p>
                      <a:r>
                        <a:rPr lang="en-US" sz="1000"/>
                        <a:t>52</a:t>
                      </a:r>
                      <a:endParaRPr lang="en-US" sz="1000"/>
                    </a:p>
                  </a:txBody>
                  <a:tcPr/>
                </a:tc>
                <a:tc>
                  <a:txBody>
                    <a:bodyPr/>
                    <a:lstStyle/>
                    <a:p>
                      <a:r>
                        <a:rPr lang="en-US" sz="1000"/>
                        <a:t>0.8708%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42287547"/>
                  </a:ext>
                </a:extLst>
              </a:tr>
              <a:tr h="370840">
                <a:tc>
                  <a:txBody>
                    <a:bodyPr/>
                    <a:lstStyle/>
                    <a:p>
                      <a:r>
                        <a:rPr lang="es-ES" sz="1000" b="1"/>
                        <a:t>Secretaría de Ambiente y Espacio Público Rosario - 2016-12-14 13:34:14</a:t>
                      </a:r>
                      <a:r>
                        <a:rPr lang="es-ES" sz="1000"/>
                        <a:t>
Por el día del recolector de residuos, este jueves 15 de diciembre no habrá servicios de higiene. Por favor, no saques los residuos.</a:t>
                      </a:r>
                      <a:endParaRPr lang="en-US" sz="1000"/>
                    </a:p>
                  </a:txBody>
                  <a:tcPr/>
                </a:tc>
                <a:tc>
                  <a:txBody>
                    <a:bodyPr/>
                    <a:lstStyle/>
                    <a:p>
                      <a:r>
                        <a:rPr lang="en-US" sz="1000"/>
                        <a:t>225</a:t>
                      </a:r>
                      <a:endParaRPr lang="en-US" sz="1000"/>
                    </a:p>
                  </a:txBody>
                  <a:tcPr/>
                </a:tc>
                <a:tc>
                  <a:txBody>
                    <a:bodyPr/>
                    <a:lstStyle/>
                    <a:p>
                      <a:r>
                        <a:rPr lang="en-US" sz="1000"/>
                        <a:t>43</a:t>
                      </a:r>
                      <a:endParaRPr lang="en-US" sz="1000"/>
                    </a:p>
                  </a:txBody>
                  <a:tcPr/>
                </a:tc>
                <a:tc>
                  <a:txBody>
                    <a:bodyPr/>
                    <a:lstStyle/>
                    <a:p>
                      <a:r>
                        <a:rPr lang="en-US" sz="1000"/>
                        <a:t>7</a:t>
                      </a:r>
                      <a:endParaRPr lang="en-US" sz="1000"/>
                    </a:p>
                  </a:txBody>
                  <a:tcPr/>
                </a:tc>
                <a:tc>
                  <a:txBody>
                    <a:bodyPr/>
                    <a:lstStyle/>
                    <a:p>
                      <a:r>
                        <a:rPr lang="en-US" sz="1000"/>
                        <a:t>175</a:t>
                      </a:r>
                      <a:endParaRPr lang="en-US" sz="1000"/>
                    </a:p>
                  </a:txBody>
                  <a:tcPr/>
                </a:tc>
                <a:tc>
                  <a:txBody>
                    <a:bodyPr/>
                    <a:lstStyle/>
                    <a:p>
                      <a:r>
                        <a:rPr lang="en-US" sz="1000"/>
                        <a:t>0.6294%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75733993"/>
                  </a:ext>
                </a:extLst>
              </a:tr>
              <a:tr h="370840">
                <a:tc>
                  <a:txBody>
                    <a:bodyPr/>
                    <a:lstStyle/>
                    <a:p>
                      <a:r>
                        <a:rPr lang="es-ES" sz="1000" b="1"/>
                        <a:t>Secretaría de Ambiente y Espacio Público Rosario - 2016-12-16 19:07:24</a:t>
                      </a:r>
                      <a:r>
                        <a:rPr lang="es-ES" sz="1000"/>
                        <a:t>
Venite a Plaza San Martín y participá de la #FeriaDeLasR</a:t>
                      </a:r>
                      <a:endParaRPr lang="en-US" sz="1000"/>
                    </a:p>
                  </a:txBody>
                  <a:tcPr/>
                </a:tc>
                <a:tc>
                  <a:txBody>
                    <a:bodyPr/>
                    <a:lstStyle/>
                    <a:p>
                      <a:r>
                        <a:rPr lang="en-US" sz="1000"/>
                        <a:t>211</a:t>
                      </a:r>
                      <a:endParaRPr lang="en-US" sz="1000"/>
                    </a:p>
                  </a:txBody>
                  <a:tcPr/>
                </a:tc>
                <a:tc>
                  <a:txBody>
                    <a:bodyPr/>
                    <a:lstStyle/>
                    <a:p>
                      <a:r>
                        <a:rPr lang="en-US" sz="1000"/>
                        <a:t>153</a:t>
                      </a:r>
                      <a:endParaRPr lang="en-US" sz="1000"/>
                    </a:p>
                  </a:txBody>
                  <a:tcPr/>
                </a:tc>
                <a:tc>
                  <a:txBody>
                    <a:bodyPr/>
                    <a:lstStyle/>
                    <a:p>
                      <a:r>
                        <a:rPr lang="en-US" sz="1000"/>
                        <a:t>23</a:t>
                      </a:r>
                      <a:endParaRPr lang="en-US" sz="1000"/>
                    </a:p>
                  </a:txBody>
                  <a:tcPr/>
                </a:tc>
                <a:tc>
                  <a:txBody>
                    <a:bodyPr/>
                    <a:lstStyle/>
                    <a:p>
                      <a:r>
                        <a:rPr lang="en-US" sz="1000"/>
                        <a:t>35</a:t>
                      </a:r>
                      <a:endParaRPr lang="en-US" sz="1000"/>
                    </a:p>
                  </a:txBody>
                  <a:tcPr/>
                </a:tc>
                <a:tc>
                  <a:txBody>
                    <a:bodyPr/>
                    <a:lstStyle/>
                    <a:p>
                      <a:r>
                        <a:rPr lang="en-US" sz="1000"/>
                        <a:t>0.5899%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9131613"/>
                  </a:ext>
                </a:extLst>
              </a:tr>
              <a:tr h="370840">
                <a:tc>
                  <a:txBody>
                    <a:bodyPr/>
                    <a:lstStyle/>
                    <a:p>
                      <a:r>
                        <a:rPr lang="es-ES" sz="1000" b="1"/>
                        <a:t>Secretaría de Ambiente y Espacio Público Rosario - 2016-12-21 19:00:00</a:t>
                      </a:r>
                      <a:r>
                        <a:rPr lang="es-ES" sz="1000"/>
                        <a:t>
El viernes 23 de 9 a 19:30 y el sábado 24 de 9 a 13, los huerteros del   Cinturón Verde Rosario, estarán vendiendo hortalizas producidas sin usar agroquimicos en la feria de Navidad de la plaza San Martín.</a:t>
                      </a:r>
                      <a:endParaRPr lang="en-US" sz="1000"/>
                    </a:p>
                  </a:txBody>
                  <a:tcPr/>
                </a:tc>
                <a:tc>
                  <a:txBody>
                    <a:bodyPr/>
                    <a:lstStyle/>
                    <a:p>
                      <a:r>
                        <a:rPr lang="en-US" sz="1000"/>
                        <a:t>204</a:t>
                      </a:r>
                      <a:endParaRPr lang="en-US" sz="1000"/>
                    </a:p>
                  </a:txBody>
                  <a:tcPr/>
                </a:tc>
                <a:tc>
                  <a:txBody>
                    <a:bodyPr/>
                    <a:lstStyle/>
                    <a:p>
                      <a:r>
                        <a:rPr lang="en-US" sz="1000"/>
                        <a:t>84</a:t>
                      </a:r>
                      <a:endParaRPr lang="en-US" sz="1000"/>
                    </a:p>
                  </a:txBody>
                  <a:tcPr/>
                </a:tc>
                <a:tc>
                  <a:txBody>
                    <a:bodyPr/>
                    <a:lstStyle/>
                    <a:p>
                      <a:r>
                        <a:rPr lang="en-US" sz="1000"/>
                        <a:t>16</a:t>
                      </a:r>
                      <a:endParaRPr lang="en-US" sz="1000"/>
                    </a:p>
                  </a:txBody>
                  <a:tcPr/>
                </a:tc>
                <a:tc>
                  <a:txBody>
                    <a:bodyPr/>
                    <a:lstStyle/>
                    <a:p>
                      <a:r>
                        <a:rPr lang="en-US" sz="1000"/>
                        <a:t>104</a:t>
                      </a:r>
                      <a:endParaRPr lang="en-US" sz="1000"/>
                    </a:p>
                  </a:txBody>
                  <a:tcPr/>
                </a:tc>
                <a:tc>
                  <a:txBody>
                    <a:bodyPr/>
                    <a:lstStyle/>
                    <a:p>
                      <a:r>
                        <a:rPr lang="en-US" sz="1000"/>
                        <a:t>0.5701%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05708114"/>
                  </a:ext>
                </a:extLst>
              </a:tr>
              <a:tr h="370840">
                <a:tc>
                  <a:txBody>
                    <a:bodyPr/>
                    <a:lstStyle/>
                    <a:p>
                      <a:r>
                        <a:rPr lang="es-ES" sz="1000" b="1"/>
                        <a:t>Secretaría de Ambiente y Espacio Público Rosario - 2016-12-22 13:00:01</a:t>
                      </a:r>
                      <a:r>
                        <a:rPr lang="es-ES" sz="1000"/>
                        <a:t>
🎁 🎄 Esta navidad hacé que tus regalitos sean más sustentables. Usá envoltorios alternativos.</a:t>
                      </a:r>
                      <a:endParaRPr lang="en-US" sz="1000"/>
                    </a:p>
                  </a:txBody>
                  <a:tcPr/>
                </a:tc>
                <a:tc>
                  <a:txBody>
                    <a:bodyPr/>
                    <a:lstStyle/>
                    <a:p>
                      <a:r>
                        <a:rPr lang="en-US" sz="1000"/>
                        <a:t>156</a:t>
                      </a:r>
                      <a:endParaRPr lang="en-US" sz="1000"/>
                    </a:p>
                  </a:txBody>
                  <a:tcPr/>
                </a:tc>
                <a:tc>
                  <a:txBody>
                    <a:bodyPr/>
                    <a:lstStyle/>
                    <a:p>
                      <a:r>
                        <a:rPr lang="en-US" sz="1000"/>
                        <a:t>114</a:t>
                      </a:r>
                      <a:endParaRPr lang="en-US" sz="1000"/>
                    </a:p>
                  </a:txBody>
                  <a:tcPr/>
                </a:tc>
                <a:tc>
                  <a:txBody>
                    <a:bodyPr/>
                    <a:lstStyle/>
                    <a:p>
                      <a:r>
                        <a:rPr lang="en-US" sz="1000"/>
                        <a:t>2</a:t>
                      </a:r>
                      <a:endParaRPr lang="en-US" sz="1000"/>
                    </a:p>
                  </a:txBody>
                  <a:tcPr/>
                </a:tc>
                <a:tc>
                  <a:txBody>
                    <a:bodyPr/>
                    <a:lstStyle/>
                    <a:p>
                      <a:r>
                        <a:rPr lang="en-US" sz="1000"/>
                        <a:t>40</a:t>
                      </a:r>
                      <a:endParaRPr lang="en-US" sz="1000"/>
                    </a:p>
                  </a:txBody>
                  <a:tcPr/>
                </a:tc>
                <a:tc>
                  <a:txBody>
                    <a:bodyPr/>
                    <a:lstStyle/>
                    <a:p>
                      <a:r>
                        <a:rPr lang="en-US" sz="1000"/>
                        <a:t>0.4358%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0107476"/>
                  </a:ext>
                </a:extLst>
              </a:tr>
              <a:tr h="370840">
                <a:tc>
                  <a:txBody>
                    <a:bodyPr/>
                    <a:lstStyle/>
                    <a:p>
                      <a:r>
                        <a:rPr lang="es-ES" sz="1000" b="1"/>
                        <a:t>Secretaría de Ambiente y Espacio Público Rosario - 2016-12-11 20:36:17</a:t>
                      </a:r>
                      <a:r>
                        <a:rPr lang="es-ES" sz="1000"/>
                        <a:t>
Despedimos el año con una Feria para Recuperar, Reutilizar, Reciclar y Reducir. 
Mirá todas las actividades en el evento ¡Te esperamos! 🎄🎉👏</a:t>
                      </a:r>
                      <a:endParaRPr lang="en-US" sz="1000"/>
                    </a:p>
                  </a:txBody>
                  <a:tcPr/>
                </a:tc>
                <a:tc>
                  <a:txBody>
                    <a:bodyPr/>
                    <a:lstStyle/>
                    <a:p>
                      <a:r>
                        <a:rPr lang="en-US" sz="1000"/>
                        <a:t>123</a:t>
                      </a:r>
                      <a:endParaRPr lang="en-US" sz="1000"/>
                    </a:p>
                  </a:txBody>
                  <a:tcPr/>
                </a:tc>
                <a:tc>
                  <a:txBody>
                    <a:bodyPr/>
                    <a:lstStyle/>
                    <a:p>
                      <a:r>
                        <a:rPr lang="en-US" sz="1000"/>
                        <a:t>111</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0.3443%</a:t>
                      </a:r>
                      <a:endParaRPr lang="en-US" sz="1000"/>
                    </a:p>
                  </a:txBody>
                  <a:tcPr/>
                </a:tc>
                <a:tc>
                  <a:txBody>
                    <a:bodyPr/>
                    <a:lstStyle/>
                    <a:p>
                      <a:r>
                        <a:rPr lang="en-US" sz="1000"/>
                        <a:t>Event</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76826713"/>
                  </a:ext>
                </a:extLst>
              </a:tr>
              <a:tr h="370840">
                <a:tc>
                  <a:txBody>
                    <a:bodyPr/>
                    <a:lstStyle/>
                    <a:p>
                      <a:r>
                        <a:rPr lang="es-ES" sz="1000" b="1"/>
                        <a:t>Secretaría de Ambiente y Espacio Público Rosario - 2016-12-27 12:07:01</a:t>
                      </a:r>
                      <a:r>
                        <a:rPr lang="es-ES" sz="1000"/>
                        <a:t>
</a:t>
                      </a:r>
                      <a:endParaRPr lang="en-US" sz="1000"/>
                    </a:p>
                  </a:txBody>
                  <a:tcPr/>
                </a:tc>
                <a:tc>
                  <a:txBody>
                    <a:bodyPr/>
                    <a:lstStyle/>
                    <a:p>
                      <a:r>
                        <a:rPr lang="en-US" sz="1000"/>
                        <a:t>122</a:t>
                      </a:r>
                      <a:endParaRPr lang="en-US" sz="1000"/>
                    </a:p>
                  </a:txBody>
                  <a:tcPr/>
                </a:tc>
                <a:tc>
                  <a:txBody>
                    <a:bodyPr/>
                    <a:lstStyle/>
                    <a:p>
                      <a:r>
                        <a:rPr lang="en-US" sz="1000"/>
                        <a:t>101</a:t>
                      </a:r>
                      <a:endParaRPr lang="en-US" sz="1000"/>
                    </a:p>
                  </a:txBody>
                  <a:tcPr/>
                </a:tc>
                <a:tc>
                  <a:txBody>
                    <a:bodyPr/>
                    <a:lstStyle/>
                    <a:p>
                      <a:r>
                        <a:rPr lang="en-US" sz="1000"/>
                        <a:t>21</a:t>
                      </a:r>
                      <a:endParaRPr lang="en-US" sz="1000"/>
                    </a:p>
                  </a:txBody>
                  <a:tcPr/>
                </a:tc>
                <a:tc>
                  <a:txBody>
                    <a:bodyPr/>
                    <a:lstStyle/>
                    <a:p>
                      <a:r>
                        <a:rPr lang="en-US" sz="1000"/>
                        <a:t>0</a:t>
                      </a:r>
                      <a:endParaRPr lang="en-US" sz="1000"/>
                    </a:p>
                  </a:txBody>
                  <a:tcPr/>
                </a:tc>
                <a:tc>
                  <a:txBody>
                    <a:bodyPr/>
                    <a:lstStyle/>
                    <a:p>
                      <a:r>
                        <a:rPr lang="en-US" sz="1000"/>
                        <a:t>0.3406%</a:t>
                      </a:r>
                      <a:endParaRPr lang="en-US" sz="1000"/>
                    </a:p>
                  </a:txBody>
                  <a:tcPr/>
                </a:tc>
                <a:tc>
                  <a:txBody>
                    <a:bodyPr/>
                    <a:lstStyle/>
                    <a:p>
                      <a:r>
                        <a:rPr lang="en-US" sz="1000"/>
                        <a:t>Event</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3212900"/>
                  </a:ext>
                </a:extLst>
              </a:tr>
              <a:tr h="370840">
                <a:tc>
                  <a:txBody>
                    <a:bodyPr/>
                    <a:lstStyle/>
                    <a:p>
                      <a:r>
                        <a:rPr lang="es-ES" sz="1000" b="1"/>
                        <a:t>Movilidad Rosario - 2016-12-17 17:17:56</a:t>
                      </a:r>
                      <a:r>
                        <a:rPr lang="es-ES" sz="1000"/>
                        <a:t>
⚠️ ATENCIÓN ⚠️ ESTE LUNES NO HABRÁ SERVICIO DE TRANSPORTE HASTA EL MEDIODÍA.
El Ente de la Movilidad de Rosario informa que el servicio de transporte urbano de la ciudad de Rosario se verá interrumpido durante las primeras horas del lunes 19 de diciembre, desde las 5 hs. y hasta las 12 hs. A partir de ese horario, se retomarán los servicios de manera gradual hasta normalizar el mismo. 
Mas info: http://bit.ly/2hvocLb</a:t>
                      </a:r>
                      <a:endParaRPr lang="en-US" sz="1000"/>
                    </a:p>
                  </a:txBody>
                  <a:tcPr/>
                </a:tc>
                <a:tc>
                  <a:txBody>
                    <a:bodyPr/>
                    <a:lstStyle/>
                    <a:p>
                      <a:r>
                        <a:rPr lang="en-US" sz="1000"/>
                        <a:t>120</a:t>
                      </a:r>
                      <a:endParaRPr lang="en-US" sz="1000"/>
                    </a:p>
                  </a:txBody>
                  <a:tcPr/>
                </a:tc>
                <a:tc>
                  <a:txBody>
                    <a:bodyPr/>
                    <a:lstStyle/>
                    <a:p>
                      <a:r>
                        <a:rPr lang="en-US" sz="1000"/>
                        <a:t>30</a:t>
                      </a:r>
                      <a:endParaRPr lang="en-US" sz="1000"/>
                    </a:p>
                  </a:txBody>
                  <a:tcPr/>
                </a:tc>
                <a:tc>
                  <a:txBody>
                    <a:bodyPr/>
                    <a:lstStyle/>
                    <a:p>
                      <a:r>
                        <a:rPr lang="en-US" sz="1000"/>
                        <a:t>12</a:t>
                      </a:r>
                      <a:endParaRPr lang="en-US" sz="1000"/>
                    </a:p>
                  </a:txBody>
                  <a:tcPr/>
                </a:tc>
                <a:tc>
                  <a:txBody>
                    <a:bodyPr/>
                    <a:lstStyle/>
                    <a:p>
                      <a:r>
                        <a:rPr lang="en-US" sz="1000"/>
                        <a:t>78</a:t>
                      </a:r>
                      <a:endParaRPr lang="en-US" sz="1000"/>
                    </a:p>
                  </a:txBody>
                  <a:tcPr/>
                </a:tc>
                <a:tc>
                  <a:txBody>
                    <a:bodyPr/>
                    <a:lstStyle/>
                    <a:p>
                      <a:r>
                        <a:rPr lang="en-US" sz="1000"/>
                        <a:t>2.0562%</a:t>
                      </a:r>
                      <a:endParaRPr lang="en-US" sz="1000"/>
                    </a:p>
                  </a:txBody>
                  <a:tcPr/>
                </a:tc>
                <a:tc>
                  <a:txBody>
                    <a:bodyPr/>
                    <a:lstStyle/>
                    <a:p>
                      <a:r>
                        <a:rPr lang="en-US" sz="1000"/>
                        <a:t>Status</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90296465"/>
                  </a:ext>
                </a:extLst>
              </a:tr>
              <a:tr h="370840">
                <a:tc>
                  <a:txBody>
                    <a:bodyPr/>
                    <a:lstStyle/>
                    <a:p>
                      <a:r>
                        <a:rPr lang="en-US" sz="1000" b="1"/>
                        <a:t>Movilidad Rosario - 2016-12-29 13:12:12</a:t>
                      </a:r>
                      <a:r>
                        <a:rPr lang="en-US" sz="1000"/>
                        <a:t>
#LíneadeLaCosta &gt;&gt; pantallas de información multimedia, wifi gratuito, cámaras de video vigilancia, aire acondicionado, portabicis.</a:t>
                      </a:r>
                      <a:endParaRPr lang="en-US" sz="1000"/>
                    </a:p>
                  </a:txBody>
                  <a:tcPr/>
                </a:tc>
                <a:tc>
                  <a:txBody>
                    <a:bodyPr/>
                    <a:lstStyle/>
                    <a:p>
                      <a:r>
                        <a:rPr lang="en-US" sz="1000"/>
                        <a:t>107</a:t>
                      </a:r>
                      <a:endParaRPr lang="en-US" sz="1000"/>
                    </a:p>
                  </a:txBody>
                  <a:tcPr/>
                </a:tc>
                <a:tc>
                  <a:txBody>
                    <a:bodyPr/>
                    <a:lstStyle/>
                    <a:p>
                      <a:r>
                        <a:rPr lang="en-US" sz="1000"/>
                        <a:t>67</a:t>
                      </a:r>
                      <a:endParaRPr lang="en-US" sz="1000"/>
                    </a:p>
                  </a:txBody>
                  <a:tcPr/>
                </a:tc>
                <a:tc>
                  <a:txBody>
                    <a:bodyPr/>
                    <a:lstStyle/>
                    <a:p>
                      <a:r>
                        <a:rPr lang="en-US" sz="1000"/>
                        <a:t>15</a:t>
                      </a:r>
                      <a:endParaRPr lang="en-US" sz="1000"/>
                    </a:p>
                  </a:txBody>
                  <a:tcPr/>
                </a:tc>
                <a:tc>
                  <a:txBody>
                    <a:bodyPr/>
                    <a:lstStyle/>
                    <a:p>
                      <a:r>
                        <a:rPr lang="en-US" sz="1000"/>
                        <a:t>25</a:t>
                      </a:r>
                      <a:endParaRPr lang="en-US" sz="1000"/>
                    </a:p>
                  </a:txBody>
                  <a:tcPr/>
                </a:tc>
                <a:tc>
                  <a:txBody>
                    <a:bodyPr/>
                    <a:lstStyle/>
                    <a:p>
                      <a:r>
                        <a:rPr lang="en-US" sz="1000"/>
                        <a:t>1.8194%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5281106"/>
                  </a:ext>
                </a:extLst>
              </a:tr>
              <a:tr h="370840">
                <a:tc>
                  <a:txBody>
                    <a:bodyPr/>
                    <a:lstStyle/>
                    <a:p>
                      <a:r>
                        <a:rPr lang="es-ES" sz="1000" b="1"/>
                        <a:t>Secretaría de Desarrollo Social de Rosario - 2016-12-06 14:24:33</a:t>
                      </a:r>
                      <a:r>
                        <a:rPr lang="es-ES" sz="1000"/>
                        <a:t>
☀☀☀¡Se viene la temporada de verano 2016-2017 en las piletas municipales! ☀☀☀
Desde el sábado 10/12 se puede disfrutar de los natatorios públicos, en tanto el lunes 19 arrancan las colonias de verano y escuelas de natación, cuya inscripción abre el lunes 12, de 9 a 12 hs. en todos los predios municipales.</a:t>
                      </a:r>
                      <a:endParaRPr lang="en-US" sz="1000"/>
                    </a:p>
                  </a:txBody>
                  <a:tcPr/>
                </a:tc>
                <a:tc>
                  <a:txBody>
                    <a:bodyPr/>
                    <a:lstStyle/>
                    <a:p>
                      <a:r>
                        <a:rPr lang="en-US" sz="1000"/>
                        <a:t>106</a:t>
                      </a:r>
                      <a:endParaRPr lang="en-US" sz="1000"/>
                    </a:p>
                  </a:txBody>
                  <a:tcPr/>
                </a:tc>
                <a:tc>
                  <a:txBody>
                    <a:bodyPr/>
                    <a:lstStyle/>
                    <a:p>
                      <a:r>
                        <a:rPr lang="en-US" sz="1000"/>
                        <a:t>20</a:t>
                      </a:r>
                      <a:endParaRPr lang="en-US" sz="1000"/>
                    </a:p>
                  </a:txBody>
                  <a:tcPr/>
                </a:tc>
                <a:tc>
                  <a:txBody>
                    <a:bodyPr/>
                    <a:lstStyle/>
                    <a:p>
                      <a:r>
                        <a:rPr lang="en-US" sz="1000"/>
                        <a:t>9</a:t>
                      </a:r>
                      <a:endParaRPr lang="en-US" sz="1000"/>
                    </a:p>
                  </a:txBody>
                  <a:tcPr/>
                </a:tc>
                <a:tc>
                  <a:txBody>
                    <a:bodyPr/>
                    <a:lstStyle/>
                    <a:p>
                      <a:r>
                        <a:rPr lang="en-US" sz="1000"/>
                        <a:t>77</a:t>
                      </a:r>
                      <a:endParaRPr lang="en-US" sz="1000"/>
                    </a:p>
                  </a:txBody>
                  <a:tcPr/>
                </a:tc>
                <a:tc>
                  <a:txBody>
                    <a:bodyPr/>
                    <a:lstStyle/>
                    <a:p>
                      <a:r>
                        <a:rPr lang="en-US" sz="1000"/>
                        <a:t>3.0832%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3617321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505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81138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9782859"/>
                    </a:ext>
                  </a:extLst>
                </a:gridCol>
                <a:gridCol w="658368">
                  <a:extLst>
                    <a:ext uri="{9D8B030D-6E8A-4147-A177-3AD203B41FA5}">
                      <a16:colId xmlns:a16="http://schemas.microsoft.com/office/drawing/2014/main" val="535550251"/>
                    </a:ext>
                  </a:extLst>
                </a:gridCol>
                <a:gridCol w="658368">
                  <a:extLst>
                    <a:ext uri="{9D8B030D-6E8A-4147-A177-3AD203B41FA5}">
                      <a16:colId xmlns:a16="http://schemas.microsoft.com/office/drawing/2014/main" val="3298484673"/>
                    </a:ext>
                  </a:extLst>
                </a:gridCol>
                <a:gridCol w="658368">
                  <a:extLst>
                    <a:ext uri="{9D8B030D-6E8A-4147-A177-3AD203B41FA5}">
                      <a16:colId xmlns:a16="http://schemas.microsoft.com/office/drawing/2014/main" val="2444618991"/>
                    </a:ext>
                  </a:extLst>
                </a:gridCol>
                <a:gridCol w="658368">
                  <a:extLst>
                    <a:ext uri="{9D8B030D-6E8A-4147-A177-3AD203B41FA5}">
                      <a16:colId xmlns:a16="http://schemas.microsoft.com/office/drawing/2014/main" val="494136985"/>
                    </a:ext>
                  </a:extLst>
                </a:gridCol>
                <a:gridCol w="658368">
                  <a:extLst>
                    <a:ext uri="{9D8B030D-6E8A-4147-A177-3AD203B41FA5}">
                      <a16:colId xmlns:a16="http://schemas.microsoft.com/office/drawing/2014/main" val="2514391633"/>
                    </a:ext>
                  </a:extLst>
                </a:gridCol>
                <a:gridCol w="658368">
                  <a:extLst>
                    <a:ext uri="{9D8B030D-6E8A-4147-A177-3AD203B41FA5}">
                      <a16:colId xmlns:a16="http://schemas.microsoft.com/office/drawing/2014/main" val="1003283713"/>
                    </a:ext>
                  </a:extLst>
                </a:gridCol>
                <a:gridCol w="658368">
                  <a:extLst>
                    <a:ext uri="{9D8B030D-6E8A-4147-A177-3AD203B41FA5}">
                      <a16:colId xmlns:a16="http://schemas.microsoft.com/office/drawing/2014/main" val="137170010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817214984"/>
                  </a:ext>
                </a:extLst>
              </a:tr>
              <a:tr h="370840">
                <a:tc>
                  <a:txBody>
                    <a:bodyPr/>
                    <a:lstStyle/>
                    <a:p>
                      <a:r>
                        <a:rPr lang="es-ES" sz="1000" b="1"/>
                        <a:t>Salud Rosario - 2016-12-02 11:58:07</a:t>
                      </a:r>
                      <a:r>
                        <a:rPr lang="es-ES" sz="1000"/>
                        <a:t>
Incorporamos un nuevo equipamiento para realizar estudios de carga viral de #VIH.
Este aparato que funcionará en el #Cemar permitirá que los resultados, que antes tardaban entre 10 y 15 días se obtengan en 5 días. Leé la nota completa&gt; https://goo.gl/yw2Cpa</a:t>
                      </a:r>
                      <a:endParaRPr lang="en-US" sz="1000"/>
                    </a:p>
                  </a:txBody>
                  <a:tcPr/>
                </a:tc>
                <a:tc>
                  <a:txBody>
                    <a:bodyPr/>
                    <a:lstStyle/>
                    <a:p>
                      <a:r>
                        <a:rPr lang="en-US" sz="1000"/>
                        <a:t>85</a:t>
                      </a:r>
                      <a:endParaRPr lang="en-US" sz="1000"/>
                    </a:p>
                  </a:txBody>
                  <a:tcPr/>
                </a:tc>
                <a:tc>
                  <a:txBody>
                    <a:bodyPr/>
                    <a:lstStyle/>
                    <a:p>
                      <a:r>
                        <a:rPr lang="en-US" sz="1000"/>
                        <a:t>58</a:t>
                      </a:r>
                      <a:endParaRPr lang="en-US" sz="1000"/>
                    </a:p>
                  </a:txBody>
                  <a:tcPr/>
                </a:tc>
                <a:tc>
                  <a:txBody>
                    <a:bodyPr/>
                    <a:lstStyle/>
                    <a:p>
                      <a:r>
                        <a:rPr lang="en-US" sz="1000"/>
                        <a:t>2</a:t>
                      </a:r>
                      <a:endParaRPr lang="en-US" sz="1000"/>
                    </a:p>
                  </a:txBody>
                  <a:tcPr/>
                </a:tc>
                <a:tc>
                  <a:txBody>
                    <a:bodyPr/>
                    <a:lstStyle/>
                    <a:p>
                      <a:r>
                        <a:rPr lang="en-US" sz="1000"/>
                        <a:t>25</a:t>
                      </a:r>
                      <a:endParaRPr lang="en-US" sz="1000"/>
                    </a:p>
                  </a:txBody>
                  <a:tcPr/>
                </a:tc>
                <a:tc>
                  <a:txBody>
                    <a:bodyPr/>
                    <a:lstStyle/>
                    <a:p>
                      <a:r>
                        <a:rPr lang="en-US" sz="1000"/>
                        <a:t>2.0712%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73626198"/>
                  </a:ext>
                </a:extLst>
              </a:tr>
              <a:tr h="370840">
                <a:tc>
                  <a:txBody>
                    <a:bodyPr/>
                    <a:lstStyle/>
                    <a:p>
                      <a:r>
                        <a:rPr lang="es-ES" sz="1000" b="1"/>
                        <a:t>Secretaría de Ambiente y Espacio Público Rosario - 2016-12-21 11:00:02</a:t>
                      </a:r>
                      <a:r>
                        <a:rPr lang="es-ES" sz="1000"/>
                        <a:t>
Quedó oficialmente inaugurado el muelle, pasarelas y mirador en el #LegadoDeliot, primer paso para el desarrollo de este importante proyecto ecoturístico. Conocé más detalles → https://goo.gl/WOd9Nh</a:t>
                      </a:r>
                      <a:endParaRPr lang="en-US" sz="1000"/>
                    </a:p>
                  </a:txBody>
                  <a:tcPr/>
                </a:tc>
                <a:tc>
                  <a:txBody>
                    <a:bodyPr/>
                    <a:lstStyle/>
                    <a:p>
                      <a:r>
                        <a:rPr lang="en-US" sz="1000"/>
                        <a:t>81</a:t>
                      </a:r>
                      <a:endParaRPr lang="en-US" sz="1000"/>
                    </a:p>
                  </a:txBody>
                  <a:tcPr/>
                </a:tc>
                <a:tc>
                  <a:txBody>
                    <a:bodyPr/>
                    <a:lstStyle/>
                    <a:p>
                      <a:r>
                        <a:rPr lang="en-US" sz="1000"/>
                        <a:t>61</a:t>
                      </a:r>
                      <a:endParaRPr lang="en-US" sz="1000"/>
                    </a:p>
                  </a:txBody>
                  <a:tcPr/>
                </a:tc>
                <a:tc>
                  <a:txBody>
                    <a:bodyPr/>
                    <a:lstStyle/>
                    <a:p>
                      <a:r>
                        <a:rPr lang="en-US" sz="1000"/>
                        <a:t>2</a:t>
                      </a:r>
                      <a:endParaRPr lang="en-US" sz="1000"/>
                    </a:p>
                  </a:txBody>
                  <a:tcPr/>
                </a:tc>
                <a:tc>
                  <a:txBody>
                    <a:bodyPr/>
                    <a:lstStyle/>
                    <a:p>
                      <a:r>
                        <a:rPr lang="en-US" sz="1000"/>
                        <a:t>18</a:t>
                      </a:r>
                      <a:endParaRPr lang="en-US" sz="1000"/>
                    </a:p>
                  </a:txBody>
                  <a:tcPr/>
                </a:tc>
                <a:tc>
                  <a:txBody>
                    <a:bodyPr/>
                    <a:lstStyle/>
                    <a:p>
                      <a:r>
                        <a:rPr lang="en-US" sz="1000"/>
                        <a:t>0.2264%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09652631"/>
                  </a:ext>
                </a:extLst>
              </a:tr>
              <a:tr h="370840">
                <a:tc>
                  <a:txBody>
                    <a:bodyPr/>
                    <a:lstStyle/>
                    <a:p>
                      <a:r>
                        <a:rPr lang="es-ES" sz="1000" b="1"/>
                        <a:t>Secretaría de Ambiente y Espacio Público Rosario - 2016-12-18 14:47:08</a:t>
                      </a:r>
                      <a:r>
                        <a:rPr lang="es-ES" sz="1000"/>
                        <a:t>
#FeriaDeLasR👏 Cientos de rosarinos se acercaron a la plaza San Martín para aprovechar las propuestas Canjeamos por Naturaleza, #Rosario Repara y Los alimentos no se tiran ➡ http://bit.ly/2hxmXex</a:t>
                      </a:r>
                      <a:endParaRPr lang="en-US" sz="1000"/>
                    </a:p>
                  </a:txBody>
                  <a:tcPr/>
                </a:tc>
                <a:tc>
                  <a:txBody>
                    <a:bodyPr/>
                    <a:lstStyle/>
                    <a:p>
                      <a:r>
                        <a:rPr lang="en-US" sz="1000"/>
                        <a:t>72</a:t>
                      </a:r>
                      <a:endParaRPr lang="en-US" sz="1000"/>
                    </a:p>
                  </a:txBody>
                  <a:tcPr/>
                </a:tc>
                <a:tc>
                  <a:txBody>
                    <a:bodyPr/>
                    <a:lstStyle/>
                    <a:p>
                      <a:r>
                        <a:rPr lang="en-US" sz="1000"/>
                        <a:t>57</a:t>
                      </a:r>
                      <a:endParaRPr lang="en-US" sz="1000"/>
                    </a:p>
                  </a:txBody>
                  <a:tcPr/>
                </a:tc>
                <a:tc>
                  <a:txBody>
                    <a:bodyPr/>
                    <a:lstStyle/>
                    <a:p>
                      <a:r>
                        <a:rPr lang="en-US" sz="1000"/>
                        <a:t>8</a:t>
                      </a:r>
                      <a:endParaRPr lang="en-US" sz="1000"/>
                    </a:p>
                  </a:txBody>
                  <a:tcPr/>
                </a:tc>
                <a:tc>
                  <a:txBody>
                    <a:bodyPr/>
                    <a:lstStyle/>
                    <a:p>
                      <a:r>
                        <a:rPr lang="en-US" sz="1000"/>
                        <a:t>7</a:t>
                      </a:r>
                      <a:endParaRPr lang="en-US" sz="1000"/>
                    </a:p>
                  </a:txBody>
                  <a:tcPr/>
                </a:tc>
                <a:tc>
                  <a:txBody>
                    <a:bodyPr/>
                    <a:lstStyle/>
                    <a:p>
                      <a:r>
                        <a:rPr lang="en-US" sz="1000"/>
                        <a:t>0.2013%</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91408571"/>
                  </a:ext>
                </a:extLst>
              </a:tr>
              <a:tr h="370840">
                <a:tc>
                  <a:txBody>
                    <a:bodyPr/>
                    <a:lstStyle/>
                    <a:p>
                      <a:r>
                        <a:rPr lang="es-ES" sz="1000" b="1"/>
                        <a:t>Movilidad Rosario - 2016-12-15 12:08:31</a:t>
                      </a:r>
                      <a:r>
                        <a:rPr lang="es-ES" sz="1000"/>
                        <a:t>
➡️ El viernes 16 de diciembre, de 17 a 19, las propuestas #CanjeamosPorNaturaleza #RosarioRepara y  Los alimentos no se tiran se realizarán en forma simultánea en la plaza San Martín.</a:t>
                      </a:r>
                      <a:endParaRPr lang="en-US" sz="1000"/>
                    </a:p>
                  </a:txBody>
                  <a:tcPr/>
                </a:tc>
                <a:tc>
                  <a:txBody>
                    <a:bodyPr/>
                    <a:lstStyle/>
                    <a:p>
                      <a:r>
                        <a:rPr lang="en-US" sz="1000"/>
                        <a:t>68</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34</a:t>
                      </a:r>
                      <a:endParaRPr lang="en-US" sz="1000"/>
                    </a:p>
                  </a:txBody>
                  <a:tcPr/>
                </a:tc>
                <a:tc>
                  <a:txBody>
                    <a:bodyPr/>
                    <a:lstStyle/>
                    <a:p>
                      <a:r>
                        <a:rPr lang="en-US" sz="1000"/>
                        <a:t>1.1672%</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39565067"/>
                  </a:ext>
                </a:extLst>
              </a:tr>
              <a:tr h="370840">
                <a:tc>
                  <a:txBody>
                    <a:bodyPr/>
                    <a:lstStyle/>
                    <a:p>
                      <a:r>
                        <a:rPr lang="es-ES" sz="1000" b="1"/>
                        <a:t>Movilidad Rosario - 2016-12-18 12:04:36</a:t>
                      </a:r>
                      <a:r>
                        <a:rPr lang="es-ES" sz="1000"/>
                        <a:t>
⚠️ ATENCIÓN ⚠️ ESTE LUNES NO HABRÁ SERVICIO DE TRANSPORTE HASTA EL MEDIODÍA.
El Ente de la Movilidad de Rosario informa que el servicio de transporte urbano de la ciudad de Rosario se verá interrumpido durante las primeras horas del lunes 19 de diciembre, desde las 5 hs. y hasta las 12 hs. A partir de ese horario, se retomarán los servicios de manera gradual hasta normalizar el mismo. 
Mas info: http://bit.ly/2hvocLb</a:t>
                      </a:r>
                      <a:endParaRPr lang="en-US" sz="1000"/>
                    </a:p>
                  </a:txBody>
                  <a:tcPr/>
                </a:tc>
                <a:tc>
                  <a:txBody>
                    <a:bodyPr/>
                    <a:lstStyle/>
                    <a:p>
                      <a:r>
                        <a:rPr lang="en-US" sz="1000"/>
                        <a:t>63</a:t>
                      </a:r>
                      <a:endParaRPr lang="en-US" sz="1000"/>
                    </a:p>
                  </a:txBody>
                  <a:tcPr/>
                </a:tc>
                <a:tc>
                  <a:txBody>
                    <a:bodyPr/>
                    <a:lstStyle/>
                    <a:p>
                      <a:r>
                        <a:rPr lang="en-US" sz="1000"/>
                        <a:t>21</a:t>
                      </a:r>
                      <a:endParaRPr lang="en-US" sz="1000"/>
                    </a:p>
                  </a:txBody>
                  <a:tcPr/>
                </a:tc>
                <a:tc>
                  <a:txBody>
                    <a:bodyPr/>
                    <a:lstStyle/>
                    <a:p>
                      <a:r>
                        <a:rPr lang="en-US" sz="1000"/>
                        <a:t>10</a:t>
                      </a:r>
                      <a:endParaRPr lang="en-US" sz="1000"/>
                    </a:p>
                  </a:txBody>
                  <a:tcPr/>
                </a:tc>
                <a:tc>
                  <a:txBody>
                    <a:bodyPr/>
                    <a:lstStyle/>
                    <a:p>
                      <a:r>
                        <a:rPr lang="en-US" sz="1000"/>
                        <a:t>32</a:t>
                      </a:r>
                      <a:endParaRPr lang="en-US" sz="1000"/>
                    </a:p>
                  </a:txBody>
                  <a:tcPr/>
                </a:tc>
                <a:tc>
                  <a:txBody>
                    <a:bodyPr/>
                    <a:lstStyle/>
                    <a:p>
                      <a:r>
                        <a:rPr lang="en-US" sz="1000"/>
                        <a:t>1.0758%</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10814313"/>
                  </a:ext>
                </a:extLst>
              </a:tr>
              <a:tr h="370840">
                <a:tc>
                  <a:txBody>
                    <a:bodyPr/>
                    <a:lstStyle/>
                    <a:p>
                      <a:r>
                        <a:rPr lang="es-ES" sz="1000" b="1"/>
                        <a:t>Secretaría de Ambiente y Espacio Público Rosario - 2016-12-15 14:13:05</a:t>
                      </a:r>
                      <a:r>
                        <a:rPr lang="es-ES" sz="1000"/>
                        <a:t>
#CorredoresAmbientales Más verde en Alberdi. 
Esta semana comenzamos la plantación de 72 ejemplares de jacarandá y 800 arbustos en zona del serrucho.</a:t>
                      </a:r>
                      <a:endParaRPr lang="en-US" sz="1000"/>
                    </a:p>
                  </a:txBody>
                  <a:tcPr/>
                </a:tc>
                <a:tc>
                  <a:txBody>
                    <a:bodyPr/>
                    <a:lstStyle/>
                    <a:p>
                      <a:r>
                        <a:rPr lang="en-US" sz="1000"/>
                        <a:t>62</a:t>
                      </a:r>
                      <a:endParaRPr lang="en-US" sz="1000"/>
                    </a:p>
                  </a:txBody>
                  <a:tcPr/>
                </a:tc>
                <a:tc>
                  <a:txBody>
                    <a:bodyPr/>
                    <a:lstStyle/>
                    <a:p>
                      <a:r>
                        <a:rPr lang="en-US" sz="1000"/>
                        <a:t>48</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0.1734%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87906449"/>
                  </a:ext>
                </a:extLst>
              </a:tr>
              <a:tr h="370840">
                <a:tc>
                  <a:txBody>
                    <a:bodyPr/>
                    <a:lstStyle/>
                    <a:p>
                      <a:r>
                        <a:rPr lang="es-ES" sz="1000" b="1"/>
                        <a:t>Secretaría de Ambiente y Espacio Público Rosario - 2016-12-20 20:00:01</a:t>
                      </a:r>
                      <a:r>
                        <a:rPr lang="es-ES" sz="1000"/>
                        <a:t>
1/3 de los alimentos que se producen en el mundo se desperdicia. En estas fiestas, no los tires, compartilos. #LosAlimentosNoSeTiran</a:t>
                      </a:r>
                      <a:endParaRPr lang="en-US" sz="1000"/>
                    </a:p>
                  </a:txBody>
                  <a:tcPr/>
                </a:tc>
                <a:tc>
                  <a:txBody>
                    <a:bodyPr/>
                    <a:lstStyle/>
                    <a:p>
                      <a:r>
                        <a:rPr lang="en-US" sz="1000"/>
                        <a:t>62</a:t>
                      </a:r>
                      <a:endParaRPr lang="en-US" sz="1000"/>
                    </a:p>
                  </a:txBody>
                  <a:tcPr/>
                </a:tc>
                <a:tc>
                  <a:txBody>
                    <a:bodyPr/>
                    <a:lstStyle/>
                    <a:p>
                      <a:r>
                        <a:rPr lang="en-US" sz="1000"/>
                        <a:t>37</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tc>
                  <a:txBody>
                    <a:bodyPr/>
                    <a:lstStyle/>
                    <a:p>
                      <a:r>
                        <a:rPr lang="en-US" sz="1000"/>
                        <a:t>0.1733%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03669491"/>
                  </a:ext>
                </a:extLst>
              </a:tr>
              <a:tr h="370840">
                <a:tc>
                  <a:txBody>
                    <a:bodyPr/>
                    <a:lstStyle/>
                    <a:p>
                      <a:r>
                        <a:rPr lang="es-ES" sz="1000" b="1"/>
                        <a:t>Secretaría de Desarrollo Social de Rosario - 2016-12-12 17:38:38</a:t>
                      </a:r>
                      <a:r>
                        <a:rPr lang="es-ES" sz="1000"/>
                        <a:t>
¡Atenti! 🏊☀ Empiezan las colonias de verano en las piletas municipales. A partir de hoy podés inscribirte. ¡Te esperamos! 👉 http://bit.ly/2hiSQYm</a:t>
                      </a:r>
                      <a:endParaRPr lang="en-US" sz="1000"/>
                    </a:p>
                  </a:txBody>
                  <a:tcPr/>
                </a:tc>
                <a:tc>
                  <a:txBody>
                    <a:bodyPr/>
                    <a:lstStyle/>
                    <a:p>
                      <a:r>
                        <a:rPr lang="en-US" sz="1000"/>
                        <a:t>62</a:t>
                      </a:r>
                      <a:endParaRPr lang="en-US" sz="1000"/>
                    </a:p>
                  </a:txBody>
                  <a:tcPr/>
                </a:tc>
                <a:tc>
                  <a:txBody>
                    <a:bodyPr/>
                    <a:lstStyle/>
                    <a:p>
                      <a:r>
                        <a:rPr lang="en-US" sz="1000"/>
                        <a:t>28</a:t>
                      </a:r>
                      <a:endParaRPr lang="en-US" sz="1000"/>
                    </a:p>
                  </a:txBody>
                  <a:tcPr/>
                </a:tc>
                <a:tc>
                  <a:txBody>
                    <a:bodyPr/>
                    <a:lstStyle/>
                    <a:p>
                      <a:r>
                        <a:rPr lang="en-US" sz="1000"/>
                        <a:t>2</a:t>
                      </a:r>
                      <a:endParaRPr lang="en-US" sz="1000"/>
                    </a:p>
                  </a:txBody>
                  <a:tcPr/>
                </a:tc>
                <a:tc>
                  <a:txBody>
                    <a:bodyPr/>
                    <a:lstStyle/>
                    <a:p>
                      <a:r>
                        <a:rPr lang="en-US" sz="1000"/>
                        <a:t>32</a:t>
                      </a:r>
                      <a:endParaRPr lang="en-US" sz="1000"/>
                    </a:p>
                  </a:txBody>
                  <a:tcPr/>
                </a:tc>
                <a:tc>
                  <a:txBody>
                    <a:bodyPr/>
                    <a:lstStyle/>
                    <a:p>
                      <a:r>
                        <a:rPr lang="en-US" sz="1000"/>
                        <a:t>1.7634%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67208357"/>
                  </a:ext>
                </a:extLst>
              </a:tr>
              <a:tr h="370840">
                <a:tc>
                  <a:txBody>
                    <a:bodyPr/>
                    <a:lstStyle/>
                    <a:p>
                      <a:r>
                        <a:rPr lang="es-ES" sz="1000" b="1"/>
                        <a:t>Secretaría de Ambiente y Espacio Público Rosario - 2016-12-22 19:00:00</a:t>
                      </a:r>
                      <a:r>
                        <a:rPr lang="es-ES" sz="1000"/>
                        <a:t>
🍴 1/3 de los alimentos que se producen en el mundo se desperdicia. Comprá sólo lo que vas a consumir. Compartí lo que te sobre. #LosAlimentosNoSeTiran.</a:t>
                      </a:r>
                      <a:endParaRPr lang="en-US" sz="1000"/>
                    </a:p>
                  </a:txBody>
                  <a:tcPr/>
                </a:tc>
                <a:tc>
                  <a:txBody>
                    <a:bodyPr/>
                    <a:lstStyle/>
                    <a:p>
                      <a:r>
                        <a:rPr lang="en-US" sz="1000"/>
                        <a:t>59</a:t>
                      </a:r>
                      <a:endParaRPr lang="en-US" sz="1000"/>
                    </a:p>
                  </a:txBody>
                  <a:tcPr/>
                </a:tc>
                <a:tc>
                  <a:txBody>
                    <a:bodyPr/>
                    <a:lstStyle/>
                    <a:p>
                      <a:r>
                        <a:rPr lang="en-US" sz="1000"/>
                        <a:t>31</a:t>
                      </a:r>
                      <a:endParaRPr lang="en-US" sz="1000"/>
                    </a:p>
                  </a:txBody>
                  <a:tcPr/>
                </a:tc>
                <a:tc>
                  <a:txBody>
                    <a:bodyPr/>
                    <a:lstStyle/>
                    <a:p>
                      <a:r>
                        <a:rPr lang="en-US" sz="1000"/>
                        <a:t>0</a:t>
                      </a:r>
                      <a:endParaRPr lang="en-US" sz="1000"/>
                    </a:p>
                  </a:txBody>
                  <a:tcPr/>
                </a:tc>
                <a:tc>
                  <a:txBody>
                    <a:bodyPr/>
                    <a:lstStyle/>
                    <a:p>
                      <a:r>
                        <a:rPr lang="en-US" sz="1000"/>
                        <a:t>28</a:t>
                      </a:r>
                      <a:endParaRPr lang="en-US" sz="1000"/>
                    </a:p>
                  </a:txBody>
                  <a:tcPr/>
                </a:tc>
                <a:tc>
                  <a:txBody>
                    <a:bodyPr/>
                    <a:lstStyle/>
                    <a:p>
                      <a:r>
                        <a:rPr lang="en-US" sz="1000"/>
                        <a:t>0.1648%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73073920"/>
                  </a:ext>
                </a:extLst>
              </a:tr>
              <a:tr h="370840">
                <a:tc>
                  <a:txBody>
                    <a:bodyPr/>
                    <a:lstStyle/>
                    <a:p>
                      <a:r>
                        <a:rPr lang="es-ES" sz="1000" b="1"/>
                        <a:t>Salud Rosario - 2016-12-12 17:28:01</a:t>
                      </a:r>
                      <a:r>
                        <a:rPr lang="es-ES" sz="1000"/>
                        <a:t>
El Hospital #Vilela recibió por parte de FAOHP - Fundación Argentina OncoHematológica Pediátrica un importante equipamiento para el área de oncología pediátrica.
Leé la nota comlpeta!&gt; https://goo.gl/NfOU51</a:t>
                      </a:r>
                      <a:endParaRPr lang="en-US" sz="1000"/>
                    </a:p>
                  </a:txBody>
                  <a:tcPr/>
                </a:tc>
                <a:tc>
                  <a:txBody>
                    <a:bodyPr/>
                    <a:lstStyle/>
                    <a:p>
                      <a:r>
                        <a:rPr lang="en-US" sz="1000"/>
                        <a:t>58</a:t>
                      </a:r>
                      <a:endParaRPr lang="en-US" sz="1000"/>
                    </a:p>
                  </a:txBody>
                  <a:tcPr/>
                </a:tc>
                <a:tc>
                  <a:txBody>
                    <a:bodyPr/>
                    <a:lstStyle/>
                    <a:p>
                      <a:r>
                        <a:rPr lang="en-US" sz="1000"/>
                        <a:t>57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1.4057%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5042825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7797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36771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687580"/>
                    </a:ext>
                  </a:extLst>
                </a:gridCol>
                <a:gridCol w="658368">
                  <a:extLst>
                    <a:ext uri="{9D8B030D-6E8A-4147-A177-3AD203B41FA5}">
                      <a16:colId xmlns:a16="http://schemas.microsoft.com/office/drawing/2014/main" val="1742565436"/>
                    </a:ext>
                  </a:extLst>
                </a:gridCol>
                <a:gridCol w="658368">
                  <a:extLst>
                    <a:ext uri="{9D8B030D-6E8A-4147-A177-3AD203B41FA5}">
                      <a16:colId xmlns:a16="http://schemas.microsoft.com/office/drawing/2014/main" val="3577808200"/>
                    </a:ext>
                  </a:extLst>
                </a:gridCol>
                <a:gridCol w="658368">
                  <a:extLst>
                    <a:ext uri="{9D8B030D-6E8A-4147-A177-3AD203B41FA5}">
                      <a16:colId xmlns:a16="http://schemas.microsoft.com/office/drawing/2014/main" val="206768595"/>
                    </a:ext>
                  </a:extLst>
                </a:gridCol>
                <a:gridCol w="658368">
                  <a:extLst>
                    <a:ext uri="{9D8B030D-6E8A-4147-A177-3AD203B41FA5}">
                      <a16:colId xmlns:a16="http://schemas.microsoft.com/office/drawing/2014/main" val="882405696"/>
                    </a:ext>
                  </a:extLst>
                </a:gridCol>
                <a:gridCol w="658368">
                  <a:extLst>
                    <a:ext uri="{9D8B030D-6E8A-4147-A177-3AD203B41FA5}">
                      <a16:colId xmlns:a16="http://schemas.microsoft.com/office/drawing/2014/main" val="2064043542"/>
                    </a:ext>
                  </a:extLst>
                </a:gridCol>
                <a:gridCol w="658368">
                  <a:extLst>
                    <a:ext uri="{9D8B030D-6E8A-4147-A177-3AD203B41FA5}">
                      <a16:colId xmlns:a16="http://schemas.microsoft.com/office/drawing/2014/main" val="1554093222"/>
                    </a:ext>
                  </a:extLst>
                </a:gridCol>
                <a:gridCol w="658368">
                  <a:extLst>
                    <a:ext uri="{9D8B030D-6E8A-4147-A177-3AD203B41FA5}">
                      <a16:colId xmlns:a16="http://schemas.microsoft.com/office/drawing/2014/main" val="83634291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783194368"/>
                  </a:ext>
                </a:extLst>
              </a:tr>
              <a:tr h="370840">
                <a:tc>
                  <a:txBody>
                    <a:bodyPr/>
                    <a:lstStyle/>
                    <a:p>
                      <a:r>
                        <a:rPr lang="es-ES" sz="1000" b="1"/>
                        <a:t>Secretaría de Desarrollo Social de Rosario - 2016-12-29 14:32:23</a:t>
                      </a:r>
                      <a:r>
                        <a:rPr lang="es-ES" sz="1000"/>
                        <a:t>
Más de 2000 jóvenes de todos los barrios de nuestra ciudad participaron ayer del cierre del programa #Nuevaoportunidad ¡Felicitaciones a tod@s!😍😍 
http://bit.ly/2iuqbgO</a:t>
                      </a:r>
                      <a:endParaRPr lang="en-US" sz="1000"/>
                    </a:p>
                  </a:txBody>
                  <a:tcPr/>
                </a:tc>
                <a:tc>
                  <a:txBody>
                    <a:bodyPr/>
                    <a:lstStyle/>
                    <a:p>
                      <a:r>
                        <a:rPr lang="en-US" sz="1000"/>
                        <a:t>58</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26</a:t>
                      </a:r>
                      <a:endParaRPr lang="en-US" sz="1000"/>
                    </a:p>
                  </a:txBody>
                  <a:tcPr/>
                </a:tc>
                <a:tc>
                  <a:txBody>
                    <a:bodyPr/>
                    <a:lstStyle/>
                    <a:p>
                      <a:r>
                        <a:rPr lang="en-US" sz="1000"/>
                        <a:t>1.6134%</a:t>
                      </a:r>
                      <a:endParaRPr lang="en-US" sz="1000"/>
                    </a:p>
                  </a:txBody>
                  <a:tcPr/>
                </a:tc>
                <a:tc>
                  <a:txBody>
                    <a:bodyPr/>
                    <a:lstStyle/>
                    <a:p>
                      <a:r>
                        <a:rPr lang="en-US" sz="1000"/>
                        <a:t>Link</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092017616"/>
                  </a:ext>
                </a:extLst>
              </a:tr>
              <a:tr h="370840">
                <a:tc>
                  <a:txBody>
                    <a:bodyPr/>
                    <a:lstStyle/>
                    <a:p>
                      <a:r>
                        <a:rPr lang="es-ES" sz="1000" b="1"/>
                        <a:t>Secretaría de Ambiente y Espacio Público Rosario - 2016-12-16 12:22:39</a:t>
                      </a:r>
                      <a:r>
                        <a:rPr lang="es-ES" sz="1000"/>
                        <a:t>
🗓 HOY! Te esperamos en la Feria de las R, por primera vez, todo en un mismo lugar: Canjeamos por naturaleza + Los alimentos no se tiran + Rosario repara. ¡Te esperamos, no te lo pierdas! ♻️🎄✂🍎</a:t>
                      </a:r>
                      <a:endParaRPr lang="en-US" sz="1000"/>
                    </a:p>
                  </a:txBody>
                  <a:tcPr/>
                </a:tc>
                <a:tc>
                  <a:txBody>
                    <a:bodyPr/>
                    <a:lstStyle/>
                    <a:p>
                      <a:r>
                        <a:rPr lang="en-US" sz="1000"/>
                        <a:t>52</a:t>
                      </a:r>
                      <a:endParaRPr lang="en-US" sz="1000"/>
                    </a:p>
                  </a:txBody>
                  <a:tcPr/>
                </a:tc>
                <a:tc>
                  <a:txBody>
                    <a:bodyPr/>
                    <a:lstStyle/>
                    <a:p>
                      <a:r>
                        <a:rPr lang="en-US" sz="1000"/>
                        <a:t>49</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0.1454%</a:t>
                      </a:r>
                      <a:endParaRPr lang="en-US" sz="1000"/>
                    </a:p>
                  </a:txBody>
                  <a:tcPr/>
                </a:tc>
                <a:tc>
                  <a:txBody>
                    <a:bodyPr/>
                    <a:lstStyle/>
                    <a:p>
                      <a:r>
                        <a:rPr lang="en-US" sz="1000"/>
                        <a:t>Event</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83069053"/>
                  </a:ext>
                </a:extLst>
              </a:tr>
              <a:tr h="370840">
                <a:tc>
                  <a:txBody>
                    <a:bodyPr/>
                    <a:lstStyle/>
                    <a:p>
                      <a:r>
                        <a:rPr lang="es-ES" sz="1000" b="1"/>
                        <a:t>Movilidad Rosario - 2016-12-01 10:08:48</a:t>
                      </a:r>
                      <a:r>
                        <a:rPr lang="es-ES" sz="1000"/>
                        <a:t>
#MiBiciTuBici cumple hoy su primer aniversario de funcionamiento!!! 🚲🎈🚲</a:t>
                      </a:r>
                      <a:endParaRPr lang="en-US" sz="1000"/>
                    </a:p>
                  </a:txBody>
                  <a:tcPr/>
                </a:tc>
                <a:tc>
                  <a:txBody>
                    <a:bodyPr/>
                    <a:lstStyle/>
                    <a:p>
                      <a:r>
                        <a:rPr lang="en-US" sz="1000"/>
                        <a:t>52</a:t>
                      </a:r>
                      <a:endParaRPr lang="en-US" sz="1000"/>
                    </a:p>
                  </a:txBody>
                  <a:tcPr/>
                </a:tc>
                <a:tc>
                  <a:txBody>
                    <a:bodyPr/>
                    <a:lstStyle/>
                    <a:p>
                      <a:r>
                        <a:rPr lang="en-US" sz="1000"/>
                        <a:t>38</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0.9001%</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5089993"/>
                  </a:ext>
                </a:extLst>
              </a:tr>
              <a:tr h="370840">
                <a:tc>
                  <a:txBody>
                    <a:bodyPr/>
                    <a:lstStyle/>
                    <a:p>
                      <a:r>
                        <a:rPr lang="es-ES" sz="1000" b="1"/>
                        <a:t>Secretaría de Ambiente y Espacio Público Rosario - 2016-12-17 12:31:08</a:t>
                      </a:r>
                      <a:r>
                        <a:rPr lang="es-ES" sz="1000"/>
                        <a:t>
🌳 Este mes podrás ver las flores amarillas de las tipas, una especie que produce muy buena sombra por su follaje.</a:t>
                      </a:r>
                      <a:endParaRPr lang="en-US" sz="1000"/>
                    </a:p>
                  </a:txBody>
                  <a:tcPr/>
                </a:tc>
                <a:tc>
                  <a:txBody>
                    <a:bodyPr/>
                    <a:lstStyle/>
                    <a:p>
                      <a:r>
                        <a:rPr lang="en-US" sz="1000"/>
                        <a:t>47</a:t>
                      </a:r>
                      <a:endParaRPr lang="en-US" sz="1000"/>
                    </a:p>
                  </a:txBody>
                  <a:tcPr/>
                </a:tc>
                <a:tc>
                  <a:txBody>
                    <a:bodyPr/>
                    <a:lstStyle/>
                    <a:p>
                      <a:r>
                        <a:rPr lang="en-US" sz="1000"/>
                        <a:t>42</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0.1314%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89443067"/>
                  </a:ext>
                </a:extLst>
              </a:tr>
              <a:tr h="370840">
                <a:tc>
                  <a:txBody>
                    <a:bodyPr/>
                    <a:lstStyle/>
                    <a:p>
                      <a:r>
                        <a:rPr lang="es-ES" sz="1000" b="1"/>
                        <a:t>Secretaría de Ambiente y Espacio Público Rosario - 2016-12-30 20:30:00</a:t>
                      </a:r>
                      <a:r>
                        <a:rPr lang="es-ES" sz="1000"/>
                        <a:t>
Elegimos la foto de Vick Panozzo, que recibió una mención en el concurso Desafío fotográfico de la Semana del Ambiente, para desearles a todos ¡Feliz 2017!</a:t>
                      </a:r>
                      <a:endParaRPr lang="en-US" sz="1000"/>
                    </a:p>
                  </a:txBody>
                  <a:tcPr/>
                </a:tc>
                <a:tc>
                  <a:txBody>
                    <a:bodyPr/>
                    <a:lstStyle/>
                    <a:p>
                      <a:r>
                        <a:rPr lang="en-US" sz="1000"/>
                        <a:t>46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0.1284%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407580405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2594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5033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7773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84109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10633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890829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3329515"/>
                    </a:ext>
                  </a:extLst>
                </a:gridCol>
                <a:gridCol w="1645920">
                  <a:extLst>
                    <a:ext uri="{9D8B030D-6E8A-4147-A177-3AD203B41FA5}">
                      <a16:colId xmlns:a16="http://schemas.microsoft.com/office/drawing/2014/main" val="1711775326"/>
                    </a:ext>
                  </a:extLst>
                </a:gridCol>
                <a:gridCol w="822960">
                  <a:extLst>
                    <a:ext uri="{9D8B030D-6E8A-4147-A177-3AD203B41FA5}">
                      <a16:colId xmlns:a16="http://schemas.microsoft.com/office/drawing/2014/main" val="2109990891"/>
                    </a:ext>
                  </a:extLst>
                </a:gridCol>
                <a:gridCol w="822960">
                  <a:extLst>
                    <a:ext uri="{9D8B030D-6E8A-4147-A177-3AD203B41FA5}">
                      <a16:colId xmlns:a16="http://schemas.microsoft.com/office/drawing/2014/main" val="3123716370"/>
                    </a:ext>
                  </a:extLst>
                </a:gridCol>
                <a:gridCol w="822960">
                  <a:extLst>
                    <a:ext uri="{9D8B030D-6E8A-4147-A177-3AD203B41FA5}">
                      <a16:colId xmlns:a16="http://schemas.microsoft.com/office/drawing/2014/main" val="520278977"/>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465001406"/>
                  </a:ext>
                </a:extLst>
              </a:tr>
              <a:tr h="370840">
                <a:tc>
                  <a:txBody>
                    <a:bodyPr/>
                    <a:lstStyle/>
                    <a:p>
                      <a:r>
                        <a:rPr lang="es-ES" sz="1000" b="1"/>
                        <a:t>Movilidad Rosario</a:t>
                      </a:r>
                      <a:r>
                        <a:rPr lang="es-ES" sz="1000"/>
                        <a:t> was asked by </a:t>
                      </a:r>
                      <a:r>
                        <a:rPr lang="es-ES" sz="1000" b="1"/>
                        <a:t>Gri Gago - 2016-12-21 18:16:30</a:t>
                      </a:r>
                      <a:r>
                        <a:rPr lang="es-ES" sz="1000"/>
                        <a:t>
me tomé un taxi para llegar fresca y a horario a mi trabajo, en ov lagos y virasoro, para ir a Mirte y Rioja. El sr al llegar al centro, se encuentra con que hay congestión de tránsito. En San Luis y Entre Rios me pregunta si me puede dejar ahi. Obviamente le dije que no, que me tomaba un taxi porque iba a trabajar, para no llegar tarde ni muerta de calor. Por supuesto, no le importó ni medio, y dobló en entre rio, y me hizo bajar ahi. No solo le importé 3 cominos mi horairo, sino mucho menos mi salud. 35º a la sombra, y me hace caminar "porque el transito es un caos". Es una joda?
Esto fue hoy 21/12/16 a las 15.22 (hora del ticket). Chapa nº 0679
es una falta de respeto un servicio asi
(tambien es inadmisible que los zorros, un dia como hoy, en Mitre y San Luis se pongan a parar motos)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012094624"/>
                  </a:ext>
                </a:extLst>
              </a:tr>
              <a:tr h="370840">
                <a:tc>
                  <a:txBody>
                    <a:bodyPr/>
                    <a:lstStyle/>
                    <a:p>
                      <a:r>
                        <a:rPr lang="es-ES" sz="1000" b="1"/>
                        <a:t>Movilidad Rosario</a:t>
                      </a:r>
                      <a:r>
                        <a:rPr lang="es-ES" sz="1000"/>
                        <a:t> was asked by </a:t>
                      </a:r>
                      <a:r>
                        <a:rPr lang="es-ES" sz="1000" b="1"/>
                        <a:t>Silvia MP - 2016-12-18 18:35:45</a:t>
                      </a:r>
                      <a:r>
                        <a:rPr lang="es-ES" sz="1000"/>
                        <a:t>
Mañana lunes 19 hay paro de colectivos hasta las 12 del mediodía en todas las líneas? Gracias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820601441"/>
                  </a:ext>
                </a:extLst>
              </a:tr>
              <a:tr h="370840">
                <a:tc>
                  <a:txBody>
                    <a:bodyPr/>
                    <a:lstStyle/>
                    <a:p>
                      <a:r>
                        <a:rPr lang="es-ES" sz="1000" b="1"/>
                        <a:t>Movilidad Rosario</a:t>
                      </a:r>
                      <a:r>
                        <a:rPr lang="es-ES" sz="1000"/>
                        <a:t> was asked by </a:t>
                      </a:r>
                      <a:r>
                        <a:rPr lang="es-ES" sz="1000" b="1"/>
                        <a:t>Mara Lemel - 2016-12-11 13:00:09</a:t>
                      </a:r>
                      <a:r>
                        <a:rPr lang="es-ES" sz="1000"/>
                        <a:t>
¿Seguro que el 147 atiende los 365 días del año las 24 hs?
Hace al menos 20 minutos que estoy esperando ser atendida.
Vergonzoso.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613071851"/>
                  </a:ext>
                </a:extLst>
              </a:tr>
              <a:tr h="370840">
                <a:tc>
                  <a:txBody>
                    <a:bodyPr/>
                    <a:lstStyle/>
                    <a:p>
                      <a:r>
                        <a:rPr lang="es-ES" sz="1000" b="1"/>
                        <a:t>Secretaría de Ambiente y Espacio Público Rosario</a:t>
                      </a:r>
                      <a:r>
                        <a:rPr lang="es-ES" sz="1000"/>
                        <a:t> was asked by </a:t>
                      </a:r>
                      <a:r>
                        <a:rPr lang="es-ES" sz="1000" b="1"/>
                        <a:t>Antonia Isabel - 2016-12-05 19:16:33</a:t>
                      </a:r>
                      <a:r>
                        <a:rPr lang="es-ES" sz="1000"/>
                        <a:t>
ROSARIO, CIUDAD SANA, CIUDAD LIMPIA...!!!! De que me hablan?
Yo diria ciudad gobernada por ineptos y eso desde hace muchos años..!!!!!
Lo unico que les interesa a nuestros gobernantes municipales es recaudar fondos para sus arcas.
Hace 5 meses que en mi zona no tenemos contenedores de basura en 3 cuadras a la redonda, motivo por el cual debemos llevar los residuos domiciliarios a 4 cuadras de distancia, por lo cual, los vecinos de la cuadra a lo cual lo llenamos de basura protestan y en su justa razon, cada uno deberia tener el suyo, ya que religiosamente pagamos ALUMBRADO, BARRIDO Y LIMPIEZA.
Las cloacas estan tapadas, emanan un olor nauseabundo, por ese motivo las cucarachas y ratones, estan de parabienes, y a consecuencia de eso, ahora tambien alacranes.
¿ ESTO ES CIUDAD LIMPIA? Por favor...!!!!!
Espero que se pongan las pilas y empiecen a pensar tambien un poco en los barrios, que Rosario no termina en Cordoba y Corrientes.
Esto esta sucediendo en las calles delimitadas por Tte Agn</a:t>
                      </a:r>
                      <a:endParaRPr lang="en-US" sz="1000"/>
                    </a:p>
                  </a:txBody>
                  <a:tcPr/>
                </a:tc>
                <a:tc>
                  <a:txBody>
                    <a:bodyPr/>
                    <a:lstStyle/>
                    <a:p>
                      <a:r>
                        <a:rPr lang="en-US" sz="1000"/>
                        <a:t>11/12/2016 16:50:42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441490668"/>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1299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80261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3192818"/>
                    </a:ext>
                  </a:extLst>
                </a:gridCol>
                <a:gridCol w="2468880">
                  <a:extLst>
                    <a:ext uri="{9D8B030D-6E8A-4147-A177-3AD203B41FA5}">
                      <a16:colId xmlns:a16="http://schemas.microsoft.com/office/drawing/2014/main" val="1031836921"/>
                    </a:ext>
                  </a:extLst>
                </a:gridCol>
                <a:gridCol w="822960">
                  <a:extLst>
                    <a:ext uri="{9D8B030D-6E8A-4147-A177-3AD203B41FA5}">
                      <a16:colId xmlns:a16="http://schemas.microsoft.com/office/drawing/2014/main" val="1081184465"/>
                    </a:ext>
                  </a:extLst>
                </a:gridCol>
                <a:gridCol w="822960">
                  <a:extLst>
                    <a:ext uri="{9D8B030D-6E8A-4147-A177-3AD203B41FA5}">
                      <a16:colId xmlns:a16="http://schemas.microsoft.com/office/drawing/2014/main" val="211423173"/>
                    </a:ext>
                  </a:extLst>
                </a:gridCol>
                <a:gridCol w="822960">
                  <a:extLst>
                    <a:ext uri="{9D8B030D-6E8A-4147-A177-3AD203B41FA5}">
                      <a16:colId xmlns:a16="http://schemas.microsoft.com/office/drawing/2014/main" val="254717577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691169403"/>
                  </a:ext>
                </a:extLst>
              </a:tr>
              <a:tr h="370840">
                <a:tc>
                  <a:txBody>
                    <a:bodyPr/>
                    <a:lstStyle/>
                    <a:p>
                      <a:r>
                        <a:rPr lang="en-US" sz="1000"/>
                        <a:t>Claudia Silvia GC</a:t>
                      </a:r>
                      <a:endParaRPr lang="en-US" sz="1000"/>
                    </a:p>
                  </a:txBody>
                  <a:tcPr/>
                </a:tc>
                <a:tc>
                  <a:txBody>
                    <a:bodyPr/>
                    <a:lstStyle/>
                    <a:p>
                      <a:r>
                        <a:rPr lang="es-ES" sz="1000"/>
                        <a:t>Secretaría de Ambiente y Espacio Público Rosario (4), Movilidad Rosario (1)</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658997424"/>
                  </a:ext>
                </a:extLst>
              </a:tr>
              <a:tr h="370840">
                <a:tc>
                  <a:txBody>
                    <a:bodyPr/>
                    <a:lstStyle/>
                    <a:p>
                      <a:r>
                        <a:rPr lang="en-US" sz="1000"/>
                        <a:t>Elda Morist</a:t>
                      </a:r>
                      <a:endParaRPr lang="en-US" sz="1000"/>
                    </a:p>
                  </a:txBody>
                  <a:tcPr/>
                </a:tc>
                <a:tc>
                  <a:txBody>
                    <a:bodyPr/>
                    <a:lstStyle/>
                    <a:p>
                      <a:r>
                        <a:rPr lang="es-ES" sz="1000"/>
                        <a:t>Secretaría de Ambiente y Espacio Público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361793757"/>
                  </a:ext>
                </a:extLst>
              </a:tr>
              <a:tr h="370840">
                <a:tc>
                  <a:txBody>
                    <a:bodyPr/>
                    <a:lstStyle/>
                    <a:p>
                      <a:r>
                        <a:rPr lang="en-US" sz="1000"/>
                        <a:t>Karla Marisol Garófalo de Spretz</a:t>
                      </a:r>
                      <a:endParaRPr lang="en-US" sz="1000"/>
                    </a:p>
                  </a:txBody>
                  <a:tcPr/>
                </a:tc>
                <a:tc>
                  <a:txBody>
                    <a:bodyPr/>
                    <a:lstStyle/>
                    <a:p>
                      <a:r>
                        <a:rPr lang="es-ES" sz="1000"/>
                        <a:t>Secretaría de Ambiente y Espacio Público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799863164"/>
                  </a:ext>
                </a:extLst>
              </a:tr>
              <a:tr h="370840">
                <a:tc>
                  <a:txBody>
                    <a:bodyPr/>
                    <a:lstStyle/>
                    <a:p>
                      <a:r>
                        <a:rPr lang="en-US" sz="1000"/>
                        <a:t>Mony Angeles</a:t>
                      </a:r>
                      <a:endParaRPr lang="en-US" sz="1000"/>
                    </a:p>
                  </a:txBody>
                  <a:tcPr/>
                </a:tc>
                <a:tc>
                  <a:txBody>
                    <a:bodyPr/>
                    <a:lstStyle/>
                    <a:p>
                      <a:r>
                        <a:rPr lang="es-ES" sz="1000"/>
                        <a:t>Secretaría de Ambiente y Espacio Público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785136003"/>
                  </a:ext>
                </a:extLst>
              </a:tr>
              <a:tr h="370840">
                <a:tc>
                  <a:txBody>
                    <a:bodyPr/>
                    <a:lstStyle/>
                    <a:p>
                      <a:r>
                        <a:rPr lang="en-US" sz="1000"/>
                        <a:t>Emilia Mauro</a:t>
                      </a:r>
                      <a:endParaRPr lang="en-US" sz="1000"/>
                    </a:p>
                  </a:txBody>
                  <a:tcPr/>
                </a:tc>
                <a:tc>
                  <a:txBody>
                    <a:bodyPr/>
                    <a:lstStyle/>
                    <a:p>
                      <a:r>
                        <a:rPr lang="es-ES" sz="1000"/>
                        <a:t>Secretaría de Ambiente y Espacio Público Rosario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823812572"/>
                  </a:ext>
                </a:extLst>
              </a:tr>
              <a:tr h="370840">
                <a:tc>
                  <a:txBody>
                    <a:bodyPr/>
                    <a:lstStyle/>
                    <a:p>
                      <a:r>
                        <a:rPr lang="en-US" sz="1000"/>
                        <a:t>Andres Vettorello</a:t>
                      </a:r>
                      <a:endParaRPr lang="en-US" sz="1000"/>
                    </a:p>
                  </a:txBody>
                  <a:tcPr/>
                </a:tc>
                <a:tc>
                  <a:txBody>
                    <a:bodyPr/>
                    <a:lstStyle/>
                    <a:p>
                      <a:r>
                        <a:rPr lang="es-ES" sz="1000"/>
                        <a:t>Secretaría de Ambiente y Espacio Público Rosario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780767861"/>
                  </a:ext>
                </a:extLst>
              </a:tr>
              <a:tr h="370840">
                <a:tc>
                  <a:txBody>
                    <a:bodyPr/>
                    <a:lstStyle/>
                    <a:p>
                      <a:r>
                        <a:rPr lang="en-US" sz="1000"/>
                        <a:t>Rosanna Feliciani</a:t>
                      </a:r>
                      <a:endParaRPr lang="en-US" sz="1000"/>
                    </a:p>
                  </a:txBody>
                  <a:tcPr/>
                </a:tc>
                <a:tc>
                  <a:txBody>
                    <a:bodyPr/>
                    <a:lstStyle/>
                    <a:p>
                      <a:r>
                        <a:rPr lang="es-ES" sz="1000"/>
                        <a:t>Secretaría de Ambiente y Espacio Público Rosario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614950160"/>
                  </a:ext>
                </a:extLst>
              </a:tr>
              <a:tr h="370840">
                <a:tc>
                  <a:txBody>
                    <a:bodyPr/>
                    <a:lstStyle/>
                    <a:p>
                      <a:r>
                        <a:rPr lang="en-US" sz="1000"/>
                        <a:t>María Celeste Terrarosa</a:t>
                      </a:r>
                      <a:endParaRPr lang="en-US" sz="1000"/>
                    </a:p>
                  </a:txBody>
                  <a:tcPr/>
                </a:tc>
                <a:tc>
                  <a:txBody>
                    <a:bodyPr/>
                    <a:lstStyle/>
                    <a:p>
                      <a:r>
                        <a:rPr lang="en-US" sz="1000"/>
                        <a:t>Movilidad Rosario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262117276"/>
                  </a:ext>
                </a:extLst>
              </a:tr>
              <a:tr h="370840">
                <a:tc>
                  <a:txBody>
                    <a:bodyPr/>
                    <a:lstStyle/>
                    <a:p>
                      <a:r>
                        <a:rPr lang="en-US" sz="1000"/>
                        <a:t>Claudia Fehleisen</a:t>
                      </a:r>
                      <a:endParaRPr lang="en-US" sz="1000"/>
                    </a:p>
                  </a:txBody>
                  <a:tcPr/>
                </a:tc>
                <a:tc>
                  <a:txBody>
                    <a:bodyPr/>
                    <a:lstStyle/>
                    <a:p>
                      <a:r>
                        <a:rPr lang="en-US" sz="1000"/>
                        <a:t>Movilidad Rosario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203434469"/>
                  </a:ext>
                </a:extLst>
              </a:tr>
              <a:tr h="370840">
                <a:tc>
                  <a:txBody>
                    <a:bodyPr/>
                    <a:lstStyle/>
                    <a:p>
                      <a:r>
                        <a:rPr lang="en-US" sz="1000"/>
                        <a:t>Maria Luz Salomon</a:t>
                      </a:r>
                      <a:endParaRPr lang="en-US" sz="1000"/>
                    </a:p>
                  </a:txBody>
                  <a:tcPr/>
                </a:tc>
                <a:tc>
                  <a:txBody>
                    <a:bodyPr/>
                    <a:lstStyle/>
                    <a:p>
                      <a:r>
                        <a:rPr lang="es-ES" sz="1000"/>
                        <a:t>Secretaría de Ambiente y Espacio Público Rosario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715061124"/>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1237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43895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49218825"/>
                    </a:ext>
                  </a:extLst>
                </a:gridCol>
                <a:gridCol w="2468880">
                  <a:extLst>
                    <a:ext uri="{9D8B030D-6E8A-4147-A177-3AD203B41FA5}">
                      <a16:colId xmlns:a16="http://schemas.microsoft.com/office/drawing/2014/main" val="640413793"/>
                    </a:ext>
                  </a:extLst>
                </a:gridCol>
                <a:gridCol w="822960">
                  <a:extLst>
                    <a:ext uri="{9D8B030D-6E8A-4147-A177-3AD203B41FA5}">
                      <a16:colId xmlns:a16="http://schemas.microsoft.com/office/drawing/2014/main" val="2580347689"/>
                    </a:ext>
                  </a:extLst>
                </a:gridCol>
                <a:gridCol w="822960">
                  <a:extLst>
                    <a:ext uri="{9D8B030D-6E8A-4147-A177-3AD203B41FA5}">
                      <a16:colId xmlns:a16="http://schemas.microsoft.com/office/drawing/2014/main" val="3218818119"/>
                    </a:ext>
                  </a:extLst>
                </a:gridCol>
                <a:gridCol w="822960">
                  <a:extLst>
                    <a:ext uri="{9D8B030D-6E8A-4147-A177-3AD203B41FA5}">
                      <a16:colId xmlns:a16="http://schemas.microsoft.com/office/drawing/2014/main" val="4268159943"/>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677747530"/>
                  </a:ext>
                </a:extLst>
              </a:tr>
              <a:tr h="370840">
                <a:tc>
                  <a:txBody>
                    <a:bodyPr/>
                    <a:lstStyle/>
                    <a:p>
                      <a:r>
                        <a:rPr lang="en-US" sz="1000"/>
                        <a:t>Marcela Bonori</a:t>
                      </a:r>
                      <a:endParaRPr lang="en-US" sz="1000"/>
                    </a:p>
                  </a:txBody>
                  <a:tcPr/>
                </a:tc>
                <a:tc>
                  <a:txBody>
                    <a:bodyPr/>
                    <a:lstStyle/>
                    <a:p>
                      <a:r>
                        <a:rPr lang="es-ES" sz="1000"/>
                        <a:t>Secretaría de Ambiente y Espacio Público Rosario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1578404739"/>
                  </a:ext>
                </a:extLst>
              </a:tr>
              <a:tr h="370840">
                <a:tc>
                  <a:txBody>
                    <a:bodyPr/>
                    <a:lstStyle/>
                    <a:p>
                      <a:r>
                        <a:rPr lang="en-US" sz="1000"/>
                        <a:t>Maria Cecilia Mijich</a:t>
                      </a:r>
                      <a:endParaRPr lang="en-US" sz="1000"/>
                    </a:p>
                  </a:txBody>
                  <a:tcPr/>
                </a:tc>
                <a:tc>
                  <a:txBody>
                    <a:bodyPr/>
                    <a:lstStyle/>
                    <a:p>
                      <a:r>
                        <a:rPr lang="es-ES" sz="1000"/>
                        <a:t>Secretaría de Ambiente y Espacio Público Rosario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715300381"/>
                  </a:ext>
                </a:extLst>
              </a:tr>
              <a:tr h="370840">
                <a:tc>
                  <a:txBody>
                    <a:bodyPr/>
                    <a:lstStyle/>
                    <a:p>
                      <a:r>
                        <a:rPr lang="en-US" sz="1000"/>
                        <a:t>Gustavo Luis Lopez</a:t>
                      </a:r>
                      <a:endParaRPr lang="en-US" sz="1000"/>
                    </a:p>
                  </a:txBody>
                  <a:tcPr/>
                </a:tc>
                <a:tc>
                  <a:txBody>
                    <a:bodyPr/>
                    <a:lstStyle/>
                    <a:p>
                      <a:r>
                        <a:rPr lang="en-US" sz="1000"/>
                        <a:t>Movilidad Rosario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2539688358"/>
                  </a:ext>
                </a:extLst>
              </a:tr>
              <a:tr h="370840">
                <a:tc>
                  <a:txBody>
                    <a:bodyPr/>
                    <a:lstStyle/>
                    <a:p>
                      <a:r>
                        <a:rPr lang="en-US" sz="1000"/>
                        <a:t>Mariu Gomez</a:t>
                      </a:r>
                      <a:endParaRPr lang="en-US" sz="1000"/>
                    </a:p>
                  </a:txBody>
                  <a:tcPr/>
                </a:tc>
                <a:tc>
                  <a:txBody>
                    <a:bodyPr/>
                    <a:lstStyle/>
                    <a:p>
                      <a:r>
                        <a:rPr lang="en-US" sz="1000"/>
                        <a:t>Movilidad Rosario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197878924"/>
                  </a:ext>
                </a:extLst>
              </a:tr>
              <a:tr h="370840">
                <a:tc>
                  <a:txBody>
                    <a:bodyPr/>
                    <a:lstStyle/>
                    <a:p>
                      <a:r>
                        <a:rPr lang="en-US" sz="1000"/>
                        <a:t>Isa Maidagan</a:t>
                      </a:r>
                      <a:endParaRPr lang="en-US" sz="1000"/>
                    </a:p>
                  </a:txBody>
                  <a:tcPr/>
                </a:tc>
                <a:tc>
                  <a:txBody>
                    <a:bodyPr/>
                    <a:lstStyle/>
                    <a:p>
                      <a:r>
                        <a:rPr lang="es-ES" sz="1000"/>
                        <a:t>Secretaría de Ambiente y Espacio Público Rosario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1817534762"/>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01755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1055</Words>
  <Application>Microsoft Office PowerPoint</Application>
  <PresentationFormat>On-screen Show (4:3)</PresentationFormat>
  <Paragraphs>466</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2016-12-31T23:24:01Z</dcterms:created>
  <dcterms:modified xsi:type="dcterms:W3CDTF">2016-12-31T23:24:57Z</dcterms:modified>
</cp:coreProperties>
</file>