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24798</c:v>
                </c:pt>
                <c:pt idx="1">
                  <c:v>24798</c:v>
                </c:pt>
                <c:pt idx="2">
                  <c:v>24805</c:v>
                </c:pt>
                <c:pt idx="3">
                  <c:v>24808</c:v>
                </c:pt>
                <c:pt idx="4">
                  <c:v>24808</c:v>
                </c:pt>
                <c:pt idx="5">
                  <c:v>24811</c:v>
                </c:pt>
                <c:pt idx="6">
                  <c:v>24817</c:v>
                </c:pt>
                <c:pt idx="7">
                  <c:v>24827</c:v>
                </c:pt>
                <c:pt idx="8">
                  <c:v>24835</c:v>
                </c:pt>
                <c:pt idx="9">
                  <c:v>24842</c:v>
                </c:pt>
                <c:pt idx="10">
                  <c:v>24851</c:v>
                </c:pt>
                <c:pt idx="11">
                  <c:v>24856</c:v>
                </c:pt>
                <c:pt idx="12">
                  <c:v>24865</c:v>
                </c:pt>
                <c:pt idx="13">
                  <c:v>24877</c:v>
                </c:pt>
                <c:pt idx="14">
                  <c:v>24892</c:v>
                </c:pt>
                <c:pt idx="15">
                  <c:v>24896</c:v>
                </c:pt>
                <c:pt idx="16">
                  <c:v>24902</c:v>
                </c:pt>
                <c:pt idx="17">
                  <c:v>24912</c:v>
                </c:pt>
                <c:pt idx="18">
                  <c:v>24922</c:v>
                </c:pt>
                <c:pt idx="19">
                  <c:v>24932</c:v>
                </c:pt>
                <c:pt idx="20">
                  <c:v>24942</c:v>
                </c:pt>
                <c:pt idx="21">
                  <c:v>24960</c:v>
                </c:pt>
                <c:pt idx="22">
                  <c:v>24974</c:v>
                </c:pt>
                <c:pt idx="23">
                  <c:v>24981</c:v>
                </c:pt>
                <c:pt idx="24">
                  <c:v>24988</c:v>
                </c:pt>
                <c:pt idx="25">
                  <c:v>24995</c:v>
                </c:pt>
                <c:pt idx="26">
                  <c:v>25007</c:v>
                </c:pt>
                <c:pt idx="27">
                  <c:v>25015</c:v>
                </c:pt>
                <c:pt idx="28">
                  <c:v>25021</c:v>
                </c:pt>
                <c:pt idx="29">
                  <c:v>25028</c:v>
                </c:pt>
                <c:pt idx="30">
                  <c:v>25034</c:v>
                </c:pt>
              </c:numCache>
            </c:numRef>
          </c:val>
          <c:smooth val="0"/>
          <c:extLst>
            <c:ext xmlns:c16="http://schemas.microsoft.com/office/drawing/2014/chart" uri="{C3380CC4-5D6E-409C-BE32-E72D297353CC}">
              <c16:uniqueId val="{00000000-963E-4BC9-B05C-754EA885B255}"/>
            </c:ext>
          </c:extLst>
        </c:ser>
        <c:ser>
          <c:idx val="1"/>
          <c:order val="1"/>
          <c:tx>
            <c:strRef>
              <c:f>Sheet1!$C$1</c:f>
              <c:strCache>
                <c:ptCount val="1"/>
                <c:pt idx="0">
                  <c:v>Muni Rosario</c:v>
                </c:pt>
              </c:strCache>
            </c:strRef>
          </c:tx>
          <c:spPr>
            <a:ln w="28575" cap="rnd">
              <a:solidFill>
                <a:schemeClr val="accent2"/>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Sheet1!$C$2:$C$32</c:f>
              <c:numCache>
                <c:formatCode>General</c:formatCode>
                <c:ptCount val="31"/>
                <c:pt idx="0">
                  <c:v>70972</c:v>
                </c:pt>
                <c:pt idx="1">
                  <c:v>70978</c:v>
                </c:pt>
                <c:pt idx="2">
                  <c:v>70987</c:v>
                </c:pt>
                <c:pt idx="3">
                  <c:v>70992</c:v>
                </c:pt>
                <c:pt idx="4">
                  <c:v>71055</c:v>
                </c:pt>
                <c:pt idx="5">
                  <c:v>71140</c:v>
                </c:pt>
                <c:pt idx="6">
                  <c:v>71167</c:v>
                </c:pt>
                <c:pt idx="7">
                  <c:v>71176</c:v>
                </c:pt>
                <c:pt idx="8">
                  <c:v>71176</c:v>
                </c:pt>
                <c:pt idx="9">
                  <c:v>71178</c:v>
                </c:pt>
                <c:pt idx="10">
                  <c:v>71179</c:v>
                </c:pt>
                <c:pt idx="11">
                  <c:v>71199</c:v>
                </c:pt>
                <c:pt idx="12">
                  <c:v>71209</c:v>
                </c:pt>
                <c:pt idx="13">
                  <c:v>71266</c:v>
                </c:pt>
                <c:pt idx="14">
                  <c:v>71315</c:v>
                </c:pt>
                <c:pt idx="15">
                  <c:v>71323</c:v>
                </c:pt>
                <c:pt idx="16">
                  <c:v>71331</c:v>
                </c:pt>
                <c:pt idx="17">
                  <c:v>71358</c:v>
                </c:pt>
                <c:pt idx="18">
                  <c:v>71399</c:v>
                </c:pt>
                <c:pt idx="19">
                  <c:v>71430</c:v>
                </c:pt>
                <c:pt idx="20">
                  <c:v>71545</c:v>
                </c:pt>
                <c:pt idx="21">
                  <c:v>71588</c:v>
                </c:pt>
                <c:pt idx="22">
                  <c:v>71641</c:v>
                </c:pt>
                <c:pt idx="23">
                  <c:v>71697</c:v>
                </c:pt>
                <c:pt idx="24">
                  <c:v>71740</c:v>
                </c:pt>
                <c:pt idx="25">
                  <c:v>71796</c:v>
                </c:pt>
                <c:pt idx="26">
                  <c:v>71971</c:v>
                </c:pt>
                <c:pt idx="27">
                  <c:v>72133</c:v>
                </c:pt>
                <c:pt idx="28">
                  <c:v>72193</c:v>
                </c:pt>
                <c:pt idx="29">
                  <c:v>72220</c:v>
                </c:pt>
                <c:pt idx="30">
                  <c:v>72251</c:v>
                </c:pt>
              </c:numCache>
            </c:numRef>
          </c:val>
          <c:smooth val="0"/>
          <c:extLst>
            <c:ext xmlns:c16="http://schemas.microsoft.com/office/drawing/2014/chart" uri="{C3380CC4-5D6E-409C-BE32-E72D297353CC}">
              <c16:uniqueId val="{00000001-963E-4BC9-B05C-754EA885B255}"/>
            </c:ext>
          </c:extLst>
        </c:ser>
        <c:ser>
          <c:idx val="2"/>
          <c:order val="2"/>
          <c:tx>
            <c:strRef>
              <c:f>Sheet1!$D$1</c:f>
              <c:strCache>
                <c:ptCount val="1"/>
                <c:pt idx="0">
                  <c:v>Gustavo Leone</c:v>
                </c:pt>
              </c:strCache>
            </c:strRef>
          </c:tx>
          <c:spPr>
            <a:ln w="28575" cap="rnd">
              <a:solidFill>
                <a:schemeClr val="accent3"/>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Sheet1!$D$2:$D$32</c:f>
              <c:numCache>
                <c:formatCode>General</c:formatCode>
                <c:ptCount val="31"/>
                <c:pt idx="0">
                  <c:v>1333</c:v>
                </c:pt>
                <c:pt idx="1">
                  <c:v>1333</c:v>
                </c:pt>
                <c:pt idx="2">
                  <c:v>1334</c:v>
                </c:pt>
                <c:pt idx="3">
                  <c:v>1334</c:v>
                </c:pt>
                <c:pt idx="4">
                  <c:v>1334</c:v>
                </c:pt>
                <c:pt idx="5">
                  <c:v>1334</c:v>
                </c:pt>
                <c:pt idx="6">
                  <c:v>1334</c:v>
                </c:pt>
                <c:pt idx="7">
                  <c:v>1334</c:v>
                </c:pt>
                <c:pt idx="8">
                  <c:v>1334</c:v>
                </c:pt>
                <c:pt idx="9">
                  <c:v>1334</c:v>
                </c:pt>
                <c:pt idx="10">
                  <c:v>1334</c:v>
                </c:pt>
                <c:pt idx="11">
                  <c:v>1334</c:v>
                </c:pt>
                <c:pt idx="12">
                  <c:v>1334</c:v>
                </c:pt>
                <c:pt idx="13">
                  <c:v>1334</c:v>
                </c:pt>
                <c:pt idx="14">
                  <c:v>1334</c:v>
                </c:pt>
                <c:pt idx="15">
                  <c:v>1334</c:v>
                </c:pt>
                <c:pt idx="16">
                  <c:v>1334</c:v>
                </c:pt>
                <c:pt idx="17">
                  <c:v>1334</c:v>
                </c:pt>
                <c:pt idx="18">
                  <c:v>1334</c:v>
                </c:pt>
                <c:pt idx="19">
                  <c:v>1334</c:v>
                </c:pt>
                <c:pt idx="20">
                  <c:v>1334</c:v>
                </c:pt>
                <c:pt idx="21">
                  <c:v>1334</c:v>
                </c:pt>
                <c:pt idx="22">
                  <c:v>1334</c:v>
                </c:pt>
                <c:pt idx="23">
                  <c:v>1334</c:v>
                </c:pt>
                <c:pt idx="24">
                  <c:v>1334</c:v>
                </c:pt>
                <c:pt idx="25">
                  <c:v>1334</c:v>
                </c:pt>
                <c:pt idx="26">
                  <c:v>1334</c:v>
                </c:pt>
                <c:pt idx="27">
                  <c:v>1333</c:v>
                </c:pt>
                <c:pt idx="28">
                  <c:v>1333</c:v>
                </c:pt>
                <c:pt idx="29">
                  <c:v>1333</c:v>
                </c:pt>
                <c:pt idx="30">
                  <c:v>1333</c:v>
                </c:pt>
              </c:numCache>
            </c:numRef>
          </c:val>
          <c:smooth val="0"/>
          <c:extLst>
            <c:ext xmlns:c16="http://schemas.microsoft.com/office/drawing/2014/chart" uri="{C3380CC4-5D6E-409C-BE32-E72D297353CC}">
              <c16:uniqueId val="{00000002-963E-4BC9-B05C-754EA885B255}"/>
            </c:ext>
          </c:extLst>
        </c:ser>
        <c:ser>
          <c:idx val="3"/>
          <c:order val="3"/>
          <c:tx>
            <c:strRef>
              <c:f>Sheet1!$E$1</c:f>
              <c:strCache>
                <c:ptCount val="1"/>
                <c:pt idx="0">
                  <c:v>Secretaría de Control y Convivencia Ciudadana</c:v>
                </c:pt>
              </c:strCache>
            </c:strRef>
          </c:tx>
          <c:spPr>
            <a:ln w="28575" cap="rnd">
              <a:solidFill>
                <a:schemeClr val="accent4"/>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Sheet1!$E$2:$E$32</c:f>
              <c:numCache>
                <c:formatCode>General</c:formatCode>
                <c:ptCount val="31"/>
                <c:pt idx="0">
                  <c:v>2402</c:v>
                </c:pt>
                <c:pt idx="1">
                  <c:v>2403</c:v>
                </c:pt>
                <c:pt idx="2">
                  <c:v>2403</c:v>
                </c:pt>
                <c:pt idx="3">
                  <c:v>2404</c:v>
                </c:pt>
                <c:pt idx="4">
                  <c:v>2404</c:v>
                </c:pt>
                <c:pt idx="5">
                  <c:v>2404</c:v>
                </c:pt>
                <c:pt idx="6">
                  <c:v>2404</c:v>
                </c:pt>
                <c:pt idx="7">
                  <c:v>2405</c:v>
                </c:pt>
                <c:pt idx="8">
                  <c:v>2405</c:v>
                </c:pt>
                <c:pt idx="9">
                  <c:v>2405</c:v>
                </c:pt>
                <c:pt idx="10">
                  <c:v>2406</c:v>
                </c:pt>
                <c:pt idx="11">
                  <c:v>2407</c:v>
                </c:pt>
                <c:pt idx="12">
                  <c:v>2406</c:v>
                </c:pt>
                <c:pt idx="13">
                  <c:v>2407</c:v>
                </c:pt>
                <c:pt idx="14">
                  <c:v>2407</c:v>
                </c:pt>
                <c:pt idx="15">
                  <c:v>2407</c:v>
                </c:pt>
                <c:pt idx="16">
                  <c:v>2407</c:v>
                </c:pt>
                <c:pt idx="17">
                  <c:v>2407</c:v>
                </c:pt>
                <c:pt idx="18">
                  <c:v>2407</c:v>
                </c:pt>
                <c:pt idx="19">
                  <c:v>2408</c:v>
                </c:pt>
                <c:pt idx="20">
                  <c:v>2408</c:v>
                </c:pt>
                <c:pt idx="21">
                  <c:v>2408</c:v>
                </c:pt>
                <c:pt idx="22">
                  <c:v>2409</c:v>
                </c:pt>
                <c:pt idx="23">
                  <c:v>2409</c:v>
                </c:pt>
                <c:pt idx="24">
                  <c:v>2410</c:v>
                </c:pt>
                <c:pt idx="25">
                  <c:v>2410</c:v>
                </c:pt>
                <c:pt idx="26">
                  <c:v>2411</c:v>
                </c:pt>
                <c:pt idx="27">
                  <c:v>2413</c:v>
                </c:pt>
                <c:pt idx="28">
                  <c:v>2415</c:v>
                </c:pt>
                <c:pt idx="29">
                  <c:v>2414</c:v>
                </c:pt>
                <c:pt idx="30">
                  <c:v>2414</c:v>
                </c:pt>
              </c:numCache>
            </c:numRef>
          </c:val>
          <c:smooth val="0"/>
          <c:extLst>
            <c:ext xmlns:c16="http://schemas.microsoft.com/office/drawing/2014/chart" uri="{C3380CC4-5D6E-409C-BE32-E72D297353CC}">
              <c16:uniqueId val="{00000003-963E-4BC9-B05C-754EA885B255}"/>
            </c:ext>
          </c:extLst>
        </c:ser>
        <c:ser>
          <c:idx val="4"/>
          <c:order val="4"/>
          <c:tx>
            <c:strRef>
              <c:f>Sheet1!$F$1</c:f>
              <c:strCache>
                <c:ptCount val="1"/>
                <c:pt idx="0">
                  <c:v>Secretaría de Ambiente y Espacio Público Rosario</c:v>
                </c:pt>
              </c:strCache>
            </c:strRef>
          </c:tx>
          <c:spPr>
            <a:ln w="28575" cap="rnd">
              <a:solidFill>
                <a:schemeClr val="accent5"/>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Sheet1!$F$2:$F$32</c:f>
              <c:numCache>
                <c:formatCode>General</c:formatCode>
                <c:ptCount val="31"/>
                <c:pt idx="0">
                  <c:v>35707</c:v>
                </c:pt>
                <c:pt idx="1">
                  <c:v>35708</c:v>
                </c:pt>
                <c:pt idx="2">
                  <c:v>35711</c:v>
                </c:pt>
                <c:pt idx="3">
                  <c:v>35714</c:v>
                </c:pt>
                <c:pt idx="4">
                  <c:v>35719</c:v>
                </c:pt>
                <c:pt idx="5">
                  <c:v>35715</c:v>
                </c:pt>
                <c:pt idx="6">
                  <c:v>35716</c:v>
                </c:pt>
                <c:pt idx="7">
                  <c:v>35721</c:v>
                </c:pt>
                <c:pt idx="8">
                  <c:v>35723</c:v>
                </c:pt>
                <c:pt idx="9">
                  <c:v>35725</c:v>
                </c:pt>
                <c:pt idx="10">
                  <c:v>35727</c:v>
                </c:pt>
                <c:pt idx="11">
                  <c:v>35724</c:v>
                </c:pt>
                <c:pt idx="12">
                  <c:v>35737</c:v>
                </c:pt>
                <c:pt idx="13">
                  <c:v>35749</c:v>
                </c:pt>
                <c:pt idx="14">
                  <c:v>35757</c:v>
                </c:pt>
                <c:pt idx="15">
                  <c:v>35767</c:v>
                </c:pt>
                <c:pt idx="16">
                  <c:v>35771</c:v>
                </c:pt>
                <c:pt idx="17">
                  <c:v>35773</c:v>
                </c:pt>
                <c:pt idx="18">
                  <c:v>35777</c:v>
                </c:pt>
                <c:pt idx="19">
                  <c:v>35781</c:v>
                </c:pt>
                <c:pt idx="20">
                  <c:v>35785</c:v>
                </c:pt>
                <c:pt idx="21">
                  <c:v>35800</c:v>
                </c:pt>
                <c:pt idx="22">
                  <c:v>35805</c:v>
                </c:pt>
                <c:pt idx="23">
                  <c:v>35807</c:v>
                </c:pt>
                <c:pt idx="24">
                  <c:v>35809</c:v>
                </c:pt>
                <c:pt idx="25">
                  <c:v>35807</c:v>
                </c:pt>
                <c:pt idx="26">
                  <c:v>35816</c:v>
                </c:pt>
                <c:pt idx="27">
                  <c:v>35820</c:v>
                </c:pt>
                <c:pt idx="28">
                  <c:v>35823</c:v>
                </c:pt>
                <c:pt idx="29">
                  <c:v>35835</c:v>
                </c:pt>
                <c:pt idx="30">
                  <c:v>35833</c:v>
                </c:pt>
              </c:numCache>
            </c:numRef>
          </c:val>
          <c:smooth val="0"/>
          <c:extLst>
            <c:ext xmlns:c16="http://schemas.microsoft.com/office/drawing/2014/chart" uri="{C3380CC4-5D6E-409C-BE32-E72D297353CC}">
              <c16:uniqueId val="{00000004-963E-4BC9-B05C-754EA885B255}"/>
            </c:ext>
          </c:extLst>
        </c:ser>
        <c:ser>
          <c:idx val="5"/>
          <c:order val="5"/>
          <c:tx>
            <c:strRef>
              <c:f>Sheet1!$G$1</c:f>
              <c:strCache>
                <c:ptCount val="1"/>
                <c:pt idx="0">
                  <c:v>Movilidad Rosario</c:v>
                </c:pt>
              </c:strCache>
            </c:strRef>
          </c:tx>
          <c:spPr>
            <a:ln w="28575" cap="rnd">
              <a:solidFill>
                <a:schemeClr val="accent6"/>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Sheet1!$G$2:$G$32</c:f>
              <c:numCache>
                <c:formatCode>General</c:formatCode>
                <c:ptCount val="31"/>
                <c:pt idx="0">
                  <c:v>5777</c:v>
                </c:pt>
                <c:pt idx="1">
                  <c:v>5779</c:v>
                </c:pt>
                <c:pt idx="2">
                  <c:v>5781</c:v>
                </c:pt>
                <c:pt idx="3">
                  <c:v>5782</c:v>
                </c:pt>
                <c:pt idx="4">
                  <c:v>5784</c:v>
                </c:pt>
                <c:pt idx="5">
                  <c:v>5787</c:v>
                </c:pt>
                <c:pt idx="6">
                  <c:v>5796</c:v>
                </c:pt>
                <c:pt idx="7">
                  <c:v>5799</c:v>
                </c:pt>
                <c:pt idx="8">
                  <c:v>5802</c:v>
                </c:pt>
                <c:pt idx="9">
                  <c:v>5801</c:v>
                </c:pt>
                <c:pt idx="10">
                  <c:v>5804</c:v>
                </c:pt>
                <c:pt idx="11">
                  <c:v>5806</c:v>
                </c:pt>
                <c:pt idx="12">
                  <c:v>5812</c:v>
                </c:pt>
                <c:pt idx="13">
                  <c:v>5816</c:v>
                </c:pt>
                <c:pt idx="14">
                  <c:v>5826</c:v>
                </c:pt>
                <c:pt idx="15">
                  <c:v>5832</c:v>
                </c:pt>
                <c:pt idx="16">
                  <c:v>5836</c:v>
                </c:pt>
                <c:pt idx="17">
                  <c:v>5856</c:v>
                </c:pt>
                <c:pt idx="18">
                  <c:v>5871</c:v>
                </c:pt>
                <c:pt idx="19">
                  <c:v>5874</c:v>
                </c:pt>
                <c:pt idx="20">
                  <c:v>5876</c:v>
                </c:pt>
                <c:pt idx="21">
                  <c:v>5875</c:v>
                </c:pt>
                <c:pt idx="22">
                  <c:v>5875</c:v>
                </c:pt>
                <c:pt idx="23">
                  <c:v>5876</c:v>
                </c:pt>
                <c:pt idx="24">
                  <c:v>5875</c:v>
                </c:pt>
                <c:pt idx="25">
                  <c:v>5877</c:v>
                </c:pt>
                <c:pt idx="26">
                  <c:v>5878</c:v>
                </c:pt>
                <c:pt idx="27">
                  <c:v>5879</c:v>
                </c:pt>
                <c:pt idx="28">
                  <c:v>5881</c:v>
                </c:pt>
                <c:pt idx="29">
                  <c:v>5884</c:v>
                </c:pt>
                <c:pt idx="30">
                  <c:v>5889</c:v>
                </c:pt>
              </c:numCache>
            </c:numRef>
          </c:val>
          <c:smooth val="0"/>
          <c:extLst>
            <c:ext xmlns:c16="http://schemas.microsoft.com/office/drawing/2014/chart" uri="{C3380CC4-5D6E-409C-BE32-E72D297353CC}">
              <c16:uniqueId val="{00000005-963E-4BC9-B05C-754EA885B255}"/>
            </c:ext>
          </c:extLst>
        </c:ser>
        <c:ser>
          <c:idx val="6"/>
          <c:order val="6"/>
          <c:tx>
            <c:strRef>
              <c:f>Sheet1!$H$1</c:f>
              <c:strCache>
                <c:ptCount val="1"/>
                <c:pt idx="0">
                  <c:v>Salud Rosario</c:v>
                </c:pt>
              </c:strCache>
            </c:strRef>
          </c:tx>
          <c:spPr>
            <a:ln w="28575" cap="rnd">
              <a:solidFill>
                <a:schemeClr val="accent1">
                  <a:lumMod val="60000"/>
                </a:schemeClr>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Sheet1!$H$2:$H$32</c:f>
              <c:numCache>
                <c:formatCode>General</c:formatCode>
                <c:ptCount val="31"/>
                <c:pt idx="0">
                  <c:v>4101</c:v>
                </c:pt>
                <c:pt idx="1">
                  <c:v>4104</c:v>
                </c:pt>
                <c:pt idx="2">
                  <c:v>4108</c:v>
                </c:pt>
                <c:pt idx="3">
                  <c:v>4110</c:v>
                </c:pt>
                <c:pt idx="4">
                  <c:v>4113</c:v>
                </c:pt>
                <c:pt idx="5">
                  <c:v>4117</c:v>
                </c:pt>
                <c:pt idx="6">
                  <c:v>4121</c:v>
                </c:pt>
                <c:pt idx="7">
                  <c:v>4121</c:v>
                </c:pt>
                <c:pt idx="8">
                  <c:v>4121</c:v>
                </c:pt>
                <c:pt idx="9">
                  <c:v>4122</c:v>
                </c:pt>
                <c:pt idx="10">
                  <c:v>4124</c:v>
                </c:pt>
                <c:pt idx="11">
                  <c:v>4126</c:v>
                </c:pt>
                <c:pt idx="12">
                  <c:v>4125</c:v>
                </c:pt>
                <c:pt idx="13">
                  <c:v>4129</c:v>
                </c:pt>
                <c:pt idx="14">
                  <c:v>4130</c:v>
                </c:pt>
                <c:pt idx="15">
                  <c:v>4133</c:v>
                </c:pt>
                <c:pt idx="16">
                  <c:v>4134</c:v>
                </c:pt>
                <c:pt idx="17">
                  <c:v>4135</c:v>
                </c:pt>
                <c:pt idx="18">
                  <c:v>4136</c:v>
                </c:pt>
                <c:pt idx="19">
                  <c:v>4139</c:v>
                </c:pt>
                <c:pt idx="20">
                  <c:v>4139</c:v>
                </c:pt>
                <c:pt idx="21">
                  <c:v>4139</c:v>
                </c:pt>
                <c:pt idx="22">
                  <c:v>4141</c:v>
                </c:pt>
                <c:pt idx="23">
                  <c:v>4146</c:v>
                </c:pt>
                <c:pt idx="24">
                  <c:v>4145</c:v>
                </c:pt>
                <c:pt idx="25">
                  <c:v>4146</c:v>
                </c:pt>
                <c:pt idx="26">
                  <c:v>4146</c:v>
                </c:pt>
                <c:pt idx="27">
                  <c:v>4148</c:v>
                </c:pt>
                <c:pt idx="28">
                  <c:v>4149</c:v>
                </c:pt>
                <c:pt idx="29">
                  <c:v>4151</c:v>
                </c:pt>
                <c:pt idx="30">
                  <c:v>4151</c:v>
                </c:pt>
              </c:numCache>
            </c:numRef>
          </c:val>
          <c:smooth val="0"/>
          <c:extLst>
            <c:ext xmlns:c16="http://schemas.microsoft.com/office/drawing/2014/chart" uri="{C3380CC4-5D6E-409C-BE32-E72D297353CC}">
              <c16:uniqueId val="{00000006-963E-4BC9-B05C-754EA885B255}"/>
            </c:ext>
          </c:extLst>
        </c:ser>
        <c:ser>
          <c:idx val="7"/>
          <c:order val="7"/>
          <c:tx>
            <c:strRef>
              <c:f>Sheet1!$I$1</c:f>
              <c:strCache>
                <c:ptCount val="1"/>
                <c:pt idx="0">
                  <c:v>Secretaría de Desarrollo Social de Rosario</c:v>
                </c:pt>
              </c:strCache>
            </c:strRef>
          </c:tx>
          <c:spPr>
            <a:ln w="28575" cap="rnd">
              <a:solidFill>
                <a:schemeClr val="accent2">
                  <a:lumMod val="60000"/>
                </a:schemeClr>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Sheet1!$I$2:$I$32</c:f>
              <c:numCache>
                <c:formatCode>General</c:formatCode>
                <c:ptCount val="31"/>
                <c:pt idx="0">
                  <c:v>3407</c:v>
                </c:pt>
                <c:pt idx="1">
                  <c:v>3408</c:v>
                </c:pt>
                <c:pt idx="2">
                  <c:v>3410</c:v>
                </c:pt>
                <c:pt idx="3">
                  <c:v>3409</c:v>
                </c:pt>
                <c:pt idx="4">
                  <c:v>3410</c:v>
                </c:pt>
                <c:pt idx="5">
                  <c:v>3438</c:v>
                </c:pt>
                <c:pt idx="6">
                  <c:v>3468</c:v>
                </c:pt>
                <c:pt idx="7">
                  <c:v>3474</c:v>
                </c:pt>
                <c:pt idx="8">
                  <c:v>3476</c:v>
                </c:pt>
                <c:pt idx="9">
                  <c:v>3479</c:v>
                </c:pt>
                <c:pt idx="10">
                  <c:v>3480</c:v>
                </c:pt>
                <c:pt idx="11">
                  <c:v>3516</c:v>
                </c:pt>
                <c:pt idx="12">
                  <c:v>3543</c:v>
                </c:pt>
                <c:pt idx="13">
                  <c:v>3550</c:v>
                </c:pt>
                <c:pt idx="14">
                  <c:v>3552</c:v>
                </c:pt>
                <c:pt idx="15">
                  <c:v>3555</c:v>
                </c:pt>
                <c:pt idx="16">
                  <c:v>3557</c:v>
                </c:pt>
                <c:pt idx="17">
                  <c:v>3560</c:v>
                </c:pt>
                <c:pt idx="18">
                  <c:v>3564</c:v>
                </c:pt>
                <c:pt idx="19">
                  <c:v>3573</c:v>
                </c:pt>
                <c:pt idx="20">
                  <c:v>3583</c:v>
                </c:pt>
                <c:pt idx="21">
                  <c:v>3586</c:v>
                </c:pt>
                <c:pt idx="22">
                  <c:v>3586</c:v>
                </c:pt>
                <c:pt idx="23">
                  <c:v>3588</c:v>
                </c:pt>
                <c:pt idx="24">
                  <c:v>3588</c:v>
                </c:pt>
                <c:pt idx="25">
                  <c:v>3588</c:v>
                </c:pt>
                <c:pt idx="26">
                  <c:v>3591</c:v>
                </c:pt>
                <c:pt idx="27">
                  <c:v>3593</c:v>
                </c:pt>
                <c:pt idx="28">
                  <c:v>3595</c:v>
                </c:pt>
                <c:pt idx="29">
                  <c:v>3597</c:v>
                </c:pt>
                <c:pt idx="30">
                  <c:v>3596</c:v>
                </c:pt>
              </c:numCache>
            </c:numRef>
          </c:val>
          <c:smooth val="0"/>
          <c:extLst>
            <c:ext xmlns:c16="http://schemas.microsoft.com/office/drawing/2014/chart" uri="{C3380CC4-5D6E-409C-BE32-E72D297353CC}">
              <c16:uniqueId val="{00000007-963E-4BC9-B05C-754EA885B255}"/>
            </c:ext>
          </c:extLst>
        </c:ser>
        <c:ser>
          <c:idx val="8"/>
          <c:order val="8"/>
          <c:tx>
            <c:strRef>
              <c:f>Sheet1!$J$1</c:f>
              <c:strCache>
                <c:ptCount val="1"/>
                <c:pt idx="0">
                  <c:v>Rosario Participa</c:v>
                </c:pt>
              </c:strCache>
            </c:strRef>
          </c:tx>
          <c:spPr>
            <a:ln w="28575" cap="rnd">
              <a:solidFill>
                <a:schemeClr val="accent3">
                  <a:lumMod val="60000"/>
                </a:schemeClr>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Sheet1!$J$2:$J$32</c:f>
              <c:numCache>
                <c:formatCode>General</c:formatCode>
                <c:ptCount val="31"/>
                <c:pt idx="0">
                  <c:v>225</c:v>
                </c:pt>
                <c:pt idx="1">
                  <c:v>225</c:v>
                </c:pt>
                <c:pt idx="2">
                  <c:v>224</c:v>
                </c:pt>
                <c:pt idx="3">
                  <c:v>224</c:v>
                </c:pt>
                <c:pt idx="4">
                  <c:v>224</c:v>
                </c:pt>
                <c:pt idx="5">
                  <c:v>226</c:v>
                </c:pt>
                <c:pt idx="6">
                  <c:v>226</c:v>
                </c:pt>
                <c:pt idx="7">
                  <c:v>226</c:v>
                </c:pt>
                <c:pt idx="8">
                  <c:v>226</c:v>
                </c:pt>
                <c:pt idx="9">
                  <c:v>226</c:v>
                </c:pt>
                <c:pt idx="10">
                  <c:v>228</c:v>
                </c:pt>
                <c:pt idx="11">
                  <c:v>229</c:v>
                </c:pt>
                <c:pt idx="12">
                  <c:v>233</c:v>
                </c:pt>
                <c:pt idx="13">
                  <c:v>233</c:v>
                </c:pt>
                <c:pt idx="14">
                  <c:v>232</c:v>
                </c:pt>
                <c:pt idx="15">
                  <c:v>232</c:v>
                </c:pt>
                <c:pt idx="16">
                  <c:v>232</c:v>
                </c:pt>
                <c:pt idx="17">
                  <c:v>232</c:v>
                </c:pt>
                <c:pt idx="18">
                  <c:v>232</c:v>
                </c:pt>
                <c:pt idx="19">
                  <c:v>232</c:v>
                </c:pt>
                <c:pt idx="20">
                  <c:v>232</c:v>
                </c:pt>
                <c:pt idx="21">
                  <c:v>232</c:v>
                </c:pt>
                <c:pt idx="22">
                  <c:v>233</c:v>
                </c:pt>
                <c:pt idx="23">
                  <c:v>233</c:v>
                </c:pt>
                <c:pt idx="24">
                  <c:v>233</c:v>
                </c:pt>
                <c:pt idx="25">
                  <c:v>233</c:v>
                </c:pt>
                <c:pt idx="26">
                  <c:v>233</c:v>
                </c:pt>
                <c:pt idx="27">
                  <c:v>233</c:v>
                </c:pt>
                <c:pt idx="28">
                  <c:v>233</c:v>
                </c:pt>
                <c:pt idx="29">
                  <c:v>234</c:v>
                </c:pt>
                <c:pt idx="30">
                  <c:v>234</c:v>
                </c:pt>
              </c:numCache>
            </c:numRef>
          </c:val>
          <c:smooth val="0"/>
          <c:extLst>
            <c:ext xmlns:c16="http://schemas.microsoft.com/office/drawing/2014/chart" uri="{C3380CC4-5D6E-409C-BE32-E72D297353CC}">
              <c16:uniqueId val="{00000008-963E-4BC9-B05C-754EA885B255}"/>
            </c:ext>
          </c:extLst>
        </c:ser>
        <c:ser>
          <c:idx val="9"/>
          <c:order val="9"/>
          <c:tx>
            <c:strRef>
              <c:f>Sheet1!$K$1</c:f>
              <c:strCache>
                <c:ptCount val="1"/>
                <c:pt idx="0">
                  <c:v>Pablo Javkin</c:v>
                </c:pt>
              </c:strCache>
            </c:strRef>
          </c:tx>
          <c:spPr>
            <a:ln w="28575" cap="rnd">
              <a:solidFill>
                <a:schemeClr val="accent4">
                  <a:lumMod val="60000"/>
                </a:schemeClr>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Sheet1!$K$2:$K$32</c:f>
              <c:numCache>
                <c:formatCode>General</c:formatCode>
                <c:ptCount val="31"/>
                <c:pt idx="0">
                  <c:v>9811</c:v>
                </c:pt>
                <c:pt idx="1">
                  <c:v>9813</c:v>
                </c:pt>
                <c:pt idx="2">
                  <c:v>9812</c:v>
                </c:pt>
                <c:pt idx="3">
                  <c:v>9816</c:v>
                </c:pt>
                <c:pt idx="4">
                  <c:v>9813</c:v>
                </c:pt>
                <c:pt idx="5">
                  <c:v>9814</c:v>
                </c:pt>
                <c:pt idx="6">
                  <c:v>9818</c:v>
                </c:pt>
                <c:pt idx="7">
                  <c:v>9819</c:v>
                </c:pt>
                <c:pt idx="8">
                  <c:v>9818</c:v>
                </c:pt>
                <c:pt idx="9">
                  <c:v>9820</c:v>
                </c:pt>
                <c:pt idx="10">
                  <c:v>9820</c:v>
                </c:pt>
                <c:pt idx="11">
                  <c:v>9821</c:v>
                </c:pt>
                <c:pt idx="12">
                  <c:v>9827</c:v>
                </c:pt>
                <c:pt idx="13">
                  <c:v>9841</c:v>
                </c:pt>
                <c:pt idx="14">
                  <c:v>9856</c:v>
                </c:pt>
                <c:pt idx="15">
                  <c:v>9873</c:v>
                </c:pt>
                <c:pt idx="16">
                  <c:v>9872</c:v>
                </c:pt>
                <c:pt idx="17">
                  <c:v>9872</c:v>
                </c:pt>
                <c:pt idx="18">
                  <c:v>9871</c:v>
                </c:pt>
                <c:pt idx="19">
                  <c:v>9870</c:v>
                </c:pt>
                <c:pt idx="20">
                  <c:v>9872</c:v>
                </c:pt>
                <c:pt idx="21">
                  <c:v>9872</c:v>
                </c:pt>
                <c:pt idx="22">
                  <c:v>9872</c:v>
                </c:pt>
                <c:pt idx="23">
                  <c:v>9873</c:v>
                </c:pt>
                <c:pt idx="24">
                  <c:v>9870</c:v>
                </c:pt>
                <c:pt idx="25">
                  <c:v>9869</c:v>
                </c:pt>
                <c:pt idx="26">
                  <c:v>9870</c:v>
                </c:pt>
                <c:pt idx="27">
                  <c:v>9869</c:v>
                </c:pt>
                <c:pt idx="28">
                  <c:v>9869</c:v>
                </c:pt>
                <c:pt idx="29">
                  <c:v>9869</c:v>
                </c:pt>
                <c:pt idx="30">
                  <c:v>9868</c:v>
                </c:pt>
              </c:numCache>
            </c:numRef>
          </c:val>
          <c:smooth val="0"/>
          <c:extLst>
            <c:ext xmlns:c16="http://schemas.microsoft.com/office/drawing/2014/chart" uri="{C3380CC4-5D6E-409C-BE32-E72D297353CC}">
              <c16:uniqueId val="{00000009-963E-4BC9-B05C-754EA885B255}"/>
            </c:ext>
          </c:extLst>
        </c:ser>
        <c:dLbls>
          <c:showLegendKey val="0"/>
          <c:showVal val="0"/>
          <c:showCatName val="0"/>
          <c:showSerName val="0"/>
          <c:showPercent val="0"/>
          <c:showBubbleSize val="0"/>
        </c:dLbls>
        <c:smooth val="0"/>
        <c:axId val="270801592"/>
        <c:axId val="270807824"/>
      </c:lineChart>
      <c:catAx>
        <c:axId val="270801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807824"/>
        <c:crosses val="autoZero"/>
        <c:auto val="1"/>
        <c:lblAlgn val="ctr"/>
        <c:lblOffset val="100"/>
        <c:noMultiLvlLbl val="0"/>
      </c:catAx>
      <c:valAx>
        <c:axId val="270807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80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34.648699999999998</c:v>
                </c:pt>
                <c:pt idx="1">
                  <c:v>8.3332999999999995</c:v>
                </c:pt>
                <c:pt idx="2">
                  <c:v>8.4080999999999992</c:v>
                </c:pt>
                <c:pt idx="3">
                  <c:v>0</c:v>
                </c:pt>
                <c:pt idx="4">
                  <c:v>73.206299999999999</c:v>
                </c:pt>
                <c:pt idx="5">
                  <c:v>11.939500000000001</c:v>
                </c:pt>
                <c:pt idx="6">
                  <c:v>17.401499999999999</c:v>
                </c:pt>
              </c:numCache>
            </c:numRef>
          </c:val>
          <c:extLst>
            <c:ext xmlns:c16="http://schemas.microsoft.com/office/drawing/2014/chart" uri="{C3380CC4-5D6E-409C-BE32-E72D297353CC}">
              <c16:uniqueId val="{00000000-CA67-45FD-B751-F603269FEF39}"/>
            </c:ext>
          </c:extLst>
        </c:ser>
        <c:ser>
          <c:idx val="1"/>
          <c:order val="1"/>
          <c:tx>
            <c:strRef>
              <c:f>Sheet1!$C$1</c:f>
              <c:strCache>
                <c:ptCount val="1"/>
                <c:pt idx="0">
                  <c:v>Muni Rosario</c:v>
                </c:pt>
              </c:strCache>
            </c:strRef>
          </c:tx>
          <c:spPr>
            <a:ln w="28575" cap="rnd">
              <a:solidFill>
                <a:schemeClr val="accent2"/>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Sheet1!$C$2:$C$8</c:f>
              <c:numCache>
                <c:formatCode>General</c:formatCode>
                <c:ptCount val="7"/>
                <c:pt idx="0">
                  <c:v>100</c:v>
                </c:pt>
                <c:pt idx="1">
                  <c:v>49.242400000000004</c:v>
                </c:pt>
                <c:pt idx="2">
                  <c:v>100</c:v>
                </c:pt>
                <c:pt idx="3">
                  <c:v>0</c:v>
                </c:pt>
                <c:pt idx="4">
                  <c:v>51.266500000000001</c:v>
                </c:pt>
                <c:pt idx="5">
                  <c:v>43.792999999999999</c:v>
                </c:pt>
                <c:pt idx="6">
                  <c:v>32.587200000000003</c:v>
                </c:pt>
              </c:numCache>
            </c:numRef>
          </c:val>
          <c:extLst>
            <c:ext xmlns:c16="http://schemas.microsoft.com/office/drawing/2014/chart" uri="{C3380CC4-5D6E-409C-BE32-E72D297353CC}">
              <c16:uniqueId val="{00000001-CA67-45FD-B751-F603269FEF39}"/>
            </c:ext>
          </c:extLst>
        </c:ser>
        <c:ser>
          <c:idx val="2"/>
          <c:order val="2"/>
          <c:tx>
            <c:strRef>
              <c:f>Sheet1!$D$1</c:f>
              <c:strCache>
                <c:ptCount val="1"/>
                <c:pt idx="0">
                  <c:v>Gustavo Leone</c:v>
                </c:pt>
              </c:strCache>
            </c:strRef>
          </c:tx>
          <c:spPr>
            <a:ln w="28575" cap="rnd">
              <a:solidFill>
                <a:schemeClr val="accent3"/>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Sheet1!$D$2:$D$8</c:f>
              <c:numCache>
                <c:formatCode>General</c:formatCode>
                <c:ptCount val="7"/>
                <c:pt idx="0">
                  <c:v>1.845</c:v>
                </c:pt>
                <c:pt idx="1">
                  <c:v>3.7879</c:v>
                </c:pt>
                <c:pt idx="2">
                  <c:v>0.26079999999999998</c:v>
                </c:pt>
                <c:pt idx="3">
                  <c:v>0</c:v>
                </c:pt>
                <c:pt idx="4">
                  <c:v>93.416300000000007</c:v>
                </c:pt>
                <c:pt idx="5">
                  <c:v>8.0282</c:v>
                </c:pt>
                <c:pt idx="6">
                  <c:v>1.3384</c:v>
                </c:pt>
              </c:numCache>
            </c:numRef>
          </c:val>
          <c:extLst>
            <c:ext xmlns:c16="http://schemas.microsoft.com/office/drawing/2014/chart" uri="{C3380CC4-5D6E-409C-BE32-E72D297353CC}">
              <c16:uniqueId val="{00000002-CA67-45FD-B751-F603269FEF39}"/>
            </c:ext>
          </c:extLst>
        </c:ser>
        <c:ser>
          <c:idx val="3"/>
          <c:order val="3"/>
          <c:tx>
            <c:strRef>
              <c:f>Sheet1!$E$1</c:f>
              <c:strCache>
                <c:ptCount val="1"/>
                <c:pt idx="0">
                  <c:v>Secretaría de Control y Convivencia Ciudadana</c:v>
                </c:pt>
              </c:strCache>
            </c:strRef>
          </c:tx>
          <c:spPr>
            <a:ln w="28575" cap="rnd">
              <a:solidFill>
                <a:schemeClr val="accent4"/>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Sheet1!$E$2:$E$8</c:f>
              <c:numCache>
                <c:formatCode>General</c:formatCode>
                <c:ptCount val="7"/>
                <c:pt idx="0">
                  <c:v>3.3411</c:v>
                </c:pt>
                <c:pt idx="1">
                  <c:v>18.181799999999999</c:v>
                </c:pt>
                <c:pt idx="2">
                  <c:v>0.41170000000000001</c:v>
                </c:pt>
                <c:pt idx="3">
                  <c:v>0</c:v>
                </c:pt>
                <c:pt idx="4">
                  <c:v>16.998000000000001</c:v>
                </c:pt>
                <c:pt idx="5">
                  <c:v>9.3263999999999996</c:v>
                </c:pt>
                <c:pt idx="6">
                  <c:v>8.9062000000000001</c:v>
                </c:pt>
              </c:numCache>
            </c:numRef>
          </c:val>
          <c:extLst>
            <c:ext xmlns:c16="http://schemas.microsoft.com/office/drawing/2014/chart" uri="{C3380CC4-5D6E-409C-BE32-E72D297353CC}">
              <c16:uniqueId val="{00000003-CA67-45FD-B751-F603269FEF39}"/>
            </c:ext>
          </c:extLst>
        </c:ser>
        <c:ser>
          <c:idx val="4"/>
          <c:order val="4"/>
          <c:tx>
            <c:strRef>
              <c:f>Sheet1!$F$1</c:f>
              <c:strCache>
                <c:ptCount val="1"/>
                <c:pt idx="0">
                  <c:v>Secretaría de Ambiente y Espacio Público Rosario</c:v>
                </c:pt>
              </c:strCache>
            </c:strRef>
          </c:tx>
          <c:spPr>
            <a:ln w="28575" cap="rnd">
              <a:solidFill>
                <a:schemeClr val="accent5"/>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Sheet1!$F$2:$F$8</c:f>
              <c:numCache>
                <c:formatCode>General</c:formatCode>
                <c:ptCount val="7"/>
                <c:pt idx="0">
                  <c:v>49.595199999999998</c:v>
                </c:pt>
                <c:pt idx="1">
                  <c:v>23.4848</c:v>
                </c:pt>
                <c:pt idx="2">
                  <c:v>10.2242</c:v>
                </c:pt>
                <c:pt idx="3">
                  <c:v>100</c:v>
                </c:pt>
                <c:pt idx="4">
                  <c:v>22.001000000000001</c:v>
                </c:pt>
                <c:pt idx="5">
                  <c:v>17.6693</c:v>
                </c:pt>
                <c:pt idx="6">
                  <c:v>6.4912000000000001</c:v>
                </c:pt>
              </c:numCache>
            </c:numRef>
          </c:val>
          <c:extLst>
            <c:ext xmlns:c16="http://schemas.microsoft.com/office/drawing/2014/chart" uri="{C3380CC4-5D6E-409C-BE32-E72D297353CC}">
              <c16:uniqueId val="{00000004-CA67-45FD-B751-F603269FEF39}"/>
            </c:ext>
          </c:extLst>
        </c:ser>
        <c:ser>
          <c:idx val="5"/>
          <c:order val="5"/>
          <c:tx>
            <c:strRef>
              <c:f>Sheet1!$G$1</c:f>
              <c:strCache>
                <c:ptCount val="1"/>
                <c:pt idx="0">
                  <c:v>Movilidad Rosario</c:v>
                </c:pt>
              </c:strCache>
            </c:strRef>
          </c:tx>
          <c:spPr>
            <a:ln w="28575" cap="rnd">
              <a:solidFill>
                <a:schemeClr val="accent6"/>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Sheet1!$G$2:$G$8</c:f>
              <c:numCache>
                <c:formatCode>General</c:formatCode>
                <c:ptCount val="7"/>
                <c:pt idx="0">
                  <c:v>8.1508000000000003</c:v>
                </c:pt>
                <c:pt idx="1">
                  <c:v>100</c:v>
                </c:pt>
                <c:pt idx="2">
                  <c:v>4.8353000000000002</c:v>
                </c:pt>
                <c:pt idx="3">
                  <c:v>0</c:v>
                </c:pt>
                <c:pt idx="4">
                  <c:v>14.986700000000001</c:v>
                </c:pt>
                <c:pt idx="5">
                  <c:v>27.489100000000001</c:v>
                </c:pt>
                <c:pt idx="6">
                  <c:v>35.191400000000002</c:v>
                </c:pt>
              </c:numCache>
            </c:numRef>
          </c:val>
          <c:extLst>
            <c:ext xmlns:c16="http://schemas.microsoft.com/office/drawing/2014/chart" uri="{C3380CC4-5D6E-409C-BE32-E72D297353CC}">
              <c16:uniqueId val="{00000005-CA67-45FD-B751-F603269FEF39}"/>
            </c:ext>
          </c:extLst>
        </c:ser>
        <c:ser>
          <c:idx val="6"/>
          <c:order val="6"/>
          <c:tx>
            <c:strRef>
              <c:f>Sheet1!$H$1</c:f>
              <c:strCache>
                <c:ptCount val="1"/>
                <c:pt idx="0">
                  <c:v>Salud Rosario</c:v>
                </c:pt>
              </c:strCache>
            </c:strRef>
          </c:tx>
          <c:spPr>
            <a:ln w="28575" cap="rnd">
              <a:solidFill>
                <a:schemeClr val="accent1">
                  <a:lumMod val="60000"/>
                </a:schemeClr>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Sheet1!$H$2:$H$8</c:f>
              <c:numCache>
                <c:formatCode>General</c:formatCode>
                <c:ptCount val="7"/>
                <c:pt idx="0">
                  <c:v>5.7451999999999996</c:v>
                </c:pt>
                <c:pt idx="1">
                  <c:v>29.545500000000001</c:v>
                </c:pt>
                <c:pt idx="2">
                  <c:v>1.9716</c:v>
                </c:pt>
                <c:pt idx="3">
                  <c:v>0</c:v>
                </c:pt>
                <c:pt idx="4">
                  <c:v>29.249300000000002</c:v>
                </c:pt>
                <c:pt idx="5">
                  <c:v>23.178599999999999</c:v>
                </c:pt>
                <c:pt idx="6">
                  <c:v>23.497</c:v>
                </c:pt>
              </c:numCache>
            </c:numRef>
          </c:val>
          <c:extLst>
            <c:ext xmlns:c16="http://schemas.microsoft.com/office/drawing/2014/chart" uri="{C3380CC4-5D6E-409C-BE32-E72D297353CC}">
              <c16:uniqueId val="{00000006-CA67-45FD-B751-F603269FEF39}"/>
            </c:ext>
          </c:extLst>
        </c:ser>
        <c:ser>
          <c:idx val="7"/>
          <c:order val="7"/>
          <c:tx>
            <c:strRef>
              <c:f>Sheet1!$I$1</c:f>
              <c:strCache>
                <c:ptCount val="1"/>
                <c:pt idx="0">
                  <c:v>Secretaría de Desarrollo Social de Rosario</c:v>
                </c:pt>
              </c:strCache>
            </c:strRef>
          </c:tx>
          <c:spPr>
            <a:ln w="28575" cap="rnd">
              <a:solidFill>
                <a:schemeClr val="accent2">
                  <a:lumMod val="60000"/>
                </a:schemeClr>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Sheet1!$I$2:$I$8</c:f>
              <c:numCache>
                <c:formatCode>General</c:formatCode>
                <c:ptCount val="7"/>
                <c:pt idx="0">
                  <c:v>4.9771000000000001</c:v>
                </c:pt>
                <c:pt idx="1">
                  <c:v>15.9091</c:v>
                </c:pt>
                <c:pt idx="2">
                  <c:v>2.0082</c:v>
                </c:pt>
                <c:pt idx="3">
                  <c:v>0</c:v>
                </c:pt>
                <c:pt idx="4">
                  <c:v>65.192700000000002</c:v>
                </c:pt>
                <c:pt idx="5">
                  <c:v>45.513500000000001</c:v>
                </c:pt>
                <c:pt idx="6">
                  <c:v>100</c:v>
                </c:pt>
              </c:numCache>
            </c:numRef>
          </c:val>
          <c:extLst>
            <c:ext xmlns:c16="http://schemas.microsoft.com/office/drawing/2014/chart" uri="{C3380CC4-5D6E-409C-BE32-E72D297353CC}">
              <c16:uniqueId val="{00000007-CA67-45FD-B751-F603269FEF39}"/>
            </c:ext>
          </c:extLst>
        </c:ser>
        <c:ser>
          <c:idx val="8"/>
          <c:order val="8"/>
          <c:tx>
            <c:strRef>
              <c:f>Sheet1!$J$1</c:f>
              <c:strCache>
                <c:ptCount val="1"/>
                <c:pt idx="0">
                  <c:v>Rosario Participa</c:v>
                </c:pt>
              </c:strCache>
            </c:strRef>
          </c:tx>
          <c:spPr>
            <a:ln w="28575" cap="rnd">
              <a:solidFill>
                <a:schemeClr val="accent3">
                  <a:lumMod val="60000"/>
                </a:schemeClr>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Sheet1!$J$2:$J$8</c:f>
              <c:numCache>
                <c:formatCode>General</c:formatCode>
                <c:ptCount val="7"/>
                <c:pt idx="0">
                  <c:v>0.32390000000000002</c:v>
                </c:pt>
                <c:pt idx="1">
                  <c:v>38.636400000000002</c:v>
                </c:pt>
                <c:pt idx="2">
                  <c:v>0.48949999999999999</c:v>
                </c:pt>
                <c:pt idx="3">
                  <c:v>0</c:v>
                </c:pt>
                <c:pt idx="4">
                  <c:v>100</c:v>
                </c:pt>
                <c:pt idx="5">
                  <c:v>100</c:v>
                </c:pt>
                <c:pt idx="6">
                  <c:v>79.585800000000006</c:v>
                </c:pt>
              </c:numCache>
            </c:numRef>
          </c:val>
          <c:extLst>
            <c:ext xmlns:c16="http://schemas.microsoft.com/office/drawing/2014/chart" uri="{C3380CC4-5D6E-409C-BE32-E72D297353CC}">
              <c16:uniqueId val="{00000008-CA67-45FD-B751-F603269FEF39}"/>
            </c:ext>
          </c:extLst>
        </c:ser>
        <c:ser>
          <c:idx val="9"/>
          <c:order val="9"/>
          <c:tx>
            <c:strRef>
              <c:f>Sheet1!$K$1</c:f>
              <c:strCache>
                <c:ptCount val="1"/>
                <c:pt idx="0">
                  <c:v>Pablo Javkin</c:v>
                </c:pt>
              </c:strCache>
            </c:strRef>
          </c:tx>
          <c:spPr>
            <a:ln w="28575" cap="rnd">
              <a:solidFill>
                <a:schemeClr val="accent4">
                  <a:lumMod val="60000"/>
                </a:schemeClr>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Sheet1!$K$2:$K$8</c:f>
              <c:numCache>
                <c:formatCode>General</c:formatCode>
                <c:ptCount val="7"/>
                <c:pt idx="0">
                  <c:v>13.6579</c:v>
                </c:pt>
                <c:pt idx="1">
                  <c:v>28.0303</c:v>
                </c:pt>
                <c:pt idx="2">
                  <c:v>8.5177999999999994</c:v>
                </c:pt>
                <c:pt idx="3">
                  <c:v>0</c:v>
                </c:pt>
                <c:pt idx="4">
                  <c:v>55.827599999999997</c:v>
                </c:pt>
                <c:pt idx="5">
                  <c:v>27.412500000000001</c:v>
                </c:pt>
                <c:pt idx="6">
                  <c:v>10.540100000000001</c:v>
                </c:pt>
              </c:numCache>
            </c:numRef>
          </c:val>
          <c:extLst>
            <c:ext xmlns:c16="http://schemas.microsoft.com/office/drawing/2014/chart" uri="{C3380CC4-5D6E-409C-BE32-E72D297353CC}">
              <c16:uniqueId val="{00000009-CA67-45FD-B751-F603269FEF39}"/>
            </c:ext>
          </c:extLst>
        </c:ser>
        <c:dLbls>
          <c:showLegendKey val="0"/>
          <c:showVal val="0"/>
          <c:showCatName val="0"/>
          <c:showSerName val="0"/>
          <c:showPercent val="0"/>
          <c:showBubbleSize val="0"/>
        </c:dLbls>
        <c:axId val="296203120"/>
        <c:axId val="296201152"/>
      </c:radarChart>
      <c:catAx>
        <c:axId val="296203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01152"/>
        <c:crosses val="autoZero"/>
        <c:auto val="1"/>
        <c:lblAlgn val="ctr"/>
        <c:lblOffset val="100"/>
        <c:noMultiLvlLbl val="0"/>
      </c:catAx>
      <c:valAx>
        <c:axId val="296201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0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6</c:v>
                </c:pt>
                <c:pt idx="1">
                  <c:v>0</c:v>
                </c:pt>
                <c:pt idx="2">
                  <c:v>7</c:v>
                </c:pt>
                <c:pt idx="3">
                  <c:v>3</c:v>
                </c:pt>
                <c:pt idx="4">
                  <c:v>0</c:v>
                </c:pt>
                <c:pt idx="5">
                  <c:v>3</c:v>
                </c:pt>
                <c:pt idx="6">
                  <c:v>6</c:v>
                </c:pt>
                <c:pt idx="7">
                  <c:v>10</c:v>
                </c:pt>
                <c:pt idx="8">
                  <c:v>8</c:v>
                </c:pt>
                <c:pt idx="9">
                  <c:v>7</c:v>
                </c:pt>
                <c:pt idx="10">
                  <c:v>9</c:v>
                </c:pt>
                <c:pt idx="11">
                  <c:v>5</c:v>
                </c:pt>
                <c:pt idx="12">
                  <c:v>9</c:v>
                </c:pt>
                <c:pt idx="13">
                  <c:v>12</c:v>
                </c:pt>
                <c:pt idx="14">
                  <c:v>15</c:v>
                </c:pt>
                <c:pt idx="15">
                  <c:v>4</c:v>
                </c:pt>
                <c:pt idx="16">
                  <c:v>6</c:v>
                </c:pt>
                <c:pt idx="17">
                  <c:v>10</c:v>
                </c:pt>
                <c:pt idx="18">
                  <c:v>10</c:v>
                </c:pt>
                <c:pt idx="19">
                  <c:v>10</c:v>
                </c:pt>
                <c:pt idx="20">
                  <c:v>10</c:v>
                </c:pt>
                <c:pt idx="21">
                  <c:v>18</c:v>
                </c:pt>
                <c:pt idx="22">
                  <c:v>14</c:v>
                </c:pt>
                <c:pt idx="23">
                  <c:v>7</c:v>
                </c:pt>
                <c:pt idx="24">
                  <c:v>7</c:v>
                </c:pt>
                <c:pt idx="25">
                  <c:v>7</c:v>
                </c:pt>
                <c:pt idx="26">
                  <c:v>12</c:v>
                </c:pt>
                <c:pt idx="27">
                  <c:v>8</c:v>
                </c:pt>
                <c:pt idx="28">
                  <c:v>6</c:v>
                </c:pt>
                <c:pt idx="29">
                  <c:v>7</c:v>
                </c:pt>
                <c:pt idx="30">
                  <c:v>6</c:v>
                </c:pt>
              </c:numCache>
            </c:numRef>
          </c:val>
          <c:smooth val="0"/>
          <c:extLst>
            <c:ext xmlns:c16="http://schemas.microsoft.com/office/drawing/2014/chart" uri="{C3380CC4-5D6E-409C-BE32-E72D297353CC}">
              <c16:uniqueId val="{00000000-4540-4D13-B30E-663725176457}"/>
            </c:ext>
          </c:extLst>
        </c:ser>
        <c:ser>
          <c:idx val="1"/>
          <c:order val="1"/>
          <c:tx>
            <c:strRef>
              <c:f>Sheet1!$C$1</c:f>
              <c:strCache>
                <c:ptCount val="1"/>
                <c:pt idx="0">
                  <c:v>Muni Rosario</c:v>
                </c:pt>
              </c:strCache>
            </c:strRef>
          </c:tx>
          <c:spPr>
            <a:ln w="28575" cap="rnd">
              <a:solidFill>
                <a:schemeClr val="accent2"/>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Sheet1!$C$2:$C$32</c:f>
              <c:numCache>
                <c:formatCode>General</c:formatCode>
                <c:ptCount val="31"/>
                <c:pt idx="0">
                  <c:v>18</c:v>
                </c:pt>
                <c:pt idx="1">
                  <c:v>6</c:v>
                </c:pt>
                <c:pt idx="2">
                  <c:v>9</c:v>
                </c:pt>
                <c:pt idx="3">
                  <c:v>5</c:v>
                </c:pt>
                <c:pt idx="4">
                  <c:v>63</c:v>
                </c:pt>
                <c:pt idx="5">
                  <c:v>85</c:v>
                </c:pt>
                <c:pt idx="6">
                  <c:v>27</c:v>
                </c:pt>
                <c:pt idx="7">
                  <c:v>9</c:v>
                </c:pt>
                <c:pt idx="8">
                  <c:v>0</c:v>
                </c:pt>
                <c:pt idx="9">
                  <c:v>2</c:v>
                </c:pt>
                <c:pt idx="10">
                  <c:v>1</c:v>
                </c:pt>
                <c:pt idx="11">
                  <c:v>20</c:v>
                </c:pt>
                <c:pt idx="12">
                  <c:v>10</c:v>
                </c:pt>
                <c:pt idx="13">
                  <c:v>57</c:v>
                </c:pt>
                <c:pt idx="14">
                  <c:v>49</c:v>
                </c:pt>
                <c:pt idx="15">
                  <c:v>8</c:v>
                </c:pt>
                <c:pt idx="16">
                  <c:v>8</c:v>
                </c:pt>
                <c:pt idx="17">
                  <c:v>27</c:v>
                </c:pt>
                <c:pt idx="18">
                  <c:v>41</c:v>
                </c:pt>
                <c:pt idx="19">
                  <c:v>31</c:v>
                </c:pt>
                <c:pt idx="20">
                  <c:v>115</c:v>
                </c:pt>
                <c:pt idx="21">
                  <c:v>43</c:v>
                </c:pt>
                <c:pt idx="22">
                  <c:v>53</c:v>
                </c:pt>
                <c:pt idx="23">
                  <c:v>56</c:v>
                </c:pt>
                <c:pt idx="24">
                  <c:v>43</c:v>
                </c:pt>
                <c:pt idx="25">
                  <c:v>56</c:v>
                </c:pt>
                <c:pt idx="26">
                  <c:v>175</c:v>
                </c:pt>
                <c:pt idx="27">
                  <c:v>162</c:v>
                </c:pt>
                <c:pt idx="28">
                  <c:v>60</c:v>
                </c:pt>
                <c:pt idx="29">
                  <c:v>27</c:v>
                </c:pt>
                <c:pt idx="30">
                  <c:v>31</c:v>
                </c:pt>
              </c:numCache>
            </c:numRef>
          </c:val>
          <c:smooth val="0"/>
          <c:extLst>
            <c:ext xmlns:c16="http://schemas.microsoft.com/office/drawing/2014/chart" uri="{C3380CC4-5D6E-409C-BE32-E72D297353CC}">
              <c16:uniqueId val="{00000001-4540-4D13-B30E-663725176457}"/>
            </c:ext>
          </c:extLst>
        </c:ser>
        <c:ser>
          <c:idx val="2"/>
          <c:order val="2"/>
          <c:tx>
            <c:strRef>
              <c:f>Sheet1!$D$1</c:f>
              <c:strCache>
                <c:ptCount val="1"/>
                <c:pt idx="0">
                  <c:v>Gustavo Leone</c:v>
                </c:pt>
              </c:strCache>
            </c:strRef>
          </c:tx>
          <c:spPr>
            <a:ln w="28575" cap="rnd">
              <a:solidFill>
                <a:schemeClr val="accent3"/>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Sheet1!$D$2:$D$32</c:f>
              <c:numCache>
                <c:formatCode>General</c:formatCode>
                <c:ptCount val="31"/>
                <c:pt idx="0">
                  <c:v>1</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c:v>
                </c:pt>
                <c:pt idx="28">
                  <c:v>0</c:v>
                </c:pt>
                <c:pt idx="29">
                  <c:v>0</c:v>
                </c:pt>
                <c:pt idx="30">
                  <c:v>0</c:v>
                </c:pt>
              </c:numCache>
            </c:numRef>
          </c:val>
          <c:smooth val="0"/>
          <c:extLst>
            <c:ext xmlns:c16="http://schemas.microsoft.com/office/drawing/2014/chart" uri="{C3380CC4-5D6E-409C-BE32-E72D297353CC}">
              <c16:uniqueId val="{00000002-4540-4D13-B30E-663725176457}"/>
            </c:ext>
          </c:extLst>
        </c:ser>
        <c:ser>
          <c:idx val="3"/>
          <c:order val="3"/>
          <c:tx>
            <c:strRef>
              <c:f>Sheet1!$E$1</c:f>
              <c:strCache>
                <c:ptCount val="1"/>
                <c:pt idx="0">
                  <c:v>Secretaría de Control y Convivencia Ciudadana</c:v>
                </c:pt>
              </c:strCache>
            </c:strRef>
          </c:tx>
          <c:spPr>
            <a:ln w="28575" cap="rnd">
              <a:solidFill>
                <a:schemeClr val="accent4"/>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Sheet1!$E$2:$E$32</c:f>
              <c:numCache>
                <c:formatCode>General</c:formatCode>
                <c:ptCount val="31"/>
                <c:pt idx="0">
                  <c:v>0</c:v>
                </c:pt>
                <c:pt idx="1">
                  <c:v>1</c:v>
                </c:pt>
                <c:pt idx="2">
                  <c:v>0</c:v>
                </c:pt>
                <c:pt idx="3">
                  <c:v>1</c:v>
                </c:pt>
                <c:pt idx="4">
                  <c:v>0</c:v>
                </c:pt>
                <c:pt idx="5">
                  <c:v>0</c:v>
                </c:pt>
                <c:pt idx="6">
                  <c:v>0</c:v>
                </c:pt>
                <c:pt idx="7">
                  <c:v>1</c:v>
                </c:pt>
                <c:pt idx="8">
                  <c:v>0</c:v>
                </c:pt>
                <c:pt idx="9">
                  <c:v>0</c:v>
                </c:pt>
                <c:pt idx="10">
                  <c:v>1</c:v>
                </c:pt>
                <c:pt idx="11">
                  <c:v>1</c:v>
                </c:pt>
                <c:pt idx="12">
                  <c:v>-1</c:v>
                </c:pt>
                <c:pt idx="13">
                  <c:v>1</c:v>
                </c:pt>
                <c:pt idx="14">
                  <c:v>0</c:v>
                </c:pt>
                <c:pt idx="15">
                  <c:v>0</c:v>
                </c:pt>
                <c:pt idx="16">
                  <c:v>0</c:v>
                </c:pt>
                <c:pt idx="17">
                  <c:v>0</c:v>
                </c:pt>
                <c:pt idx="18">
                  <c:v>0</c:v>
                </c:pt>
                <c:pt idx="19">
                  <c:v>1</c:v>
                </c:pt>
                <c:pt idx="20">
                  <c:v>0</c:v>
                </c:pt>
                <c:pt idx="21">
                  <c:v>0</c:v>
                </c:pt>
                <c:pt idx="22">
                  <c:v>1</c:v>
                </c:pt>
                <c:pt idx="23">
                  <c:v>0</c:v>
                </c:pt>
                <c:pt idx="24">
                  <c:v>1</c:v>
                </c:pt>
                <c:pt idx="25">
                  <c:v>0</c:v>
                </c:pt>
                <c:pt idx="26">
                  <c:v>1</c:v>
                </c:pt>
                <c:pt idx="27">
                  <c:v>2</c:v>
                </c:pt>
                <c:pt idx="28">
                  <c:v>2</c:v>
                </c:pt>
                <c:pt idx="29">
                  <c:v>-1</c:v>
                </c:pt>
                <c:pt idx="30">
                  <c:v>0</c:v>
                </c:pt>
              </c:numCache>
            </c:numRef>
          </c:val>
          <c:smooth val="0"/>
          <c:extLst>
            <c:ext xmlns:c16="http://schemas.microsoft.com/office/drawing/2014/chart" uri="{C3380CC4-5D6E-409C-BE32-E72D297353CC}">
              <c16:uniqueId val="{00000003-4540-4D13-B30E-663725176457}"/>
            </c:ext>
          </c:extLst>
        </c:ser>
        <c:ser>
          <c:idx val="4"/>
          <c:order val="4"/>
          <c:tx>
            <c:strRef>
              <c:f>Sheet1!$F$1</c:f>
              <c:strCache>
                <c:ptCount val="1"/>
                <c:pt idx="0">
                  <c:v>Secretaría de Ambiente y Espacio Público Rosario</c:v>
                </c:pt>
              </c:strCache>
            </c:strRef>
          </c:tx>
          <c:spPr>
            <a:ln w="28575" cap="rnd">
              <a:solidFill>
                <a:schemeClr val="accent5"/>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Sheet1!$F$2:$F$32</c:f>
              <c:numCache>
                <c:formatCode>General</c:formatCode>
                <c:ptCount val="31"/>
                <c:pt idx="0">
                  <c:v>4</c:v>
                </c:pt>
                <c:pt idx="1">
                  <c:v>1</c:v>
                </c:pt>
                <c:pt idx="2">
                  <c:v>3</c:v>
                </c:pt>
                <c:pt idx="3">
                  <c:v>3</c:v>
                </c:pt>
                <c:pt idx="4">
                  <c:v>5</c:v>
                </c:pt>
                <c:pt idx="5">
                  <c:v>-4</c:v>
                </c:pt>
                <c:pt idx="6">
                  <c:v>1</c:v>
                </c:pt>
                <c:pt idx="7">
                  <c:v>5</c:v>
                </c:pt>
                <c:pt idx="8">
                  <c:v>2</c:v>
                </c:pt>
                <c:pt idx="9">
                  <c:v>2</c:v>
                </c:pt>
                <c:pt idx="10">
                  <c:v>2</c:v>
                </c:pt>
                <c:pt idx="11">
                  <c:v>-3</c:v>
                </c:pt>
                <c:pt idx="12">
                  <c:v>13</c:v>
                </c:pt>
                <c:pt idx="13">
                  <c:v>12</c:v>
                </c:pt>
                <c:pt idx="14">
                  <c:v>8</c:v>
                </c:pt>
                <c:pt idx="15">
                  <c:v>10</c:v>
                </c:pt>
                <c:pt idx="16">
                  <c:v>4</c:v>
                </c:pt>
                <c:pt idx="17">
                  <c:v>2</c:v>
                </c:pt>
                <c:pt idx="18">
                  <c:v>4</c:v>
                </c:pt>
                <c:pt idx="19">
                  <c:v>4</c:v>
                </c:pt>
                <c:pt idx="20">
                  <c:v>4</c:v>
                </c:pt>
                <c:pt idx="21">
                  <c:v>15</c:v>
                </c:pt>
                <c:pt idx="22">
                  <c:v>5</c:v>
                </c:pt>
                <c:pt idx="23">
                  <c:v>2</c:v>
                </c:pt>
                <c:pt idx="24">
                  <c:v>2</c:v>
                </c:pt>
                <c:pt idx="25">
                  <c:v>-2</c:v>
                </c:pt>
                <c:pt idx="26">
                  <c:v>9</c:v>
                </c:pt>
                <c:pt idx="27">
                  <c:v>4</c:v>
                </c:pt>
                <c:pt idx="28">
                  <c:v>3</c:v>
                </c:pt>
                <c:pt idx="29">
                  <c:v>12</c:v>
                </c:pt>
                <c:pt idx="30">
                  <c:v>-2</c:v>
                </c:pt>
              </c:numCache>
            </c:numRef>
          </c:val>
          <c:smooth val="0"/>
          <c:extLst>
            <c:ext xmlns:c16="http://schemas.microsoft.com/office/drawing/2014/chart" uri="{C3380CC4-5D6E-409C-BE32-E72D297353CC}">
              <c16:uniqueId val="{00000004-4540-4D13-B30E-663725176457}"/>
            </c:ext>
          </c:extLst>
        </c:ser>
        <c:ser>
          <c:idx val="5"/>
          <c:order val="5"/>
          <c:tx>
            <c:strRef>
              <c:f>Sheet1!$G$1</c:f>
              <c:strCache>
                <c:ptCount val="1"/>
                <c:pt idx="0">
                  <c:v>Movilidad Rosario</c:v>
                </c:pt>
              </c:strCache>
            </c:strRef>
          </c:tx>
          <c:spPr>
            <a:ln w="28575" cap="rnd">
              <a:solidFill>
                <a:schemeClr val="accent6"/>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Sheet1!$G$2:$G$32</c:f>
              <c:numCache>
                <c:formatCode>General</c:formatCode>
                <c:ptCount val="31"/>
                <c:pt idx="0">
                  <c:v>2</c:v>
                </c:pt>
                <c:pt idx="1">
                  <c:v>2</c:v>
                </c:pt>
                <c:pt idx="2">
                  <c:v>2</c:v>
                </c:pt>
                <c:pt idx="3">
                  <c:v>1</c:v>
                </c:pt>
                <c:pt idx="4">
                  <c:v>2</c:v>
                </c:pt>
                <c:pt idx="5">
                  <c:v>3</c:v>
                </c:pt>
                <c:pt idx="6">
                  <c:v>9</c:v>
                </c:pt>
                <c:pt idx="7">
                  <c:v>3</c:v>
                </c:pt>
                <c:pt idx="8">
                  <c:v>3</c:v>
                </c:pt>
                <c:pt idx="9">
                  <c:v>-1</c:v>
                </c:pt>
                <c:pt idx="10">
                  <c:v>3</c:v>
                </c:pt>
                <c:pt idx="11">
                  <c:v>2</c:v>
                </c:pt>
                <c:pt idx="12">
                  <c:v>6</c:v>
                </c:pt>
                <c:pt idx="13">
                  <c:v>4</c:v>
                </c:pt>
                <c:pt idx="14">
                  <c:v>10</c:v>
                </c:pt>
                <c:pt idx="15">
                  <c:v>6</c:v>
                </c:pt>
                <c:pt idx="16">
                  <c:v>4</c:v>
                </c:pt>
                <c:pt idx="17">
                  <c:v>20</c:v>
                </c:pt>
                <c:pt idx="18">
                  <c:v>15</c:v>
                </c:pt>
                <c:pt idx="19">
                  <c:v>3</c:v>
                </c:pt>
                <c:pt idx="20">
                  <c:v>2</c:v>
                </c:pt>
                <c:pt idx="21">
                  <c:v>-1</c:v>
                </c:pt>
                <c:pt idx="22">
                  <c:v>0</c:v>
                </c:pt>
                <c:pt idx="23">
                  <c:v>1</c:v>
                </c:pt>
                <c:pt idx="24">
                  <c:v>-1</c:v>
                </c:pt>
                <c:pt idx="25">
                  <c:v>2</c:v>
                </c:pt>
                <c:pt idx="26">
                  <c:v>1</c:v>
                </c:pt>
                <c:pt idx="27">
                  <c:v>1</c:v>
                </c:pt>
                <c:pt idx="28">
                  <c:v>2</c:v>
                </c:pt>
                <c:pt idx="29">
                  <c:v>3</c:v>
                </c:pt>
                <c:pt idx="30">
                  <c:v>5</c:v>
                </c:pt>
              </c:numCache>
            </c:numRef>
          </c:val>
          <c:smooth val="0"/>
          <c:extLst>
            <c:ext xmlns:c16="http://schemas.microsoft.com/office/drawing/2014/chart" uri="{C3380CC4-5D6E-409C-BE32-E72D297353CC}">
              <c16:uniqueId val="{00000005-4540-4D13-B30E-663725176457}"/>
            </c:ext>
          </c:extLst>
        </c:ser>
        <c:ser>
          <c:idx val="6"/>
          <c:order val="6"/>
          <c:tx>
            <c:strRef>
              <c:f>Sheet1!$H$1</c:f>
              <c:strCache>
                <c:ptCount val="1"/>
                <c:pt idx="0">
                  <c:v>Salud Rosario</c:v>
                </c:pt>
              </c:strCache>
            </c:strRef>
          </c:tx>
          <c:spPr>
            <a:ln w="28575" cap="rnd">
              <a:solidFill>
                <a:schemeClr val="accent1">
                  <a:lumMod val="60000"/>
                </a:schemeClr>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Sheet1!$H$2:$H$32</c:f>
              <c:numCache>
                <c:formatCode>General</c:formatCode>
                <c:ptCount val="31"/>
                <c:pt idx="0">
                  <c:v>4</c:v>
                </c:pt>
                <c:pt idx="1">
                  <c:v>3</c:v>
                </c:pt>
                <c:pt idx="2">
                  <c:v>4</c:v>
                </c:pt>
                <c:pt idx="3">
                  <c:v>2</c:v>
                </c:pt>
                <c:pt idx="4">
                  <c:v>3</c:v>
                </c:pt>
                <c:pt idx="5">
                  <c:v>4</c:v>
                </c:pt>
                <c:pt idx="6">
                  <c:v>4</c:v>
                </c:pt>
                <c:pt idx="7">
                  <c:v>0</c:v>
                </c:pt>
                <c:pt idx="8">
                  <c:v>0</c:v>
                </c:pt>
                <c:pt idx="9">
                  <c:v>1</c:v>
                </c:pt>
                <c:pt idx="10">
                  <c:v>2</c:v>
                </c:pt>
                <c:pt idx="11">
                  <c:v>2</c:v>
                </c:pt>
                <c:pt idx="12">
                  <c:v>-1</c:v>
                </c:pt>
                <c:pt idx="13">
                  <c:v>4</c:v>
                </c:pt>
                <c:pt idx="14">
                  <c:v>1</c:v>
                </c:pt>
                <c:pt idx="15">
                  <c:v>3</c:v>
                </c:pt>
                <c:pt idx="16">
                  <c:v>1</c:v>
                </c:pt>
                <c:pt idx="17">
                  <c:v>1</c:v>
                </c:pt>
                <c:pt idx="18">
                  <c:v>1</c:v>
                </c:pt>
                <c:pt idx="19">
                  <c:v>3</c:v>
                </c:pt>
                <c:pt idx="20">
                  <c:v>0</c:v>
                </c:pt>
                <c:pt idx="21">
                  <c:v>0</c:v>
                </c:pt>
                <c:pt idx="22">
                  <c:v>2</c:v>
                </c:pt>
                <c:pt idx="23">
                  <c:v>5</c:v>
                </c:pt>
                <c:pt idx="24">
                  <c:v>-1</c:v>
                </c:pt>
                <c:pt idx="25">
                  <c:v>1</c:v>
                </c:pt>
                <c:pt idx="26">
                  <c:v>0</c:v>
                </c:pt>
                <c:pt idx="27">
                  <c:v>2</c:v>
                </c:pt>
                <c:pt idx="28">
                  <c:v>1</c:v>
                </c:pt>
                <c:pt idx="29">
                  <c:v>2</c:v>
                </c:pt>
                <c:pt idx="30">
                  <c:v>0</c:v>
                </c:pt>
              </c:numCache>
            </c:numRef>
          </c:val>
          <c:smooth val="0"/>
          <c:extLst>
            <c:ext xmlns:c16="http://schemas.microsoft.com/office/drawing/2014/chart" uri="{C3380CC4-5D6E-409C-BE32-E72D297353CC}">
              <c16:uniqueId val="{00000006-4540-4D13-B30E-663725176457}"/>
            </c:ext>
          </c:extLst>
        </c:ser>
        <c:ser>
          <c:idx val="7"/>
          <c:order val="7"/>
          <c:tx>
            <c:strRef>
              <c:f>Sheet1!$I$1</c:f>
              <c:strCache>
                <c:ptCount val="1"/>
                <c:pt idx="0">
                  <c:v>Secretaría de Desarrollo Social de Rosario</c:v>
                </c:pt>
              </c:strCache>
            </c:strRef>
          </c:tx>
          <c:spPr>
            <a:ln w="28575" cap="rnd">
              <a:solidFill>
                <a:schemeClr val="accent2">
                  <a:lumMod val="60000"/>
                </a:schemeClr>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Sheet1!$I$2:$I$32</c:f>
              <c:numCache>
                <c:formatCode>General</c:formatCode>
                <c:ptCount val="31"/>
                <c:pt idx="0">
                  <c:v>2</c:v>
                </c:pt>
                <c:pt idx="1">
                  <c:v>1</c:v>
                </c:pt>
                <c:pt idx="2">
                  <c:v>2</c:v>
                </c:pt>
                <c:pt idx="3">
                  <c:v>-1</c:v>
                </c:pt>
                <c:pt idx="4">
                  <c:v>1</c:v>
                </c:pt>
                <c:pt idx="5">
                  <c:v>28</c:v>
                </c:pt>
                <c:pt idx="6">
                  <c:v>30</c:v>
                </c:pt>
                <c:pt idx="7">
                  <c:v>6</c:v>
                </c:pt>
                <c:pt idx="8">
                  <c:v>2</c:v>
                </c:pt>
                <c:pt idx="9">
                  <c:v>3</c:v>
                </c:pt>
                <c:pt idx="10">
                  <c:v>1</c:v>
                </c:pt>
                <c:pt idx="11">
                  <c:v>36</c:v>
                </c:pt>
                <c:pt idx="12">
                  <c:v>27</c:v>
                </c:pt>
                <c:pt idx="13">
                  <c:v>7</c:v>
                </c:pt>
                <c:pt idx="14">
                  <c:v>2</c:v>
                </c:pt>
                <c:pt idx="15">
                  <c:v>3</c:v>
                </c:pt>
                <c:pt idx="16">
                  <c:v>2</c:v>
                </c:pt>
                <c:pt idx="17">
                  <c:v>3</c:v>
                </c:pt>
                <c:pt idx="18">
                  <c:v>4</c:v>
                </c:pt>
                <c:pt idx="19">
                  <c:v>9</c:v>
                </c:pt>
                <c:pt idx="20">
                  <c:v>10</c:v>
                </c:pt>
                <c:pt idx="21">
                  <c:v>3</c:v>
                </c:pt>
                <c:pt idx="22">
                  <c:v>0</c:v>
                </c:pt>
                <c:pt idx="23">
                  <c:v>2</c:v>
                </c:pt>
                <c:pt idx="24">
                  <c:v>0</c:v>
                </c:pt>
                <c:pt idx="25">
                  <c:v>0</c:v>
                </c:pt>
                <c:pt idx="26">
                  <c:v>3</c:v>
                </c:pt>
                <c:pt idx="27">
                  <c:v>2</c:v>
                </c:pt>
                <c:pt idx="28">
                  <c:v>2</c:v>
                </c:pt>
                <c:pt idx="29">
                  <c:v>2</c:v>
                </c:pt>
                <c:pt idx="30">
                  <c:v>-1</c:v>
                </c:pt>
              </c:numCache>
            </c:numRef>
          </c:val>
          <c:smooth val="0"/>
          <c:extLst>
            <c:ext xmlns:c16="http://schemas.microsoft.com/office/drawing/2014/chart" uri="{C3380CC4-5D6E-409C-BE32-E72D297353CC}">
              <c16:uniqueId val="{00000007-4540-4D13-B30E-663725176457}"/>
            </c:ext>
          </c:extLst>
        </c:ser>
        <c:ser>
          <c:idx val="8"/>
          <c:order val="8"/>
          <c:tx>
            <c:strRef>
              <c:f>Sheet1!$J$1</c:f>
              <c:strCache>
                <c:ptCount val="1"/>
                <c:pt idx="0">
                  <c:v>Rosario Participa</c:v>
                </c:pt>
              </c:strCache>
            </c:strRef>
          </c:tx>
          <c:spPr>
            <a:ln w="28575" cap="rnd">
              <a:solidFill>
                <a:schemeClr val="accent3">
                  <a:lumMod val="60000"/>
                </a:schemeClr>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Sheet1!$J$2:$J$32</c:f>
              <c:numCache>
                <c:formatCode>General</c:formatCode>
                <c:ptCount val="31"/>
                <c:pt idx="0">
                  <c:v>1</c:v>
                </c:pt>
                <c:pt idx="1">
                  <c:v>0</c:v>
                </c:pt>
                <c:pt idx="2">
                  <c:v>-1</c:v>
                </c:pt>
                <c:pt idx="3">
                  <c:v>0</c:v>
                </c:pt>
                <c:pt idx="4">
                  <c:v>0</c:v>
                </c:pt>
                <c:pt idx="5">
                  <c:v>2</c:v>
                </c:pt>
                <c:pt idx="6">
                  <c:v>0</c:v>
                </c:pt>
                <c:pt idx="7">
                  <c:v>0</c:v>
                </c:pt>
                <c:pt idx="8">
                  <c:v>0</c:v>
                </c:pt>
                <c:pt idx="9">
                  <c:v>0</c:v>
                </c:pt>
                <c:pt idx="10">
                  <c:v>2</c:v>
                </c:pt>
                <c:pt idx="11">
                  <c:v>1</c:v>
                </c:pt>
                <c:pt idx="12">
                  <c:v>4</c:v>
                </c:pt>
                <c:pt idx="13">
                  <c:v>0</c:v>
                </c:pt>
                <c:pt idx="14">
                  <c:v>-1</c:v>
                </c:pt>
                <c:pt idx="15">
                  <c:v>0</c:v>
                </c:pt>
                <c:pt idx="16">
                  <c:v>0</c:v>
                </c:pt>
                <c:pt idx="17">
                  <c:v>0</c:v>
                </c:pt>
                <c:pt idx="18">
                  <c:v>0</c:v>
                </c:pt>
                <c:pt idx="19">
                  <c:v>0</c:v>
                </c:pt>
                <c:pt idx="20">
                  <c:v>0</c:v>
                </c:pt>
                <c:pt idx="21">
                  <c:v>0</c:v>
                </c:pt>
                <c:pt idx="22">
                  <c:v>1</c:v>
                </c:pt>
                <c:pt idx="23">
                  <c:v>0</c:v>
                </c:pt>
                <c:pt idx="24">
                  <c:v>0</c:v>
                </c:pt>
                <c:pt idx="25">
                  <c:v>0</c:v>
                </c:pt>
                <c:pt idx="26">
                  <c:v>0</c:v>
                </c:pt>
                <c:pt idx="27">
                  <c:v>0</c:v>
                </c:pt>
                <c:pt idx="28">
                  <c:v>0</c:v>
                </c:pt>
                <c:pt idx="29">
                  <c:v>1</c:v>
                </c:pt>
                <c:pt idx="30">
                  <c:v>0</c:v>
                </c:pt>
              </c:numCache>
            </c:numRef>
          </c:val>
          <c:smooth val="0"/>
          <c:extLst>
            <c:ext xmlns:c16="http://schemas.microsoft.com/office/drawing/2014/chart" uri="{C3380CC4-5D6E-409C-BE32-E72D297353CC}">
              <c16:uniqueId val="{00000008-4540-4D13-B30E-663725176457}"/>
            </c:ext>
          </c:extLst>
        </c:ser>
        <c:ser>
          <c:idx val="9"/>
          <c:order val="9"/>
          <c:tx>
            <c:strRef>
              <c:f>Sheet1!$K$1</c:f>
              <c:strCache>
                <c:ptCount val="1"/>
                <c:pt idx="0">
                  <c:v>Pablo Javkin</c:v>
                </c:pt>
              </c:strCache>
            </c:strRef>
          </c:tx>
          <c:spPr>
            <a:ln w="28575" cap="rnd">
              <a:solidFill>
                <a:schemeClr val="accent4">
                  <a:lumMod val="60000"/>
                </a:schemeClr>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Sheet1!$K$2:$K$32</c:f>
              <c:numCache>
                <c:formatCode>General</c:formatCode>
                <c:ptCount val="31"/>
                <c:pt idx="0">
                  <c:v>1</c:v>
                </c:pt>
                <c:pt idx="1">
                  <c:v>2</c:v>
                </c:pt>
                <c:pt idx="2">
                  <c:v>-1</c:v>
                </c:pt>
                <c:pt idx="3">
                  <c:v>4</c:v>
                </c:pt>
                <c:pt idx="4">
                  <c:v>-3</c:v>
                </c:pt>
                <c:pt idx="5">
                  <c:v>1</c:v>
                </c:pt>
                <c:pt idx="6">
                  <c:v>4</c:v>
                </c:pt>
                <c:pt idx="7">
                  <c:v>1</c:v>
                </c:pt>
                <c:pt idx="8">
                  <c:v>-1</c:v>
                </c:pt>
                <c:pt idx="9">
                  <c:v>2</c:v>
                </c:pt>
                <c:pt idx="10">
                  <c:v>0</c:v>
                </c:pt>
                <c:pt idx="11">
                  <c:v>1</c:v>
                </c:pt>
                <c:pt idx="12">
                  <c:v>6</c:v>
                </c:pt>
                <c:pt idx="13">
                  <c:v>14</c:v>
                </c:pt>
                <c:pt idx="14">
                  <c:v>15</c:v>
                </c:pt>
                <c:pt idx="15">
                  <c:v>17</c:v>
                </c:pt>
                <c:pt idx="16">
                  <c:v>-1</c:v>
                </c:pt>
                <c:pt idx="17">
                  <c:v>0</c:v>
                </c:pt>
                <c:pt idx="18">
                  <c:v>-1</c:v>
                </c:pt>
                <c:pt idx="19">
                  <c:v>-1</c:v>
                </c:pt>
                <c:pt idx="20">
                  <c:v>2</c:v>
                </c:pt>
                <c:pt idx="21">
                  <c:v>0</c:v>
                </c:pt>
                <c:pt idx="22">
                  <c:v>0</c:v>
                </c:pt>
                <c:pt idx="23">
                  <c:v>1</c:v>
                </c:pt>
                <c:pt idx="24">
                  <c:v>-3</c:v>
                </c:pt>
                <c:pt idx="25">
                  <c:v>-1</c:v>
                </c:pt>
                <c:pt idx="26">
                  <c:v>1</c:v>
                </c:pt>
                <c:pt idx="27">
                  <c:v>-1</c:v>
                </c:pt>
                <c:pt idx="28">
                  <c:v>0</c:v>
                </c:pt>
                <c:pt idx="29">
                  <c:v>0</c:v>
                </c:pt>
                <c:pt idx="30">
                  <c:v>-1</c:v>
                </c:pt>
              </c:numCache>
            </c:numRef>
          </c:val>
          <c:smooth val="0"/>
          <c:extLst>
            <c:ext xmlns:c16="http://schemas.microsoft.com/office/drawing/2014/chart" uri="{C3380CC4-5D6E-409C-BE32-E72D297353CC}">
              <c16:uniqueId val="{00000009-4540-4D13-B30E-663725176457}"/>
            </c:ext>
          </c:extLst>
        </c:ser>
        <c:dLbls>
          <c:showLegendKey val="0"/>
          <c:showVal val="0"/>
          <c:showCatName val="0"/>
          <c:showSerName val="0"/>
          <c:showPercent val="0"/>
          <c:showBubbleSize val="0"/>
        </c:dLbls>
        <c:smooth val="0"/>
        <c:axId val="296212304"/>
        <c:axId val="296212960"/>
      </c:lineChart>
      <c:catAx>
        <c:axId val="29621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12960"/>
        <c:crosses val="autoZero"/>
        <c:auto val="1"/>
        <c:lblAlgn val="ctr"/>
        <c:lblOffset val="100"/>
        <c:noMultiLvlLbl val="0"/>
      </c:catAx>
      <c:valAx>
        <c:axId val="296212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1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9</c:v>
                </c:pt>
                <c:pt idx="2">
                  <c:v>9</c:v>
                </c:pt>
                <c:pt idx="3">
                  <c:v>11</c:v>
                </c:pt>
                <c:pt idx="4">
                  <c:v>7</c:v>
                </c:pt>
                <c:pt idx="5">
                  <c:v>7</c:v>
                </c:pt>
                <c:pt idx="6">
                  <c:v>7</c:v>
                </c:pt>
              </c:numCache>
            </c:numRef>
          </c:val>
          <c:extLst>
            <c:ext xmlns:c16="http://schemas.microsoft.com/office/drawing/2014/chart" uri="{C3380CC4-5D6E-409C-BE32-E72D297353CC}">
              <c16:uniqueId val="{00000000-6706-458B-AB3A-64C674394F7F}"/>
            </c:ext>
          </c:extLst>
        </c:ser>
        <c:ser>
          <c:idx val="1"/>
          <c:order val="1"/>
          <c:tx>
            <c:strRef>
              <c:f>Sheet1!$C$1</c:f>
              <c:strCache>
                <c:ptCount val="1"/>
                <c:pt idx="0">
                  <c:v>Muni Rosario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45</c:v>
                </c:pt>
                <c:pt idx="1">
                  <c:v>75</c:v>
                </c:pt>
                <c:pt idx="2">
                  <c:v>90</c:v>
                </c:pt>
                <c:pt idx="3">
                  <c:v>36</c:v>
                </c:pt>
                <c:pt idx="4">
                  <c:v>19</c:v>
                </c:pt>
                <c:pt idx="5">
                  <c:v>21</c:v>
                </c:pt>
                <c:pt idx="6">
                  <c:v>19</c:v>
                </c:pt>
              </c:numCache>
            </c:numRef>
          </c:val>
          <c:extLst>
            <c:ext xmlns:c16="http://schemas.microsoft.com/office/drawing/2014/chart" uri="{C3380CC4-5D6E-409C-BE32-E72D297353CC}">
              <c16:uniqueId val="{00000001-6706-458B-AB3A-64C674394F7F}"/>
            </c:ext>
          </c:extLst>
        </c:ser>
        <c:ser>
          <c:idx val="2"/>
          <c:order val="2"/>
          <c:tx>
            <c:strRef>
              <c:f>Sheet1!$D$1</c:f>
              <c:strCache>
                <c:ptCount val="1"/>
                <c:pt idx="0">
                  <c:v>Gustavo Leone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6706-458B-AB3A-64C674394F7F}"/>
            </c:ext>
          </c:extLst>
        </c:ser>
        <c:ser>
          <c:idx val="3"/>
          <c:order val="3"/>
          <c:tx>
            <c:strRef>
              <c:f>Sheet1!$E$1</c:f>
              <c:strCache>
                <c:ptCount val="1"/>
                <c:pt idx="0">
                  <c:v>Secretaría de Control y Convivencia Ciudadana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1</c:v>
                </c:pt>
                <c:pt idx="3">
                  <c:v>1</c:v>
                </c:pt>
                <c:pt idx="4">
                  <c:v>0</c:v>
                </c:pt>
                <c:pt idx="5">
                  <c:v>0</c:v>
                </c:pt>
                <c:pt idx="6">
                  <c:v>1</c:v>
                </c:pt>
              </c:numCache>
            </c:numRef>
          </c:val>
          <c:extLst>
            <c:ext xmlns:c16="http://schemas.microsoft.com/office/drawing/2014/chart" uri="{C3380CC4-5D6E-409C-BE32-E72D297353CC}">
              <c16:uniqueId val="{00000003-6706-458B-AB3A-64C674394F7F}"/>
            </c:ext>
          </c:extLst>
        </c:ser>
        <c:ser>
          <c:idx val="4"/>
          <c:order val="4"/>
          <c:tx>
            <c:strRef>
              <c:f>Sheet1!$F$1</c:f>
              <c:strCache>
                <c:ptCount val="1"/>
                <c:pt idx="0">
                  <c:v>Secretaría de Ambiente y Espacio Público Rosario</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6</c:v>
                </c:pt>
                <c:pt idx="2">
                  <c:v>5</c:v>
                </c:pt>
                <c:pt idx="3">
                  <c:v>7</c:v>
                </c:pt>
                <c:pt idx="4">
                  <c:v>6</c:v>
                </c:pt>
                <c:pt idx="5">
                  <c:v>2</c:v>
                </c:pt>
                <c:pt idx="6">
                  <c:v>2</c:v>
                </c:pt>
              </c:numCache>
            </c:numRef>
          </c:val>
          <c:extLst>
            <c:ext xmlns:c16="http://schemas.microsoft.com/office/drawing/2014/chart" uri="{C3380CC4-5D6E-409C-BE32-E72D297353CC}">
              <c16:uniqueId val="{00000004-6706-458B-AB3A-64C674394F7F}"/>
            </c:ext>
          </c:extLst>
        </c:ser>
        <c:ser>
          <c:idx val="5"/>
          <c:order val="5"/>
          <c:tx>
            <c:strRef>
              <c:f>Sheet1!$G$1</c:f>
              <c:strCache>
                <c:ptCount val="1"/>
                <c:pt idx="0">
                  <c:v>Movilidad Rosario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c:v>
                </c:pt>
                <c:pt idx="1">
                  <c:v>3</c:v>
                </c:pt>
                <c:pt idx="2">
                  <c:v>4</c:v>
                </c:pt>
                <c:pt idx="3">
                  <c:v>3</c:v>
                </c:pt>
                <c:pt idx="4">
                  <c:v>3</c:v>
                </c:pt>
                <c:pt idx="5">
                  <c:v>2</c:v>
                </c:pt>
                <c:pt idx="6">
                  <c:v>6</c:v>
                </c:pt>
              </c:numCache>
            </c:numRef>
          </c:val>
          <c:extLst>
            <c:ext xmlns:c16="http://schemas.microsoft.com/office/drawing/2014/chart" uri="{C3380CC4-5D6E-409C-BE32-E72D297353CC}">
              <c16:uniqueId val="{00000005-6706-458B-AB3A-64C674394F7F}"/>
            </c:ext>
          </c:extLst>
        </c:ser>
        <c:ser>
          <c:idx val="6"/>
          <c:order val="6"/>
          <c:tx>
            <c:strRef>
              <c:f>Sheet1!$H$1</c:f>
              <c:strCache>
                <c:ptCount val="1"/>
                <c:pt idx="0">
                  <c:v>Salud Rosario</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c:v>
                </c:pt>
                <c:pt idx="1">
                  <c:v>2</c:v>
                </c:pt>
                <c:pt idx="2">
                  <c:v>3</c:v>
                </c:pt>
                <c:pt idx="3">
                  <c:v>1</c:v>
                </c:pt>
                <c:pt idx="4">
                  <c:v>2</c:v>
                </c:pt>
                <c:pt idx="5">
                  <c:v>2</c:v>
                </c:pt>
                <c:pt idx="6">
                  <c:v>1</c:v>
                </c:pt>
              </c:numCache>
            </c:numRef>
          </c:val>
          <c:extLst>
            <c:ext xmlns:c16="http://schemas.microsoft.com/office/drawing/2014/chart" uri="{C3380CC4-5D6E-409C-BE32-E72D297353CC}">
              <c16:uniqueId val="{00000006-6706-458B-AB3A-64C674394F7F}"/>
            </c:ext>
          </c:extLst>
        </c:ser>
        <c:ser>
          <c:idx val="7"/>
          <c:order val="7"/>
          <c:tx>
            <c:strRef>
              <c:f>Sheet1!$I$1</c:f>
              <c:strCache>
                <c:ptCount val="1"/>
                <c:pt idx="0">
                  <c:v>Secretaría de Desarrollo Social de Rosario</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10</c:v>
                </c:pt>
                <c:pt idx="1">
                  <c:v>17</c:v>
                </c:pt>
                <c:pt idx="2">
                  <c:v>12</c:v>
                </c:pt>
                <c:pt idx="3">
                  <c:v>3</c:v>
                </c:pt>
                <c:pt idx="4">
                  <c:v>2</c:v>
                </c:pt>
                <c:pt idx="5">
                  <c:v>2</c:v>
                </c:pt>
                <c:pt idx="6">
                  <c:v>1</c:v>
                </c:pt>
              </c:numCache>
            </c:numRef>
          </c:val>
          <c:extLst>
            <c:ext xmlns:c16="http://schemas.microsoft.com/office/drawing/2014/chart" uri="{C3380CC4-5D6E-409C-BE32-E72D297353CC}">
              <c16:uniqueId val="{00000007-6706-458B-AB3A-64C674394F7F}"/>
            </c:ext>
          </c:extLst>
        </c:ser>
        <c:ser>
          <c:idx val="8"/>
          <c:order val="8"/>
          <c:tx>
            <c:strRef>
              <c:f>Sheet1!$J$1</c:f>
              <c:strCache>
                <c:ptCount val="1"/>
                <c:pt idx="0">
                  <c:v>Rosario Participa</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c:v>
                </c:pt>
                <c:pt idx="1">
                  <c:v>2</c:v>
                </c:pt>
                <c:pt idx="2">
                  <c:v>0</c:v>
                </c:pt>
                <c:pt idx="3">
                  <c:v>0</c:v>
                </c:pt>
                <c:pt idx="4">
                  <c:v>0</c:v>
                </c:pt>
                <c:pt idx="5">
                  <c:v>0</c:v>
                </c:pt>
                <c:pt idx="6">
                  <c:v>1</c:v>
                </c:pt>
              </c:numCache>
            </c:numRef>
          </c:val>
          <c:extLst>
            <c:ext xmlns:c16="http://schemas.microsoft.com/office/drawing/2014/chart" uri="{C3380CC4-5D6E-409C-BE32-E72D297353CC}">
              <c16:uniqueId val="{00000008-6706-458B-AB3A-64C674394F7F}"/>
            </c:ext>
          </c:extLst>
        </c:ser>
        <c:ser>
          <c:idx val="9"/>
          <c:order val="9"/>
          <c:tx>
            <c:strRef>
              <c:f>Sheet1!$K$1</c:f>
              <c:strCache>
                <c:ptCount val="1"/>
                <c:pt idx="0">
                  <c:v>Pablo Javkin</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-1</c:v>
                </c:pt>
                <c:pt idx="1">
                  <c:v>2</c:v>
                </c:pt>
                <c:pt idx="2">
                  <c:v>5</c:v>
                </c:pt>
                <c:pt idx="3">
                  <c:v>3</c:v>
                </c:pt>
                <c:pt idx="4">
                  <c:v>4</c:v>
                </c:pt>
                <c:pt idx="5">
                  <c:v>0</c:v>
                </c:pt>
                <c:pt idx="6">
                  <c:v>0</c:v>
                </c:pt>
              </c:numCache>
            </c:numRef>
          </c:val>
          <c:extLst>
            <c:ext xmlns:c16="http://schemas.microsoft.com/office/drawing/2014/chart" uri="{C3380CC4-5D6E-409C-BE32-E72D297353CC}">
              <c16:uniqueId val="{00000009-6706-458B-AB3A-64C674394F7F}"/>
            </c:ext>
          </c:extLst>
        </c:ser>
        <c:dLbls>
          <c:showLegendKey val="0"/>
          <c:showVal val="0"/>
          <c:showCatName val="0"/>
          <c:showSerName val="0"/>
          <c:showPercent val="0"/>
          <c:showBubbleSize val="0"/>
        </c:dLbls>
        <c:gapWidth val="219"/>
        <c:overlap val="-27"/>
        <c:axId val="296203776"/>
        <c:axId val="296202792"/>
      </c:barChart>
      <c:catAx>
        <c:axId val="296203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02792"/>
        <c:crosses val="autoZero"/>
        <c:auto val="1"/>
        <c:lblAlgn val="ctr"/>
        <c:lblOffset val="100"/>
        <c:noMultiLvlLbl val="0"/>
      </c:catAx>
      <c:valAx>
        <c:axId val="29620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0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c:v>
                </c:pt>
                <c:pt idx="1">
                  <c:v>0</c:v>
                </c:pt>
                <c:pt idx="2">
                  <c:v>0</c:v>
                </c:pt>
                <c:pt idx="3">
                  <c:v>0</c:v>
                </c:pt>
                <c:pt idx="4">
                  <c:v>1</c:v>
                </c:pt>
                <c:pt idx="5">
                  <c:v>0</c:v>
                </c:pt>
                <c:pt idx="6">
                  <c:v>0</c:v>
                </c:pt>
                <c:pt idx="7">
                  <c:v>1</c:v>
                </c:pt>
                <c:pt idx="8">
                  <c:v>0</c:v>
                </c:pt>
                <c:pt idx="9">
                  <c:v>0</c:v>
                </c:pt>
                <c:pt idx="10">
                  <c:v>0</c:v>
                </c:pt>
                <c:pt idx="11">
                  <c:v>0</c:v>
                </c:pt>
                <c:pt idx="12">
                  <c:v>1</c:v>
                </c:pt>
                <c:pt idx="13">
                  <c:v>1</c:v>
                </c:pt>
                <c:pt idx="14">
                  <c:v>0</c:v>
                </c:pt>
                <c:pt idx="15">
                  <c:v>1</c:v>
                </c:pt>
                <c:pt idx="16">
                  <c:v>0</c:v>
                </c:pt>
                <c:pt idx="17">
                  <c:v>0</c:v>
                </c:pt>
                <c:pt idx="18">
                  <c:v>1</c:v>
                </c:pt>
                <c:pt idx="19">
                  <c:v>0</c:v>
                </c:pt>
                <c:pt idx="20">
                  <c:v>1</c:v>
                </c:pt>
                <c:pt idx="21">
                  <c:v>0</c:v>
                </c:pt>
                <c:pt idx="22">
                  <c:v>0</c:v>
                </c:pt>
                <c:pt idx="23">
                  <c:v>0</c:v>
                </c:pt>
                <c:pt idx="24">
                  <c:v>0</c:v>
                </c:pt>
                <c:pt idx="25">
                  <c:v>1</c:v>
                </c:pt>
                <c:pt idx="26">
                  <c:v>1</c:v>
                </c:pt>
                <c:pt idx="27">
                  <c:v>0</c:v>
                </c:pt>
                <c:pt idx="28">
                  <c:v>1</c:v>
                </c:pt>
                <c:pt idx="29">
                  <c:v>0</c:v>
                </c:pt>
                <c:pt idx="30">
                  <c:v>0</c:v>
                </c:pt>
              </c:numCache>
            </c:numRef>
          </c:val>
          <c:smooth val="0"/>
          <c:extLst>
            <c:ext xmlns:c16="http://schemas.microsoft.com/office/drawing/2014/chart" uri="{C3380CC4-5D6E-409C-BE32-E72D297353CC}">
              <c16:uniqueId val="{00000000-1EBB-4C74-8194-4A1C6872E9C1}"/>
            </c:ext>
          </c:extLst>
        </c:ser>
        <c:ser>
          <c:idx val="1"/>
          <c:order val="1"/>
          <c:tx>
            <c:strRef>
              <c:f>Sheet1!$C$1</c:f>
              <c:strCache>
                <c:ptCount val="1"/>
                <c:pt idx="0">
                  <c:v>Muni Rosario</c:v>
                </c:pt>
              </c:strCache>
            </c:strRef>
          </c:tx>
          <c:spPr>
            <a:ln w="28575" cap="rnd">
              <a:solidFill>
                <a:schemeClr val="accent2"/>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Sheet1!$C$2:$C$32</c:f>
              <c:numCache>
                <c:formatCode>General</c:formatCode>
                <c:ptCount val="31"/>
                <c:pt idx="0">
                  <c:v>4</c:v>
                </c:pt>
                <c:pt idx="1">
                  <c:v>1</c:v>
                </c:pt>
                <c:pt idx="2">
                  <c:v>2</c:v>
                </c:pt>
                <c:pt idx="3">
                  <c:v>1</c:v>
                </c:pt>
                <c:pt idx="4">
                  <c:v>3</c:v>
                </c:pt>
                <c:pt idx="5">
                  <c:v>2</c:v>
                </c:pt>
                <c:pt idx="6">
                  <c:v>2</c:v>
                </c:pt>
                <c:pt idx="7">
                  <c:v>3</c:v>
                </c:pt>
                <c:pt idx="8">
                  <c:v>2</c:v>
                </c:pt>
                <c:pt idx="9">
                  <c:v>2</c:v>
                </c:pt>
                <c:pt idx="10">
                  <c:v>1</c:v>
                </c:pt>
                <c:pt idx="11">
                  <c:v>2</c:v>
                </c:pt>
                <c:pt idx="12">
                  <c:v>2</c:v>
                </c:pt>
                <c:pt idx="13">
                  <c:v>2</c:v>
                </c:pt>
                <c:pt idx="14">
                  <c:v>3</c:v>
                </c:pt>
                <c:pt idx="15">
                  <c:v>3</c:v>
                </c:pt>
                <c:pt idx="16">
                  <c:v>2</c:v>
                </c:pt>
                <c:pt idx="17">
                  <c:v>2</c:v>
                </c:pt>
                <c:pt idx="18">
                  <c:v>2</c:v>
                </c:pt>
                <c:pt idx="19">
                  <c:v>3</c:v>
                </c:pt>
                <c:pt idx="20">
                  <c:v>2</c:v>
                </c:pt>
                <c:pt idx="21">
                  <c:v>2</c:v>
                </c:pt>
                <c:pt idx="22">
                  <c:v>2</c:v>
                </c:pt>
                <c:pt idx="23">
                  <c:v>2</c:v>
                </c:pt>
                <c:pt idx="24">
                  <c:v>1</c:v>
                </c:pt>
                <c:pt idx="25">
                  <c:v>3</c:v>
                </c:pt>
                <c:pt idx="26">
                  <c:v>3</c:v>
                </c:pt>
                <c:pt idx="27">
                  <c:v>2</c:v>
                </c:pt>
                <c:pt idx="28">
                  <c:v>2</c:v>
                </c:pt>
                <c:pt idx="29">
                  <c:v>2</c:v>
                </c:pt>
                <c:pt idx="30">
                  <c:v>0</c:v>
                </c:pt>
              </c:numCache>
            </c:numRef>
          </c:val>
          <c:smooth val="0"/>
          <c:extLst>
            <c:ext xmlns:c16="http://schemas.microsoft.com/office/drawing/2014/chart" uri="{C3380CC4-5D6E-409C-BE32-E72D297353CC}">
              <c16:uniqueId val="{00000001-1EBB-4C74-8194-4A1C6872E9C1}"/>
            </c:ext>
          </c:extLst>
        </c:ser>
        <c:ser>
          <c:idx val="2"/>
          <c:order val="2"/>
          <c:tx>
            <c:strRef>
              <c:f>Sheet1!$D$1</c:f>
              <c:strCache>
                <c:ptCount val="1"/>
                <c:pt idx="0">
                  <c:v>Gustavo Leone</c:v>
                </c:pt>
              </c:strCache>
            </c:strRef>
          </c:tx>
          <c:spPr>
            <a:ln w="28575" cap="rnd">
              <a:solidFill>
                <a:schemeClr val="accent3"/>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1</c:v>
                </c:pt>
                <c:pt idx="15">
                  <c:v>0</c:v>
                </c:pt>
                <c:pt idx="16">
                  <c:v>0</c:v>
                </c:pt>
                <c:pt idx="17">
                  <c:v>0</c:v>
                </c:pt>
                <c:pt idx="18">
                  <c:v>1</c:v>
                </c:pt>
                <c:pt idx="19">
                  <c:v>0</c:v>
                </c:pt>
                <c:pt idx="20">
                  <c:v>0</c:v>
                </c:pt>
                <c:pt idx="21">
                  <c:v>0</c:v>
                </c:pt>
                <c:pt idx="22">
                  <c:v>0</c:v>
                </c:pt>
                <c:pt idx="23">
                  <c:v>0</c:v>
                </c:pt>
                <c:pt idx="24">
                  <c:v>0</c:v>
                </c:pt>
                <c:pt idx="25">
                  <c:v>1</c:v>
                </c:pt>
                <c:pt idx="26">
                  <c:v>0</c:v>
                </c:pt>
                <c:pt idx="27">
                  <c:v>0</c:v>
                </c:pt>
                <c:pt idx="28">
                  <c:v>0</c:v>
                </c:pt>
                <c:pt idx="29">
                  <c:v>1</c:v>
                </c:pt>
                <c:pt idx="30">
                  <c:v>0</c:v>
                </c:pt>
              </c:numCache>
            </c:numRef>
          </c:val>
          <c:smooth val="0"/>
          <c:extLst>
            <c:ext xmlns:c16="http://schemas.microsoft.com/office/drawing/2014/chart" uri="{C3380CC4-5D6E-409C-BE32-E72D297353CC}">
              <c16:uniqueId val="{00000002-1EBB-4C74-8194-4A1C6872E9C1}"/>
            </c:ext>
          </c:extLst>
        </c:ser>
        <c:ser>
          <c:idx val="3"/>
          <c:order val="3"/>
          <c:tx>
            <c:strRef>
              <c:f>Sheet1!$E$1</c:f>
              <c:strCache>
                <c:ptCount val="1"/>
                <c:pt idx="0">
                  <c:v>Secretaría de Control y Convivencia Ciudadana</c:v>
                </c:pt>
              </c:strCache>
            </c:strRef>
          </c:tx>
          <c:spPr>
            <a:ln w="28575" cap="rnd">
              <a:solidFill>
                <a:schemeClr val="accent4"/>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Sheet1!$E$2:$E$32</c:f>
              <c:numCache>
                <c:formatCode>General</c:formatCode>
                <c:ptCount val="31"/>
                <c:pt idx="0">
                  <c:v>1</c:v>
                </c:pt>
                <c:pt idx="1">
                  <c:v>0</c:v>
                </c:pt>
                <c:pt idx="2">
                  <c:v>0</c:v>
                </c:pt>
                <c:pt idx="3">
                  <c:v>0</c:v>
                </c:pt>
                <c:pt idx="4">
                  <c:v>0</c:v>
                </c:pt>
                <c:pt idx="5">
                  <c:v>2</c:v>
                </c:pt>
                <c:pt idx="6">
                  <c:v>1</c:v>
                </c:pt>
                <c:pt idx="7">
                  <c:v>0</c:v>
                </c:pt>
                <c:pt idx="8">
                  <c:v>0</c:v>
                </c:pt>
                <c:pt idx="9">
                  <c:v>0</c:v>
                </c:pt>
                <c:pt idx="10">
                  <c:v>0</c:v>
                </c:pt>
                <c:pt idx="11">
                  <c:v>0</c:v>
                </c:pt>
                <c:pt idx="12">
                  <c:v>4</c:v>
                </c:pt>
                <c:pt idx="13">
                  <c:v>0</c:v>
                </c:pt>
                <c:pt idx="14">
                  <c:v>1</c:v>
                </c:pt>
                <c:pt idx="15">
                  <c:v>1</c:v>
                </c:pt>
                <c:pt idx="16">
                  <c:v>0</c:v>
                </c:pt>
                <c:pt idx="17">
                  <c:v>1</c:v>
                </c:pt>
                <c:pt idx="18">
                  <c:v>0</c:v>
                </c:pt>
                <c:pt idx="19">
                  <c:v>1</c:v>
                </c:pt>
                <c:pt idx="20">
                  <c:v>1</c:v>
                </c:pt>
                <c:pt idx="21">
                  <c:v>2</c:v>
                </c:pt>
                <c:pt idx="22">
                  <c:v>1</c:v>
                </c:pt>
                <c:pt idx="23">
                  <c:v>0</c:v>
                </c:pt>
                <c:pt idx="24">
                  <c:v>0</c:v>
                </c:pt>
                <c:pt idx="25">
                  <c:v>1</c:v>
                </c:pt>
                <c:pt idx="26">
                  <c:v>3</c:v>
                </c:pt>
                <c:pt idx="27">
                  <c:v>1</c:v>
                </c:pt>
                <c:pt idx="28">
                  <c:v>3</c:v>
                </c:pt>
                <c:pt idx="29">
                  <c:v>0</c:v>
                </c:pt>
                <c:pt idx="30">
                  <c:v>0</c:v>
                </c:pt>
              </c:numCache>
            </c:numRef>
          </c:val>
          <c:smooth val="0"/>
          <c:extLst>
            <c:ext xmlns:c16="http://schemas.microsoft.com/office/drawing/2014/chart" uri="{C3380CC4-5D6E-409C-BE32-E72D297353CC}">
              <c16:uniqueId val="{00000003-1EBB-4C74-8194-4A1C6872E9C1}"/>
            </c:ext>
          </c:extLst>
        </c:ser>
        <c:ser>
          <c:idx val="4"/>
          <c:order val="4"/>
          <c:tx>
            <c:strRef>
              <c:f>Sheet1!$F$1</c:f>
              <c:strCache>
                <c:ptCount val="1"/>
                <c:pt idx="0">
                  <c:v>Secretaría de Ambiente y Espacio Público Rosario</c:v>
                </c:pt>
              </c:strCache>
            </c:strRef>
          </c:tx>
          <c:spPr>
            <a:ln w="28575" cap="rnd">
              <a:solidFill>
                <a:schemeClr val="accent5"/>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Sheet1!$F$2:$F$32</c:f>
              <c:numCache>
                <c:formatCode>General</c:formatCode>
                <c:ptCount val="31"/>
                <c:pt idx="0">
                  <c:v>0</c:v>
                </c:pt>
                <c:pt idx="1">
                  <c:v>1</c:v>
                </c:pt>
                <c:pt idx="2">
                  <c:v>1</c:v>
                </c:pt>
                <c:pt idx="3">
                  <c:v>0</c:v>
                </c:pt>
                <c:pt idx="4">
                  <c:v>1</c:v>
                </c:pt>
                <c:pt idx="5">
                  <c:v>0</c:v>
                </c:pt>
                <c:pt idx="6">
                  <c:v>2</c:v>
                </c:pt>
                <c:pt idx="7">
                  <c:v>0</c:v>
                </c:pt>
                <c:pt idx="8">
                  <c:v>0</c:v>
                </c:pt>
                <c:pt idx="9">
                  <c:v>0</c:v>
                </c:pt>
                <c:pt idx="10">
                  <c:v>1</c:v>
                </c:pt>
                <c:pt idx="11">
                  <c:v>0</c:v>
                </c:pt>
                <c:pt idx="12">
                  <c:v>0</c:v>
                </c:pt>
                <c:pt idx="13">
                  <c:v>2</c:v>
                </c:pt>
                <c:pt idx="14">
                  <c:v>4</c:v>
                </c:pt>
                <c:pt idx="15">
                  <c:v>2</c:v>
                </c:pt>
                <c:pt idx="16">
                  <c:v>1</c:v>
                </c:pt>
                <c:pt idx="17">
                  <c:v>2</c:v>
                </c:pt>
                <c:pt idx="18">
                  <c:v>0</c:v>
                </c:pt>
                <c:pt idx="19">
                  <c:v>2</c:v>
                </c:pt>
                <c:pt idx="20">
                  <c:v>2</c:v>
                </c:pt>
                <c:pt idx="21">
                  <c:v>2</c:v>
                </c:pt>
                <c:pt idx="22">
                  <c:v>2</c:v>
                </c:pt>
                <c:pt idx="23">
                  <c:v>1</c:v>
                </c:pt>
                <c:pt idx="24">
                  <c:v>0</c:v>
                </c:pt>
                <c:pt idx="25">
                  <c:v>0</c:v>
                </c:pt>
                <c:pt idx="26">
                  <c:v>1</c:v>
                </c:pt>
                <c:pt idx="27">
                  <c:v>0</c:v>
                </c:pt>
                <c:pt idx="28">
                  <c:v>2</c:v>
                </c:pt>
                <c:pt idx="29">
                  <c:v>2</c:v>
                </c:pt>
                <c:pt idx="30">
                  <c:v>0</c:v>
                </c:pt>
              </c:numCache>
            </c:numRef>
          </c:val>
          <c:smooth val="0"/>
          <c:extLst>
            <c:ext xmlns:c16="http://schemas.microsoft.com/office/drawing/2014/chart" uri="{C3380CC4-5D6E-409C-BE32-E72D297353CC}">
              <c16:uniqueId val="{00000004-1EBB-4C74-8194-4A1C6872E9C1}"/>
            </c:ext>
          </c:extLst>
        </c:ser>
        <c:ser>
          <c:idx val="5"/>
          <c:order val="5"/>
          <c:tx>
            <c:strRef>
              <c:f>Sheet1!$G$1</c:f>
              <c:strCache>
                <c:ptCount val="1"/>
                <c:pt idx="0">
                  <c:v>Movilidad Rosario</c:v>
                </c:pt>
              </c:strCache>
            </c:strRef>
          </c:tx>
          <c:spPr>
            <a:ln w="28575" cap="rnd">
              <a:solidFill>
                <a:schemeClr val="accent6"/>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Sheet1!$G$2:$G$32</c:f>
              <c:numCache>
                <c:formatCode>General</c:formatCode>
                <c:ptCount val="31"/>
                <c:pt idx="0">
                  <c:v>6</c:v>
                </c:pt>
                <c:pt idx="1">
                  <c:v>3</c:v>
                </c:pt>
                <c:pt idx="2">
                  <c:v>2</c:v>
                </c:pt>
                <c:pt idx="3">
                  <c:v>4</c:v>
                </c:pt>
                <c:pt idx="4">
                  <c:v>5</c:v>
                </c:pt>
                <c:pt idx="5">
                  <c:v>4</c:v>
                </c:pt>
                <c:pt idx="6">
                  <c:v>5</c:v>
                </c:pt>
                <c:pt idx="7">
                  <c:v>4</c:v>
                </c:pt>
                <c:pt idx="8">
                  <c:v>4</c:v>
                </c:pt>
                <c:pt idx="9">
                  <c:v>5</c:v>
                </c:pt>
                <c:pt idx="10">
                  <c:v>5</c:v>
                </c:pt>
                <c:pt idx="11">
                  <c:v>8</c:v>
                </c:pt>
                <c:pt idx="12">
                  <c:v>7</c:v>
                </c:pt>
                <c:pt idx="13">
                  <c:v>11</c:v>
                </c:pt>
                <c:pt idx="14">
                  <c:v>2</c:v>
                </c:pt>
                <c:pt idx="15">
                  <c:v>6</c:v>
                </c:pt>
                <c:pt idx="16">
                  <c:v>5</c:v>
                </c:pt>
                <c:pt idx="17">
                  <c:v>2</c:v>
                </c:pt>
                <c:pt idx="18">
                  <c:v>5</c:v>
                </c:pt>
                <c:pt idx="19">
                  <c:v>4</c:v>
                </c:pt>
                <c:pt idx="20">
                  <c:v>3</c:v>
                </c:pt>
                <c:pt idx="21">
                  <c:v>3</c:v>
                </c:pt>
                <c:pt idx="22">
                  <c:v>7</c:v>
                </c:pt>
                <c:pt idx="23">
                  <c:v>3</c:v>
                </c:pt>
                <c:pt idx="24">
                  <c:v>2</c:v>
                </c:pt>
                <c:pt idx="25">
                  <c:v>2</c:v>
                </c:pt>
                <c:pt idx="26">
                  <c:v>4</c:v>
                </c:pt>
                <c:pt idx="27">
                  <c:v>2</c:v>
                </c:pt>
                <c:pt idx="28">
                  <c:v>5</c:v>
                </c:pt>
                <c:pt idx="29">
                  <c:v>2</c:v>
                </c:pt>
                <c:pt idx="30">
                  <c:v>2</c:v>
                </c:pt>
              </c:numCache>
            </c:numRef>
          </c:val>
          <c:smooth val="0"/>
          <c:extLst>
            <c:ext xmlns:c16="http://schemas.microsoft.com/office/drawing/2014/chart" uri="{C3380CC4-5D6E-409C-BE32-E72D297353CC}">
              <c16:uniqueId val="{00000005-1EBB-4C74-8194-4A1C6872E9C1}"/>
            </c:ext>
          </c:extLst>
        </c:ser>
        <c:ser>
          <c:idx val="6"/>
          <c:order val="6"/>
          <c:tx>
            <c:strRef>
              <c:f>Sheet1!$H$1</c:f>
              <c:strCache>
                <c:ptCount val="1"/>
                <c:pt idx="0">
                  <c:v>Salud Rosario</c:v>
                </c:pt>
              </c:strCache>
            </c:strRef>
          </c:tx>
          <c:spPr>
            <a:ln w="28575" cap="rnd">
              <a:solidFill>
                <a:schemeClr val="accent1">
                  <a:lumMod val="60000"/>
                </a:schemeClr>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Sheet1!$H$2:$H$32</c:f>
              <c:numCache>
                <c:formatCode>General</c:formatCode>
                <c:ptCount val="31"/>
                <c:pt idx="0">
                  <c:v>1</c:v>
                </c:pt>
                <c:pt idx="1">
                  <c:v>1</c:v>
                </c:pt>
                <c:pt idx="2">
                  <c:v>0</c:v>
                </c:pt>
                <c:pt idx="3">
                  <c:v>0</c:v>
                </c:pt>
                <c:pt idx="4">
                  <c:v>1</c:v>
                </c:pt>
                <c:pt idx="5">
                  <c:v>1</c:v>
                </c:pt>
                <c:pt idx="6">
                  <c:v>3</c:v>
                </c:pt>
                <c:pt idx="7">
                  <c:v>0</c:v>
                </c:pt>
                <c:pt idx="8">
                  <c:v>0</c:v>
                </c:pt>
                <c:pt idx="9">
                  <c:v>0</c:v>
                </c:pt>
                <c:pt idx="10">
                  <c:v>0</c:v>
                </c:pt>
                <c:pt idx="11">
                  <c:v>2</c:v>
                </c:pt>
                <c:pt idx="12">
                  <c:v>0</c:v>
                </c:pt>
                <c:pt idx="13">
                  <c:v>1</c:v>
                </c:pt>
                <c:pt idx="14">
                  <c:v>3</c:v>
                </c:pt>
                <c:pt idx="15">
                  <c:v>1</c:v>
                </c:pt>
                <c:pt idx="16">
                  <c:v>0</c:v>
                </c:pt>
                <c:pt idx="17">
                  <c:v>0</c:v>
                </c:pt>
                <c:pt idx="18">
                  <c:v>2</c:v>
                </c:pt>
                <c:pt idx="19">
                  <c:v>0</c:v>
                </c:pt>
                <c:pt idx="20">
                  <c:v>1</c:v>
                </c:pt>
                <c:pt idx="21">
                  <c:v>0</c:v>
                </c:pt>
                <c:pt idx="22">
                  <c:v>4</c:v>
                </c:pt>
                <c:pt idx="23">
                  <c:v>15</c:v>
                </c:pt>
                <c:pt idx="24">
                  <c:v>0</c:v>
                </c:pt>
                <c:pt idx="25">
                  <c:v>0</c:v>
                </c:pt>
                <c:pt idx="26">
                  <c:v>0</c:v>
                </c:pt>
                <c:pt idx="27">
                  <c:v>0</c:v>
                </c:pt>
                <c:pt idx="28">
                  <c:v>1</c:v>
                </c:pt>
                <c:pt idx="29">
                  <c:v>2</c:v>
                </c:pt>
                <c:pt idx="30">
                  <c:v>0</c:v>
                </c:pt>
              </c:numCache>
            </c:numRef>
          </c:val>
          <c:smooth val="0"/>
          <c:extLst>
            <c:ext xmlns:c16="http://schemas.microsoft.com/office/drawing/2014/chart" uri="{C3380CC4-5D6E-409C-BE32-E72D297353CC}">
              <c16:uniqueId val="{00000006-1EBB-4C74-8194-4A1C6872E9C1}"/>
            </c:ext>
          </c:extLst>
        </c:ser>
        <c:ser>
          <c:idx val="7"/>
          <c:order val="7"/>
          <c:tx>
            <c:strRef>
              <c:f>Sheet1!$I$1</c:f>
              <c:strCache>
                <c:ptCount val="1"/>
                <c:pt idx="0">
                  <c:v>Secretaría de Desarrollo Social de Rosario</c:v>
                </c:pt>
              </c:strCache>
            </c:strRef>
          </c:tx>
          <c:spPr>
            <a:ln w="28575" cap="rnd">
              <a:solidFill>
                <a:schemeClr val="accent2">
                  <a:lumMod val="60000"/>
                </a:schemeClr>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Sheet1!$I$2:$I$32</c:f>
              <c:numCache>
                <c:formatCode>General</c:formatCode>
                <c:ptCount val="31"/>
                <c:pt idx="0">
                  <c:v>2</c:v>
                </c:pt>
                <c:pt idx="1">
                  <c:v>0</c:v>
                </c:pt>
                <c:pt idx="2">
                  <c:v>0</c:v>
                </c:pt>
                <c:pt idx="3">
                  <c:v>0</c:v>
                </c:pt>
                <c:pt idx="4">
                  <c:v>2</c:v>
                </c:pt>
                <c:pt idx="5">
                  <c:v>2</c:v>
                </c:pt>
                <c:pt idx="6">
                  <c:v>1</c:v>
                </c:pt>
                <c:pt idx="7">
                  <c:v>0</c:v>
                </c:pt>
                <c:pt idx="8">
                  <c:v>0</c:v>
                </c:pt>
                <c:pt idx="9">
                  <c:v>0</c:v>
                </c:pt>
                <c:pt idx="10">
                  <c:v>0</c:v>
                </c:pt>
                <c:pt idx="11">
                  <c:v>1</c:v>
                </c:pt>
                <c:pt idx="12">
                  <c:v>2</c:v>
                </c:pt>
                <c:pt idx="13">
                  <c:v>0</c:v>
                </c:pt>
                <c:pt idx="14">
                  <c:v>0</c:v>
                </c:pt>
                <c:pt idx="15">
                  <c:v>2</c:v>
                </c:pt>
                <c:pt idx="16">
                  <c:v>0</c:v>
                </c:pt>
                <c:pt idx="17">
                  <c:v>0</c:v>
                </c:pt>
                <c:pt idx="18">
                  <c:v>3</c:v>
                </c:pt>
                <c:pt idx="19">
                  <c:v>1</c:v>
                </c:pt>
                <c:pt idx="20">
                  <c:v>1</c:v>
                </c:pt>
                <c:pt idx="21">
                  <c:v>0</c:v>
                </c:pt>
                <c:pt idx="22">
                  <c:v>2</c:v>
                </c:pt>
                <c:pt idx="23">
                  <c:v>0</c:v>
                </c:pt>
                <c:pt idx="24">
                  <c:v>0</c:v>
                </c:pt>
                <c:pt idx="25">
                  <c:v>0</c:v>
                </c:pt>
                <c:pt idx="26">
                  <c:v>1</c:v>
                </c:pt>
                <c:pt idx="27">
                  <c:v>0</c:v>
                </c:pt>
                <c:pt idx="28">
                  <c:v>1</c:v>
                </c:pt>
                <c:pt idx="29">
                  <c:v>0</c:v>
                </c:pt>
                <c:pt idx="30">
                  <c:v>0</c:v>
                </c:pt>
              </c:numCache>
            </c:numRef>
          </c:val>
          <c:smooth val="0"/>
          <c:extLst>
            <c:ext xmlns:c16="http://schemas.microsoft.com/office/drawing/2014/chart" uri="{C3380CC4-5D6E-409C-BE32-E72D297353CC}">
              <c16:uniqueId val="{00000007-1EBB-4C74-8194-4A1C6872E9C1}"/>
            </c:ext>
          </c:extLst>
        </c:ser>
        <c:ser>
          <c:idx val="8"/>
          <c:order val="8"/>
          <c:tx>
            <c:strRef>
              <c:f>Sheet1!$J$1</c:f>
              <c:strCache>
                <c:ptCount val="1"/>
                <c:pt idx="0">
                  <c:v>Rosario Participa</c:v>
                </c:pt>
              </c:strCache>
            </c:strRef>
          </c:tx>
          <c:spPr>
            <a:ln w="28575" cap="rnd">
              <a:solidFill>
                <a:schemeClr val="accent3">
                  <a:lumMod val="60000"/>
                </a:schemeClr>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Sheet1!$J$2:$J$32</c:f>
              <c:numCache>
                <c:formatCode>General</c:formatCode>
                <c:ptCount val="31"/>
                <c:pt idx="0">
                  <c:v>1</c:v>
                </c:pt>
                <c:pt idx="1">
                  <c:v>1</c:v>
                </c:pt>
                <c:pt idx="2">
                  <c:v>0</c:v>
                </c:pt>
                <c:pt idx="3">
                  <c:v>0</c:v>
                </c:pt>
                <c:pt idx="4">
                  <c:v>4</c:v>
                </c:pt>
                <c:pt idx="5">
                  <c:v>4</c:v>
                </c:pt>
                <c:pt idx="6">
                  <c:v>3</c:v>
                </c:pt>
                <c:pt idx="7">
                  <c:v>0</c:v>
                </c:pt>
                <c:pt idx="8">
                  <c:v>0</c:v>
                </c:pt>
                <c:pt idx="9">
                  <c:v>0</c:v>
                </c:pt>
                <c:pt idx="10">
                  <c:v>0</c:v>
                </c:pt>
                <c:pt idx="11">
                  <c:v>4</c:v>
                </c:pt>
                <c:pt idx="12">
                  <c:v>4</c:v>
                </c:pt>
                <c:pt idx="13">
                  <c:v>4</c:v>
                </c:pt>
                <c:pt idx="14">
                  <c:v>3</c:v>
                </c:pt>
                <c:pt idx="15">
                  <c:v>2</c:v>
                </c:pt>
                <c:pt idx="16">
                  <c:v>0</c:v>
                </c:pt>
                <c:pt idx="17">
                  <c:v>0</c:v>
                </c:pt>
                <c:pt idx="18">
                  <c:v>2</c:v>
                </c:pt>
                <c:pt idx="19">
                  <c:v>3</c:v>
                </c:pt>
                <c:pt idx="20">
                  <c:v>2</c:v>
                </c:pt>
                <c:pt idx="21">
                  <c:v>2</c:v>
                </c:pt>
                <c:pt idx="22">
                  <c:v>2</c:v>
                </c:pt>
                <c:pt idx="23">
                  <c:v>1</c:v>
                </c:pt>
                <c:pt idx="24">
                  <c:v>0</c:v>
                </c:pt>
                <c:pt idx="25">
                  <c:v>1</c:v>
                </c:pt>
                <c:pt idx="26">
                  <c:v>2</c:v>
                </c:pt>
                <c:pt idx="27">
                  <c:v>3</c:v>
                </c:pt>
                <c:pt idx="28">
                  <c:v>2</c:v>
                </c:pt>
                <c:pt idx="29">
                  <c:v>1</c:v>
                </c:pt>
                <c:pt idx="30">
                  <c:v>0</c:v>
                </c:pt>
              </c:numCache>
            </c:numRef>
          </c:val>
          <c:smooth val="0"/>
          <c:extLst>
            <c:ext xmlns:c16="http://schemas.microsoft.com/office/drawing/2014/chart" uri="{C3380CC4-5D6E-409C-BE32-E72D297353CC}">
              <c16:uniqueId val="{00000008-1EBB-4C74-8194-4A1C6872E9C1}"/>
            </c:ext>
          </c:extLst>
        </c:ser>
        <c:ser>
          <c:idx val="9"/>
          <c:order val="9"/>
          <c:tx>
            <c:strRef>
              <c:f>Sheet1!$K$1</c:f>
              <c:strCache>
                <c:ptCount val="1"/>
                <c:pt idx="0">
                  <c:v>Pablo Javkin</c:v>
                </c:pt>
              </c:strCache>
            </c:strRef>
          </c:tx>
          <c:spPr>
            <a:ln w="28575" cap="rnd">
              <a:solidFill>
                <a:schemeClr val="accent4">
                  <a:lumMod val="60000"/>
                </a:schemeClr>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Sheet1!$K$2:$K$32</c:f>
              <c:numCache>
                <c:formatCode>General</c:formatCode>
                <c:ptCount val="31"/>
                <c:pt idx="0">
                  <c:v>1</c:v>
                </c:pt>
                <c:pt idx="1">
                  <c:v>0</c:v>
                </c:pt>
                <c:pt idx="2">
                  <c:v>0</c:v>
                </c:pt>
                <c:pt idx="3">
                  <c:v>0</c:v>
                </c:pt>
                <c:pt idx="4">
                  <c:v>3</c:v>
                </c:pt>
                <c:pt idx="5">
                  <c:v>2</c:v>
                </c:pt>
                <c:pt idx="6">
                  <c:v>1</c:v>
                </c:pt>
                <c:pt idx="7">
                  <c:v>0</c:v>
                </c:pt>
                <c:pt idx="8">
                  <c:v>0</c:v>
                </c:pt>
                <c:pt idx="9">
                  <c:v>0</c:v>
                </c:pt>
                <c:pt idx="10">
                  <c:v>0</c:v>
                </c:pt>
                <c:pt idx="11">
                  <c:v>2</c:v>
                </c:pt>
                <c:pt idx="12">
                  <c:v>3</c:v>
                </c:pt>
                <c:pt idx="13">
                  <c:v>2</c:v>
                </c:pt>
                <c:pt idx="14">
                  <c:v>2</c:v>
                </c:pt>
                <c:pt idx="15">
                  <c:v>2</c:v>
                </c:pt>
                <c:pt idx="16">
                  <c:v>1</c:v>
                </c:pt>
                <c:pt idx="17">
                  <c:v>1</c:v>
                </c:pt>
                <c:pt idx="18">
                  <c:v>1</c:v>
                </c:pt>
                <c:pt idx="19">
                  <c:v>1</c:v>
                </c:pt>
                <c:pt idx="20">
                  <c:v>2</c:v>
                </c:pt>
                <c:pt idx="21">
                  <c:v>2</c:v>
                </c:pt>
                <c:pt idx="22">
                  <c:v>1</c:v>
                </c:pt>
                <c:pt idx="23">
                  <c:v>1</c:v>
                </c:pt>
                <c:pt idx="24">
                  <c:v>0</c:v>
                </c:pt>
                <c:pt idx="25">
                  <c:v>1</c:v>
                </c:pt>
                <c:pt idx="26">
                  <c:v>2</c:v>
                </c:pt>
                <c:pt idx="27">
                  <c:v>2</c:v>
                </c:pt>
                <c:pt idx="28">
                  <c:v>2</c:v>
                </c:pt>
                <c:pt idx="29">
                  <c:v>2</c:v>
                </c:pt>
                <c:pt idx="30">
                  <c:v>0</c:v>
                </c:pt>
              </c:numCache>
            </c:numRef>
          </c:val>
          <c:smooth val="0"/>
          <c:extLst>
            <c:ext xmlns:c16="http://schemas.microsoft.com/office/drawing/2014/chart" uri="{C3380CC4-5D6E-409C-BE32-E72D297353CC}">
              <c16:uniqueId val="{00000009-1EBB-4C74-8194-4A1C6872E9C1}"/>
            </c:ext>
          </c:extLst>
        </c:ser>
        <c:dLbls>
          <c:showLegendKey val="0"/>
          <c:showVal val="0"/>
          <c:showCatName val="0"/>
          <c:showSerName val="0"/>
          <c:showPercent val="0"/>
          <c:showBubbleSize val="0"/>
        </c:dLbls>
        <c:smooth val="0"/>
        <c:axId val="270810776"/>
        <c:axId val="270809464"/>
      </c:lineChart>
      <c:catAx>
        <c:axId val="270810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809464"/>
        <c:crosses val="autoZero"/>
        <c:auto val="1"/>
        <c:lblAlgn val="ctr"/>
        <c:lblOffset val="100"/>
        <c:noMultiLvlLbl val="0"/>
      </c:catAx>
      <c:valAx>
        <c:axId val="270809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81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2</c:v>
                </c:pt>
                <c:pt idx="2">
                  <c:v>2</c:v>
                </c:pt>
                <c:pt idx="3">
                  <c:v>3</c:v>
                </c:pt>
                <c:pt idx="4">
                  <c:v>1</c:v>
                </c:pt>
                <c:pt idx="5">
                  <c:v>0</c:v>
                </c:pt>
                <c:pt idx="6">
                  <c:v>0</c:v>
                </c:pt>
              </c:numCache>
            </c:numRef>
          </c:val>
          <c:extLst>
            <c:ext xmlns:c16="http://schemas.microsoft.com/office/drawing/2014/chart" uri="{C3380CC4-5D6E-409C-BE32-E72D297353CC}">
              <c16:uniqueId val="{00000000-01D1-4036-BD6F-F6292502AC42}"/>
            </c:ext>
          </c:extLst>
        </c:ser>
        <c:ser>
          <c:idx val="1"/>
          <c:order val="1"/>
          <c:tx>
            <c:strRef>
              <c:f>Sheet1!$C$1</c:f>
              <c:strCache>
                <c:ptCount val="1"/>
                <c:pt idx="0">
                  <c:v>Muni Rosario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c:v>
                </c:pt>
                <c:pt idx="1">
                  <c:v>10</c:v>
                </c:pt>
                <c:pt idx="2">
                  <c:v>8</c:v>
                </c:pt>
                <c:pt idx="3">
                  <c:v>14</c:v>
                </c:pt>
                <c:pt idx="4">
                  <c:v>10</c:v>
                </c:pt>
                <c:pt idx="5">
                  <c:v>8</c:v>
                </c:pt>
                <c:pt idx="6">
                  <c:v>5</c:v>
                </c:pt>
              </c:numCache>
            </c:numRef>
          </c:val>
          <c:extLst>
            <c:ext xmlns:c16="http://schemas.microsoft.com/office/drawing/2014/chart" uri="{C3380CC4-5D6E-409C-BE32-E72D297353CC}">
              <c16:uniqueId val="{00000001-01D1-4036-BD6F-F6292502AC42}"/>
            </c:ext>
          </c:extLst>
        </c:ser>
        <c:ser>
          <c:idx val="2"/>
          <c:order val="2"/>
          <c:tx>
            <c:strRef>
              <c:f>Sheet1!$D$1</c:f>
              <c:strCache>
                <c:ptCount val="1"/>
                <c:pt idx="0">
                  <c:v>Gustavo Leone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0</c:v>
                </c:pt>
                <c:pt idx="2">
                  <c:v>0</c:v>
                </c:pt>
                <c:pt idx="3">
                  <c:v>1</c:v>
                </c:pt>
                <c:pt idx="4">
                  <c:v>1</c:v>
                </c:pt>
                <c:pt idx="5">
                  <c:v>0</c:v>
                </c:pt>
                <c:pt idx="6">
                  <c:v>0</c:v>
                </c:pt>
              </c:numCache>
            </c:numRef>
          </c:val>
          <c:extLst>
            <c:ext xmlns:c16="http://schemas.microsoft.com/office/drawing/2014/chart" uri="{C3380CC4-5D6E-409C-BE32-E72D297353CC}">
              <c16:uniqueId val="{00000002-01D1-4036-BD6F-F6292502AC42}"/>
            </c:ext>
          </c:extLst>
        </c:ser>
        <c:ser>
          <c:idx val="3"/>
          <c:order val="3"/>
          <c:tx>
            <c:strRef>
              <c:f>Sheet1!$E$1</c:f>
              <c:strCache>
                <c:ptCount val="1"/>
                <c:pt idx="0">
                  <c:v>Secretaría de Control y Convivencia Ciudadana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10</c:v>
                </c:pt>
                <c:pt idx="2">
                  <c:v>3</c:v>
                </c:pt>
                <c:pt idx="3">
                  <c:v>7</c:v>
                </c:pt>
                <c:pt idx="4">
                  <c:v>2</c:v>
                </c:pt>
                <c:pt idx="5">
                  <c:v>0</c:v>
                </c:pt>
                <c:pt idx="6">
                  <c:v>1</c:v>
                </c:pt>
              </c:numCache>
            </c:numRef>
          </c:val>
          <c:extLst>
            <c:ext xmlns:c16="http://schemas.microsoft.com/office/drawing/2014/chart" uri="{C3380CC4-5D6E-409C-BE32-E72D297353CC}">
              <c16:uniqueId val="{00000003-01D1-4036-BD6F-F6292502AC42}"/>
            </c:ext>
          </c:extLst>
        </c:ser>
        <c:ser>
          <c:idx val="4"/>
          <c:order val="4"/>
          <c:tx>
            <c:strRef>
              <c:f>Sheet1!$F$1</c:f>
              <c:strCache>
                <c:ptCount val="1"/>
                <c:pt idx="0">
                  <c:v>Secretaría de Ambiente y Espacio Público Rosario</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3</c:v>
                </c:pt>
                <c:pt idx="2">
                  <c:v>6</c:v>
                </c:pt>
                <c:pt idx="3">
                  <c:v>8</c:v>
                </c:pt>
                <c:pt idx="4">
                  <c:v>7</c:v>
                </c:pt>
                <c:pt idx="5">
                  <c:v>3</c:v>
                </c:pt>
                <c:pt idx="6">
                  <c:v>3</c:v>
                </c:pt>
              </c:numCache>
            </c:numRef>
          </c:val>
          <c:extLst>
            <c:ext xmlns:c16="http://schemas.microsoft.com/office/drawing/2014/chart" uri="{C3380CC4-5D6E-409C-BE32-E72D297353CC}">
              <c16:uniqueId val="{00000004-01D1-4036-BD6F-F6292502AC42}"/>
            </c:ext>
          </c:extLst>
        </c:ser>
        <c:ser>
          <c:idx val="5"/>
          <c:order val="5"/>
          <c:tx>
            <c:strRef>
              <c:f>Sheet1!$G$1</c:f>
              <c:strCache>
                <c:ptCount val="1"/>
                <c:pt idx="0">
                  <c:v>Movilidad Rosario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20</c:v>
                </c:pt>
                <c:pt idx="1">
                  <c:v>19</c:v>
                </c:pt>
                <c:pt idx="2">
                  <c:v>21</c:v>
                </c:pt>
                <c:pt idx="3">
                  <c:v>20</c:v>
                </c:pt>
                <c:pt idx="4">
                  <c:v>22</c:v>
                </c:pt>
                <c:pt idx="5">
                  <c:v>17</c:v>
                </c:pt>
                <c:pt idx="6">
                  <c:v>13</c:v>
                </c:pt>
              </c:numCache>
            </c:numRef>
          </c:val>
          <c:extLst>
            <c:ext xmlns:c16="http://schemas.microsoft.com/office/drawing/2014/chart" uri="{C3380CC4-5D6E-409C-BE32-E72D297353CC}">
              <c16:uniqueId val="{00000005-01D1-4036-BD6F-F6292502AC42}"/>
            </c:ext>
          </c:extLst>
        </c:ser>
        <c:ser>
          <c:idx val="6"/>
          <c:order val="6"/>
          <c:tx>
            <c:strRef>
              <c:f>Sheet1!$H$1</c:f>
              <c:strCache>
                <c:ptCount val="1"/>
                <c:pt idx="0">
                  <c:v>Salud Rosario</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5</c:v>
                </c:pt>
                <c:pt idx="1">
                  <c:v>1</c:v>
                </c:pt>
                <c:pt idx="2">
                  <c:v>5</c:v>
                </c:pt>
                <c:pt idx="3">
                  <c:v>5</c:v>
                </c:pt>
                <c:pt idx="4">
                  <c:v>8</c:v>
                </c:pt>
                <c:pt idx="5">
                  <c:v>15</c:v>
                </c:pt>
                <c:pt idx="6">
                  <c:v>0</c:v>
                </c:pt>
              </c:numCache>
            </c:numRef>
          </c:val>
          <c:extLst>
            <c:ext xmlns:c16="http://schemas.microsoft.com/office/drawing/2014/chart" uri="{C3380CC4-5D6E-409C-BE32-E72D297353CC}">
              <c16:uniqueId val="{00000006-01D1-4036-BD6F-F6292502AC42}"/>
            </c:ext>
          </c:extLst>
        </c:ser>
        <c:ser>
          <c:idx val="7"/>
          <c:order val="7"/>
          <c:tx>
            <c:strRef>
              <c:f>Sheet1!$I$1</c:f>
              <c:strCache>
                <c:ptCount val="1"/>
                <c:pt idx="0">
                  <c:v>Secretaría de Desarrollo Social de Rosario</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6</c:v>
                </c:pt>
                <c:pt idx="1">
                  <c:v>6</c:v>
                </c:pt>
                <c:pt idx="2">
                  <c:v>2</c:v>
                </c:pt>
                <c:pt idx="3">
                  <c:v>3</c:v>
                </c:pt>
                <c:pt idx="4">
                  <c:v>4</c:v>
                </c:pt>
                <c:pt idx="5">
                  <c:v>0</c:v>
                </c:pt>
                <c:pt idx="6">
                  <c:v>0</c:v>
                </c:pt>
              </c:numCache>
            </c:numRef>
          </c:val>
          <c:extLst>
            <c:ext xmlns:c16="http://schemas.microsoft.com/office/drawing/2014/chart" uri="{C3380CC4-5D6E-409C-BE32-E72D297353CC}">
              <c16:uniqueId val="{00000007-01D1-4036-BD6F-F6292502AC42}"/>
            </c:ext>
          </c:extLst>
        </c:ser>
        <c:ser>
          <c:idx val="8"/>
          <c:order val="8"/>
          <c:tx>
            <c:strRef>
              <c:f>Sheet1!$J$1</c:f>
              <c:strCache>
                <c:ptCount val="1"/>
                <c:pt idx="0">
                  <c:v>Rosario Participa</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11</c:v>
                </c:pt>
                <c:pt idx="1">
                  <c:v>13</c:v>
                </c:pt>
                <c:pt idx="2">
                  <c:v>12</c:v>
                </c:pt>
                <c:pt idx="3">
                  <c:v>8</c:v>
                </c:pt>
                <c:pt idx="4">
                  <c:v>6</c:v>
                </c:pt>
                <c:pt idx="5">
                  <c:v>1</c:v>
                </c:pt>
                <c:pt idx="6">
                  <c:v>0</c:v>
                </c:pt>
              </c:numCache>
            </c:numRef>
          </c:val>
          <c:extLst>
            <c:ext xmlns:c16="http://schemas.microsoft.com/office/drawing/2014/chart" uri="{C3380CC4-5D6E-409C-BE32-E72D297353CC}">
              <c16:uniqueId val="{00000008-01D1-4036-BD6F-F6292502AC42}"/>
            </c:ext>
          </c:extLst>
        </c:ser>
        <c:ser>
          <c:idx val="9"/>
          <c:order val="9"/>
          <c:tx>
            <c:strRef>
              <c:f>Sheet1!$K$1</c:f>
              <c:strCache>
                <c:ptCount val="1"/>
                <c:pt idx="0">
                  <c:v>Pablo Javkin</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7</c:v>
                </c:pt>
                <c:pt idx="1">
                  <c:v>8</c:v>
                </c:pt>
                <c:pt idx="2">
                  <c:v>7</c:v>
                </c:pt>
                <c:pt idx="3">
                  <c:v>7</c:v>
                </c:pt>
                <c:pt idx="4">
                  <c:v>5</c:v>
                </c:pt>
                <c:pt idx="5">
                  <c:v>2</c:v>
                </c:pt>
                <c:pt idx="6">
                  <c:v>1</c:v>
                </c:pt>
              </c:numCache>
            </c:numRef>
          </c:val>
          <c:extLst>
            <c:ext xmlns:c16="http://schemas.microsoft.com/office/drawing/2014/chart" uri="{C3380CC4-5D6E-409C-BE32-E72D297353CC}">
              <c16:uniqueId val="{00000009-01D1-4036-BD6F-F6292502AC42}"/>
            </c:ext>
          </c:extLst>
        </c:ser>
        <c:dLbls>
          <c:showLegendKey val="0"/>
          <c:showVal val="0"/>
          <c:showCatName val="0"/>
          <c:showSerName val="0"/>
          <c:showPercent val="0"/>
          <c:showBubbleSize val="0"/>
        </c:dLbls>
        <c:gapWidth val="219"/>
        <c:overlap val="-27"/>
        <c:axId val="274891896"/>
        <c:axId val="274885336"/>
      </c:barChart>
      <c:catAx>
        <c:axId val="274891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885336"/>
        <c:crosses val="autoZero"/>
        <c:auto val="1"/>
        <c:lblAlgn val="ctr"/>
        <c:lblOffset val="100"/>
        <c:noMultiLvlLbl val="0"/>
      </c:catAx>
      <c:valAx>
        <c:axId val="274885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891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1.0662492641943999</c:v>
                </c:pt>
                <c:pt idx="1">
                  <c:v>0.33512602343874998</c:v>
                </c:pt>
                <c:pt idx="2">
                  <c:v>0.41338898699630999</c:v>
                </c:pt>
                <c:pt idx="3">
                  <c:v>0.69700861561512995</c:v>
                </c:pt>
                <c:pt idx="4">
                  <c:v>0.58998234066462996</c:v>
                </c:pt>
              </c:numCache>
            </c:numRef>
          </c:val>
          <c:extLst>
            <c:ext xmlns:c16="http://schemas.microsoft.com/office/drawing/2014/chart" uri="{C3380CC4-5D6E-409C-BE32-E72D297353CC}">
              <c16:uniqueId val="{00000000-9BEC-40BC-916A-3DC408F06D5C}"/>
            </c:ext>
          </c:extLst>
        </c:ser>
        <c:ser>
          <c:idx val="1"/>
          <c:order val="1"/>
          <c:tx>
            <c:strRef>
              <c:f>Sheet1!$C$1</c:f>
              <c:strCache>
                <c:ptCount val="1"/>
                <c:pt idx="0">
                  <c:v>Muni Rosario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0.64208012735473996</c:v>
                </c:pt>
                <c:pt idx="1">
                  <c:v>0.94161511499630002</c:v>
                </c:pt>
                <c:pt idx="2">
                  <c:v>0.66784432559244</c:v>
                </c:pt>
                <c:pt idx="3">
                  <c:v>0.35678876150312</c:v>
                </c:pt>
                <c:pt idx="4">
                  <c:v>9.7471058915529998E-2</c:v>
                </c:pt>
                <c:pt idx="5">
                  <c:v>0.26828978788175001</c:v>
                </c:pt>
                <c:pt idx="6">
                  <c:v>0.24605158425382001</c:v>
                </c:pt>
              </c:numCache>
            </c:numRef>
          </c:val>
          <c:extLst>
            <c:ext xmlns:c16="http://schemas.microsoft.com/office/drawing/2014/chart" uri="{C3380CC4-5D6E-409C-BE32-E72D297353CC}">
              <c16:uniqueId val="{00000001-9BEC-40BC-916A-3DC408F06D5C}"/>
            </c:ext>
          </c:extLst>
        </c:ser>
        <c:ser>
          <c:idx val="2"/>
          <c:order val="2"/>
          <c:tx>
            <c:strRef>
              <c:f>Sheet1!$D$1</c:f>
              <c:strCache>
                <c:ptCount val="1"/>
                <c:pt idx="0">
                  <c:v>Gustavo Leone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1.1252813203301</c:v>
                </c:pt>
                <c:pt idx="3">
                  <c:v>0.22505626406602</c:v>
                </c:pt>
                <c:pt idx="4">
                  <c:v>0.67516879219805004</c:v>
                </c:pt>
              </c:numCache>
            </c:numRef>
          </c:val>
          <c:extLst>
            <c:ext xmlns:c16="http://schemas.microsoft.com/office/drawing/2014/chart" uri="{C3380CC4-5D6E-409C-BE32-E72D297353CC}">
              <c16:uniqueId val="{00000002-9BEC-40BC-916A-3DC408F06D5C}"/>
            </c:ext>
          </c:extLst>
        </c:ser>
        <c:ser>
          <c:idx val="3"/>
          <c:order val="3"/>
          <c:tx>
            <c:strRef>
              <c:f>Sheet1!$E$1</c:f>
              <c:strCache>
                <c:ptCount val="1"/>
                <c:pt idx="0">
                  <c:v>Secretaría de Control y Convivencia Ciudadana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0.20764119601329001</c:v>
                </c:pt>
                <c:pt idx="1">
                  <c:v>0.16196013289037001</c:v>
                </c:pt>
                <c:pt idx="2">
                  <c:v>0.15227021040975</c:v>
                </c:pt>
                <c:pt idx="3">
                  <c:v>0.18391077361177</c:v>
                </c:pt>
                <c:pt idx="4">
                  <c:v>8.3056478405316006E-2</c:v>
                </c:pt>
                <c:pt idx="6">
                  <c:v>0</c:v>
                </c:pt>
              </c:numCache>
            </c:numRef>
          </c:val>
          <c:extLst>
            <c:ext xmlns:c16="http://schemas.microsoft.com/office/drawing/2014/chart" uri="{C3380CC4-5D6E-409C-BE32-E72D297353CC}">
              <c16:uniqueId val="{00000003-9BEC-40BC-916A-3DC408F06D5C}"/>
            </c:ext>
          </c:extLst>
        </c:ser>
        <c:ser>
          <c:idx val="4"/>
          <c:order val="4"/>
          <c:tx>
            <c:strRef>
              <c:f>Sheet1!$F$1</c:f>
              <c:strCache>
                <c:ptCount val="1"/>
                <c:pt idx="0">
                  <c:v>Secretaría de Ambiente y Espacio Público Rosario</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5.0321498462399E-2</c:v>
                </c:pt>
                <c:pt idx="1">
                  <c:v>0.18544404062995001</c:v>
                </c:pt>
                <c:pt idx="2">
                  <c:v>0.40303792749977002</c:v>
                </c:pt>
                <c:pt idx="3">
                  <c:v>0.14152921442550001</c:v>
                </c:pt>
                <c:pt idx="4">
                  <c:v>0.17173209792722999</c:v>
                </c:pt>
                <c:pt idx="5">
                  <c:v>8.9460441710930996E-2</c:v>
                </c:pt>
                <c:pt idx="6">
                  <c:v>0.20687727145653001</c:v>
                </c:pt>
              </c:numCache>
            </c:numRef>
          </c:val>
          <c:extLst>
            <c:ext xmlns:c16="http://schemas.microsoft.com/office/drawing/2014/chart" uri="{C3380CC4-5D6E-409C-BE32-E72D297353CC}">
              <c16:uniqueId val="{00000004-9BEC-40BC-916A-3DC408F06D5C}"/>
            </c:ext>
          </c:extLst>
        </c:ser>
        <c:ser>
          <c:idx val="5"/>
          <c:order val="5"/>
          <c:tx>
            <c:strRef>
              <c:f>Sheet1!$G$1</c:f>
              <c:strCache>
                <c:ptCount val="1"/>
                <c:pt idx="0">
                  <c:v>Movilidad Rosario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6.0860620606891999E-2</c:v>
                </c:pt>
                <c:pt idx="1">
                  <c:v>7.4891497559259002E-2</c:v>
                </c:pt>
                <c:pt idx="2">
                  <c:v>8.1637318050826996E-2</c:v>
                </c:pt>
                <c:pt idx="3">
                  <c:v>0.29401680096005001</c:v>
                </c:pt>
                <c:pt idx="4">
                  <c:v>9.0394775805371003E-2</c:v>
                </c:pt>
                <c:pt idx="5">
                  <c:v>0.20875142445115</c:v>
                </c:pt>
                <c:pt idx="6">
                  <c:v>0.18066966464018</c:v>
                </c:pt>
              </c:numCache>
            </c:numRef>
          </c:val>
          <c:extLst>
            <c:ext xmlns:c16="http://schemas.microsoft.com/office/drawing/2014/chart" uri="{C3380CC4-5D6E-409C-BE32-E72D297353CC}">
              <c16:uniqueId val="{00000005-9BEC-40BC-916A-3DC408F06D5C}"/>
            </c:ext>
          </c:extLst>
        </c:ser>
        <c:ser>
          <c:idx val="6"/>
          <c:order val="6"/>
          <c:tx>
            <c:strRef>
              <c:f>Sheet1!$H$1</c:f>
              <c:strCache>
                <c:ptCount val="1"/>
                <c:pt idx="0">
                  <c:v>Salud Rosario</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0.46049442559379999</c:v>
                </c:pt>
                <c:pt idx="1">
                  <c:v>9.6946194861852006E-2</c:v>
                </c:pt>
                <c:pt idx="2">
                  <c:v>0.34900630150266998</c:v>
                </c:pt>
                <c:pt idx="3">
                  <c:v>0.51866214251091003</c:v>
                </c:pt>
                <c:pt idx="4">
                  <c:v>0.40293262239457001</c:v>
                </c:pt>
                <c:pt idx="5">
                  <c:v>3.2315398287283997E-2</c:v>
                </c:pt>
              </c:numCache>
            </c:numRef>
          </c:val>
          <c:extLst>
            <c:ext xmlns:c16="http://schemas.microsoft.com/office/drawing/2014/chart" uri="{C3380CC4-5D6E-409C-BE32-E72D297353CC}">
              <c16:uniqueId val="{00000006-9BEC-40BC-916A-3DC408F06D5C}"/>
            </c:ext>
          </c:extLst>
        </c:ser>
        <c:ser>
          <c:idx val="7"/>
          <c:order val="7"/>
          <c:tx>
            <c:strRef>
              <c:f>Sheet1!$I$1</c:f>
              <c:strCache>
                <c:ptCount val="1"/>
                <c:pt idx="0">
                  <c:v>Secretaría de Desarrollo Social de Rosario</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0.64743406645720003</c:v>
                </c:pt>
                <c:pt idx="1">
                  <c:v>0.76168713700847002</c:v>
                </c:pt>
                <c:pt idx="2">
                  <c:v>0.44273064838617998</c:v>
                </c:pt>
                <c:pt idx="3">
                  <c:v>0.64743406645720003</c:v>
                </c:pt>
                <c:pt idx="4">
                  <c:v>0.31419594401599998</c:v>
                </c:pt>
              </c:numCache>
            </c:numRef>
          </c:val>
          <c:extLst>
            <c:ext xmlns:c16="http://schemas.microsoft.com/office/drawing/2014/chart" uri="{C3380CC4-5D6E-409C-BE32-E72D297353CC}">
              <c16:uniqueId val="{00000007-9BEC-40BC-916A-3DC408F06D5C}"/>
            </c:ext>
          </c:extLst>
        </c:ser>
        <c:ser>
          <c:idx val="8"/>
          <c:order val="8"/>
          <c:tx>
            <c:strRef>
              <c:f>Sheet1!$J$1</c:f>
              <c:strCache>
                <c:ptCount val="1"/>
                <c:pt idx="0">
                  <c:v>Rosario Participa</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1.2703453751489</c:v>
                </c:pt>
                <c:pt idx="1">
                  <c:v>0.70540812898892002</c:v>
                </c:pt>
                <c:pt idx="2">
                  <c:v>0.72780203784570996</c:v>
                </c:pt>
                <c:pt idx="3">
                  <c:v>0.65502183406114001</c:v>
                </c:pt>
                <c:pt idx="4">
                  <c:v>1.5283842794760001</c:v>
                </c:pt>
                <c:pt idx="5">
                  <c:v>0.43668122270741999</c:v>
                </c:pt>
              </c:numCache>
            </c:numRef>
          </c:val>
          <c:extLst>
            <c:ext xmlns:c16="http://schemas.microsoft.com/office/drawing/2014/chart" uri="{C3380CC4-5D6E-409C-BE32-E72D297353CC}">
              <c16:uniqueId val="{00000008-9BEC-40BC-916A-3DC408F06D5C}"/>
            </c:ext>
          </c:extLst>
        </c:ser>
        <c:ser>
          <c:idx val="9"/>
          <c:order val="9"/>
          <c:tx>
            <c:strRef>
              <c:f>Sheet1!$K$1</c:f>
              <c:strCache>
                <c:ptCount val="1"/>
                <c:pt idx="0">
                  <c:v>Pablo Javkin</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0.21779216819363001</c:v>
                </c:pt>
                <c:pt idx="1">
                  <c:v>1.5766338042484001</c:v>
                </c:pt>
                <c:pt idx="2">
                  <c:v>0.13067530091617999</c:v>
                </c:pt>
                <c:pt idx="3">
                  <c:v>0.16552204782716001</c:v>
                </c:pt>
                <c:pt idx="4">
                  <c:v>0.39841447301555</c:v>
                </c:pt>
                <c:pt idx="5">
                  <c:v>0.24392722837687</c:v>
                </c:pt>
                <c:pt idx="6">
                  <c:v>0.23376359386116</c:v>
                </c:pt>
              </c:numCache>
            </c:numRef>
          </c:val>
          <c:extLst>
            <c:ext xmlns:c16="http://schemas.microsoft.com/office/drawing/2014/chart" uri="{C3380CC4-5D6E-409C-BE32-E72D297353CC}">
              <c16:uniqueId val="{00000009-9BEC-40BC-916A-3DC408F06D5C}"/>
            </c:ext>
          </c:extLst>
        </c:ser>
        <c:dLbls>
          <c:showLegendKey val="0"/>
          <c:showVal val="0"/>
          <c:showCatName val="0"/>
          <c:showSerName val="0"/>
          <c:showPercent val="0"/>
          <c:showBubbleSize val="0"/>
        </c:dLbls>
        <c:gapWidth val="219"/>
        <c:overlap val="-27"/>
        <c:axId val="274893864"/>
        <c:axId val="274892880"/>
      </c:barChart>
      <c:catAx>
        <c:axId val="274893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892880"/>
        <c:crosses val="autoZero"/>
        <c:auto val="1"/>
        <c:lblAlgn val="ctr"/>
        <c:lblOffset val="100"/>
        <c:noMultiLvlLbl val="0"/>
      </c:catAx>
      <c:valAx>
        <c:axId val="274892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893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4</c:v>
                </c:pt>
                <c:pt idx="14">
                  <c:v>1</c:v>
                </c:pt>
                <c:pt idx="15">
                  <c:v>0</c:v>
                </c:pt>
                <c:pt idx="16">
                  <c:v>0</c:v>
                </c:pt>
                <c:pt idx="17">
                  <c:v>5</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80B5-46EC-AC9A-D7DCC648FFAC}"/>
            </c:ext>
          </c:extLst>
        </c:ser>
        <c:ser>
          <c:idx val="1"/>
          <c:order val="1"/>
          <c:tx>
            <c:strRef>
              <c:f>Sheet1!$C$1</c:f>
              <c:strCache>
                <c:ptCount val="1"/>
                <c:pt idx="0">
                  <c:v>Muni Rosario</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1</c:v>
                </c:pt>
                <c:pt idx="6">
                  <c:v>0</c:v>
                </c:pt>
                <c:pt idx="7">
                  <c:v>0</c:v>
                </c:pt>
                <c:pt idx="8">
                  <c:v>0</c:v>
                </c:pt>
                <c:pt idx="9">
                  <c:v>0</c:v>
                </c:pt>
                <c:pt idx="10">
                  <c:v>2</c:v>
                </c:pt>
                <c:pt idx="11">
                  <c:v>12</c:v>
                </c:pt>
                <c:pt idx="12">
                  <c:v>10</c:v>
                </c:pt>
                <c:pt idx="13">
                  <c:v>4</c:v>
                </c:pt>
                <c:pt idx="14">
                  <c:v>5</c:v>
                </c:pt>
                <c:pt idx="15">
                  <c:v>5</c:v>
                </c:pt>
                <c:pt idx="16">
                  <c:v>2</c:v>
                </c:pt>
                <c:pt idx="17">
                  <c:v>4</c:v>
                </c:pt>
                <c:pt idx="18">
                  <c:v>8</c:v>
                </c:pt>
                <c:pt idx="19">
                  <c:v>8</c:v>
                </c:pt>
                <c:pt idx="20">
                  <c:v>4</c:v>
                </c:pt>
                <c:pt idx="21">
                  <c:v>0</c:v>
                </c:pt>
                <c:pt idx="22">
                  <c:v>0</c:v>
                </c:pt>
                <c:pt idx="23">
                  <c:v>0</c:v>
                </c:pt>
              </c:numCache>
            </c:numRef>
          </c:val>
          <c:smooth val="0"/>
          <c:extLst>
            <c:ext xmlns:c16="http://schemas.microsoft.com/office/drawing/2014/chart" uri="{C3380CC4-5D6E-409C-BE32-E72D297353CC}">
              <c16:uniqueId val="{00000001-80B5-46EC-AC9A-D7DCC648FFAC}"/>
            </c:ext>
          </c:extLst>
        </c:ser>
        <c:ser>
          <c:idx val="2"/>
          <c:order val="2"/>
          <c:tx>
            <c:strRef>
              <c:f>Sheet1!$D$1</c:f>
              <c:strCache>
                <c:ptCount val="1"/>
                <c:pt idx="0">
                  <c:v>Gustavo Leone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0</c:v>
                </c:pt>
                <c:pt idx="13">
                  <c:v>2</c:v>
                </c:pt>
                <c:pt idx="14">
                  <c:v>0</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80B5-46EC-AC9A-D7DCC648FFAC}"/>
            </c:ext>
          </c:extLst>
        </c:ser>
        <c:ser>
          <c:idx val="3"/>
          <c:order val="3"/>
          <c:tx>
            <c:strRef>
              <c:f>Sheet1!$E$1</c:f>
              <c:strCache>
                <c:ptCount val="1"/>
                <c:pt idx="0">
                  <c:v>Secretaría de Control y Convivencia Ciudadana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2</c:v>
                </c:pt>
                <c:pt idx="12">
                  <c:v>2</c:v>
                </c:pt>
                <c:pt idx="13">
                  <c:v>1</c:v>
                </c:pt>
                <c:pt idx="14">
                  <c:v>1</c:v>
                </c:pt>
                <c:pt idx="15">
                  <c:v>2</c:v>
                </c:pt>
                <c:pt idx="16">
                  <c:v>3</c:v>
                </c:pt>
                <c:pt idx="17">
                  <c:v>0</c:v>
                </c:pt>
                <c:pt idx="18">
                  <c:v>0</c:v>
                </c:pt>
                <c:pt idx="19">
                  <c:v>1</c:v>
                </c:pt>
                <c:pt idx="20">
                  <c:v>8</c:v>
                </c:pt>
                <c:pt idx="21">
                  <c:v>2</c:v>
                </c:pt>
                <c:pt idx="22">
                  <c:v>0</c:v>
                </c:pt>
                <c:pt idx="23">
                  <c:v>0</c:v>
                </c:pt>
              </c:numCache>
            </c:numRef>
          </c:val>
          <c:smooth val="0"/>
          <c:extLst>
            <c:ext xmlns:c16="http://schemas.microsoft.com/office/drawing/2014/chart" uri="{C3380CC4-5D6E-409C-BE32-E72D297353CC}">
              <c16:uniqueId val="{00000003-80B5-46EC-AC9A-D7DCC648FFAC}"/>
            </c:ext>
          </c:extLst>
        </c:ser>
        <c:ser>
          <c:idx val="4"/>
          <c:order val="4"/>
          <c:tx>
            <c:strRef>
              <c:f>Sheet1!$F$1</c:f>
              <c:strCache>
                <c:ptCount val="1"/>
                <c:pt idx="0">
                  <c:v>Secretaría de Ambiente y Espacio Público Rosario</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2</c:v>
                </c:pt>
                <c:pt idx="12">
                  <c:v>6</c:v>
                </c:pt>
                <c:pt idx="13">
                  <c:v>4</c:v>
                </c:pt>
                <c:pt idx="14">
                  <c:v>3</c:v>
                </c:pt>
                <c:pt idx="15">
                  <c:v>1</c:v>
                </c:pt>
                <c:pt idx="16">
                  <c:v>1</c:v>
                </c:pt>
                <c:pt idx="17">
                  <c:v>0</c:v>
                </c:pt>
                <c:pt idx="18">
                  <c:v>0</c:v>
                </c:pt>
                <c:pt idx="19">
                  <c:v>3</c:v>
                </c:pt>
                <c:pt idx="20">
                  <c:v>6</c:v>
                </c:pt>
                <c:pt idx="21">
                  <c:v>4</c:v>
                </c:pt>
                <c:pt idx="22">
                  <c:v>0</c:v>
                </c:pt>
                <c:pt idx="23">
                  <c:v>0</c:v>
                </c:pt>
              </c:numCache>
            </c:numRef>
          </c:val>
          <c:smooth val="0"/>
          <c:extLst>
            <c:ext xmlns:c16="http://schemas.microsoft.com/office/drawing/2014/chart" uri="{C3380CC4-5D6E-409C-BE32-E72D297353CC}">
              <c16:uniqueId val="{00000004-80B5-46EC-AC9A-D7DCC648FFAC}"/>
            </c:ext>
          </c:extLst>
        </c:ser>
        <c:ser>
          <c:idx val="5"/>
          <c:order val="5"/>
          <c:tx>
            <c:strRef>
              <c:f>Sheet1!$G$1</c:f>
              <c:strCache>
                <c:ptCount val="1"/>
                <c:pt idx="0">
                  <c:v>Movilidad Rosario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1</c:v>
                </c:pt>
                <c:pt idx="3">
                  <c:v>0</c:v>
                </c:pt>
                <c:pt idx="4">
                  <c:v>0</c:v>
                </c:pt>
                <c:pt idx="5">
                  <c:v>0</c:v>
                </c:pt>
                <c:pt idx="6">
                  <c:v>0</c:v>
                </c:pt>
                <c:pt idx="7">
                  <c:v>1</c:v>
                </c:pt>
                <c:pt idx="8">
                  <c:v>1</c:v>
                </c:pt>
                <c:pt idx="9">
                  <c:v>12</c:v>
                </c:pt>
                <c:pt idx="10">
                  <c:v>22</c:v>
                </c:pt>
                <c:pt idx="11">
                  <c:v>18</c:v>
                </c:pt>
                <c:pt idx="12">
                  <c:v>12</c:v>
                </c:pt>
                <c:pt idx="13">
                  <c:v>11</c:v>
                </c:pt>
                <c:pt idx="14">
                  <c:v>9</c:v>
                </c:pt>
                <c:pt idx="15">
                  <c:v>13</c:v>
                </c:pt>
                <c:pt idx="16">
                  <c:v>14</c:v>
                </c:pt>
                <c:pt idx="17">
                  <c:v>5</c:v>
                </c:pt>
                <c:pt idx="18">
                  <c:v>2</c:v>
                </c:pt>
                <c:pt idx="19">
                  <c:v>3</c:v>
                </c:pt>
                <c:pt idx="20">
                  <c:v>5</c:v>
                </c:pt>
                <c:pt idx="21">
                  <c:v>1</c:v>
                </c:pt>
                <c:pt idx="22">
                  <c:v>2</c:v>
                </c:pt>
                <c:pt idx="23">
                  <c:v>0</c:v>
                </c:pt>
              </c:numCache>
            </c:numRef>
          </c:val>
          <c:smooth val="0"/>
          <c:extLst>
            <c:ext xmlns:c16="http://schemas.microsoft.com/office/drawing/2014/chart" uri="{C3380CC4-5D6E-409C-BE32-E72D297353CC}">
              <c16:uniqueId val="{00000005-80B5-46EC-AC9A-D7DCC648FFAC}"/>
            </c:ext>
          </c:extLst>
        </c:ser>
        <c:ser>
          <c:idx val="6"/>
          <c:order val="6"/>
          <c:tx>
            <c:strRef>
              <c:f>Sheet1!$H$1</c:f>
              <c:strCache>
                <c:ptCount val="1"/>
                <c:pt idx="0">
                  <c:v>Salud Rosario</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7</c:v>
                </c:pt>
                <c:pt idx="10">
                  <c:v>2</c:v>
                </c:pt>
                <c:pt idx="11">
                  <c:v>3</c:v>
                </c:pt>
                <c:pt idx="12">
                  <c:v>2</c:v>
                </c:pt>
                <c:pt idx="13">
                  <c:v>3</c:v>
                </c:pt>
                <c:pt idx="14">
                  <c:v>4</c:v>
                </c:pt>
                <c:pt idx="15">
                  <c:v>2</c:v>
                </c:pt>
                <c:pt idx="16">
                  <c:v>1</c:v>
                </c:pt>
                <c:pt idx="17">
                  <c:v>3</c:v>
                </c:pt>
                <c:pt idx="18">
                  <c:v>1</c:v>
                </c:pt>
                <c:pt idx="19">
                  <c:v>2</c:v>
                </c:pt>
                <c:pt idx="20">
                  <c:v>2</c:v>
                </c:pt>
                <c:pt idx="21">
                  <c:v>3</c:v>
                </c:pt>
                <c:pt idx="22">
                  <c:v>3</c:v>
                </c:pt>
                <c:pt idx="23">
                  <c:v>1</c:v>
                </c:pt>
              </c:numCache>
            </c:numRef>
          </c:val>
          <c:smooth val="0"/>
          <c:extLst>
            <c:ext xmlns:c16="http://schemas.microsoft.com/office/drawing/2014/chart" uri="{C3380CC4-5D6E-409C-BE32-E72D297353CC}">
              <c16:uniqueId val="{00000006-80B5-46EC-AC9A-D7DCC648FFAC}"/>
            </c:ext>
          </c:extLst>
        </c:ser>
        <c:ser>
          <c:idx val="7"/>
          <c:order val="7"/>
          <c:tx>
            <c:strRef>
              <c:f>Sheet1!$I$1</c:f>
              <c:strCache>
                <c:ptCount val="1"/>
                <c:pt idx="0">
                  <c:v>Secretaría de Desarrollo Social de Rosario</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2</c:v>
                </c:pt>
                <c:pt idx="13">
                  <c:v>6</c:v>
                </c:pt>
                <c:pt idx="14">
                  <c:v>5</c:v>
                </c:pt>
                <c:pt idx="15">
                  <c:v>1</c:v>
                </c:pt>
                <c:pt idx="16">
                  <c:v>4</c:v>
                </c:pt>
                <c:pt idx="17">
                  <c:v>2</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7-80B5-46EC-AC9A-D7DCC648FFAC}"/>
            </c:ext>
          </c:extLst>
        </c:ser>
        <c:ser>
          <c:idx val="8"/>
          <c:order val="8"/>
          <c:tx>
            <c:strRef>
              <c:f>Sheet1!$J$1</c:f>
              <c:strCache>
                <c:ptCount val="1"/>
                <c:pt idx="0">
                  <c:v>Rosario Participa</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5</c:v>
                </c:pt>
                <c:pt idx="10">
                  <c:v>9</c:v>
                </c:pt>
                <c:pt idx="11">
                  <c:v>8</c:v>
                </c:pt>
                <c:pt idx="12">
                  <c:v>3</c:v>
                </c:pt>
                <c:pt idx="13">
                  <c:v>11</c:v>
                </c:pt>
                <c:pt idx="14">
                  <c:v>9</c:v>
                </c:pt>
                <c:pt idx="15">
                  <c:v>3</c:v>
                </c:pt>
                <c:pt idx="16">
                  <c:v>2</c:v>
                </c:pt>
                <c:pt idx="17">
                  <c:v>0</c:v>
                </c:pt>
                <c:pt idx="18">
                  <c:v>0</c:v>
                </c:pt>
                <c:pt idx="19">
                  <c:v>0</c:v>
                </c:pt>
                <c:pt idx="20">
                  <c:v>1</c:v>
                </c:pt>
                <c:pt idx="21">
                  <c:v>0</c:v>
                </c:pt>
                <c:pt idx="22">
                  <c:v>0</c:v>
                </c:pt>
                <c:pt idx="23">
                  <c:v>0</c:v>
                </c:pt>
              </c:numCache>
            </c:numRef>
          </c:val>
          <c:smooth val="0"/>
          <c:extLst>
            <c:ext xmlns:c16="http://schemas.microsoft.com/office/drawing/2014/chart" uri="{C3380CC4-5D6E-409C-BE32-E72D297353CC}">
              <c16:uniqueId val="{00000008-80B5-46EC-AC9A-D7DCC648FFAC}"/>
            </c:ext>
          </c:extLst>
        </c:ser>
        <c:ser>
          <c:idx val="9"/>
          <c:order val="9"/>
          <c:tx>
            <c:strRef>
              <c:f>Sheet1!$K$1</c:f>
              <c:strCache>
                <c:ptCount val="1"/>
                <c:pt idx="0">
                  <c:v>Pablo Javkin</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4</c:v>
                </c:pt>
                <c:pt idx="10">
                  <c:v>4</c:v>
                </c:pt>
                <c:pt idx="11">
                  <c:v>0</c:v>
                </c:pt>
                <c:pt idx="12">
                  <c:v>1</c:v>
                </c:pt>
                <c:pt idx="13">
                  <c:v>2</c:v>
                </c:pt>
                <c:pt idx="14">
                  <c:v>10</c:v>
                </c:pt>
                <c:pt idx="15">
                  <c:v>0</c:v>
                </c:pt>
                <c:pt idx="16">
                  <c:v>1</c:v>
                </c:pt>
                <c:pt idx="17">
                  <c:v>0</c:v>
                </c:pt>
                <c:pt idx="18">
                  <c:v>0</c:v>
                </c:pt>
                <c:pt idx="19">
                  <c:v>2</c:v>
                </c:pt>
                <c:pt idx="20">
                  <c:v>9</c:v>
                </c:pt>
                <c:pt idx="21">
                  <c:v>4</c:v>
                </c:pt>
                <c:pt idx="22">
                  <c:v>0</c:v>
                </c:pt>
                <c:pt idx="23">
                  <c:v>0</c:v>
                </c:pt>
              </c:numCache>
            </c:numRef>
          </c:val>
          <c:smooth val="0"/>
          <c:extLst>
            <c:ext xmlns:c16="http://schemas.microsoft.com/office/drawing/2014/chart" uri="{C3380CC4-5D6E-409C-BE32-E72D297353CC}">
              <c16:uniqueId val="{00000009-80B5-46EC-AC9A-D7DCC648FFAC}"/>
            </c:ext>
          </c:extLst>
        </c:ser>
        <c:dLbls>
          <c:showLegendKey val="0"/>
          <c:showVal val="0"/>
          <c:showCatName val="0"/>
          <c:showSerName val="0"/>
          <c:showPercent val="0"/>
          <c:showBubbleSize val="0"/>
        </c:dLbls>
        <c:smooth val="0"/>
        <c:axId val="274886320"/>
        <c:axId val="274890912"/>
      </c:lineChart>
      <c:catAx>
        <c:axId val="27488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890912"/>
        <c:crosses val="autoZero"/>
        <c:auto val="1"/>
        <c:lblAlgn val="ctr"/>
        <c:lblOffset val="100"/>
        <c:noMultiLvlLbl val="0"/>
      </c:catAx>
      <c:valAx>
        <c:axId val="27489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88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0.59005338578251998</c:v>
                </c:pt>
                <c:pt idx="13">
                  <c:v>0.65929434431822997</c:v>
                </c:pt>
                <c:pt idx="14">
                  <c:v>0.42548067274113999</c:v>
                </c:pt>
                <c:pt idx="15">
                  <c:v>0</c:v>
                </c:pt>
                <c:pt idx="16">
                  <c:v>0</c:v>
                </c:pt>
                <c:pt idx="17">
                  <c:v>0.74499257415806996</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52D8-477F-A8F6-657A9490F1CC}"/>
            </c:ext>
          </c:extLst>
        </c:ser>
        <c:ser>
          <c:idx val="1"/>
          <c:order val="1"/>
          <c:tx>
            <c:strRef>
              <c:f>Sheet1!$C$1</c:f>
              <c:strCache>
                <c:ptCount val="1"/>
                <c:pt idx="0">
                  <c:v>Muni Rosario</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0.1019481879757</c:v>
                </c:pt>
                <c:pt idx="6">
                  <c:v>0</c:v>
                </c:pt>
                <c:pt idx="7">
                  <c:v>0</c:v>
                </c:pt>
                <c:pt idx="8">
                  <c:v>0</c:v>
                </c:pt>
                <c:pt idx="9">
                  <c:v>0</c:v>
                </c:pt>
                <c:pt idx="10">
                  <c:v>4.1896515606452002E-2</c:v>
                </c:pt>
                <c:pt idx="11">
                  <c:v>0.37346088494751001</c:v>
                </c:pt>
                <c:pt idx="12">
                  <c:v>0.18657914950073001</c:v>
                </c:pt>
                <c:pt idx="13">
                  <c:v>0.14559039173242</c:v>
                </c:pt>
                <c:pt idx="14">
                  <c:v>0.32232386006564001</c:v>
                </c:pt>
                <c:pt idx="15">
                  <c:v>0.16032399972069</c:v>
                </c:pt>
                <c:pt idx="16">
                  <c:v>3.4159625724460998</c:v>
                </c:pt>
                <c:pt idx="17">
                  <c:v>0.94721039033586996</c:v>
                </c:pt>
                <c:pt idx="18">
                  <c:v>0.51794567418476001</c:v>
                </c:pt>
                <c:pt idx="19">
                  <c:v>0.33133161092102997</c:v>
                </c:pt>
                <c:pt idx="20">
                  <c:v>0.89623629634802005</c:v>
                </c:pt>
                <c:pt idx="21">
                  <c:v>0</c:v>
                </c:pt>
                <c:pt idx="22">
                  <c:v>0</c:v>
                </c:pt>
                <c:pt idx="23">
                  <c:v>0</c:v>
                </c:pt>
              </c:numCache>
            </c:numRef>
          </c:val>
          <c:smooth val="0"/>
          <c:extLst>
            <c:ext xmlns:c16="http://schemas.microsoft.com/office/drawing/2014/chart" uri="{C3380CC4-5D6E-409C-BE32-E72D297353CC}">
              <c16:uniqueId val="{00000001-52D8-477F-A8F6-657A9490F1CC}"/>
            </c:ext>
          </c:extLst>
        </c:ser>
        <c:ser>
          <c:idx val="2"/>
          <c:order val="2"/>
          <c:tx>
            <c:strRef>
              <c:f>Sheet1!$D$1</c:f>
              <c:strCache>
                <c:ptCount val="1"/>
                <c:pt idx="0">
                  <c:v>Gustavo Leone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1.1627906976744</c:v>
                </c:pt>
                <c:pt idx="11">
                  <c:v>0</c:v>
                </c:pt>
                <c:pt idx="12">
                  <c:v>0</c:v>
                </c:pt>
                <c:pt idx="13">
                  <c:v>0.63765941485371003</c:v>
                </c:pt>
                <c:pt idx="14">
                  <c:v>0</c:v>
                </c:pt>
                <c:pt idx="15">
                  <c:v>0</c:v>
                </c:pt>
                <c:pt idx="16">
                  <c:v>0.67516879219805004</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52D8-477F-A8F6-657A9490F1CC}"/>
            </c:ext>
          </c:extLst>
        </c:ser>
        <c:ser>
          <c:idx val="3"/>
          <c:order val="3"/>
          <c:tx>
            <c:strRef>
              <c:f>Sheet1!$E$1</c:f>
              <c:strCache>
                <c:ptCount val="1"/>
                <c:pt idx="0">
                  <c:v>Secretaría de Control y Convivencia Ciudadana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0.29069767441860001</c:v>
                </c:pt>
                <c:pt idx="10">
                  <c:v>0.16611295681063001</c:v>
                </c:pt>
                <c:pt idx="11">
                  <c:v>0.16611295681063001</c:v>
                </c:pt>
                <c:pt idx="12">
                  <c:v>0.37375415282391999</c:v>
                </c:pt>
                <c:pt idx="13">
                  <c:v>0.12458471760797001</c:v>
                </c:pt>
                <c:pt idx="14">
                  <c:v>0.24916943521595</c:v>
                </c:pt>
                <c:pt idx="15">
                  <c:v>6.2292358803987001E-2</c:v>
                </c:pt>
                <c:pt idx="16">
                  <c:v>0.15227021040975</c:v>
                </c:pt>
                <c:pt idx="17">
                  <c:v>0</c:v>
                </c:pt>
                <c:pt idx="18">
                  <c:v>0</c:v>
                </c:pt>
                <c:pt idx="19">
                  <c:v>0</c:v>
                </c:pt>
                <c:pt idx="20">
                  <c:v>0.11420265780731</c:v>
                </c:pt>
                <c:pt idx="21">
                  <c:v>0.16611295681063001</c:v>
                </c:pt>
                <c:pt idx="22">
                  <c:v>0</c:v>
                </c:pt>
                <c:pt idx="23">
                  <c:v>0</c:v>
                </c:pt>
              </c:numCache>
            </c:numRef>
          </c:val>
          <c:smooth val="0"/>
          <c:extLst>
            <c:ext xmlns:c16="http://schemas.microsoft.com/office/drawing/2014/chart" uri="{C3380CC4-5D6E-409C-BE32-E72D297353CC}">
              <c16:uniqueId val="{00000003-52D8-477F-A8F6-657A9490F1CC}"/>
            </c:ext>
          </c:extLst>
        </c:ser>
        <c:ser>
          <c:idx val="4"/>
          <c:order val="4"/>
          <c:tx>
            <c:strRef>
              <c:f>Sheet1!$F$1</c:f>
              <c:strCache>
                <c:ptCount val="1"/>
                <c:pt idx="0">
                  <c:v>Secretaría de Ambiente y Espacio Público Rosario</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6.7099082979199004E-2</c:v>
                </c:pt>
                <c:pt idx="10">
                  <c:v>0</c:v>
                </c:pt>
                <c:pt idx="11">
                  <c:v>0.13839185864459999</c:v>
                </c:pt>
                <c:pt idx="12">
                  <c:v>0.14817714157907</c:v>
                </c:pt>
                <c:pt idx="13">
                  <c:v>0.29285953925295999</c:v>
                </c:pt>
                <c:pt idx="14">
                  <c:v>0.14444941474688999</c:v>
                </c:pt>
                <c:pt idx="15">
                  <c:v>3.9141131737866E-2</c:v>
                </c:pt>
                <c:pt idx="16">
                  <c:v>6.9894878103333002E-2</c:v>
                </c:pt>
                <c:pt idx="17">
                  <c:v>0</c:v>
                </c:pt>
                <c:pt idx="18">
                  <c:v>0</c:v>
                </c:pt>
                <c:pt idx="19">
                  <c:v>0.44173562961306001</c:v>
                </c:pt>
                <c:pt idx="20">
                  <c:v>0.27165809289495002</c:v>
                </c:pt>
                <c:pt idx="21">
                  <c:v>8.6669648848131997E-2</c:v>
                </c:pt>
                <c:pt idx="22">
                  <c:v>0</c:v>
                </c:pt>
                <c:pt idx="23">
                  <c:v>0</c:v>
                </c:pt>
              </c:numCache>
            </c:numRef>
          </c:val>
          <c:smooth val="0"/>
          <c:extLst>
            <c:ext xmlns:c16="http://schemas.microsoft.com/office/drawing/2014/chart" uri="{C3380CC4-5D6E-409C-BE32-E72D297353CC}">
              <c16:uniqueId val="{00000004-52D8-477F-A8F6-657A9490F1CC}"/>
            </c:ext>
          </c:extLst>
        </c:ser>
        <c:ser>
          <c:idx val="5"/>
          <c:order val="5"/>
          <c:tx>
            <c:strRef>
              <c:f>Sheet1!$G$1</c:f>
              <c:strCache>
                <c:ptCount val="1"/>
                <c:pt idx="0">
                  <c:v>Movilidad Rosario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3.4293552812070999E-2</c:v>
                </c:pt>
                <c:pt idx="9">
                  <c:v>7.5731595793324002E-2</c:v>
                </c:pt>
                <c:pt idx="10">
                  <c:v>0.15354158872677001</c:v>
                </c:pt>
                <c:pt idx="11">
                  <c:v>0.14860539551898</c:v>
                </c:pt>
                <c:pt idx="12">
                  <c:v>0.29149519890261</c:v>
                </c:pt>
                <c:pt idx="13">
                  <c:v>0.19952612545205001</c:v>
                </c:pt>
                <c:pt idx="14">
                  <c:v>2.6672763298278002E-2</c:v>
                </c:pt>
                <c:pt idx="15">
                  <c:v>0.12002743484224999</c:v>
                </c:pt>
                <c:pt idx="16">
                  <c:v>4.2866941015088998E-2</c:v>
                </c:pt>
                <c:pt idx="17">
                  <c:v>0.44924554183812998</c:v>
                </c:pt>
                <c:pt idx="18">
                  <c:v>2.5720164609052999E-2</c:v>
                </c:pt>
                <c:pt idx="19">
                  <c:v>0.13145861911293999</c:v>
                </c:pt>
                <c:pt idx="20">
                  <c:v>2.7434842249657001E-2</c:v>
                </c:pt>
                <c:pt idx="21">
                  <c:v>3.4293552812070999E-2</c:v>
                </c:pt>
                <c:pt idx="22">
                  <c:v>8.5733882030177996E-2</c:v>
                </c:pt>
                <c:pt idx="23">
                  <c:v>0</c:v>
                </c:pt>
              </c:numCache>
            </c:numRef>
          </c:val>
          <c:smooth val="0"/>
          <c:extLst>
            <c:ext xmlns:c16="http://schemas.microsoft.com/office/drawing/2014/chart" uri="{C3380CC4-5D6E-409C-BE32-E72D297353CC}">
              <c16:uniqueId val="{00000005-52D8-477F-A8F6-657A9490F1CC}"/>
            </c:ext>
          </c:extLst>
        </c:ser>
        <c:ser>
          <c:idx val="6"/>
          <c:order val="6"/>
          <c:tx>
            <c:strRef>
              <c:f>Sheet1!$H$1</c:f>
              <c:strCache>
                <c:ptCount val="1"/>
                <c:pt idx="0">
                  <c:v>Salud Rosario</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0.32908410696965001</c:v>
                </c:pt>
                <c:pt idx="10">
                  <c:v>4.8496605237633002E-2</c:v>
                </c:pt>
                <c:pt idx="11">
                  <c:v>0.96184933721305998</c:v>
                </c:pt>
                <c:pt idx="12">
                  <c:v>0.10911736178468</c:v>
                </c:pt>
                <c:pt idx="13">
                  <c:v>0.26673132880697997</c:v>
                </c:pt>
                <c:pt idx="14">
                  <c:v>0.23035887487876</c:v>
                </c:pt>
                <c:pt idx="15">
                  <c:v>0.10911736178468</c:v>
                </c:pt>
                <c:pt idx="16">
                  <c:v>4.8496605237633002E-2</c:v>
                </c:pt>
                <c:pt idx="17">
                  <c:v>0.50113158745553998</c:v>
                </c:pt>
                <c:pt idx="18">
                  <c:v>0</c:v>
                </c:pt>
                <c:pt idx="19">
                  <c:v>0</c:v>
                </c:pt>
                <c:pt idx="20">
                  <c:v>2.4248302618817E-2</c:v>
                </c:pt>
                <c:pt idx="21">
                  <c:v>5.6579372777238998E-2</c:v>
                </c:pt>
                <c:pt idx="22">
                  <c:v>0.36372453928225001</c:v>
                </c:pt>
                <c:pt idx="23">
                  <c:v>0.14548981571290001</c:v>
                </c:pt>
              </c:numCache>
            </c:numRef>
          </c:val>
          <c:smooth val="0"/>
          <c:extLst>
            <c:ext xmlns:c16="http://schemas.microsoft.com/office/drawing/2014/chart" uri="{C3380CC4-5D6E-409C-BE32-E72D297353CC}">
              <c16:uniqueId val="{00000006-52D8-477F-A8F6-657A9490F1CC}"/>
            </c:ext>
          </c:extLst>
        </c:ser>
        <c:ser>
          <c:idx val="7"/>
          <c:order val="7"/>
          <c:tx>
            <c:strRef>
              <c:f>Sheet1!$I$1</c:f>
              <c:strCache>
                <c:ptCount val="1"/>
                <c:pt idx="0">
                  <c:v>Secretaría de Desarrollo Social de Rosario</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0.44273064838617998</c:v>
                </c:pt>
                <c:pt idx="13">
                  <c:v>0.33799866704751003</c:v>
                </c:pt>
                <c:pt idx="14">
                  <c:v>1.1368180519851001</c:v>
                </c:pt>
                <c:pt idx="15">
                  <c:v>0.25706940874035999</c:v>
                </c:pt>
                <c:pt idx="16">
                  <c:v>0.25706940874035999</c:v>
                </c:pt>
                <c:pt idx="17">
                  <c:v>1.1282490716938001</c:v>
                </c:pt>
                <c:pt idx="18">
                  <c:v>0.39988574692945</c:v>
                </c:pt>
                <c:pt idx="19">
                  <c:v>0</c:v>
                </c:pt>
                <c:pt idx="20">
                  <c:v>0</c:v>
                </c:pt>
                <c:pt idx="21">
                  <c:v>0</c:v>
                </c:pt>
                <c:pt idx="22">
                  <c:v>0</c:v>
                </c:pt>
                <c:pt idx="23">
                  <c:v>0</c:v>
                </c:pt>
              </c:numCache>
            </c:numRef>
          </c:val>
          <c:smooth val="0"/>
          <c:extLst>
            <c:ext xmlns:c16="http://schemas.microsoft.com/office/drawing/2014/chart" uri="{C3380CC4-5D6E-409C-BE32-E72D297353CC}">
              <c16:uniqueId val="{00000007-52D8-477F-A8F6-657A9490F1CC}"/>
            </c:ext>
          </c:extLst>
        </c:ser>
        <c:ser>
          <c:idx val="8"/>
          <c:order val="8"/>
          <c:tx>
            <c:strRef>
              <c:f>Sheet1!$J$1</c:f>
              <c:strCache>
                <c:ptCount val="1"/>
                <c:pt idx="0">
                  <c:v>Rosario Participa</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0.61135371179039</c:v>
                </c:pt>
                <c:pt idx="10">
                  <c:v>0.82484230955847004</c:v>
                </c:pt>
                <c:pt idx="11">
                  <c:v>1.0371179039300999</c:v>
                </c:pt>
                <c:pt idx="12">
                  <c:v>1.018922852984</c:v>
                </c:pt>
                <c:pt idx="13">
                  <c:v>0.71456927352124</c:v>
                </c:pt>
                <c:pt idx="14">
                  <c:v>1.4556040756913999</c:v>
                </c:pt>
                <c:pt idx="15">
                  <c:v>0.14556040756913999</c:v>
                </c:pt>
                <c:pt idx="16">
                  <c:v>1.5283842794760001</c:v>
                </c:pt>
                <c:pt idx="17">
                  <c:v>0</c:v>
                </c:pt>
                <c:pt idx="18">
                  <c:v>0</c:v>
                </c:pt>
                <c:pt idx="19">
                  <c:v>0</c:v>
                </c:pt>
                <c:pt idx="20">
                  <c:v>0.43668122270741999</c:v>
                </c:pt>
                <c:pt idx="21">
                  <c:v>0</c:v>
                </c:pt>
                <c:pt idx="22">
                  <c:v>0</c:v>
                </c:pt>
                <c:pt idx="23">
                  <c:v>0</c:v>
                </c:pt>
              </c:numCache>
            </c:numRef>
          </c:val>
          <c:smooth val="0"/>
          <c:extLst>
            <c:ext xmlns:c16="http://schemas.microsoft.com/office/drawing/2014/chart" uri="{C3380CC4-5D6E-409C-BE32-E72D297353CC}">
              <c16:uniqueId val="{00000008-52D8-477F-A8F6-657A9490F1CC}"/>
            </c:ext>
          </c:extLst>
        </c:ser>
        <c:ser>
          <c:idx val="9"/>
          <c:order val="9"/>
          <c:tx>
            <c:strRef>
              <c:f>Sheet1!$K$1</c:f>
              <c:strCache>
                <c:ptCount val="1"/>
                <c:pt idx="0">
                  <c:v>Pablo Javkin</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0.12958634007521</c:v>
                </c:pt>
                <c:pt idx="10">
                  <c:v>0.19310905579835</c:v>
                </c:pt>
                <c:pt idx="11">
                  <c:v>0</c:v>
                </c:pt>
                <c:pt idx="12">
                  <c:v>0.20327269031406001</c:v>
                </c:pt>
                <c:pt idx="13">
                  <c:v>0.15753633499339001</c:v>
                </c:pt>
                <c:pt idx="14">
                  <c:v>0.1778636040248</c:v>
                </c:pt>
                <c:pt idx="15">
                  <c:v>0</c:v>
                </c:pt>
                <c:pt idx="16">
                  <c:v>0.11179997967273</c:v>
                </c:pt>
                <c:pt idx="17">
                  <c:v>0</c:v>
                </c:pt>
                <c:pt idx="18">
                  <c:v>0</c:v>
                </c:pt>
                <c:pt idx="19">
                  <c:v>5.7983534912085002</c:v>
                </c:pt>
                <c:pt idx="20">
                  <c:v>0.30039186457521999</c:v>
                </c:pt>
                <c:pt idx="21">
                  <c:v>0.23122268523223999</c:v>
                </c:pt>
                <c:pt idx="22">
                  <c:v>0</c:v>
                </c:pt>
                <c:pt idx="23">
                  <c:v>0</c:v>
                </c:pt>
              </c:numCache>
            </c:numRef>
          </c:val>
          <c:smooth val="0"/>
          <c:extLst>
            <c:ext xmlns:c16="http://schemas.microsoft.com/office/drawing/2014/chart" uri="{C3380CC4-5D6E-409C-BE32-E72D297353CC}">
              <c16:uniqueId val="{00000009-52D8-477F-A8F6-657A9490F1CC}"/>
            </c:ext>
          </c:extLst>
        </c:ser>
        <c:dLbls>
          <c:showLegendKey val="0"/>
          <c:showVal val="0"/>
          <c:showCatName val="0"/>
          <c:showSerName val="0"/>
          <c:showPercent val="0"/>
          <c:showBubbleSize val="0"/>
        </c:dLbls>
        <c:smooth val="0"/>
        <c:axId val="296206072"/>
        <c:axId val="296205416"/>
      </c:lineChart>
      <c:catAx>
        <c:axId val="296206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05416"/>
        <c:crosses val="autoZero"/>
        <c:auto val="1"/>
        <c:lblAlgn val="ctr"/>
        <c:lblOffset val="100"/>
        <c:noMultiLvlLbl val="0"/>
      </c:catAx>
      <c:valAx>
        <c:axId val="296205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06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Sheet1!$A$2:$A$11</c:f>
              <c:strCache>
                <c:ptCount val="10"/>
                <c:pt idx="0">
                  <c:v>Mónica Fein</c:v>
                </c:pt>
                <c:pt idx="1">
                  <c:v>Muni Rosario</c:v>
                </c:pt>
                <c:pt idx="2">
                  <c:v>Gustavo Leone</c:v>
                </c:pt>
                <c:pt idx="3">
                  <c:v>Secretaría de Control y Convivencia Ciudadana</c:v>
                </c:pt>
                <c:pt idx="4">
                  <c:v>Secretaría de Ambiente y Espacio Público Rosario</c:v>
                </c:pt>
                <c:pt idx="5">
                  <c:v>Movilidad Rosario</c:v>
                </c:pt>
                <c:pt idx="6">
                  <c:v>Salud Rosario</c:v>
                </c:pt>
                <c:pt idx="7">
                  <c:v>Secretaría de Desarrollo Social de Rosario</c:v>
                </c:pt>
                <c:pt idx="8">
                  <c:v>Rosario Participa</c:v>
                </c:pt>
                <c:pt idx="9">
                  <c:v>Pablo Javkin</c:v>
                </c:pt>
              </c:strCache>
            </c:strRef>
          </c:cat>
          <c:val>
            <c:numRef>
              <c:f>Sheet1!$B$2:$B$11</c:f>
              <c:numCache>
                <c:formatCode>General</c:formatCode>
                <c:ptCount val="10"/>
                <c:pt idx="0">
                  <c:v>1060</c:v>
                </c:pt>
                <c:pt idx="1">
                  <c:v>9246</c:v>
                </c:pt>
                <c:pt idx="2">
                  <c:v>41</c:v>
                </c:pt>
                <c:pt idx="3">
                  <c:v>65</c:v>
                </c:pt>
                <c:pt idx="4">
                  <c:v>1361</c:v>
                </c:pt>
                <c:pt idx="5">
                  <c:v>504</c:v>
                </c:pt>
                <c:pt idx="6">
                  <c:v>268</c:v>
                </c:pt>
                <c:pt idx="7">
                  <c:v>203</c:v>
                </c:pt>
                <c:pt idx="8">
                  <c:v>85</c:v>
                </c:pt>
                <c:pt idx="9">
                  <c:v>1477</c:v>
                </c:pt>
              </c:numCache>
            </c:numRef>
          </c:val>
          <c:extLst>
            <c:ext xmlns:c16="http://schemas.microsoft.com/office/drawing/2014/chart" uri="{C3380CC4-5D6E-409C-BE32-E72D297353CC}">
              <c16:uniqueId val="{00000000-2BB2-46C2-A97F-27ABD469699F}"/>
            </c:ext>
          </c:extLst>
        </c:ser>
        <c:ser>
          <c:idx val="1"/>
          <c:order val="1"/>
          <c:tx>
            <c:strRef>
              <c:f>Sheet1!$C$1</c:f>
              <c:strCache>
                <c:ptCount val="1"/>
                <c:pt idx="0">
                  <c:v>Love</c:v>
                </c:pt>
              </c:strCache>
            </c:strRef>
          </c:tx>
          <c:spPr>
            <a:solidFill>
              <a:schemeClr val="accent2"/>
            </a:solidFill>
            <a:ln>
              <a:noFill/>
            </a:ln>
            <a:effectLst/>
          </c:spPr>
          <c:invertIfNegative val="0"/>
          <c:cat>
            <c:strRef>
              <c:f>Sheet1!$A$2:$A$11</c:f>
              <c:strCache>
                <c:ptCount val="10"/>
                <c:pt idx="0">
                  <c:v>Mónica Fein</c:v>
                </c:pt>
                <c:pt idx="1">
                  <c:v>Muni Rosario</c:v>
                </c:pt>
                <c:pt idx="2">
                  <c:v>Gustavo Leone</c:v>
                </c:pt>
                <c:pt idx="3">
                  <c:v>Secretaría de Control y Convivencia Ciudadana</c:v>
                </c:pt>
                <c:pt idx="4">
                  <c:v>Secretaría de Ambiente y Espacio Público Rosario</c:v>
                </c:pt>
                <c:pt idx="5">
                  <c:v>Movilidad Rosario</c:v>
                </c:pt>
                <c:pt idx="6">
                  <c:v>Salud Rosario</c:v>
                </c:pt>
                <c:pt idx="7">
                  <c:v>Secretaría de Desarrollo Social de Rosario</c:v>
                </c:pt>
                <c:pt idx="8">
                  <c:v>Rosario Participa</c:v>
                </c:pt>
                <c:pt idx="9">
                  <c:v>Pablo Javkin</c:v>
                </c:pt>
              </c:strCache>
            </c:strRef>
          </c:cat>
          <c:val>
            <c:numRef>
              <c:f>Sheet1!$C$2:$C$11</c:f>
              <c:numCache>
                <c:formatCode>General</c:formatCode>
                <c:ptCount val="10"/>
                <c:pt idx="0">
                  <c:v>89</c:v>
                </c:pt>
                <c:pt idx="1">
                  <c:v>723</c:v>
                </c:pt>
                <c:pt idx="2">
                  <c:v>4</c:v>
                </c:pt>
                <c:pt idx="3">
                  <c:v>2</c:v>
                </c:pt>
                <c:pt idx="4">
                  <c:v>149</c:v>
                </c:pt>
                <c:pt idx="5">
                  <c:v>33</c:v>
                </c:pt>
                <c:pt idx="6">
                  <c:v>25</c:v>
                </c:pt>
                <c:pt idx="7">
                  <c:v>11</c:v>
                </c:pt>
                <c:pt idx="8">
                  <c:v>2</c:v>
                </c:pt>
                <c:pt idx="9">
                  <c:v>88</c:v>
                </c:pt>
              </c:numCache>
            </c:numRef>
          </c:val>
          <c:extLst>
            <c:ext xmlns:c16="http://schemas.microsoft.com/office/drawing/2014/chart" uri="{C3380CC4-5D6E-409C-BE32-E72D297353CC}">
              <c16:uniqueId val="{00000001-2BB2-46C2-A97F-27ABD469699F}"/>
            </c:ext>
          </c:extLst>
        </c:ser>
        <c:ser>
          <c:idx val="2"/>
          <c:order val="2"/>
          <c:tx>
            <c:strRef>
              <c:f>Sheet1!$D$1</c:f>
              <c:strCache>
                <c:ptCount val="1"/>
                <c:pt idx="0">
                  <c:v>Haha</c:v>
                </c:pt>
              </c:strCache>
            </c:strRef>
          </c:tx>
          <c:spPr>
            <a:solidFill>
              <a:schemeClr val="accent3"/>
            </a:solidFill>
            <a:ln>
              <a:noFill/>
            </a:ln>
            <a:effectLst/>
          </c:spPr>
          <c:invertIfNegative val="0"/>
          <c:cat>
            <c:strRef>
              <c:f>Sheet1!$A$2:$A$11</c:f>
              <c:strCache>
                <c:ptCount val="10"/>
                <c:pt idx="0">
                  <c:v>Mónica Fein</c:v>
                </c:pt>
                <c:pt idx="1">
                  <c:v>Muni Rosario</c:v>
                </c:pt>
                <c:pt idx="2">
                  <c:v>Gustavo Leone</c:v>
                </c:pt>
                <c:pt idx="3">
                  <c:v>Secretaría de Control y Convivencia Ciudadana</c:v>
                </c:pt>
                <c:pt idx="4">
                  <c:v>Secretaría de Ambiente y Espacio Público Rosario</c:v>
                </c:pt>
                <c:pt idx="5">
                  <c:v>Movilidad Rosario</c:v>
                </c:pt>
                <c:pt idx="6">
                  <c:v>Salud Rosario</c:v>
                </c:pt>
                <c:pt idx="7">
                  <c:v>Secretaría de Desarrollo Social de Rosario</c:v>
                </c:pt>
                <c:pt idx="8">
                  <c:v>Rosario Participa</c:v>
                </c:pt>
                <c:pt idx="9">
                  <c:v>Pablo Javkin</c:v>
                </c:pt>
              </c:strCache>
            </c:strRef>
          </c:cat>
          <c:val>
            <c:numRef>
              <c:f>Sheet1!$D$2:$D$11</c:f>
              <c:numCache>
                <c:formatCode>General</c:formatCode>
                <c:ptCount val="10"/>
                <c:pt idx="0">
                  <c:v>2</c:v>
                </c:pt>
                <c:pt idx="1">
                  <c:v>37</c:v>
                </c:pt>
                <c:pt idx="2">
                  <c:v>0</c:v>
                </c:pt>
                <c:pt idx="3">
                  <c:v>0</c:v>
                </c:pt>
                <c:pt idx="4">
                  <c:v>1</c:v>
                </c:pt>
                <c:pt idx="5">
                  <c:v>3</c:v>
                </c:pt>
                <c:pt idx="6">
                  <c:v>0</c:v>
                </c:pt>
                <c:pt idx="7">
                  <c:v>0</c:v>
                </c:pt>
                <c:pt idx="8">
                  <c:v>0</c:v>
                </c:pt>
                <c:pt idx="9">
                  <c:v>3</c:v>
                </c:pt>
              </c:numCache>
            </c:numRef>
          </c:val>
          <c:extLst>
            <c:ext xmlns:c16="http://schemas.microsoft.com/office/drawing/2014/chart" uri="{C3380CC4-5D6E-409C-BE32-E72D297353CC}">
              <c16:uniqueId val="{00000002-2BB2-46C2-A97F-27ABD469699F}"/>
            </c:ext>
          </c:extLst>
        </c:ser>
        <c:ser>
          <c:idx val="3"/>
          <c:order val="3"/>
          <c:tx>
            <c:strRef>
              <c:f>Sheet1!$E$1</c:f>
              <c:strCache>
                <c:ptCount val="1"/>
                <c:pt idx="0">
                  <c:v>Wow</c:v>
                </c:pt>
              </c:strCache>
            </c:strRef>
          </c:tx>
          <c:spPr>
            <a:solidFill>
              <a:schemeClr val="accent4"/>
            </a:solidFill>
            <a:ln>
              <a:noFill/>
            </a:ln>
            <a:effectLst/>
          </c:spPr>
          <c:invertIfNegative val="0"/>
          <c:cat>
            <c:strRef>
              <c:f>Sheet1!$A$2:$A$11</c:f>
              <c:strCache>
                <c:ptCount val="10"/>
                <c:pt idx="0">
                  <c:v>Mónica Fein</c:v>
                </c:pt>
                <c:pt idx="1">
                  <c:v>Muni Rosario</c:v>
                </c:pt>
                <c:pt idx="2">
                  <c:v>Gustavo Leone</c:v>
                </c:pt>
                <c:pt idx="3">
                  <c:v>Secretaría de Control y Convivencia Ciudadana</c:v>
                </c:pt>
                <c:pt idx="4">
                  <c:v>Secretaría de Ambiente y Espacio Público Rosario</c:v>
                </c:pt>
                <c:pt idx="5">
                  <c:v>Movilidad Rosario</c:v>
                </c:pt>
                <c:pt idx="6">
                  <c:v>Salud Rosario</c:v>
                </c:pt>
                <c:pt idx="7">
                  <c:v>Secretaría de Desarrollo Social de Rosario</c:v>
                </c:pt>
                <c:pt idx="8">
                  <c:v>Rosario Participa</c:v>
                </c:pt>
                <c:pt idx="9">
                  <c:v>Pablo Javkin</c:v>
                </c:pt>
              </c:strCache>
            </c:strRef>
          </c:cat>
          <c:val>
            <c:numRef>
              <c:f>Sheet1!$E$2:$E$11</c:f>
              <c:numCache>
                <c:formatCode>General</c:formatCode>
                <c:ptCount val="10"/>
                <c:pt idx="0">
                  <c:v>1</c:v>
                </c:pt>
                <c:pt idx="1">
                  <c:v>53</c:v>
                </c:pt>
                <c:pt idx="2">
                  <c:v>0</c:v>
                </c:pt>
                <c:pt idx="3">
                  <c:v>0</c:v>
                </c:pt>
                <c:pt idx="4">
                  <c:v>3</c:v>
                </c:pt>
                <c:pt idx="5">
                  <c:v>4</c:v>
                </c:pt>
                <c:pt idx="6">
                  <c:v>0</c:v>
                </c:pt>
                <c:pt idx="7">
                  <c:v>0</c:v>
                </c:pt>
                <c:pt idx="8">
                  <c:v>0</c:v>
                </c:pt>
                <c:pt idx="9">
                  <c:v>3</c:v>
                </c:pt>
              </c:numCache>
            </c:numRef>
          </c:val>
          <c:extLst>
            <c:ext xmlns:c16="http://schemas.microsoft.com/office/drawing/2014/chart" uri="{C3380CC4-5D6E-409C-BE32-E72D297353CC}">
              <c16:uniqueId val="{00000003-2BB2-46C2-A97F-27ABD469699F}"/>
            </c:ext>
          </c:extLst>
        </c:ser>
        <c:ser>
          <c:idx val="4"/>
          <c:order val="4"/>
          <c:tx>
            <c:strRef>
              <c:f>Sheet1!$F$1</c:f>
              <c:strCache>
                <c:ptCount val="1"/>
                <c:pt idx="0">
                  <c:v>Sad</c:v>
                </c:pt>
              </c:strCache>
            </c:strRef>
          </c:tx>
          <c:spPr>
            <a:solidFill>
              <a:schemeClr val="accent5"/>
            </a:solidFill>
            <a:ln>
              <a:noFill/>
            </a:ln>
            <a:effectLst/>
          </c:spPr>
          <c:invertIfNegative val="0"/>
          <c:cat>
            <c:strRef>
              <c:f>Sheet1!$A$2:$A$11</c:f>
              <c:strCache>
                <c:ptCount val="10"/>
                <c:pt idx="0">
                  <c:v>Mónica Fein</c:v>
                </c:pt>
                <c:pt idx="1">
                  <c:v>Muni Rosario</c:v>
                </c:pt>
                <c:pt idx="2">
                  <c:v>Gustavo Leone</c:v>
                </c:pt>
                <c:pt idx="3">
                  <c:v>Secretaría de Control y Convivencia Ciudadana</c:v>
                </c:pt>
                <c:pt idx="4">
                  <c:v>Secretaría de Ambiente y Espacio Público Rosario</c:v>
                </c:pt>
                <c:pt idx="5">
                  <c:v>Movilidad Rosario</c:v>
                </c:pt>
                <c:pt idx="6">
                  <c:v>Salud Rosario</c:v>
                </c:pt>
                <c:pt idx="7">
                  <c:v>Secretaría de Desarrollo Social de Rosario</c:v>
                </c:pt>
                <c:pt idx="8">
                  <c:v>Rosario Participa</c:v>
                </c:pt>
                <c:pt idx="9">
                  <c:v>Pablo Javkin</c:v>
                </c:pt>
              </c:strCache>
            </c:strRef>
          </c:cat>
          <c:val>
            <c:numRef>
              <c:f>Sheet1!$F$2:$F$11</c:f>
              <c:numCache>
                <c:formatCode>General</c:formatCode>
                <c:ptCount val="10"/>
                <c:pt idx="0">
                  <c:v>58</c:v>
                </c:pt>
                <c:pt idx="1">
                  <c:v>17</c:v>
                </c:pt>
                <c:pt idx="2">
                  <c:v>0</c:v>
                </c:pt>
                <c:pt idx="3">
                  <c:v>0</c:v>
                </c:pt>
                <c:pt idx="4">
                  <c:v>0</c:v>
                </c:pt>
                <c:pt idx="5">
                  <c:v>1</c:v>
                </c:pt>
                <c:pt idx="6">
                  <c:v>0</c:v>
                </c:pt>
                <c:pt idx="7">
                  <c:v>0</c:v>
                </c:pt>
                <c:pt idx="8">
                  <c:v>0</c:v>
                </c:pt>
                <c:pt idx="9">
                  <c:v>0</c:v>
                </c:pt>
              </c:numCache>
            </c:numRef>
          </c:val>
          <c:extLst>
            <c:ext xmlns:c16="http://schemas.microsoft.com/office/drawing/2014/chart" uri="{C3380CC4-5D6E-409C-BE32-E72D297353CC}">
              <c16:uniqueId val="{00000004-2BB2-46C2-A97F-27ABD469699F}"/>
            </c:ext>
          </c:extLst>
        </c:ser>
        <c:ser>
          <c:idx val="5"/>
          <c:order val="5"/>
          <c:tx>
            <c:strRef>
              <c:f>Sheet1!$G$1</c:f>
              <c:strCache>
                <c:ptCount val="1"/>
                <c:pt idx="0">
                  <c:v>Angry</c:v>
                </c:pt>
              </c:strCache>
            </c:strRef>
          </c:tx>
          <c:spPr>
            <a:solidFill>
              <a:schemeClr val="accent6"/>
            </a:solidFill>
            <a:ln>
              <a:noFill/>
            </a:ln>
            <a:effectLst/>
          </c:spPr>
          <c:invertIfNegative val="0"/>
          <c:cat>
            <c:strRef>
              <c:f>Sheet1!$A$2:$A$11</c:f>
              <c:strCache>
                <c:ptCount val="10"/>
                <c:pt idx="0">
                  <c:v>Mónica Fein</c:v>
                </c:pt>
                <c:pt idx="1">
                  <c:v>Muni Rosario</c:v>
                </c:pt>
                <c:pt idx="2">
                  <c:v>Gustavo Leone</c:v>
                </c:pt>
                <c:pt idx="3">
                  <c:v>Secretaría de Control y Convivencia Ciudadana</c:v>
                </c:pt>
                <c:pt idx="4">
                  <c:v>Secretaría de Ambiente y Espacio Público Rosario</c:v>
                </c:pt>
                <c:pt idx="5">
                  <c:v>Movilidad Rosario</c:v>
                </c:pt>
                <c:pt idx="6">
                  <c:v>Salud Rosario</c:v>
                </c:pt>
                <c:pt idx="7">
                  <c:v>Secretaría de Desarrollo Social de Rosario</c:v>
                </c:pt>
                <c:pt idx="8">
                  <c:v>Rosario Participa</c:v>
                </c:pt>
                <c:pt idx="9">
                  <c:v>Pablo Javkin</c:v>
                </c:pt>
              </c:strCache>
            </c:strRef>
          </c:cat>
          <c:val>
            <c:numRef>
              <c:f>Sheet1!$G$2:$G$11</c:f>
              <c:numCache>
                <c:formatCode>General</c:formatCode>
                <c:ptCount val="10"/>
                <c:pt idx="0">
                  <c:v>3</c:v>
                </c:pt>
                <c:pt idx="1">
                  <c:v>74</c:v>
                </c:pt>
                <c:pt idx="2">
                  <c:v>0</c:v>
                </c:pt>
                <c:pt idx="3">
                  <c:v>0</c:v>
                </c:pt>
                <c:pt idx="4">
                  <c:v>6</c:v>
                </c:pt>
                <c:pt idx="5">
                  <c:v>20</c:v>
                </c:pt>
                <c:pt idx="6">
                  <c:v>0</c:v>
                </c:pt>
                <c:pt idx="7">
                  <c:v>0</c:v>
                </c:pt>
                <c:pt idx="8">
                  <c:v>0</c:v>
                </c:pt>
                <c:pt idx="9">
                  <c:v>11</c:v>
                </c:pt>
              </c:numCache>
            </c:numRef>
          </c:val>
          <c:extLst>
            <c:ext xmlns:c16="http://schemas.microsoft.com/office/drawing/2014/chart" uri="{C3380CC4-5D6E-409C-BE32-E72D297353CC}">
              <c16:uniqueId val="{00000005-2BB2-46C2-A97F-27ABD469699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Sheet1!$A$2:$A$11</c:f>
              <c:strCache>
                <c:ptCount val="10"/>
                <c:pt idx="0">
                  <c:v>Mónica Fein</c:v>
                </c:pt>
                <c:pt idx="1">
                  <c:v>Muni Rosario</c:v>
                </c:pt>
                <c:pt idx="2">
                  <c:v>Gustavo Leone</c:v>
                </c:pt>
                <c:pt idx="3">
                  <c:v>Secretaría de Control y Convivencia Ciudadana</c:v>
                </c:pt>
                <c:pt idx="4">
                  <c:v>Secretaría de Ambiente y Espacio Público Rosario</c:v>
                </c:pt>
                <c:pt idx="5">
                  <c:v>Movilidad Rosario</c:v>
                </c:pt>
                <c:pt idx="6">
                  <c:v>Salud Rosario</c:v>
                </c:pt>
                <c:pt idx="7">
                  <c:v>Secretaría de Desarrollo Social de Rosario</c:v>
                </c:pt>
                <c:pt idx="8">
                  <c:v>Rosario Participa</c:v>
                </c:pt>
                <c:pt idx="9">
                  <c:v>Pablo Javkin</c:v>
                </c:pt>
              </c:strCache>
            </c:strRef>
          </c:cat>
          <c:val>
            <c:numRef>
              <c:f>Sheet1!$H$2:$H$11</c:f>
              <c:numCache>
                <c:formatCode>General</c:formatCode>
                <c:ptCount val="10"/>
                <c:pt idx="0">
                  <c:v>439</c:v>
                </c:pt>
                <c:pt idx="1">
                  <c:v>4911</c:v>
                </c:pt>
                <c:pt idx="2">
                  <c:v>1</c:v>
                </c:pt>
                <c:pt idx="3">
                  <c:v>3</c:v>
                </c:pt>
                <c:pt idx="4">
                  <c:v>150</c:v>
                </c:pt>
                <c:pt idx="5">
                  <c:v>69</c:v>
                </c:pt>
                <c:pt idx="6">
                  <c:v>7</c:v>
                </c:pt>
                <c:pt idx="7">
                  <c:v>16</c:v>
                </c:pt>
                <c:pt idx="8">
                  <c:v>1</c:v>
                </c:pt>
                <c:pt idx="9">
                  <c:v>124</c:v>
                </c:pt>
              </c:numCache>
            </c:numRef>
          </c:val>
          <c:extLst>
            <c:ext xmlns:c16="http://schemas.microsoft.com/office/drawing/2014/chart" uri="{C3380CC4-5D6E-409C-BE32-E72D297353CC}">
              <c16:uniqueId val="{00000006-2BB2-46C2-A97F-27ABD469699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Sheet1!$A$2:$A$11</c:f>
              <c:strCache>
                <c:ptCount val="10"/>
                <c:pt idx="0">
                  <c:v>Mónica Fein</c:v>
                </c:pt>
                <c:pt idx="1">
                  <c:v>Muni Rosario</c:v>
                </c:pt>
                <c:pt idx="2">
                  <c:v>Gustavo Leone</c:v>
                </c:pt>
                <c:pt idx="3">
                  <c:v>Secretaría de Control y Convivencia Ciudadana</c:v>
                </c:pt>
                <c:pt idx="4">
                  <c:v>Secretaría de Ambiente y Espacio Público Rosario</c:v>
                </c:pt>
                <c:pt idx="5">
                  <c:v>Movilidad Rosario</c:v>
                </c:pt>
                <c:pt idx="6">
                  <c:v>Salud Rosario</c:v>
                </c:pt>
                <c:pt idx="7">
                  <c:v>Secretaría de Desarrollo Social de Rosario</c:v>
                </c:pt>
                <c:pt idx="8">
                  <c:v>Rosario Participa</c:v>
                </c:pt>
                <c:pt idx="9">
                  <c:v>Pablo Javkin</c:v>
                </c:pt>
              </c:strCache>
            </c:strRef>
          </c:cat>
          <c:val>
            <c:numRef>
              <c:f>Sheet1!$I$2:$I$11</c:f>
              <c:numCache>
                <c:formatCode>General</c:formatCode>
                <c:ptCount val="10"/>
                <c:pt idx="0">
                  <c:v>186</c:v>
                </c:pt>
                <c:pt idx="1">
                  <c:v>6799</c:v>
                </c:pt>
                <c:pt idx="2">
                  <c:v>11</c:v>
                </c:pt>
                <c:pt idx="3">
                  <c:v>20</c:v>
                </c:pt>
                <c:pt idx="4">
                  <c:v>565</c:v>
                </c:pt>
                <c:pt idx="5">
                  <c:v>423</c:v>
                </c:pt>
                <c:pt idx="6">
                  <c:v>131</c:v>
                </c:pt>
                <c:pt idx="7">
                  <c:v>209</c:v>
                </c:pt>
                <c:pt idx="8">
                  <c:v>19</c:v>
                </c:pt>
                <c:pt idx="9">
                  <c:v>156</c:v>
                </c:pt>
              </c:numCache>
            </c:numRef>
          </c:val>
          <c:extLst>
            <c:ext xmlns:c16="http://schemas.microsoft.com/office/drawing/2014/chart" uri="{C3380CC4-5D6E-409C-BE32-E72D297353CC}">
              <c16:uniqueId val="{00000007-2BB2-46C2-A97F-27ABD469699F}"/>
            </c:ext>
          </c:extLst>
        </c:ser>
        <c:dLbls>
          <c:showLegendKey val="0"/>
          <c:showVal val="0"/>
          <c:showCatName val="0"/>
          <c:showSerName val="0"/>
          <c:showPercent val="0"/>
          <c:showBubbleSize val="0"/>
        </c:dLbls>
        <c:gapWidth val="150"/>
        <c:overlap val="100"/>
        <c:axId val="296206728"/>
        <c:axId val="296207056"/>
      </c:barChart>
      <c:catAx>
        <c:axId val="296206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07056"/>
        <c:crosses val="autoZero"/>
        <c:auto val="1"/>
        <c:lblAlgn val="ctr"/>
        <c:lblOffset val="100"/>
        <c:noMultiLvlLbl val="0"/>
      </c:catAx>
      <c:valAx>
        <c:axId val="2962070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0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00BC-4E6F-AECA-11E2199DCC6F}"/>
            </c:ext>
          </c:extLst>
        </c:ser>
        <c:ser>
          <c:idx val="1"/>
          <c:order val="1"/>
          <c:tx>
            <c:strRef>
              <c:f>Sheet1!$C$1</c:f>
              <c:strCache>
                <c:ptCount val="1"/>
                <c:pt idx="0">
                  <c:v>Muni Rosario</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00BC-4E6F-AECA-11E2199DCC6F}"/>
            </c:ext>
          </c:extLst>
        </c:ser>
        <c:ser>
          <c:idx val="2"/>
          <c:order val="2"/>
          <c:tx>
            <c:strRef>
              <c:f>Sheet1!$D$1</c:f>
              <c:strCache>
                <c:ptCount val="1"/>
                <c:pt idx="0">
                  <c:v>Gustavo Leone</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00BC-4E6F-AECA-11E2199DCC6F}"/>
            </c:ext>
          </c:extLst>
        </c:ser>
        <c:ser>
          <c:idx val="3"/>
          <c:order val="3"/>
          <c:tx>
            <c:strRef>
              <c:f>Sheet1!$E$1</c:f>
              <c:strCache>
                <c:ptCount val="1"/>
                <c:pt idx="0">
                  <c:v>Secretaría de Control y Convivencia Ciudadana</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00BC-4E6F-AECA-11E2199DCC6F}"/>
            </c:ext>
          </c:extLst>
        </c:ser>
        <c:ser>
          <c:idx val="4"/>
          <c:order val="4"/>
          <c:tx>
            <c:strRef>
              <c:f>Sheet1!$F$1</c:f>
              <c:strCache>
                <c:ptCount val="1"/>
                <c:pt idx="0">
                  <c:v>Secretaría de Ambiente y Espacio Público Rosario</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1</c:v>
                </c:pt>
                <c:pt idx="4">
                  <c:v>0</c:v>
                </c:pt>
              </c:numCache>
            </c:numRef>
          </c:val>
          <c:extLst>
            <c:ext xmlns:c16="http://schemas.microsoft.com/office/drawing/2014/chart" uri="{C3380CC4-5D6E-409C-BE32-E72D297353CC}">
              <c16:uniqueId val="{00000004-00BC-4E6F-AECA-11E2199DCC6F}"/>
            </c:ext>
          </c:extLst>
        </c:ser>
        <c:ser>
          <c:idx val="5"/>
          <c:order val="5"/>
          <c:tx>
            <c:strRef>
              <c:f>Sheet1!$G$1</c:f>
              <c:strCache>
                <c:ptCount val="1"/>
                <c:pt idx="0">
                  <c:v>Movilidad Rosario</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0</c:v>
                </c:pt>
                <c:pt idx="1">
                  <c:v>0</c:v>
                </c:pt>
                <c:pt idx="2">
                  <c:v>0</c:v>
                </c:pt>
                <c:pt idx="3">
                  <c:v>0</c:v>
                </c:pt>
                <c:pt idx="4">
                  <c:v>3</c:v>
                </c:pt>
              </c:numCache>
            </c:numRef>
          </c:val>
          <c:extLst>
            <c:ext xmlns:c16="http://schemas.microsoft.com/office/drawing/2014/chart" uri="{C3380CC4-5D6E-409C-BE32-E72D297353CC}">
              <c16:uniqueId val="{00000005-00BC-4E6F-AECA-11E2199DCC6F}"/>
            </c:ext>
          </c:extLst>
        </c:ser>
        <c:ser>
          <c:idx val="6"/>
          <c:order val="6"/>
          <c:tx>
            <c:strRef>
              <c:f>Sheet1!$H$1</c:f>
              <c:strCache>
                <c:ptCount val="1"/>
                <c:pt idx="0">
                  <c:v>Salud Rosario</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00BC-4E6F-AECA-11E2199DCC6F}"/>
            </c:ext>
          </c:extLst>
        </c:ser>
        <c:ser>
          <c:idx val="7"/>
          <c:order val="7"/>
          <c:tx>
            <c:strRef>
              <c:f>Sheet1!$I$1</c:f>
              <c:strCache>
                <c:ptCount val="1"/>
                <c:pt idx="0">
                  <c:v>Secretaría de Desarrollo Social de Rosario</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7-00BC-4E6F-AECA-11E2199DCC6F}"/>
            </c:ext>
          </c:extLst>
        </c:ser>
        <c:ser>
          <c:idx val="8"/>
          <c:order val="8"/>
          <c:tx>
            <c:strRef>
              <c:f>Sheet1!$J$1</c:f>
              <c:strCache>
                <c:ptCount val="1"/>
                <c:pt idx="0">
                  <c:v>Rosario Participa</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8-00BC-4E6F-AECA-11E2199DCC6F}"/>
            </c:ext>
          </c:extLst>
        </c:ser>
        <c:ser>
          <c:idx val="9"/>
          <c:order val="9"/>
          <c:tx>
            <c:strRef>
              <c:f>Sheet1!$K$1</c:f>
              <c:strCache>
                <c:ptCount val="1"/>
                <c:pt idx="0">
                  <c:v>Pablo Javkin</c:v>
                </c:pt>
              </c:strCache>
            </c:strRef>
          </c:tx>
          <c:spPr>
            <a:solidFill>
              <a:schemeClr val="accent4">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Sheet1!$K$2:$K$6</c:f>
              <c:numCache>
                <c:formatCode>General</c:formatCode>
                <c:ptCount val="5"/>
                <c:pt idx="0">
                  <c:v>0</c:v>
                </c:pt>
                <c:pt idx="1">
                  <c:v>0</c:v>
                </c:pt>
                <c:pt idx="2">
                  <c:v>0</c:v>
                </c:pt>
                <c:pt idx="3">
                  <c:v>0</c:v>
                </c:pt>
                <c:pt idx="4">
                  <c:v>1</c:v>
                </c:pt>
              </c:numCache>
            </c:numRef>
          </c:val>
          <c:extLst>
            <c:ext xmlns:c16="http://schemas.microsoft.com/office/drawing/2014/chart" uri="{C3380CC4-5D6E-409C-BE32-E72D297353CC}">
              <c16:uniqueId val="{00000009-00BC-4E6F-AECA-11E2199DCC6F}"/>
            </c:ext>
          </c:extLst>
        </c:ser>
        <c:dLbls>
          <c:showLegendKey val="0"/>
          <c:showVal val="0"/>
          <c:showCatName val="0"/>
          <c:showSerName val="0"/>
          <c:showPercent val="0"/>
          <c:showBubbleSize val="0"/>
        </c:dLbls>
        <c:gapWidth val="219"/>
        <c:overlap val="-27"/>
        <c:axId val="270812744"/>
        <c:axId val="270798968"/>
      </c:barChart>
      <c:catAx>
        <c:axId val="270812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798968"/>
        <c:crosses val="autoZero"/>
        <c:auto val="1"/>
        <c:lblAlgn val="ctr"/>
        <c:lblOffset val="100"/>
        <c:noMultiLvlLbl val="0"/>
      </c:catAx>
      <c:valAx>
        <c:axId val="270798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81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Sheet1!$A$2:$A$11</c:f>
              <c:strCache>
                <c:ptCount val="10"/>
                <c:pt idx="0">
                  <c:v>Mónica Fein</c:v>
                </c:pt>
                <c:pt idx="1">
                  <c:v>Muni Rosario</c:v>
                </c:pt>
                <c:pt idx="2">
                  <c:v>Gustavo Leone</c:v>
                </c:pt>
                <c:pt idx="3">
                  <c:v>Secretaría de Control y Convivencia Ciudadana</c:v>
                </c:pt>
                <c:pt idx="4">
                  <c:v>Secretaría de Ambiente y Espacio Público Rosario</c:v>
                </c:pt>
                <c:pt idx="5">
                  <c:v>Movilidad Rosario</c:v>
                </c:pt>
                <c:pt idx="6">
                  <c:v>Salud Rosario</c:v>
                </c:pt>
                <c:pt idx="7">
                  <c:v>Secretaría de Desarrollo Social de Rosario</c:v>
                </c:pt>
                <c:pt idx="8">
                  <c:v>Rosario Participa</c:v>
                </c:pt>
                <c:pt idx="9">
                  <c:v>Pablo Javkin</c:v>
                </c:pt>
              </c:strCache>
            </c:strRef>
          </c:cat>
          <c:val>
            <c:numRef>
              <c:f>Sheet1!$B$2:$B$11</c:f>
              <c:numCache>
                <c:formatCode>General</c:formatCode>
                <c:ptCount val="10"/>
                <c:pt idx="0">
                  <c:v>1</c:v>
                </c:pt>
                <c:pt idx="1">
                  <c:v>6</c:v>
                </c:pt>
                <c:pt idx="2">
                  <c:v>0</c:v>
                </c:pt>
                <c:pt idx="3">
                  <c:v>15</c:v>
                </c:pt>
                <c:pt idx="4">
                  <c:v>0</c:v>
                </c:pt>
                <c:pt idx="5">
                  <c:v>45</c:v>
                </c:pt>
                <c:pt idx="6">
                  <c:v>0</c:v>
                </c:pt>
                <c:pt idx="7">
                  <c:v>7</c:v>
                </c:pt>
                <c:pt idx="8">
                  <c:v>29</c:v>
                </c:pt>
                <c:pt idx="9">
                  <c:v>3</c:v>
                </c:pt>
              </c:numCache>
            </c:numRef>
          </c:val>
          <c:extLst>
            <c:ext xmlns:c16="http://schemas.microsoft.com/office/drawing/2014/chart" uri="{C3380CC4-5D6E-409C-BE32-E72D297353CC}">
              <c16:uniqueId val="{00000000-AF36-4C88-A3BE-AC0487C19BD3}"/>
            </c:ext>
          </c:extLst>
        </c:ser>
        <c:ser>
          <c:idx val="1"/>
          <c:order val="1"/>
          <c:tx>
            <c:strRef>
              <c:f>Sheet1!$C$1</c:f>
              <c:strCache>
                <c:ptCount val="1"/>
                <c:pt idx="0">
                  <c:v>Photo</c:v>
                </c:pt>
              </c:strCache>
            </c:strRef>
          </c:tx>
          <c:spPr>
            <a:solidFill>
              <a:schemeClr val="accent2"/>
            </a:solidFill>
            <a:ln>
              <a:noFill/>
            </a:ln>
            <a:effectLst/>
          </c:spPr>
          <c:invertIfNegative val="0"/>
          <c:cat>
            <c:strRef>
              <c:f>Sheet1!$A$2:$A$11</c:f>
              <c:strCache>
                <c:ptCount val="10"/>
                <c:pt idx="0">
                  <c:v>Mónica Fein</c:v>
                </c:pt>
                <c:pt idx="1">
                  <c:v>Muni Rosario</c:v>
                </c:pt>
                <c:pt idx="2">
                  <c:v>Gustavo Leone</c:v>
                </c:pt>
                <c:pt idx="3">
                  <c:v>Secretaría de Control y Convivencia Ciudadana</c:v>
                </c:pt>
                <c:pt idx="4">
                  <c:v>Secretaría de Ambiente y Espacio Público Rosario</c:v>
                </c:pt>
                <c:pt idx="5">
                  <c:v>Movilidad Rosario</c:v>
                </c:pt>
                <c:pt idx="6">
                  <c:v>Salud Rosario</c:v>
                </c:pt>
                <c:pt idx="7">
                  <c:v>Secretaría de Desarrollo Social de Rosario</c:v>
                </c:pt>
                <c:pt idx="8">
                  <c:v>Rosario Participa</c:v>
                </c:pt>
                <c:pt idx="9">
                  <c:v>Pablo Javkin</c:v>
                </c:pt>
              </c:strCache>
            </c:strRef>
          </c:cat>
          <c:val>
            <c:numRef>
              <c:f>Sheet1!$C$2:$C$11</c:f>
              <c:numCache>
                <c:formatCode>General</c:formatCode>
                <c:ptCount val="10"/>
                <c:pt idx="0">
                  <c:v>7</c:v>
                </c:pt>
                <c:pt idx="1">
                  <c:v>44</c:v>
                </c:pt>
                <c:pt idx="2">
                  <c:v>5</c:v>
                </c:pt>
                <c:pt idx="3">
                  <c:v>5</c:v>
                </c:pt>
                <c:pt idx="4">
                  <c:v>23</c:v>
                </c:pt>
                <c:pt idx="5">
                  <c:v>19</c:v>
                </c:pt>
                <c:pt idx="6">
                  <c:v>37</c:v>
                </c:pt>
                <c:pt idx="7">
                  <c:v>12</c:v>
                </c:pt>
                <c:pt idx="8">
                  <c:v>21</c:v>
                </c:pt>
                <c:pt idx="9">
                  <c:v>25</c:v>
                </c:pt>
              </c:numCache>
            </c:numRef>
          </c:val>
          <c:extLst>
            <c:ext xmlns:c16="http://schemas.microsoft.com/office/drawing/2014/chart" uri="{C3380CC4-5D6E-409C-BE32-E72D297353CC}">
              <c16:uniqueId val="{00000001-AF36-4C88-A3BE-AC0487C19BD3}"/>
            </c:ext>
          </c:extLst>
        </c:ser>
        <c:ser>
          <c:idx val="2"/>
          <c:order val="2"/>
          <c:tx>
            <c:strRef>
              <c:f>Sheet1!$D$1</c:f>
              <c:strCache>
                <c:ptCount val="1"/>
                <c:pt idx="0">
                  <c:v>Video</c:v>
                </c:pt>
              </c:strCache>
            </c:strRef>
          </c:tx>
          <c:spPr>
            <a:solidFill>
              <a:schemeClr val="accent3"/>
            </a:solidFill>
            <a:ln>
              <a:noFill/>
            </a:ln>
            <a:effectLst/>
          </c:spPr>
          <c:invertIfNegative val="0"/>
          <c:cat>
            <c:strRef>
              <c:f>Sheet1!$A$2:$A$11</c:f>
              <c:strCache>
                <c:ptCount val="10"/>
                <c:pt idx="0">
                  <c:v>Mónica Fein</c:v>
                </c:pt>
                <c:pt idx="1">
                  <c:v>Muni Rosario</c:v>
                </c:pt>
                <c:pt idx="2">
                  <c:v>Gustavo Leone</c:v>
                </c:pt>
                <c:pt idx="3">
                  <c:v>Secretaría de Control y Convivencia Ciudadana</c:v>
                </c:pt>
                <c:pt idx="4">
                  <c:v>Secretaría de Ambiente y Espacio Público Rosario</c:v>
                </c:pt>
                <c:pt idx="5">
                  <c:v>Movilidad Rosario</c:v>
                </c:pt>
                <c:pt idx="6">
                  <c:v>Salud Rosario</c:v>
                </c:pt>
                <c:pt idx="7">
                  <c:v>Secretaría de Desarrollo Social de Rosario</c:v>
                </c:pt>
                <c:pt idx="8">
                  <c:v>Rosario Participa</c:v>
                </c:pt>
                <c:pt idx="9">
                  <c:v>Pablo Javkin</c:v>
                </c:pt>
              </c:strCache>
            </c:strRef>
          </c:cat>
          <c:val>
            <c:numRef>
              <c:f>Sheet1!$D$2:$D$11</c:f>
              <c:numCache>
                <c:formatCode>General</c:formatCode>
                <c:ptCount val="10"/>
                <c:pt idx="0">
                  <c:v>3</c:v>
                </c:pt>
                <c:pt idx="1">
                  <c:v>15</c:v>
                </c:pt>
                <c:pt idx="2">
                  <c:v>0</c:v>
                </c:pt>
                <c:pt idx="3">
                  <c:v>4</c:v>
                </c:pt>
                <c:pt idx="4">
                  <c:v>4</c:v>
                </c:pt>
                <c:pt idx="5">
                  <c:v>0</c:v>
                </c:pt>
                <c:pt idx="6">
                  <c:v>2</c:v>
                </c:pt>
                <c:pt idx="7">
                  <c:v>1</c:v>
                </c:pt>
                <c:pt idx="8">
                  <c:v>1</c:v>
                </c:pt>
                <c:pt idx="9">
                  <c:v>9</c:v>
                </c:pt>
              </c:numCache>
            </c:numRef>
          </c:val>
          <c:extLst>
            <c:ext xmlns:c16="http://schemas.microsoft.com/office/drawing/2014/chart" uri="{C3380CC4-5D6E-409C-BE32-E72D297353CC}">
              <c16:uniqueId val="{00000002-AF36-4C88-A3BE-AC0487C19BD3}"/>
            </c:ext>
          </c:extLst>
        </c:ser>
        <c:ser>
          <c:idx val="3"/>
          <c:order val="3"/>
          <c:tx>
            <c:strRef>
              <c:f>Sheet1!$E$1</c:f>
              <c:strCache>
                <c:ptCount val="1"/>
                <c:pt idx="0">
                  <c:v>Status</c:v>
                </c:pt>
              </c:strCache>
            </c:strRef>
          </c:tx>
          <c:spPr>
            <a:solidFill>
              <a:schemeClr val="accent4"/>
            </a:solidFill>
            <a:ln>
              <a:noFill/>
            </a:ln>
            <a:effectLst/>
          </c:spPr>
          <c:invertIfNegative val="0"/>
          <c:cat>
            <c:strRef>
              <c:f>Sheet1!$A$2:$A$11</c:f>
              <c:strCache>
                <c:ptCount val="10"/>
                <c:pt idx="0">
                  <c:v>Mónica Fein</c:v>
                </c:pt>
                <c:pt idx="1">
                  <c:v>Muni Rosario</c:v>
                </c:pt>
                <c:pt idx="2">
                  <c:v>Gustavo Leone</c:v>
                </c:pt>
                <c:pt idx="3">
                  <c:v>Secretaría de Control y Convivencia Ciudadana</c:v>
                </c:pt>
                <c:pt idx="4">
                  <c:v>Secretaría de Ambiente y Espacio Público Rosario</c:v>
                </c:pt>
                <c:pt idx="5">
                  <c:v>Movilidad Rosario</c:v>
                </c:pt>
                <c:pt idx="6">
                  <c:v>Salud Rosario</c:v>
                </c:pt>
                <c:pt idx="7">
                  <c:v>Secretaría de Desarrollo Social de Rosario</c:v>
                </c:pt>
                <c:pt idx="8">
                  <c:v>Rosario Participa</c:v>
                </c:pt>
                <c:pt idx="9">
                  <c:v>Pablo Javkin</c:v>
                </c:pt>
              </c:strCache>
            </c:strRef>
          </c:cat>
          <c:val>
            <c:numRef>
              <c:f>Sheet1!$E$2:$E$11</c:f>
              <c:numCache>
                <c:formatCode>General</c:formatCode>
                <c:ptCount val="10"/>
                <c:pt idx="0">
                  <c:v>0</c:v>
                </c:pt>
                <c:pt idx="1">
                  <c:v>0</c:v>
                </c:pt>
                <c:pt idx="2">
                  <c:v>0</c:v>
                </c:pt>
                <c:pt idx="3">
                  <c:v>0</c:v>
                </c:pt>
                <c:pt idx="4">
                  <c:v>0</c:v>
                </c:pt>
                <c:pt idx="5">
                  <c:v>68</c:v>
                </c:pt>
                <c:pt idx="6">
                  <c:v>0</c:v>
                </c:pt>
                <c:pt idx="7">
                  <c:v>1</c:v>
                </c:pt>
                <c:pt idx="8">
                  <c:v>0</c:v>
                </c:pt>
                <c:pt idx="9">
                  <c:v>0</c:v>
                </c:pt>
              </c:numCache>
            </c:numRef>
          </c:val>
          <c:extLst>
            <c:ext xmlns:c16="http://schemas.microsoft.com/office/drawing/2014/chart" uri="{C3380CC4-5D6E-409C-BE32-E72D297353CC}">
              <c16:uniqueId val="{00000003-AF36-4C88-A3BE-AC0487C19BD3}"/>
            </c:ext>
          </c:extLst>
        </c:ser>
        <c:ser>
          <c:idx val="4"/>
          <c:order val="4"/>
          <c:tx>
            <c:strRef>
              <c:f>Sheet1!$F$1</c:f>
              <c:strCache>
                <c:ptCount val="1"/>
                <c:pt idx="0">
                  <c:v>Misc</c:v>
                </c:pt>
              </c:strCache>
            </c:strRef>
          </c:tx>
          <c:spPr>
            <a:solidFill>
              <a:schemeClr val="accent5"/>
            </a:solidFill>
            <a:ln>
              <a:noFill/>
            </a:ln>
            <a:effectLst/>
          </c:spPr>
          <c:invertIfNegative val="0"/>
          <c:cat>
            <c:strRef>
              <c:f>Sheet1!$A$2:$A$11</c:f>
              <c:strCache>
                <c:ptCount val="10"/>
                <c:pt idx="0">
                  <c:v>Mónica Fein</c:v>
                </c:pt>
                <c:pt idx="1">
                  <c:v>Muni Rosario</c:v>
                </c:pt>
                <c:pt idx="2">
                  <c:v>Gustavo Leone</c:v>
                </c:pt>
                <c:pt idx="3">
                  <c:v>Secretaría de Control y Convivencia Ciudadana</c:v>
                </c:pt>
                <c:pt idx="4">
                  <c:v>Secretaría de Ambiente y Espacio Público Rosario</c:v>
                </c:pt>
                <c:pt idx="5">
                  <c:v>Movilidad Rosario</c:v>
                </c:pt>
                <c:pt idx="6">
                  <c:v>Salud Rosario</c:v>
                </c:pt>
                <c:pt idx="7">
                  <c:v>Secretaría de Desarrollo Social de Rosario</c:v>
                </c:pt>
                <c:pt idx="8">
                  <c:v>Rosario Participa</c:v>
                </c:pt>
                <c:pt idx="9">
                  <c:v>Pablo Javkin</c:v>
                </c:pt>
              </c:strCache>
            </c:strRef>
          </c:cat>
          <c:val>
            <c:numRef>
              <c:f>Sheet1!$F$2:$F$11</c:f>
              <c:numCache>
                <c:formatCode>General</c:formatCode>
                <c:ptCount val="10"/>
                <c:pt idx="0">
                  <c:v>0</c:v>
                </c:pt>
                <c:pt idx="1">
                  <c:v>0</c:v>
                </c:pt>
                <c:pt idx="2">
                  <c:v>0</c:v>
                </c:pt>
                <c:pt idx="3">
                  <c:v>0</c:v>
                </c:pt>
                <c:pt idx="4">
                  <c:v>4</c:v>
                </c:pt>
                <c:pt idx="5">
                  <c:v>0</c:v>
                </c:pt>
                <c:pt idx="6">
                  <c:v>0</c:v>
                </c:pt>
                <c:pt idx="7">
                  <c:v>0</c:v>
                </c:pt>
                <c:pt idx="8">
                  <c:v>0</c:v>
                </c:pt>
                <c:pt idx="9">
                  <c:v>0</c:v>
                </c:pt>
              </c:numCache>
            </c:numRef>
          </c:val>
          <c:extLst>
            <c:ext xmlns:c16="http://schemas.microsoft.com/office/drawing/2014/chart" uri="{C3380CC4-5D6E-409C-BE32-E72D297353CC}">
              <c16:uniqueId val="{00000004-AF36-4C88-A3BE-AC0487C19BD3}"/>
            </c:ext>
          </c:extLst>
        </c:ser>
        <c:dLbls>
          <c:showLegendKey val="0"/>
          <c:showVal val="0"/>
          <c:showCatName val="0"/>
          <c:showSerName val="0"/>
          <c:showPercent val="0"/>
          <c:showBubbleSize val="0"/>
        </c:dLbls>
        <c:gapWidth val="150"/>
        <c:overlap val="100"/>
        <c:axId val="285913088"/>
        <c:axId val="285919320"/>
      </c:barChart>
      <c:catAx>
        <c:axId val="285913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19320"/>
        <c:crosses val="autoZero"/>
        <c:auto val="1"/>
        <c:lblAlgn val="ctr"/>
        <c:lblOffset val="100"/>
        <c:noMultiLvlLbl val="0"/>
      </c:catAx>
      <c:valAx>
        <c:axId val="2859193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13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0.40093015796648002</c:v>
                </c:pt>
                <c:pt idx="2">
                  <c:v>0.65994371017746001</c:v>
                </c:pt>
                <c:pt idx="3">
                  <c:v>0</c:v>
                </c:pt>
                <c:pt idx="4">
                  <c:v>0.78691552579376001</c:v>
                </c:pt>
                <c:pt idx="5">
                  <c:v>0</c:v>
                </c:pt>
                <c:pt idx="6">
                  <c:v>0</c:v>
                </c:pt>
              </c:numCache>
            </c:numRef>
          </c:val>
          <c:extLst>
            <c:ext xmlns:c16="http://schemas.microsoft.com/office/drawing/2014/chart" uri="{C3380CC4-5D6E-409C-BE32-E72D297353CC}">
              <c16:uniqueId val="{00000000-31F4-4B30-AF4E-97B2C4B9E164}"/>
            </c:ext>
          </c:extLst>
        </c:ser>
        <c:ser>
          <c:idx val="1"/>
          <c:order val="1"/>
          <c:tx>
            <c:strRef>
              <c:f>Sheet1!$C$1</c:f>
              <c:strCache>
                <c:ptCount val="1"/>
                <c:pt idx="0">
                  <c:v>Muni Rosario</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6.1531262582632001E-2</c:v>
                </c:pt>
                <c:pt idx="2">
                  <c:v>0.50719148618855003</c:v>
                </c:pt>
                <c:pt idx="3">
                  <c:v>0</c:v>
                </c:pt>
                <c:pt idx="4">
                  <c:v>0.52695913591312005</c:v>
                </c:pt>
                <c:pt idx="5">
                  <c:v>0</c:v>
                </c:pt>
                <c:pt idx="6">
                  <c:v>0</c:v>
                </c:pt>
              </c:numCache>
            </c:numRef>
          </c:val>
          <c:extLst>
            <c:ext xmlns:c16="http://schemas.microsoft.com/office/drawing/2014/chart" uri="{C3380CC4-5D6E-409C-BE32-E72D297353CC}">
              <c16:uniqueId val="{00000001-31F4-4B30-AF4E-97B2C4B9E164}"/>
            </c:ext>
          </c:extLst>
        </c:ser>
        <c:ser>
          <c:idx val="2"/>
          <c:order val="2"/>
          <c:tx>
            <c:strRef>
              <c:f>Sheet1!$D$1</c:f>
              <c:strCache>
                <c:ptCount val="1"/>
                <c:pt idx="0">
                  <c:v>Gustavo Leone</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0</c:v>
                </c:pt>
                <c:pt idx="2">
                  <c:v>0.85467393834965999</c:v>
                </c:pt>
                <c:pt idx="3">
                  <c:v>0</c:v>
                </c:pt>
                <c:pt idx="4">
                  <c:v>0</c:v>
                </c:pt>
                <c:pt idx="5">
                  <c:v>0</c:v>
                </c:pt>
                <c:pt idx="6">
                  <c:v>0</c:v>
                </c:pt>
              </c:numCache>
            </c:numRef>
          </c:val>
          <c:extLst>
            <c:ext xmlns:c16="http://schemas.microsoft.com/office/drawing/2014/chart" uri="{C3380CC4-5D6E-409C-BE32-E72D297353CC}">
              <c16:uniqueId val="{00000002-31F4-4B30-AF4E-97B2C4B9E164}"/>
            </c:ext>
          </c:extLst>
        </c:ser>
        <c:ser>
          <c:idx val="3"/>
          <c:order val="3"/>
          <c:tx>
            <c:strRef>
              <c:f>Sheet1!$E$1</c:f>
              <c:strCache>
                <c:ptCount val="1"/>
                <c:pt idx="0">
                  <c:v>Secretaría de Control y Convivencia Ciudadana</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0</c:v>
                </c:pt>
                <c:pt idx="1">
                  <c:v>0.14122252916090999</c:v>
                </c:pt>
                <c:pt idx="2">
                  <c:v>0.14955768722786</c:v>
                </c:pt>
                <c:pt idx="3">
                  <c:v>0</c:v>
                </c:pt>
                <c:pt idx="4">
                  <c:v>0.21758045285124</c:v>
                </c:pt>
                <c:pt idx="5">
                  <c:v>0</c:v>
                </c:pt>
                <c:pt idx="6">
                  <c:v>0</c:v>
                </c:pt>
              </c:numCache>
            </c:numRef>
          </c:val>
          <c:extLst>
            <c:ext xmlns:c16="http://schemas.microsoft.com/office/drawing/2014/chart" uri="{C3380CC4-5D6E-409C-BE32-E72D297353CC}">
              <c16:uniqueId val="{00000003-31F4-4B30-AF4E-97B2C4B9E164}"/>
            </c:ext>
          </c:extLst>
        </c:ser>
        <c:ser>
          <c:idx val="4"/>
          <c:order val="4"/>
          <c:tx>
            <c:strRef>
              <c:f>Sheet1!$F$1</c:f>
              <c:strCache>
                <c:ptCount val="1"/>
                <c:pt idx="0">
                  <c:v>Secretaría de Ambiente y Espacio Público Rosario</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0</c:v>
                </c:pt>
                <c:pt idx="2">
                  <c:v>0.18854289722197001</c:v>
                </c:pt>
                <c:pt idx="3">
                  <c:v>0</c:v>
                </c:pt>
                <c:pt idx="4">
                  <c:v>0.25997294532607002</c:v>
                </c:pt>
                <c:pt idx="5">
                  <c:v>0</c:v>
                </c:pt>
                <c:pt idx="6">
                  <c:v>0.21807503193778999</c:v>
                </c:pt>
              </c:numCache>
            </c:numRef>
          </c:val>
          <c:extLst>
            <c:ext xmlns:c16="http://schemas.microsoft.com/office/drawing/2014/chart" uri="{C3380CC4-5D6E-409C-BE32-E72D297353CC}">
              <c16:uniqueId val="{00000004-31F4-4B30-AF4E-97B2C4B9E164}"/>
            </c:ext>
          </c:extLst>
        </c:ser>
        <c:ser>
          <c:idx val="5"/>
          <c:order val="5"/>
          <c:tx>
            <c:strRef>
              <c:f>Sheet1!$G$1</c:f>
              <c:strCache>
                <c:ptCount val="1"/>
                <c:pt idx="0">
                  <c:v>Movilidad Rosario</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6.8045043568769004E-2</c:v>
                </c:pt>
                <c:pt idx="1">
                  <c:v>0.18033088050182</c:v>
                </c:pt>
                <c:pt idx="2">
                  <c:v>0.28290468685352999</c:v>
                </c:pt>
                <c:pt idx="3">
                  <c:v>0</c:v>
                </c:pt>
                <c:pt idx="4">
                  <c:v>0</c:v>
                </c:pt>
                <c:pt idx="5">
                  <c:v>0</c:v>
                </c:pt>
                <c:pt idx="6">
                  <c:v>0</c:v>
                </c:pt>
              </c:numCache>
            </c:numRef>
          </c:val>
          <c:extLst>
            <c:ext xmlns:c16="http://schemas.microsoft.com/office/drawing/2014/chart" uri="{C3380CC4-5D6E-409C-BE32-E72D297353CC}">
              <c16:uniqueId val="{00000005-31F4-4B30-AF4E-97B2C4B9E164}"/>
            </c:ext>
          </c:extLst>
        </c:ser>
        <c:ser>
          <c:idx val="6"/>
          <c:order val="6"/>
          <c:tx>
            <c:strRef>
              <c:f>Sheet1!$H$1</c:f>
              <c:strCache>
                <c:ptCount val="1"/>
                <c:pt idx="0">
                  <c:v>Salud Rosario</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0</c:v>
                </c:pt>
                <c:pt idx="1">
                  <c:v>0</c:v>
                </c:pt>
                <c:pt idx="2">
                  <c:v>0.27264908688388001</c:v>
                </c:pt>
                <c:pt idx="3">
                  <c:v>0</c:v>
                </c:pt>
                <c:pt idx="4">
                  <c:v>0.18137276068197</c:v>
                </c:pt>
                <c:pt idx="5">
                  <c:v>0</c:v>
                </c:pt>
                <c:pt idx="6">
                  <c:v>0</c:v>
                </c:pt>
              </c:numCache>
            </c:numRef>
          </c:val>
          <c:extLst>
            <c:ext xmlns:c16="http://schemas.microsoft.com/office/drawing/2014/chart" uri="{C3380CC4-5D6E-409C-BE32-E72D297353CC}">
              <c16:uniqueId val="{00000006-31F4-4B30-AF4E-97B2C4B9E164}"/>
            </c:ext>
          </c:extLst>
        </c:ser>
        <c:ser>
          <c:idx val="7"/>
          <c:order val="7"/>
          <c:tx>
            <c:strRef>
              <c:f>Sheet1!$I$1</c:f>
              <c:strCache>
                <c:ptCount val="1"/>
                <c:pt idx="0">
                  <c:v>Secretaría de Desarrollo Social de Rosario</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0.46136101499422999</c:v>
                </c:pt>
                <c:pt idx="1">
                  <c:v>0.58150424225107999</c:v>
                </c:pt>
                <c:pt idx="2">
                  <c:v>0.64036407103596005</c:v>
                </c:pt>
                <c:pt idx="3">
                  <c:v>0</c:v>
                </c:pt>
                <c:pt idx="4">
                  <c:v>0.27847396268448998</c:v>
                </c:pt>
                <c:pt idx="5">
                  <c:v>0</c:v>
                </c:pt>
                <c:pt idx="6">
                  <c:v>0</c:v>
                </c:pt>
              </c:numCache>
            </c:numRef>
          </c:val>
          <c:extLst>
            <c:ext xmlns:c16="http://schemas.microsoft.com/office/drawing/2014/chart" uri="{C3380CC4-5D6E-409C-BE32-E72D297353CC}">
              <c16:uniqueId val="{00000007-31F4-4B30-AF4E-97B2C4B9E164}"/>
            </c:ext>
          </c:extLst>
        </c:ser>
        <c:ser>
          <c:idx val="8"/>
          <c:order val="8"/>
          <c:tx>
            <c:strRef>
              <c:f>Sheet1!$J$1</c:f>
              <c:strCache>
                <c:ptCount val="1"/>
                <c:pt idx="0">
                  <c:v>Rosario Participa</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0</c:v>
                </c:pt>
                <c:pt idx="1">
                  <c:v>0.75421468252599</c:v>
                </c:pt>
                <c:pt idx="2">
                  <c:v>1.1387079180974999</c:v>
                </c:pt>
                <c:pt idx="3">
                  <c:v>0</c:v>
                </c:pt>
                <c:pt idx="4">
                  <c:v>0.85836909871245004</c:v>
                </c:pt>
                <c:pt idx="5">
                  <c:v>0</c:v>
                </c:pt>
                <c:pt idx="6">
                  <c:v>0</c:v>
                </c:pt>
              </c:numCache>
            </c:numRef>
          </c:val>
          <c:extLst>
            <c:ext xmlns:c16="http://schemas.microsoft.com/office/drawing/2014/chart" uri="{C3380CC4-5D6E-409C-BE32-E72D297353CC}">
              <c16:uniqueId val="{00000008-31F4-4B30-AF4E-97B2C4B9E164}"/>
            </c:ext>
          </c:extLst>
        </c:ser>
        <c:ser>
          <c:idx val="9"/>
          <c:order val="9"/>
          <c:tx>
            <c:strRef>
              <c:f>Sheet1!$K$1</c:f>
              <c:strCache>
                <c:ptCount val="1"/>
                <c:pt idx="0">
                  <c:v>Pablo Javkin</c:v>
                </c:pt>
              </c:strCache>
            </c:strRef>
          </c:tx>
          <c:spPr>
            <a:solidFill>
              <a:schemeClr val="accent4">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Sheet1!$K$2:$K$8</c:f>
              <c:numCache>
                <c:formatCode>General</c:formatCode>
                <c:ptCount val="7"/>
                <c:pt idx="0">
                  <c:v>0</c:v>
                </c:pt>
                <c:pt idx="1">
                  <c:v>0.20011427808998</c:v>
                </c:pt>
                <c:pt idx="2">
                  <c:v>0.60897299568902996</c:v>
                </c:pt>
                <c:pt idx="3">
                  <c:v>0</c:v>
                </c:pt>
                <c:pt idx="4">
                  <c:v>0.34477896971194</c:v>
                </c:pt>
                <c:pt idx="5">
                  <c:v>0</c:v>
                </c:pt>
                <c:pt idx="6">
                  <c:v>0</c:v>
                </c:pt>
              </c:numCache>
            </c:numRef>
          </c:val>
          <c:extLst>
            <c:ext xmlns:c16="http://schemas.microsoft.com/office/drawing/2014/chart" uri="{C3380CC4-5D6E-409C-BE32-E72D297353CC}">
              <c16:uniqueId val="{00000009-31F4-4B30-AF4E-97B2C4B9E164}"/>
            </c:ext>
          </c:extLst>
        </c:ser>
        <c:dLbls>
          <c:showLegendKey val="0"/>
          <c:showVal val="0"/>
          <c:showCatName val="0"/>
          <c:showSerName val="0"/>
          <c:showPercent val="0"/>
          <c:showBubbleSize val="0"/>
        </c:dLbls>
        <c:gapWidth val="219"/>
        <c:overlap val="-27"/>
        <c:axId val="285903904"/>
        <c:axId val="285906528"/>
      </c:barChart>
      <c:catAx>
        <c:axId val="285903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06528"/>
        <c:crosses val="autoZero"/>
        <c:auto val="1"/>
        <c:lblAlgn val="ctr"/>
        <c:lblOffset val="100"/>
        <c:noMultiLvlLbl val="0"/>
      </c:catAx>
      <c:valAx>
        <c:axId val="285906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0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1072396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019522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57810761"/>
                    </a:ext>
                  </a:extLst>
                </a:gridCol>
                <a:gridCol w="740664">
                  <a:extLst>
                    <a:ext uri="{9D8B030D-6E8A-4147-A177-3AD203B41FA5}">
                      <a16:colId xmlns:a16="http://schemas.microsoft.com/office/drawing/2014/main" val="3905751882"/>
                    </a:ext>
                  </a:extLst>
                </a:gridCol>
                <a:gridCol w="740664">
                  <a:extLst>
                    <a:ext uri="{9D8B030D-6E8A-4147-A177-3AD203B41FA5}">
                      <a16:colId xmlns:a16="http://schemas.microsoft.com/office/drawing/2014/main" val="656583823"/>
                    </a:ext>
                  </a:extLst>
                </a:gridCol>
                <a:gridCol w="740664">
                  <a:extLst>
                    <a:ext uri="{9D8B030D-6E8A-4147-A177-3AD203B41FA5}">
                      <a16:colId xmlns:a16="http://schemas.microsoft.com/office/drawing/2014/main" val="181442905"/>
                    </a:ext>
                  </a:extLst>
                </a:gridCol>
                <a:gridCol w="740664">
                  <a:extLst>
                    <a:ext uri="{9D8B030D-6E8A-4147-A177-3AD203B41FA5}">
                      <a16:colId xmlns:a16="http://schemas.microsoft.com/office/drawing/2014/main" val="3770790490"/>
                    </a:ext>
                  </a:extLst>
                </a:gridCol>
                <a:gridCol w="740664">
                  <a:extLst>
                    <a:ext uri="{9D8B030D-6E8A-4147-A177-3AD203B41FA5}">
                      <a16:colId xmlns:a16="http://schemas.microsoft.com/office/drawing/2014/main" val="133398411"/>
                    </a:ext>
                  </a:extLst>
                </a:gridCol>
                <a:gridCol w="740664">
                  <a:extLst>
                    <a:ext uri="{9D8B030D-6E8A-4147-A177-3AD203B41FA5}">
                      <a16:colId xmlns:a16="http://schemas.microsoft.com/office/drawing/2014/main" val="2448125231"/>
                    </a:ext>
                  </a:extLst>
                </a:gridCol>
                <a:gridCol w="740664">
                  <a:extLst>
                    <a:ext uri="{9D8B030D-6E8A-4147-A177-3AD203B41FA5}">
                      <a16:colId xmlns:a16="http://schemas.microsoft.com/office/drawing/2014/main" val="2216216938"/>
                    </a:ext>
                  </a:extLst>
                </a:gridCol>
                <a:gridCol w="740664">
                  <a:extLst>
                    <a:ext uri="{9D8B030D-6E8A-4147-A177-3AD203B41FA5}">
                      <a16:colId xmlns:a16="http://schemas.microsoft.com/office/drawing/2014/main" val="4018668401"/>
                    </a:ext>
                  </a:extLst>
                </a:gridCol>
                <a:gridCol w="740664">
                  <a:extLst>
                    <a:ext uri="{9D8B030D-6E8A-4147-A177-3AD203B41FA5}">
                      <a16:colId xmlns:a16="http://schemas.microsoft.com/office/drawing/2014/main" val="652053242"/>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534831072"/>
                  </a:ext>
                </a:extLst>
              </a:tr>
              <a:tr h="370840">
                <a:tc>
                  <a:txBody>
                    <a:bodyPr/>
                    <a:lstStyle/>
                    <a:p>
                      <a:r>
                        <a:rPr lang="en-US" sz="1000"/>
                        <a:t>Mónica Fein</a:t>
                      </a:r>
                      <a:endParaRPr lang="en-US" sz="1000"/>
                    </a:p>
                  </a:txBody>
                  <a:tcPr/>
                </a:tc>
                <a:tc>
                  <a:txBody>
                    <a:bodyPr/>
                    <a:lstStyle/>
                    <a:p>
                      <a:r>
                        <a:rPr lang="en-US" sz="1000"/>
                        <a:t>25034</a:t>
                      </a:r>
                      <a:endParaRPr lang="en-US" sz="1000"/>
                    </a:p>
                  </a:txBody>
                  <a:tcPr/>
                </a:tc>
                <a:tc>
                  <a:txBody>
                    <a:bodyPr/>
                    <a:lstStyle/>
                    <a:p>
                      <a:r>
                        <a:rPr lang="en-US" sz="1000"/>
                        <a:t>242</a:t>
                      </a:r>
                      <a:endParaRPr lang="en-US" sz="1000"/>
                    </a:p>
                  </a:txBody>
                  <a:tcPr/>
                </a:tc>
                <a:tc>
                  <a:txBody>
                    <a:bodyPr/>
                    <a:lstStyle/>
                    <a:p>
                      <a:r>
                        <a:rPr lang="en-US" sz="1000"/>
                        <a:t>11</a:t>
                      </a:r>
                      <a:endParaRPr lang="en-US" sz="1000"/>
                    </a:p>
                  </a:txBody>
                  <a:tcPr/>
                </a:tc>
                <a:tc>
                  <a:txBody>
                    <a:bodyPr/>
                    <a:lstStyle/>
                    <a:p>
                      <a:r>
                        <a:rPr lang="en-US" sz="1000"/>
                        <a:t>1213</a:t>
                      </a:r>
                      <a:endParaRPr lang="en-US" sz="1000"/>
                    </a:p>
                  </a:txBody>
                  <a:tcPr/>
                </a:tc>
                <a:tc>
                  <a:txBody>
                    <a:bodyPr/>
                    <a:lstStyle/>
                    <a:p>
                      <a:r>
                        <a:rPr lang="en-US" sz="1000"/>
                        <a:t>439</a:t>
                      </a:r>
                      <a:endParaRPr lang="en-US" sz="1000"/>
                    </a:p>
                  </a:txBody>
                  <a:tcPr/>
                </a:tc>
                <a:tc>
                  <a:txBody>
                    <a:bodyPr/>
                    <a:lstStyle/>
                    <a:p>
                      <a:r>
                        <a:rPr lang="en-US" sz="1000"/>
                        <a:t>186</a:t>
                      </a:r>
                      <a:endParaRPr lang="en-US" sz="1000"/>
                    </a:p>
                  </a:txBody>
                  <a:tcPr/>
                </a:tc>
                <a:tc>
                  <a:txBody>
                    <a:bodyPr/>
                    <a:lstStyle/>
                    <a:p>
                      <a:r>
                        <a:rPr lang="en-US" sz="1000"/>
                        <a:t>0</a:t>
                      </a:r>
                      <a:endParaRPr lang="en-US" sz="1000"/>
                    </a:p>
                  </a:txBody>
                  <a:tcPr/>
                </a:tc>
                <a:tc>
                  <a:txBody>
                    <a:bodyPr/>
                    <a:lstStyle/>
                    <a:p>
                      <a:r>
                        <a:rPr lang="en-US" sz="1000"/>
                        <a:t>0.6707%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984659919"/>
                  </a:ext>
                </a:extLst>
              </a:tr>
              <a:tr h="370840">
                <a:tc>
                  <a:txBody>
                    <a:bodyPr/>
                    <a:lstStyle/>
                    <a:p>
                      <a:r>
                        <a:rPr lang="en-US" sz="1000"/>
                        <a:t>Muni Rosario</a:t>
                      </a:r>
                      <a:endParaRPr lang="en-US" sz="1000"/>
                    </a:p>
                  </a:txBody>
                  <a:tcPr/>
                </a:tc>
                <a:tc>
                  <a:txBody>
                    <a:bodyPr/>
                    <a:lstStyle/>
                    <a:p>
                      <a:r>
                        <a:rPr lang="en-US" sz="1000"/>
                        <a:t>72251</a:t>
                      </a:r>
                      <a:endParaRPr lang="en-US" sz="1000"/>
                    </a:p>
                  </a:txBody>
                  <a:tcPr/>
                </a:tc>
                <a:tc>
                  <a:txBody>
                    <a:bodyPr/>
                    <a:lstStyle/>
                    <a:p>
                      <a:r>
                        <a:rPr lang="en-US" sz="1000"/>
                        <a:t>1297</a:t>
                      </a:r>
                      <a:endParaRPr lang="en-US" sz="1000"/>
                    </a:p>
                  </a:txBody>
                  <a:tcPr/>
                </a:tc>
                <a:tc>
                  <a:txBody>
                    <a:bodyPr/>
                    <a:lstStyle/>
                    <a:p>
                      <a:r>
                        <a:rPr lang="en-US" sz="1000"/>
                        <a:t>65</a:t>
                      </a:r>
                      <a:endParaRPr lang="en-US" sz="1000"/>
                    </a:p>
                  </a:txBody>
                  <a:tcPr/>
                </a:tc>
                <a:tc>
                  <a:txBody>
                    <a:bodyPr/>
                    <a:lstStyle/>
                    <a:p>
                      <a:r>
                        <a:rPr lang="en-US" sz="1000"/>
                        <a:t>10150</a:t>
                      </a:r>
                      <a:endParaRPr lang="en-US" sz="1000"/>
                    </a:p>
                  </a:txBody>
                  <a:tcPr/>
                </a:tc>
                <a:tc>
                  <a:txBody>
                    <a:bodyPr/>
                    <a:lstStyle/>
                    <a:p>
                      <a:r>
                        <a:rPr lang="en-US" sz="1000"/>
                        <a:t>4911</a:t>
                      </a:r>
                      <a:endParaRPr lang="en-US" sz="1000"/>
                    </a:p>
                  </a:txBody>
                  <a:tcPr/>
                </a:tc>
                <a:tc>
                  <a:txBody>
                    <a:bodyPr/>
                    <a:lstStyle/>
                    <a:p>
                      <a:r>
                        <a:rPr lang="en-US" sz="1000"/>
                        <a:t>6799</a:t>
                      </a:r>
                      <a:endParaRPr lang="en-US" sz="1000"/>
                    </a:p>
                  </a:txBody>
                  <a:tcPr/>
                </a:tc>
                <a:tc>
                  <a:txBody>
                    <a:bodyPr/>
                    <a:lstStyle/>
                    <a:p>
                      <a:r>
                        <a:rPr lang="en-US" sz="1000"/>
                        <a:t>0</a:t>
                      </a:r>
                      <a:endParaRPr lang="en-US" sz="1000"/>
                    </a:p>
                  </a:txBody>
                  <a:tcPr/>
                </a:tc>
                <a:tc>
                  <a:txBody>
                    <a:bodyPr/>
                    <a:lstStyle/>
                    <a:p>
                      <a:r>
                        <a:rPr lang="en-US" sz="1000"/>
                        <a:t>0.4697%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923154357"/>
                  </a:ext>
                </a:extLst>
              </a:tr>
              <a:tr h="370840">
                <a:tc>
                  <a:txBody>
                    <a:bodyPr/>
                    <a:lstStyle/>
                    <a:p>
                      <a:r>
                        <a:rPr lang="en-US" sz="1000"/>
                        <a:t>Salud Rosario</a:t>
                      </a:r>
                      <a:endParaRPr lang="en-US" sz="1000"/>
                    </a:p>
                  </a:txBody>
                  <a:tcPr/>
                </a:tc>
                <a:tc>
                  <a:txBody>
                    <a:bodyPr/>
                    <a:lstStyle/>
                    <a:p>
                      <a:r>
                        <a:rPr lang="en-US" sz="1000"/>
                        <a:t>4151</a:t>
                      </a:r>
                      <a:endParaRPr lang="en-US" sz="1000"/>
                    </a:p>
                  </a:txBody>
                  <a:tcPr/>
                </a:tc>
                <a:tc>
                  <a:txBody>
                    <a:bodyPr/>
                    <a:lstStyle/>
                    <a:p>
                      <a:r>
                        <a:rPr lang="en-US" sz="1000"/>
                        <a:t>54</a:t>
                      </a:r>
                      <a:endParaRPr lang="en-US" sz="1000"/>
                    </a:p>
                  </a:txBody>
                  <a:tcPr/>
                </a:tc>
                <a:tc>
                  <a:txBody>
                    <a:bodyPr/>
                    <a:lstStyle/>
                    <a:p>
                      <a:r>
                        <a:rPr lang="en-US" sz="1000"/>
                        <a:t>39</a:t>
                      </a:r>
                      <a:endParaRPr lang="en-US" sz="1000"/>
                    </a:p>
                  </a:txBody>
                  <a:tcPr/>
                </a:tc>
                <a:tc>
                  <a:txBody>
                    <a:bodyPr/>
                    <a:lstStyle/>
                    <a:p>
                      <a:r>
                        <a:rPr lang="en-US" sz="1000"/>
                        <a:t>293</a:t>
                      </a:r>
                      <a:endParaRPr lang="en-US" sz="1000"/>
                    </a:p>
                  </a:txBody>
                  <a:tcPr/>
                </a:tc>
                <a:tc>
                  <a:txBody>
                    <a:bodyPr/>
                    <a:lstStyle/>
                    <a:p>
                      <a:r>
                        <a:rPr lang="en-US" sz="1000"/>
                        <a:t>7</a:t>
                      </a:r>
                      <a:endParaRPr lang="en-US" sz="1000"/>
                    </a:p>
                  </a:txBody>
                  <a:tcPr/>
                </a:tc>
                <a:tc>
                  <a:txBody>
                    <a:bodyPr/>
                    <a:lstStyle/>
                    <a:p>
                      <a:r>
                        <a:rPr lang="en-US" sz="1000"/>
                        <a:t>131</a:t>
                      </a:r>
                      <a:endParaRPr lang="en-US" sz="1000"/>
                    </a:p>
                  </a:txBody>
                  <a:tcPr/>
                </a:tc>
                <a:tc>
                  <a:txBody>
                    <a:bodyPr/>
                    <a:lstStyle/>
                    <a:p>
                      <a:r>
                        <a:rPr lang="en-US" sz="1000"/>
                        <a:t>2</a:t>
                      </a:r>
                      <a:endParaRPr lang="en-US" sz="1000"/>
                    </a:p>
                  </a:txBody>
                  <a:tcPr/>
                </a:tc>
                <a:tc>
                  <a:txBody>
                    <a:bodyPr/>
                    <a:lstStyle/>
                    <a:p>
                      <a:r>
                        <a:rPr lang="en-US" sz="1000"/>
                        <a:t>0.2680%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934474006"/>
                  </a:ext>
                </a:extLst>
              </a:tr>
              <a:tr h="370840">
                <a:tc>
                  <a:txBody>
                    <a:bodyPr/>
                    <a:lstStyle/>
                    <a:p>
                      <a:r>
                        <a:rPr lang="en-US" sz="1000"/>
                        <a:t>Movilidad Rosario</a:t>
                      </a:r>
                      <a:endParaRPr lang="en-US" sz="1000"/>
                    </a:p>
                  </a:txBody>
                  <a:tcPr/>
                </a:tc>
                <a:tc>
                  <a:txBody>
                    <a:bodyPr/>
                    <a:lstStyle/>
                    <a:p>
                      <a:r>
                        <a:rPr lang="en-US" sz="1000"/>
                        <a:t>5889</a:t>
                      </a:r>
                      <a:endParaRPr lang="en-US" sz="1000"/>
                    </a:p>
                  </a:txBody>
                  <a:tcPr/>
                </a:tc>
                <a:tc>
                  <a:txBody>
                    <a:bodyPr/>
                    <a:lstStyle/>
                    <a:p>
                      <a:r>
                        <a:rPr lang="en-US" sz="1000"/>
                        <a:t>114</a:t>
                      </a:r>
                      <a:endParaRPr lang="en-US" sz="1000"/>
                    </a:p>
                  </a:txBody>
                  <a:tcPr/>
                </a:tc>
                <a:tc>
                  <a:txBody>
                    <a:bodyPr/>
                    <a:lstStyle/>
                    <a:p>
                      <a:r>
                        <a:rPr lang="en-US" sz="1000"/>
                        <a:t>132</a:t>
                      </a:r>
                      <a:endParaRPr lang="en-US" sz="1000"/>
                    </a:p>
                  </a:txBody>
                  <a:tcPr/>
                </a:tc>
                <a:tc>
                  <a:txBody>
                    <a:bodyPr/>
                    <a:lstStyle/>
                    <a:p>
                      <a:r>
                        <a:rPr lang="en-US" sz="1000"/>
                        <a:t>565</a:t>
                      </a:r>
                      <a:endParaRPr lang="en-US" sz="1000"/>
                    </a:p>
                  </a:txBody>
                  <a:tcPr/>
                </a:tc>
                <a:tc>
                  <a:txBody>
                    <a:bodyPr/>
                    <a:lstStyle/>
                    <a:p>
                      <a:r>
                        <a:rPr lang="en-US" sz="1000"/>
                        <a:t>69</a:t>
                      </a:r>
                      <a:endParaRPr lang="en-US" sz="1000"/>
                    </a:p>
                  </a:txBody>
                  <a:tcPr/>
                </a:tc>
                <a:tc>
                  <a:txBody>
                    <a:bodyPr/>
                    <a:lstStyle/>
                    <a:p>
                      <a:r>
                        <a:rPr lang="en-US" sz="1000"/>
                        <a:t>423</a:t>
                      </a:r>
                      <a:endParaRPr lang="en-US" sz="1000"/>
                    </a:p>
                  </a:txBody>
                  <a:tcPr/>
                </a:tc>
                <a:tc>
                  <a:txBody>
                    <a:bodyPr/>
                    <a:lstStyle/>
                    <a:p>
                      <a:r>
                        <a:rPr lang="en-US" sz="1000"/>
                        <a:t>7</a:t>
                      </a:r>
                      <a:endParaRPr lang="en-US" sz="1000"/>
                    </a:p>
                  </a:txBody>
                  <a:tcPr/>
                </a:tc>
                <a:tc>
                  <a:txBody>
                    <a:bodyPr/>
                    <a:lstStyle/>
                    <a:p>
                      <a:r>
                        <a:rPr lang="en-US" sz="1000"/>
                        <a:t>0.1373%</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664101523"/>
                  </a:ext>
                </a:extLst>
              </a:tr>
              <a:tr h="370840">
                <a:tc>
                  <a:txBody>
                    <a:bodyPr/>
                    <a:lstStyle/>
                    <a:p>
                      <a:r>
                        <a:rPr lang="es-ES" sz="1000"/>
                        <a:t>Secretaría de Control y Convivencia Ciudadana</a:t>
                      </a:r>
                      <a:endParaRPr lang="en-US" sz="1000"/>
                    </a:p>
                  </a:txBody>
                  <a:tcPr/>
                </a:tc>
                <a:tc>
                  <a:txBody>
                    <a:bodyPr/>
                    <a:lstStyle/>
                    <a:p>
                      <a:r>
                        <a:rPr lang="en-US" sz="1000"/>
                        <a:t>2414</a:t>
                      </a:r>
                      <a:endParaRPr lang="en-US" sz="1000"/>
                    </a:p>
                  </a:txBody>
                  <a:tcPr/>
                </a:tc>
                <a:tc>
                  <a:txBody>
                    <a:bodyPr/>
                    <a:lstStyle/>
                    <a:p>
                      <a:r>
                        <a:rPr lang="en-US" sz="1000"/>
                        <a:t>12</a:t>
                      </a:r>
                      <a:endParaRPr lang="en-US" sz="1000"/>
                    </a:p>
                  </a:txBody>
                  <a:tcPr/>
                </a:tc>
                <a:tc>
                  <a:txBody>
                    <a:bodyPr/>
                    <a:lstStyle/>
                    <a:p>
                      <a:r>
                        <a:rPr lang="en-US" sz="1000"/>
                        <a:t>24</a:t>
                      </a:r>
                      <a:endParaRPr lang="en-US" sz="1000"/>
                    </a:p>
                  </a:txBody>
                  <a:tcPr/>
                </a:tc>
                <a:tc>
                  <a:txBody>
                    <a:bodyPr/>
                    <a:lstStyle/>
                    <a:p>
                      <a:r>
                        <a:rPr lang="en-US" sz="1000"/>
                        <a:t>67</a:t>
                      </a:r>
                      <a:endParaRPr lang="en-US" sz="1000"/>
                    </a:p>
                  </a:txBody>
                  <a:tcPr/>
                </a:tc>
                <a:tc>
                  <a:txBody>
                    <a:bodyPr/>
                    <a:lstStyle/>
                    <a:p>
                      <a:r>
                        <a:rPr lang="en-US" sz="1000"/>
                        <a:t>3</a:t>
                      </a:r>
                      <a:endParaRPr lang="en-US" sz="1000"/>
                    </a:p>
                  </a:txBody>
                  <a:tcPr/>
                </a:tc>
                <a:tc>
                  <a:txBody>
                    <a:bodyPr/>
                    <a:lstStyle/>
                    <a:p>
                      <a:r>
                        <a:rPr lang="en-US" sz="1000"/>
                        <a:t>20</a:t>
                      </a:r>
                      <a:endParaRPr lang="en-US" sz="1000"/>
                    </a:p>
                  </a:txBody>
                  <a:tcPr/>
                </a:tc>
                <a:tc>
                  <a:txBody>
                    <a:bodyPr/>
                    <a:lstStyle/>
                    <a:p>
                      <a:r>
                        <a:rPr lang="en-US" sz="1000"/>
                        <a:t>0</a:t>
                      </a:r>
                      <a:endParaRPr lang="en-US" sz="1000"/>
                    </a:p>
                  </a:txBody>
                  <a:tcPr/>
                </a:tc>
                <a:tc>
                  <a:txBody>
                    <a:bodyPr/>
                    <a:lstStyle/>
                    <a:p>
                      <a:r>
                        <a:rPr lang="en-US" sz="1000"/>
                        <a:t>0.1557%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791022899"/>
                  </a:ext>
                </a:extLst>
              </a:tr>
              <a:tr h="370840">
                <a:tc>
                  <a:txBody>
                    <a:bodyPr/>
                    <a:lstStyle/>
                    <a:p>
                      <a:r>
                        <a:rPr lang="en-US" sz="1000"/>
                        <a:t>Gustavo Leone</a:t>
                      </a:r>
                      <a:endParaRPr lang="en-US" sz="1000"/>
                    </a:p>
                  </a:txBody>
                  <a:tcPr/>
                </a:tc>
                <a:tc>
                  <a:txBody>
                    <a:bodyPr/>
                    <a:lstStyle/>
                    <a:p>
                      <a:r>
                        <a:rPr lang="en-US" sz="1000"/>
                        <a:t>1333</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45</a:t>
                      </a:r>
                      <a:endParaRPr lang="en-US" sz="1000"/>
                    </a:p>
                  </a:txBody>
                  <a:tcPr/>
                </a:tc>
                <a:tc>
                  <a:txBody>
                    <a:bodyPr/>
                    <a:lstStyle/>
                    <a:p>
                      <a:r>
                        <a:rPr lang="en-US" sz="1000"/>
                        <a:t>1</a:t>
                      </a:r>
                      <a:endParaRPr lang="en-US" sz="1000"/>
                    </a:p>
                  </a:txBody>
                  <a:tcPr/>
                </a:tc>
                <a:tc>
                  <a:txBody>
                    <a:bodyPr/>
                    <a:lstStyle/>
                    <a:p>
                      <a:r>
                        <a:rPr lang="en-US" sz="1000"/>
                        <a:t>11</a:t>
                      </a:r>
                      <a:endParaRPr lang="en-US" sz="1000"/>
                    </a:p>
                  </a:txBody>
                  <a:tcPr/>
                </a:tc>
                <a:tc>
                  <a:txBody>
                    <a:bodyPr/>
                    <a:lstStyle/>
                    <a:p>
                      <a:r>
                        <a:rPr lang="en-US" sz="1000"/>
                        <a:t>0</a:t>
                      </a:r>
                      <a:endParaRPr lang="en-US" sz="1000"/>
                    </a:p>
                  </a:txBody>
                  <a:tcPr/>
                </a:tc>
                <a:tc>
                  <a:txBody>
                    <a:bodyPr/>
                    <a:lstStyle/>
                    <a:p>
                      <a:r>
                        <a:rPr lang="en-US" sz="1000"/>
                        <a:t>0.8559%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505009724"/>
                  </a:ext>
                </a:extLst>
              </a:tr>
              <a:tr h="370840">
                <a:tc>
                  <a:txBody>
                    <a:bodyPr/>
                    <a:lstStyle/>
                    <a:p>
                      <a:r>
                        <a:rPr lang="es-ES" sz="1000"/>
                        <a:t>Secretaría de Ambiente y Espacio Público Rosario</a:t>
                      </a:r>
                      <a:endParaRPr lang="en-US" sz="1000"/>
                    </a:p>
                  </a:txBody>
                  <a:tcPr/>
                </a:tc>
                <a:tc>
                  <a:txBody>
                    <a:bodyPr/>
                    <a:lstStyle/>
                    <a:p>
                      <a:r>
                        <a:rPr lang="en-US" sz="1000"/>
                        <a:t>35833</a:t>
                      </a:r>
                      <a:endParaRPr lang="en-US" sz="1000"/>
                    </a:p>
                  </a:txBody>
                  <a:tcPr/>
                </a:tc>
                <a:tc>
                  <a:txBody>
                    <a:bodyPr/>
                    <a:lstStyle/>
                    <a:p>
                      <a:r>
                        <a:rPr lang="en-US" sz="1000"/>
                        <a:t>130</a:t>
                      </a:r>
                      <a:endParaRPr lang="en-US" sz="1000"/>
                    </a:p>
                  </a:txBody>
                  <a:tcPr/>
                </a:tc>
                <a:tc>
                  <a:txBody>
                    <a:bodyPr/>
                    <a:lstStyle/>
                    <a:p>
                      <a:r>
                        <a:rPr lang="en-US" sz="1000"/>
                        <a:t>31</a:t>
                      </a:r>
                      <a:endParaRPr lang="en-US" sz="1000"/>
                    </a:p>
                  </a:txBody>
                  <a:tcPr/>
                </a:tc>
                <a:tc>
                  <a:txBody>
                    <a:bodyPr/>
                    <a:lstStyle/>
                    <a:p>
                      <a:r>
                        <a:rPr lang="en-US" sz="1000"/>
                        <a:t>1520</a:t>
                      </a:r>
                      <a:endParaRPr lang="en-US" sz="1000"/>
                    </a:p>
                  </a:txBody>
                  <a:tcPr/>
                </a:tc>
                <a:tc>
                  <a:txBody>
                    <a:bodyPr/>
                    <a:lstStyle/>
                    <a:p>
                      <a:r>
                        <a:rPr lang="en-US" sz="1000"/>
                        <a:t>150</a:t>
                      </a:r>
                      <a:endParaRPr lang="en-US" sz="1000"/>
                    </a:p>
                  </a:txBody>
                  <a:tcPr/>
                </a:tc>
                <a:tc>
                  <a:txBody>
                    <a:bodyPr/>
                    <a:lstStyle/>
                    <a:p>
                      <a:r>
                        <a:rPr lang="en-US" sz="1000"/>
                        <a:t>565</a:t>
                      </a:r>
                      <a:endParaRPr lang="en-US" sz="1000"/>
                    </a:p>
                  </a:txBody>
                  <a:tcPr/>
                </a:tc>
                <a:tc>
                  <a:txBody>
                    <a:bodyPr/>
                    <a:lstStyle/>
                    <a:p>
                      <a:r>
                        <a:rPr lang="en-US" sz="1000"/>
                        <a:t>6</a:t>
                      </a:r>
                      <a:endParaRPr lang="en-US" sz="1000"/>
                    </a:p>
                  </a:txBody>
                  <a:tcPr/>
                </a:tc>
                <a:tc>
                  <a:txBody>
                    <a:bodyPr/>
                    <a:lstStyle/>
                    <a:p>
                      <a:r>
                        <a:rPr lang="en-US" sz="1000"/>
                        <a:t>0.2016%</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965367816"/>
                  </a:ext>
                </a:extLst>
              </a:tr>
              <a:tr h="370840">
                <a:tc>
                  <a:txBody>
                    <a:bodyPr/>
                    <a:lstStyle/>
                    <a:p>
                      <a:r>
                        <a:rPr lang="es-ES" sz="1000"/>
                        <a:t>Secretaría de Desarrollo Social de Rosario</a:t>
                      </a:r>
                      <a:endParaRPr lang="en-US" sz="1000"/>
                    </a:p>
                  </a:txBody>
                  <a:tcPr/>
                </a:tc>
                <a:tc>
                  <a:txBody>
                    <a:bodyPr/>
                    <a:lstStyle/>
                    <a:p>
                      <a:r>
                        <a:rPr lang="en-US" sz="1000"/>
                        <a:t>3596</a:t>
                      </a:r>
                      <a:endParaRPr lang="en-US" sz="1000"/>
                    </a:p>
                  </a:txBody>
                  <a:tcPr/>
                </a:tc>
                <a:tc>
                  <a:txBody>
                    <a:bodyPr/>
                    <a:lstStyle/>
                    <a:p>
                      <a:r>
                        <a:rPr lang="en-US" sz="1000"/>
                        <a:t>191</a:t>
                      </a:r>
                      <a:endParaRPr lang="en-US" sz="1000"/>
                    </a:p>
                  </a:txBody>
                  <a:tcPr/>
                </a:tc>
                <a:tc>
                  <a:txBody>
                    <a:bodyPr/>
                    <a:lstStyle/>
                    <a:p>
                      <a:r>
                        <a:rPr lang="en-US" sz="1000"/>
                        <a:t>21</a:t>
                      </a:r>
                      <a:endParaRPr lang="en-US" sz="1000"/>
                    </a:p>
                  </a:txBody>
                  <a:tcPr/>
                </a:tc>
                <a:tc>
                  <a:txBody>
                    <a:bodyPr/>
                    <a:lstStyle/>
                    <a:p>
                      <a:r>
                        <a:rPr lang="en-US" sz="1000"/>
                        <a:t>214</a:t>
                      </a:r>
                      <a:endParaRPr lang="en-US" sz="1000"/>
                    </a:p>
                  </a:txBody>
                  <a:tcPr/>
                </a:tc>
                <a:tc>
                  <a:txBody>
                    <a:bodyPr/>
                    <a:lstStyle/>
                    <a:p>
                      <a:r>
                        <a:rPr lang="en-US" sz="1000"/>
                        <a:t>16</a:t>
                      </a:r>
                      <a:endParaRPr lang="en-US" sz="1000"/>
                    </a:p>
                  </a:txBody>
                  <a:tcPr/>
                </a:tc>
                <a:tc>
                  <a:txBody>
                    <a:bodyPr/>
                    <a:lstStyle/>
                    <a:p>
                      <a:r>
                        <a:rPr lang="en-US" sz="1000"/>
                        <a:t>209</a:t>
                      </a:r>
                      <a:endParaRPr lang="en-US" sz="1000"/>
                    </a:p>
                  </a:txBody>
                  <a:tcPr/>
                </a:tc>
                <a:tc>
                  <a:txBody>
                    <a:bodyPr/>
                    <a:lstStyle/>
                    <a:p>
                      <a:r>
                        <a:rPr lang="en-US" sz="1000"/>
                        <a:t>0</a:t>
                      </a:r>
                      <a:endParaRPr lang="en-US" sz="1000"/>
                    </a:p>
                  </a:txBody>
                  <a:tcPr/>
                </a:tc>
                <a:tc>
                  <a:txBody>
                    <a:bodyPr/>
                    <a:lstStyle/>
                    <a:p>
                      <a:r>
                        <a:rPr lang="en-US" sz="1000"/>
                        <a:t>0.5973%</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002387186"/>
                  </a:ext>
                </a:extLst>
              </a:tr>
              <a:tr h="370840">
                <a:tc>
                  <a:txBody>
                    <a:bodyPr/>
                    <a:lstStyle/>
                    <a:p>
                      <a:r>
                        <a:rPr lang="en-US" sz="1000"/>
                        <a:t>Rosario Participa</a:t>
                      </a:r>
                      <a:endParaRPr lang="en-US" sz="1000"/>
                    </a:p>
                  </a:txBody>
                  <a:tcPr/>
                </a:tc>
                <a:tc>
                  <a:txBody>
                    <a:bodyPr/>
                    <a:lstStyle/>
                    <a:p>
                      <a:r>
                        <a:rPr lang="en-US" sz="1000"/>
                        <a:t>234</a:t>
                      </a:r>
                      <a:endParaRPr lang="en-US" sz="1000"/>
                    </a:p>
                  </a:txBody>
                  <a:tcPr/>
                </a:tc>
                <a:tc>
                  <a:txBody>
                    <a:bodyPr/>
                    <a:lstStyle/>
                    <a:p>
                      <a:r>
                        <a:rPr lang="en-US" sz="1000"/>
                        <a:t>10</a:t>
                      </a:r>
                      <a:endParaRPr lang="en-US" sz="1000"/>
                    </a:p>
                  </a:txBody>
                  <a:tcPr/>
                </a:tc>
                <a:tc>
                  <a:txBody>
                    <a:bodyPr/>
                    <a:lstStyle/>
                    <a:p>
                      <a:r>
                        <a:rPr lang="en-US" sz="1000"/>
                        <a:t>51</a:t>
                      </a:r>
                      <a:endParaRPr lang="en-US" sz="1000"/>
                    </a:p>
                  </a:txBody>
                  <a:tcPr/>
                </a:tc>
                <a:tc>
                  <a:txBody>
                    <a:bodyPr/>
                    <a:lstStyle/>
                    <a:p>
                      <a:r>
                        <a:rPr lang="en-US" sz="1000"/>
                        <a:t>87</a:t>
                      </a:r>
                      <a:endParaRPr lang="en-US" sz="1000"/>
                    </a:p>
                  </a:txBody>
                  <a:tcPr/>
                </a:tc>
                <a:tc>
                  <a:txBody>
                    <a:bodyPr/>
                    <a:lstStyle/>
                    <a:p>
                      <a:r>
                        <a:rPr lang="en-US" sz="1000"/>
                        <a:t>1</a:t>
                      </a:r>
                      <a:endParaRPr lang="en-US" sz="1000"/>
                    </a:p>
                  </a:txBody>
                  <a:tcPr/>
                </a:tc>
                <a:tc>
                  <a:txBody>
                    <a:bodyPr/>
                    <a:lstStyle/>
                    <a:p>
                      <a:r>
                        <a:rPr lang="en-US" sz="1000"/>
                        <a:t>19</a:t>
                      </a:r>
                      <a:endParaRPr lang="en-US" sz="1000"/>
                    </a:p>
                  </a:txBody>
                  <a:tcPr/>
                </a:tc>
                <a:tc>
                  <a:txBody>
                    <a:bodyPr/>
                    <a:lstStyle/>
                    <a:p>
                      <a:r>
                        <a:rPr lang="en-US" sz="1000"/>
                        <a:t>2</a:t>
                      </a:r>
                      <a:endParaRPr lang="en-US" sz="1000"/>
                    </a:p>
                  </a:txBody>
                  <a:tcPr/>
                </a:tc>
                <a:tc>
                  <a:txBody>
                    <a:bodyPr/>
                    <a:lstStyle/>
                    <a:p>
                      <a:r>
                        <a:rPr lang="en-US" sz="1000"/>
                        <a:t>0.9162%</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504476352"/>
                  </a:ext>
                </a:extLst>
              </a:tr>
              <a:tr h="370840">
                <a:tc>
                  <a:txBody>
                    <a:bodyPr/>
                    <a:lstStyle/>
                    <a:p>
                      <a:r>
                        <a:rPr lang="en-US" sz="1000"/>
                        <a:t>Pablo Javkin</a:t>
                      </a:r>
                      <a:endParaRPr lang="en-US" sz="1000"/>
                    </a:p>
                  </a:txBody>
                  <a:tcPr/>
                </a:tc>
                <a:tc>
                  <a:txBody>
                    <a:bodyPr/>
                    <a:lstStyle/>
                    <a:p>
                      <a:r>
                        <a:rPr lang="en-US" sz="1000"/>
                        <a:t>9868</a:t>
                      </a:r>
                      <a:endParaRPr lang="en-US" sz="1000"/>
                    </a:p>
                  </a:txBody>
                  <a:tcPr/>
                </a:tc>
                <a:tc>
                  <a:txBody>
                    <a:bodyPr/>
                    <a:lstStyle/>
                    <a:p>
                      <a:r>
                        <a:rPr lang="en-US" sz="1000"/>
                        <a:t>58</a:t>
                      </a:r>
                      <a:endParaRPr lang="en-US" sz="1000"/>
                    </a:p>
                  </a:txBody>
                  <a:tcPr/>
                </a:tc>
                <a:tc>
                  <a:txBody>
                    <a:bodyPr/>
                    <a:lstStyle/>
                    <a:p>
                      <a:r>
                        <a:rPr lang="en-US" sz="1000"/>
                        <a:t>37</a:t>
                      </a:r>
                      <a:endParaRPr lang="en-US" sz="1000"/>
                    </a:p>
                  </a:txBody>
                  <a:tcPr/>
                </a:tc>
                <a:tc>
                  <a:txBody>
                    <a:bodyPr/>
                    <a:lstStyle/>
                    <a:p>
                      <a:r>
                        <a:rPr lang="en-US" sz="1000"/>
                        <a:t>1582</a:t>
                      </a:r>
                      <a:endParaRPr lang="en-US" sz="1000"/>
                    </a:p>
                  </a:txBody>
                  <a:tcPr/>
                </a:tc>
                <a:tc>
                  <a:txBody>
                    <a:bodyPr/>
                    <a:lstStyle/>
                    <a:p>
                      <a:r>
                        <a:rPr lang="en-US" sz="1000"/>
                        <a:t>124</a:t>
                      </a:r>
                      <a:endParaRPr lang="en-US" sz="1000"/>
                    </a:p>
                  </a:txBody>
                  <a:tcPr/>
                </a:tc>
                <a:tc>
                  <a:txBody>
                    <a:bodyPr/>
                    <a:lstStyle/>
                    <a:p>
                      <a:r>
                        <a:rPr lang="en-US" sz="1000"/>
                        <a:t>156</a:t>
                      </a:r>
                      <a:endParaRPr lang="en-US" sz="1000"/>
                    </a:p>
                  </a:txBody>
                  <a:tcPr/>
                </a:tc>
                <a:tc>
                  <a:txBody>
                    <a:bodyPr/>
                    <a:lstStyle/>
                    <a:p>
                      <a:r>
                        <a:rPr lang="en-US" sz="1000"/>
                        <a:t>4</a:t>
                      </a:r>
                      <a:endParaRPr lang="en-US" sz="1000"/>
                    </a:p>
                  </a:txBody>
                  <a:tcPr/>
                </a:tc>
                <a:tc>
                  <a:txBody>
                    <a:bodyPr/>
                    <a:lstStyle/>
                    <a:p>
                      <a:r>
                        <a:rPr lang="en-US" sz="1000"/>
                        <a:t>0.5115%</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604588002"/>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395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27889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4161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342474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5199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43792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4919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82475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6633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47268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9975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833792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5301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10084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5237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25650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9775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55716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8618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15443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6376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2741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5289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81236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17868752"/>
                    </a:ext>
                  </a:extLst>
                </a:gridCol>
                <a:gridCol w="658368">
                  <a:extLst>
                    <a:ext uri="{9D8B030D-6E8A-4147-A177-3AD203B41FA5}">
                      <a16:colId xmlns:a16="http://schemas.microsoft.com/office/drawing/2014/main" val="3483856333"/>
                    </a:ext>
                  </a:extLst>
                </a:gridCol>
                <a:gridCol w="658368">
                  <a:extLst>
                    <a:ext uri="{9D8B030D-6E8A-4147-A177-3AD203B41FA5}">
                      <a16:colId xmlns:a16="http://schemas.microsoft.com/office/drawing/2014/main" val="3392549408"/>
                    </a:ext>
                  </a:extLst>
                </a:gridCol>
                <a:gridCol w="658368">
                  <a:extLst>
                    <a:ext uri="{9D8B030D-6E8A-4147-A177-3AD203B41FA5}">
                      <a16:colId xmlns:a16="http://schemas.microsoft.com/office/drawing/2014/main" val="258291669"/>
                    </a:ext>
                  </a:extLst>
                </a:gridCol>
                <a:gridCol w="658368">
                  <a:extLst>
                    <a:ext uri="{9D8B030D-6E8A-4147-A177-3AD203B41FA5}">
                      <a16:colId xmlns:a16="http://schemas.microsoft.com/office/drawing/2014/main" val="388418730"/>
                    </a:ext>
                  </a:extLst>
                </a:gridCol>
                <a:gridCol w="658368">
                  <a:extLst>
                    <a:ext uri="{9D8B030D-6E8A-4147-A177-3AD203B41FA5}">
                      <a16:colId xmlns:a16="http://schemas.microsoft.com/office/drawing/2014/main" val="431293256"/>
                    </a:ext>
                  </a:extLst>
                </a:gridCol>
                <a:gridCol w="658368">
                  <a:extLst>
                    <a:ext uri="{9D8B030D-6E8A-4147-A177-3AD203B41FA5}">
                      <a16:colId xmlns:a16="http://schemas.microsoft.com/office/drawing/2014/main" val="3659439387"/>
                    </a:ext>
                  </a:extLst>
                </a:gridCol>
                <a:gridCol w="658368">
                  <a:extLst>
                    <a:ext uri="{9D8B030D-6E8A-4147-A177-3AD203B41FA5}">
                      <a16:colId xmlns:a16="http://schemas.microsoft.com/office/drawing/2014/main" val="325344305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233236929"/>
                  </a:ext>
                </a:extLst>
              </a:tr>
              <a:tr h="370840">
                <a:tc>
                  <a:txBody>
                    <a:bodyPr/>
                    <a:lstStyle/>
                    <a:p>
                      <a:r>
                        <a:rPr lang="es-ES" sz="1000" b="1"/>
                        <a:t>Muni Rosario - 2016-12-27 16:19:04</a:t>
                      </a:r>
                      <a:r>
                        <a:rPr lang="es-ES" sz="1000"/>
                        <a:t>
¡Sorteamos entradas para el circo Tihany Spectacular Rosario! 
🎪 Para participar compartí la publicación, comentá etiquetando con quién querés ir y dejanos los últimos 3 números del documento.
Daremos a conocer los ganadores el miércoles 28/12.</a:t>
                      </a:r>
                      <a:endParaRPr lang="en-US" sz="1000"/>
                    </a:p>
                  </a:txBody>
                  <a:tcPr/>
                </a:tc>
                <a:tc>
                  <a:txBody>
                    <a:bodyPr/>
                    <a:lstStyle/>
                    <a:p>
                      <a:r>
                        <a:rPr lang="en-US" sz="1000"/>
                        <a:t>3698</a:t>
                      </a:r>
                      <a:endParaRPr lang="en-US" sz="1000"/>
                    </a:p>
                  </a:txBody>
                  <a:tcPr/>
                </a:tc>
                <a:tc>
                  <a:txBody>
                    <a:bodyPr/>
                    <a:lstStyle/>
                    <a:p>
                      <a:r>
                        <a:rPr lang="en-US" sz="1000"/>
                        <a:t>925</a:t>
                      </a:r>
                      <a:endParaRPr lang="en-US" sz="1000"/>
                    </a:p>
                  </a:txBody>
                  <a:tcPr/>
                </a:tc>
                <a:tc>
                  <a:txBody>
                    <a:bodyPr/>
                    <a:lstStyle/>
                    <a:p>
                      <a:r>
                        <a:rPr lang="en-US" sz="1000"/>
                        <a:t>1471</a:t>
                      </a:r>
                      <a:endParaRPr lang="en-US" sz="1000"/>
                    </a:p>
                  </a:txBody>
                  <a:tcPr/>
                </a:tc>
                <a:tc>
                  <a:txBody>
                    <a:bodyPr/>
                    <a:lstStyle/>
                    <a:p>
                      <a:r>
                        <a:rPr lang="en-US" sz="1000"/>
                        <a:t>1302</a:t>
                      </a:r>
                      <a:endParaRPr lang="en-US" sz="1000"/>
                    </a:p>
                  </a:txBody>
                  <a:tcPr/>
                </a:tc>
                <a:tc>
                  <a:txBody>
                    <a:bodyPr/>
                    <a:lstStyle/>
                    <a:p>
                      <a:r>
                        <a:rPr lang="en-US" sz="1000"/>
                        <a:t>5.1382%</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59351622"/>
                  </a:ext>
                </a:extLst>
              </a:tr>
              <a:tr h="370840">
                <a:tc>
                  <a:txBody>
                    <a:bodyPr/>
                    <a:lstStyle/>
                    <a:p>
                      <a:r>
                        <a:rPr lang="es-ES" sz="1000" b="1"/>
                        <a:t>Muni Rosario - 2016-12-05 17:36:53</a:t>
                      </a:r>
                      <a:r>
                        <a:rPr lang="es-ES" sz="1000"/>
                        <a:t>
🎪 Nuevo sorteo de entradas para el circo Tihany Spectacular. 🎫 Para participar compartí la publicación y 👇comentá etiquetando con quién querés ir. 📝 Publicamos los ganadores el martes a las 13 hs. ¡No te pierdas la oportunidad☺!</a:t>
                      </a:r>
                      <a:endParaRPr lang="en-US" sz="1000"/>
                    </a:p>
                  </a:txBody>
                  <a:tcPr/>
                </a:tc>
                <a:tc>
                  <a:txBody>
                    <a:bodyPr/>
                    <a:lstStyle/>
                    <a:p>
                      <a:r>
                        <a:rPr lang="en-US" sz="1000"/>
                        <a:t>2506</a:t>
                      </a:r>
                      <a:endParaRPr lang="en-US" sz="1000"/>
                    </a:p>
                  </a:txBody>
                  <a:tcPr/>
                </a:tc>
                <a:tc>
                  <a:txBody>
                    <a:bodyPr/>
                    <a:lstStyle/>
                    <a:p>
                      <a:r>
                        <a:rPr lang="en-US" sz="1000"/>
                        <a:t>636</a:t>
                      </a:r>
                      <a:endParaRPr lang="en-US" sz="1000"/>
                    </a:p>
                  </a:txBody>
                  <a:tcPr/>
                </a:tc>
                <a:tc>
                  <a:txBody>
                    <a:bodyPr/>
                    <a:lstStyle/>
                    <a:p>
                      <a:r>
                        <a:rPr lang="en-US" sz="1000"/>
                        <a:t>962</a:t>
                      </a:r>
                      <a:endParaRPr lang="en-US" sz="1000"/>
                    </a:p>
                  </a:txBody>
                  <a:tcPr/>
                </a:tc>
                <a:tc>
                  <a:txBody>
                    <a:bodyPr/>
                    <a:lstStyle/>
                    <a:p>
                      <a:r>
                        <a:rPr lang="en-US" sz="1000"/>
                        <a:t>908</a:t>
                      </a:r>
                      <a:endParaRPr lang="en-US" sz="1000"/>
                    </a:p>
                  </a:txBody>
                  <a:tcPr/>
                </a:tc>
                <a:tc>
                  <a:txBody>
                    <a:bodyPr/>
                    <a:lstStyle/>
                    <a:p>
                      <a:r>
                        <a:rPr lang="en-US" sz="1000"/>
                        <a:t>3.5268%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905560636"/>
                  </a:ext>
                </a:extLst>
              </a:tr>
              <a:tr h="370840">
                <a:tc>
                  <a:txBody>
                    <a:bodyPr/>
                    <a:lstStyle/>
                    <a:p>
                      <a:r>
                        <a:rPr lang="es-ES" sz="1000" b="1"/>
                        <a:t>Muni Rosario - 2016-12-20 20:00:00</a:t>
                      </a:r>
                      <a:r>
                        <a:rPr lang="es-ES" sz="1000"/>
                        <a:t>
¡Sorteamos entradas para el circo Tihany Spectacular Rosario 🎫 ! 
🎪 Para participar compartí la publicación, comentá etiquetando con quién querés ir y dejanos los últimos 3 números del documento.
Daremos a conocer los ganadores el miércoles 21/12, a las 13hs.</a:t>
                      </a:r>
                      <a:endParaRPr lang="en-US" sz="1000"/>
                    </a:p>
                  </a:txBody>
                  <a:tcPr/>
                </a:tc>
                <a:tc>
                  <a:txBody>
                    <a:bodyPr/>
                    <a:lstStyle/>
                    <a:p>
                      <a:r>
                        <a:rPr lang="en-US" sz="1000"/>
                        <a:t>2468</a:t>
                      </a:r>
                      <a:endParaRPr lang="en-US" sz="1000"/>
                    </a:p>
                  </a:txBody>
                  <a:tcPr/>
                </a:tc>
                <a:tc>
                  <a:txBody>
                    <a:bodyPr/>
                    <a:lstStyle/>
                    <a:p>
                      <a:r>
                        <a:rPr lang="en-US" sz="1000"/>
                        <a:t>684</a:t>
                      </a:r>
                      <a:endParaRPr lang="en-US" sz="1000"/>
                    </a:p>
                  </a:txBody>
                  <a:tcPr/>
                </a:tc>
                <a:tc>
                  <a:txBody>
                    <a:bodyPr/>
                    <a:lstStyle/>
                    <a:p>
                      <a:r>
                        <a:rPr lang="en-US" sz="1000"/>
                        <a:t>970</a:t>
                      </a:r>
                      <a:endParaRPr lang="en-US" sz="1000"/>
                    </a:p>
                  </a:txBody>
                  <a:tcPr/>
                </a:tc>
                <a:tc>
                  <a:txBody>
                    <a:bodyPr/>
                    <a:lstStyle/>
                    <a:p>
                      <a:r>
                        <a:rPr lang="en-US" sz="1000"/>
                        <a:t>814</a:t>
                      </a:r>
                      <a:endParaRPr lang="en-US" sz="1000"/>
                    </a:p>
                  </a:txBody>
                  <a:tcPr/>
                </a:tc>
                <a:tc>
                  <a:txBody>
                    <a:bodyPr/>
                    <a:lstStyle/>
                    <a:p>
                      <a:r>
                        <a:rPr lang="en-US" sz="1000"/>
                        <a:t>3.4551%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41300924"/>
                  </a:ext>
                </a:extLst>
              </a:tr>
              <a:tr h="370840">
                <a:tc>
                  <a:txBody>
                    <a:bodyPr/>
                    <a:lstStyle/>
                    <a:p>
                      <a:r>
                        <a:rPr lang="es-ES" sz="1000" b="1"/>
                        <a:t>Muni Rosario - 2016-12-14 11:06:57</a:t>
                      </a:r>
                      <a:r>
                        <a:rPr lang="es-ES" sz="1000"/>
                        <a:t>
¡Sorteamos entradas para el circo Tihany Spectacular Rosario! 
🎪 Para participar compartí la publicación, comentá etiquetando con quién querés ir y dejanos los últimos 3 números del documento 🎪 
Daremos a conocer los ganadores el jueves 15/12, a las 13 hs.</a:t>
                      </a:r>
                      <a:endParaRPr lang="en-US" sz="1000"/>
                    </a:p>
                  </a:txBody>
                  <a:tcPr/>
                </a:tc>
                <a:tc>
                  <a:txBody>
                    <a:bodyPr/>
                    <a:lstStyle/>
                    <a:p>
                      <a:r>
                        <a:rPr lang="en-US" sz="1000"/>
                        <a:t>2235</a:t>
                      </a:r>
                      <a:endParaRPr lang="en-US" sz="1000"/>
                    </a:p>
                  </a:txBody>
                  <a:tcPr/>
                </a:tc>
                <a:tc>
                  <a:txBody>
                    <a:bodyPr/>
                    <a:lstStyle/>
                    <a:p>
                      <a:r>
                        <a:rPr lang="en-US" sz="1000"/>
                        <a:t>594</a:t>
                      </a:r>
                      <a:endParaRPr lang="en-US" sz="1000"/>
                    </a:p>
                  </a:txBody>
                  <a:tcPr/>
                </a:tc>
                <a:tc>
                  <a:txBody>
                    <a:bodyPr/>
                    <a:lstStyle/>
                    <a:p>
                      <a:r>
                        <a:rPr lang="en-US" sz="1000"/>
                        <a:t>883</a:t>
                      </a:r>
                      <a:endParaRPr lang="en-US" sz="1000"/>
                    </a:p>
                  </a:txBody>
                  <a:tcPr/>
                </a:tc>
                <a:tc>
                  <a:txBody>
                    <a:bodyPr/>
                    <a:lstStyle/>
                    <a:p>
                      <a:r>
                        <a:rPr lang="en-US" sz="1000"/>
                        <a:t>758</a:t>
                      </a:r>
                      <a:endParaRPr lang="en-US" sz="1000"/>
                    </a:p>
                  </a:txBody>
                  <a:tcPr/>
                </a:tc>
                <a:tc>
                  <a:txBody>
                    <a:bodyPr/>
                    <a:lstStyle/>
                    <a:p>
                      <a:r>
                        <a:rPr lang="en-US" sz="1000"/>
                        <a:t>3.1361%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493697120"/>
                  </a:ext>
                </a:extLst>
              </a:tr>
              <a:tr h="370840">
                <a:tc>
                  <a:txBody>
                    <a:bodyPr/>
                    <a:lstStyle/>
                    <a:p>
                      <a:r>
                        <a:rPr lang="es-ES" sz="1000" b="1"/>
                        <a:t>Muni Rosario - 2016-12-15 18:00:00</a:t>
                      </a:r>
                      <a:r>
                        <a:rPr lang="es-ES" sz="1000"/>
                        <a:t>
¿Consumís algo en exceso? Si sentís que te caés, Rosario tiene una red. No te quedes sola ni solo, conocé cómo podemos ayudarte ⏩ http://bit.ly/2hxrz4K</a:t>
                      </a:r>
                      <a:endParaRPr lang="en-US" sz="1000"/>
                    </a:p>
                  </a:txBody>
                  <a:tcPr/>
                </a:tc>
                <a:tc>
                  <a:txBody>
                    <a:bodyPr/>
                    <a:lstStyle/>
                    <a:p>
                      <a:r>
                        <a:rPr lang="en-US" sz="1000"/>
                        <a:t>1484</a:t>
                      </a:r>
                      <a:endParaRPr lang="en-US" sz="1000"/>
                    </a:p>
                  </a:txBody>
                  <a:tcPr/>
                </a:tc>
                <a:tc>
                  <a:txBody>
                    <a:bodyPr/>
                    <a:lstStyle/>
                    <a:p>
                      <a:r>
                        <a:rPr lang="en-US" sz="1000"/>
                        <a:t>906</a:t>
                      </a:r>
                      <a:endParaRPr lang="en-US" sz="1000"/>
                    </a:p>
                  </a:txBody>
                  <a:tcPr/>
                </a:tc>
                <a:tc>
                  <a:txBody>
                    <a:bodyPr/>
                    <a:lstStyle/>
                    <a:p>
                      <a:r>
                        <a:rPr lang="en-US" sz="1000"/>
                        <a:t>74</a:t>
                      </a:r>
                      <a:endParaRPr lang="en-US" sz="1000"/>
                    </a:p>
                  </a:txBody>
                  <a:tcPr/>
                </a:tc>
                <a:tc>
                  <a:txBody>
                    <a:bodyPr/>
                    <a:lstStyle/>
                    <a:p>
                      <a:r>
                        <a:rPr lang="en-US" sz="1000"/>
                        <a:t>504</a:t>
                      </a:r>
                      <a:endParaRPr lang="en-US" sz="1000"/>
                    </a:p>
                  </a:txBody>
                  <a:tcPr/>
                </a:tc>
                <a:tc>
                  <a:txBody>
                    <a:bodyPr/>
                    <a:lstStyle/>
                    <a:p>
                      <a:r>
                        <a:rPr lang="en-US" sz="1000"/>
                        <a:t>2.0809%</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674770926"/>
                  </a:ext>
                </a:extLst>
              </a:tr>
              <a:tr h="370840">
                <a:tc>
                  <a:txBody>
                    <a:bodyPr/>
                    <a:lstStyle/>
                    <a:p>
                      <a:r>
                        <a:rPr lang="es-ES" sz="1000" b="1"/>
                        <a:t>Muni Rosario - 2016-12-26 16:25:27</a:t>
                      </a:r>
                      <a:r>
                        <a:rPr lang="es-ES" sz="1000"/>
                        <a:t>
No te quedes sola ni solo, conocé cómo podemos ayudarte ⏩ bit.ly/2hxrz4K.</a:t>
                      </a:r>
                      <a:endParaRPr lang="en-US" sz="1000"/>
                    </a:p>
                  </a:txBody>
                  <a:tcPr/>
                </a:tc>
                <a:tc>
                  <a:txBody>
                    <a:bodyPr/>
                    <a:lstStyle/>
                    <a:p>
                      <a:r>
                        <a:rPr lang="en-US" sz="1000"/>
                        <a:t>1194</a:t>
                      </a:r>
                      <a:endParaRPr lang="en-US" sz="1000"/>
                    </a:p>
                  </a:txBody>
                  <a:tcPr/>
                </a:tc>
                <a:tc>
                  <a:txBody>
                    <a:bodyPr/>
                    <a:lstStyle/>
                    <a:p>
                      <a:r>
                        <a:rPr lang="en-US" sz="1000"/>
                        <a:t>749</a:t>
                      </a:r>
                      <a:endParaRPr lang="en-US" sz="1000"/>
                    </a:p>
                  </a:txBody>
                  <a:tcPr/>
                </a:tc>
                <a:tc>
                  <a:txBody>
                    <a:bodyPr/>
                    <a:lstStyle/>
                    <a:p>
                      <a:r>
                        <a:rPr lang="en-US" sz="1000"/>
                        <a:t>86</a:t>
                      </a:r>
                      <a:endParaRPr lang="en-US" sz="1000"/>
                    </a:p>
                  </a:txBody>
                  <a:tcPr/>
                </a:tc>
                <a:tc>
                  <a:txBody>
                    <a:bodyPr/>
                    <a:lstStyle/>
                    <a:p>
                      <a:r>
                        <a:rPr lang="en-US" sz="1000"/>
                        <a:t>359</a:t>
                      </a:r>
                      <a:endParaRPr lang="en-US" sz="1000"/>
                    </a:p>
                  </a:txBody>
                  <a:tcPr/>
                </a:tc>
                <a:tc>
                  <a:txBody>
                    <a:bodyPr/>
                    <a:lstStyle/>
                    <a:p>
                      <a:r>
                        <a:rPr lang="en-US" sz="1000"/>
                        <a:t>1.6630%</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397876826"/>
                  </a:ext>
                </a:extLst>
              </a:tr>
              <a:tr h="370840">
                <a:tc>
                  <a:txBody>
                    <a:bodyPr/>
                    <a:lstStyle/>
                    <a:p>
                      <a:r>
                        <a:rPr lang="es-ES" sz="1000" b="1"/>
                        <a:t>Muni Rosario - 2016-12-21 19:16:31</a:t>
                      </a:r>
                      <a:r>
                        <a:rPr lang="es-ES" sz="1000"/>
                        <a:t>
Habilitamos pasarelas y muelles sobre terrenos del humedal donados por Carlos Deliot en los años 30. Es nuestro primer paso para el desarrollo de un proyecto ecoturístico 👉 bit.ly/2i29R6T.</a:t>
                      </a:r>
                      <a:endParaRPr lang="en-US" sz="1000"/>
                    </a:p>
                  </a:txBody>
                  <a:tcPr/>
                </a:tc>
                <a:tc>
                  <a:txBody>
                    <a:bodyPr/>
                    <a:lstStyle/>
                    <a:p>
                      <a:r>
                        <a:rPr lang="en-US" sz="1000"/>
                        <a:t>1149</a:t>
                      </a:r>
                      <a:endParaRPr lang="en-US" sz="1000"/>
                    </a:p>
                  </a:txBody>
                  <a:tcPr/>
                </a:tc>
                <a:tc>
                  <a:txBody>
                    <a:bodyPr/>
                    <a:lstStyle/>
                    <a:p>
                      <a:r>
                        <a:rPr lang="en-US" sz="1000"/>
                        <a:t>748</a:t>
                      </a:r>
                      <a:endParaRPr lang="en-US" sz="1000"/>
                    </a:p>
                  </a:txBody>
                  <a:tcPr/>
                </a:tc>
                <a:tc>
                  <a:txBody>
                    <a:bodyPr/>
                    <a:lstStyle/>
                    <a:p>
                      <a:r>
                        <a:rPr lang="en-US" sz="1000"/>
                        <a:t>70</a:t>
                      </a:r>
                      <a:endParaRPr lang="en-US" sz="1000"/>
                    </a:p>
                  </a:txBody>
                  <a:tcPr/>
                </a:tc>
                <a:tc>
                  <a:txBody>
                    <a:bodyPr/>
                    <a:lstStyle/>
                    <a:p>
                      <a:r>
                        <a:rPr lang="en-US" sz="1000"/>
                        <a:t>331</a:t>
                      </a:r>
                      <a:endParaRPr lang="en-US" sz="1000"/>
                    </a:p>
                  </a:txBody>
                  <a:tcPr/>
                </a:tc>
                <a:tc>
                  <a:txBody>
                    <a:bodyPr/>
                    <a:lstStyle/>
                    <a:p>
                      <a:r>
                        <a:rPr lang="en-US" sz="1000"/>
                        <a:t>1.6060%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03144568"/>
                  </a:ext>
                </a:extLst>
              </a:tr>
              <a:tr h="370840">
                <a:tc>
                  <a:txBody>
                    <a:bodyPr/>
                    <a:lstStyle/>
                    <a:p>
                      <a:r>
                        <a:rPr lang="es-ES" sz="1000" b="1"/>
                        <a:t>Pablo Javkin - 2016-12-13 19:41:59</a:t>
                      </a:r>
                      <a:r>
                        <a:rPr lang="es-ES" sz="1000"/>
                        <a:t>
Hoy cumplimos lo votado en el Presupuesto Participativo 2016 por los vecinos del Distrito Oeste. Presentamos 23 nuevos Paneles de Alarmas Comunitarias por entornos más seguros para 460 familias de los barrios Urquiza, Bella Vista Oeste, Azcuénaga Sur y Avellaneda Oeste. #YoVotoPorMiBarrio</a:t>
                      </a:r>
                      <a:endParaRPr lang="en-US" sz="1000"/>
                    </a:p>
                  </a:txBody>
                  <a:tcPr/>
                </a:tc>
                <a:tc>
                  <a:txBody>
                    <a:bodyPr/>
                    <a:lstStyle/>
                    <a:p>
                      <a:r>
                        <a:rPr lang="en-US" sz="1000"/>
                        <a:t>1114</a:t>
                      </a:r>
                      <a:endParaRPr lang="en-US" sz="1000"/>
                    </a:p>
                  </a:txBody>
                  <a:tcPr/>
                </a:tc>
                <a:tc>
                  <a:txBody>
                    <a:bodyPr/>
                    <a:lstStyle/>
                    <a:p>
                      <a:r>
                        <a:rPr lang="en-US" sz="1000"/>
                        <a:t>967</a:t>
                      </a:r>
                      <a:endParaRPr lang="en-US" sz="1000"/>
                    </a:p>
                  </a:txBody>
                  <a:tcPr/>
                </a:tc>
                <a:tc>
                  <a:txBody>
                    <a:bodyPr/>
                    <a:lstStyle/>
                    <a:p>
                      <a:r>
                        <a:rPr lang="en-US" sz="1000"/>
                        <a:t>90</a:t>
                      </a:r>
                      <a:endParaRPr lang="en-US" sz="1000"/>
                    </a:p>
                  </a:txBody>
                  <a:tcPr/>
                </a:tc>
                <a:tc>
                  <a:txBody>
                    <a:bodyPr/>
                    <a:lstStyle/>
                    <a:p>
                      <a:r>
                        <a:rPr lang="en-US" sz="1000"/>
                        <a:t>57</a:t>
                      </a:r>
                      <a:endParaRPr lang="en-US" sz="1000"/>
                    </a:p>
                  </a:txBody>
                  <a:tcPr/>
                </a:tc>
                <a:tc>
                  <a:txBody>
                    <a:bodyPr/>
                    <a:lstStyle/>
                    <a:p>
                      <a:r>
                        <a:rPr lang="en-US" sz="1000"/>
                        <a:t>11.3361%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50402511"/>
                  </a:ext>
                </a:extLst>
              </a:tr>
              <a:tr h="370840">
                <a:tc>
                  <a:txBody>
                    <a:bodyPr/>
                    <a:lstStyle/>
                    <a:p>
                      <a:r>
                        <a:rPr lang="es-ES" sz="1000" b="1"/>
                        <a:t>Muni Rosario - 2016-12-17 12:10:00</a:t>
                      </a:r>
                      <a:r>
                        <a:rPr lang="es-ES" sz="1000"/>
                        <a:t>
El primer #DroneSalvavidas del país está en Rosario. Una nueva herramienta de seguridad y prevención para que disfrutemos del río, desarrollada por emprendedores de la ciudad. Mirá todos los detalles: http://bit.ly/2hQkigC</a:t>
                      </a:r>
                      <a:endParaRPr lang="en-US" sz="1000"/>
                    </a:p>
                  </a:txBody>
                  <a:tcPr/>
                </a:tc>
                <a:tc>
                  <a:txBody>
                    <a:bodyPr/>
                    <a:lstStyle/>
                    <a:p>
                      <a:r>
                        <a:rPr lang="en-US" sz="1000"/>
                        <a:t>696</a:t>
                      </a:r>
                      <a:endParaRPr lang="en-US" sz="1000"/>
                    </a:p>
                  </a:txBody>
                  <a:tcPr/>
                </a:tc>
                <a:tc>
                  <a:txBody>
                    <a:bodyPr/>
                    <a:lstStyle/>
                    <a:p>
                      <a:r>
                        <a:rPr lang="en-US" sz="1000"/>
                        <a:t>381</a:t>
                      </a:r>
                      <a:endParaRPr lang="en-US" sz="1000"/>
                    </a:p>
                  </a:txBody>
                  <a:tcPr/>
                </a:tc>
                <a:tc>
                  <a:txBody>
                    <a:bodyPr/>
                    <a:lstStyle/>
                    <a:p>
                      <a:r>
                        <a:rPr lang="en-US" sz="1000"/>
                        <a:t>10</a:t>
                      </a:r>
                      <a:endParaRPr lang="en-US" sz="1000"/>
                    </a:p>
                  </a:txBody>
                  <a:tcPr/>
                </a:tc>
                <a:tc>
                  <a:txBody>
                    <a:bodyPr/>
                    <a:lstStyle/>
                    <a:p>
                      <a:r>
                        <a:rPr lang="en-US" sz="1000"/>
                        <a:t>305</a:t>
                      </a:r>
                      <a:endParaRPr lang="en-US" sz="1000"/>
                    </a:p>
                  </a:txBody>
                  <a:tcPr/>
                </a:tc>
                <a:tc>
                  <a:txBody>
                    <a:bodyPr/>
                    <a:lstStyle/>
                    <a:p>
                      <a:r>
                        <a:rPr lang="en-US" sz="1000"/>
                        <a:t>0.9757%</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753430077"/>
                  </a:ext>
                </a:extLst>
              </a:tr>
              <a:tr h="370840">
                <a:tc>
                  <a:txBody>
                    <a:bodyPr/>
                    <a:lstStyle/>
                    <a:p>
                      <a:r>
                        <a:rPr lang="es-ES" sz="1000" b="1"/>
                        <a:t>Muni Rosario - 2016-12-08 14:02:08</a:t>
                      </a:r>
                      <a:r>
                        <a:rPr lang="es-ES" sz="1000"/>
                        <a:t>
🎄✨ Hoy volvemos a encender el tradicional Árbol de Navidad de Pellegrini y Oroño. Acompañaremos el evento con una gran fiesta, bandas en vivo y propuestas gastronómicas. Acercate desde las 19.30 hs. 👉 http://bit.ly/2gloPpz</a:t>
                      </a:r>
                      <a:endParaRPr lang="en-US" sz="1000"/>
                    </a:p>
                  </a:txBody>
                  <a:tcPr/>
                </a:tc>
                <a:tc>
                  <a:txBody>
                    <a:bodyPr/>
                    <a:lstStyle/>
                    <a:p>
                      <a:r>
                        <a:rPr lang="en-US" sz="1000"/>
                        <a:t>673</a:t>
                      </a:r>
                      <a:endParaRPr lang="en-US" sz="1000"/>
                    </a:p>
                  </a:txBody>
                  <a:tcPr/>
                </a:tc>
                <a:tc>
                  <a:txBody>
                    <a:bodyPr/>
                    <a:lstStyle/>
                    <a:p>
                      <a:r>
                        <a:rPr lang="en-US" sz="1000"/>
                        <a:t>565</a:t>
                      </a:r>
                      <a:endParaRPr lang="en-US" sz="1000"/>
                    </a:p>
                  </a:txBody>
                  <a:tcPr/>
                </a:tc>
                <a:tc>
                  <a:txBody>
                    <a:bodyPr/>
                    <a:lstStyle/>
                    <a:p>
                      <a:r>
                        <a:rPr lang="en-US" sz="1000"/>
                        <a:t>27</a:t>
                      </a:r>
                      <a:endParaRPr lang="en-US" sz="1000"/>
                    </a:p>
                  </a:txBody>
                  <a:tcPr/>
                </a:tc>
                <a:tc>
                  <a:txBody>
                    <a:bodyPr/>
                    <a:lstStyle/>
                    <a:p>
                      <a:r>
                        <a:rPr lang="en-US" sz="1000"/>
                        <a:t>81</a:t>
                      </a:r>
                      <a:endParaRPr lang="en-US" sz="1000"/>
                    </a:p>
                  </a:txBody>
                  <a:tcPr/>
                </a:tc>
                <a:tc>
                  <a:txBody>
                    <a:bodyPr/>
                    <a:lstStyle/>
                    <a:p>
                      <a:r>
                        <a:rPr lang="en-US" sz="1000"/>
                        <a:t>0.9455%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85389419"/>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37346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39461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71724079"/>
                    </a:ext>
                  </a:extLst>
                </a:gridCol>
                <a:gridCol w="658368">
                  <a:extLst>
                    <a:ext uri="{9D8B030D-6E8A-4147-A177-3AD203B41FA5}">
                      <a16:colId xmlns:a16="http://schemas.microsoft.com/office/drawing/2014/main" val="724525001"/>
                    </a:ext>
                  </a:extLst>
                </a:gridCol>
                <a:gridCol w="658368">
                  <a:extLst>
                    <a:ext uri="{9D8B030D-6E8A-4147-A177-3AD203B41FA5}">
                      <a16:colId xmlns:a16="http://schemas.microsoft.com/office/drawing/2014/main" val="3245245361"/>
                    </a:ext>
                  </a:extLst>
                </a:gridCol>
                <a:gridCol w="658368">
                  <a:extLst>
                    <a:ext uri="{9D8B030D-6E8A-4147-A177-3AD203B41FA5}">
                      <a16:colId xmlns:a16="http://schemas.microsoft.com/office/drawing/2014/main" val="1738958655"/>
                    </a:ext>
                  </a:extLst>
                </a:gridCol>
                <a:gridCol w="658368">
                  <a:extLst>
                    <a:ext uri="{9D8B030D-6E8A-4147-A177-3AD203B41FA5}">
                      <a16:colId xmlns:a16="http://schemas.microsoft.com/office/drawing/2014/main" val="485423320"/>
                    </a:ext>
                  </a:extLst>
                </a:gridCol>
                <a:gridCol w="658368">
                  <a:extLst>
                    <a:ext uri="{9D8B030D-6E8A-4147-A177-3AD203B41FA5}">
                      <a16:colId xmlns:a16="http://schemas.microsoft.com/office/drawing/2014/main" val="1964159161"/>
                    </a:ext>
                  </a:extLst>
                </a:gridCol>
                <a:gridCol w="658368">
                  <a:extLst>
                    <a:ext uri="{9D8B030D-6E8A-4147-A177-3AD203B41FA5}">
                      <a16:colId xmlns:a16="http://schemas.microsoft.com/office/drawing/2014/main" val="1295896555"/>
                    </a:ext>
                  </a:extLst>
                </a:gridCol>
                <a:gridCol w="658368">
                  <a:extLst>
                    <a:ext uri="{9D8B030D-6E8A-4147-A177-3AD203B41FA5}">
                      <a16:colId xmlns:a16="http://schemas.microsoft.com/office/drawing/2014/main" val="3575219841"/>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368766742"/>
                  </a:ext>
                </a:extLst>
              </a:tr>
              <a:tr h="370840">
                <a:tc>
                  <a:txBody>
                    <a:bodyPr/>
                    <a:lstStyle/>
                    <a:p>
                      <a:r>
                        <a:rPr lang="es-ES" sz="1000" b="1"/>
                        <a:t>Muni Rosario - 2016-12-18 18:00:01</a:t>
                      </a:r>
                      <a:r>
                        <a:rPr lang="es-ES" sz="1000"/>
                        <a:t>
¡Atención! El lunes 19/12 no habrá Transporte Urbano de Pasajeros ni recolección de residuos hasta el mediodía debido a un paro nacional. A partir de las 12 hs. los servicios retomarán gradualmente su funcionamiento habitual. Más info: http://bit.ly/2hw85wP</a:t>
                      </a:r>
                      <a:endParaRPr lang="en-US" sz="1000"/>
                    </a:p>
                  </a:txBody>
                  <a:tcPr/>
                </a:tc>
                <a:tc>
                  <a:txBody>
                    <a:bodyPr/>
                    <a:lstStyle/>
                    <a:p>
                      <a:r>
                        <a:rPr lang="en-US" sz="1000"/>
                        <a:t>376</a:t>
                      </a:r>
                      <a:endParaRPr lang="en-US" sz="1000"/>
                    </a:p>
                  </a:txBody>
                  <a:tcPr/>
                </a:tc>
                <a:tc>
                  <a:txBody>
                    <a:bodyPr/>
                    <a:lstStyle/>
                    <a:p>
                      <a:r>
                        <a:rPr lang="en-US" sz="1000"/>
                        <a:t>157</a:t>
                      </a:r>
                      <a:endParaRPr lang="en-US" sz="1000"/>
                    </a:p>
                  </a:txBody>
                  <a:tcPr/>
                </a:tc>
                <a:tc>
                  <a:txBody>
                    <a:bodyPr/>
                    <a:lstStyle/>
                    <a:p>
                      <a:r>
                        <a:rPr lang="en-US" sz="1000"/>
                        <a:t>15</a:t>
                      </a:r>
                      <a:endParaRPr lang="en-US" sz="1000"/>
                    </a:p>
                  </a:txBody>
                  <a:tcPr/>
                </a:tc>
                <a:tc>
                  <a:txBody>
                    <a:bodyPr/>
                    <a:lstStyle/>
                    <a:p>
                      <a:r>
                        <a:rPr lang="en-US" sz="1000"/>
                        <a:t>204</a:t>
                      </a:r>
                      <a:endParaRPr lang="en-US" sz="1000"/>
                    </a:p>
                  </a:txBody>
                  <a:tcPr/>
                </a:tc>
                <a:tc>
                  <a:txBody>
                    <a:bodyPr/>
                    <a:lstStyle/>
                    <a:p>
                      <a:r>
                        <a:rPr lang="en-US" sz="1000"/>
                        <a:t>0.5269%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006466581"/>
                  </a:ext>
                </a:extLst>
              </a:tr>
              <a:tr h="370840">
                <a:tc>
                  <a:txBody>
                    <a:bodyPr/>
                    <a:lstStyle/>
                    <a:p>
                      <a:r>
                        <a:rPr lang="es-ES" sz="1000" b="1"/>
                        <a:t>Muni Rosario - 2016-12-16 18:20:03</a:t>
                      </a:r>
                      <a:r>
                        <a:rPr lang="es-ES" sz="1000"/>
                        <a:t>
Así quedó calle Sarmiento, entre San Lorenzo y Santa Fe, con las obras de ensanchamiento de veredas para aprovechar mejor el espacio público, iluminación y equipamiento urbano. El tránsito ya está habilitado. Conocé el Plan Integral del #ÁreaHistórica ⏩ http://bit.ly/2hBNpUM</a:t>
                      </a:r>
                      <a:endParaRPr lang="en-US" sz="1000"/>
                    </a:p>
                  </a:txBody>
                  <a:tcPr/>
                </a:tc>
                <a:tc>
                  <a:txBody>
                    <a:bodyPr/>
                    <a:lstStyle/>
                    <a:p>
                      <a:r>
                        <a:rPr lang="en-US" sz="1000"/>
                        <a:t>376</a:t>
                      </a:r>
                      <a:endParaRPr lang="en-US" sz="1000"/>
                    </a:p>
                  </a:txBody>
                  <a:tcPr/>
                </a:tc>
                <a:tc>
                  <a:txBody>
                    <a:bodyPr/>
                    <a:lstStyle/>
                    <a:p>
                      <a:r>
                        <a:rPr lang="en-US" sz="1000"/>
                        <a:t>286</a:t>
                      </a:r>
                      <a:endParaRPr lang="en-US" sz="1000"/>
                    </a:p>
                  </a:txBody>
                  <a:tcPr/>
                </a:tc>
                <a:tc>
                  <a:txBody>
                    <a:bodyPr/>
                    <a:lstStyle/>
                    <a:p>
                      <a:r>
                        <a:rPr lang="en-US" sz="1000"/>
                        <a:t>65</a:t>
                      </a:r>
                      <a:endParaRPr lang="en-US" sz="1000"/>
                    </a:p>
                  </a:txBody>
                  <a:tcPr/>
                </a:tc>
                <a:tc>
                  <a:txBody>
                    <a:bodyPr/>
                    <a:lstStyle/>
                    <a:p>
                      <a:r>
                        <a:rPr lang="en-US" sz="1000"/>
                        <a:t>25</a:t>
                      </a:r>
                      <a:endParaRPr lang="en-US" sz="1000"/>
                    </a:p>
                  </a:txBody>
                  <a:tcPr/>
                </a:tc>
                <a:tc>
                  <a:txBody>
                    <a:bodyPr/>
                    <a:lstStyle/>
                    <a:p>
                      <a:r>
                        <a:rPr lang="en-US" sz="1000"/>
                        <a:t>0.5272%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086921545"/>
                  </a:ext>
                </a:extLst>
              </a:tr>
              <a:tr h="370840">
                <a:tc>
                  <a:txBody>
                    <a:bodyPr/>
                    <a:lstStyle/>
                    <a:p>
                      <a:r>
                        <a:rPr lang="es-ES" sz="1000" b="1"/>
                        <a:t>Muni Rosario - 2016-12-29 11:35:00</a:t>
                      </a:r>
                      <a:r>
                        <a:rPr lang="es-ES" sz="1000"/>
                        <a:t>
Está abierta la licitación de los 74 locales del futuro Mercado del Patio. Participá con tu negocio o emprendimiento, ¡no te quedes afuera! Podés descargar el pliego en este link http://bit.ly/2hAH0WU o informarte mandando un correo a mercadodelpatio@rosario.gov.ar.</a:t>
                      </a:r>
                      <a:endParaRPr lang="en-US" sz="1000"/>
                    </a:p>
                  </a:txBody>
                  <a:tcPr/>
                </a:tc>
                <a:tc>
                  <a:txBody>
                    <a:bodyPr/>
                    <a:lstStyle/>
                    <a:p>
                      <a:r>
                        <a:rPr lang="en-US" sz="1000"/>
                        <a:t>364</a:t>
                      </a:r>
                      <a:endParaRPr lang="en-US" sz="1000"/>
                    </a:p>
                  </a:txBody>
                  <a:tcPr/>
                </a:tc>
                <a:tc>
                  <a:txBody>
                    <a:bodyPr/>
                    <a:lstStyle/>
                    <a:p>
                      <a:r>
                        <a:rPr lang="en-US" sz="1000"/>
                        <a:t>258</a:t>
                      </a:r>
                      <a:endParaRPr lang="en-US" sz="1000"/>
                    </a:p>
                  </a:txBody>
                  <a:tcPr/>
                </a:tc>
                <a:tc>
                  <a:txBody>
                    <a:bodyPr/>
                    <a:lstStyle/>
                    <a:p>
                      <a:r>
                        <a:rPr lang="en-US" sz="1000"/>
                        <a:t>17</a:t>
                      </a:r>
                      <a:endParaRPr lang="en-US" sz="1000"/>
                    </a:p>
                  </a:txBody>
                  <a:tcPr/>
                </a:tc>
                <a:tc>
                  <a:txBody>
                    <a:bodyPr/>
                    <a:lstStyle/>
                    <a:p>
                      <a:r>
                        <a:rPr lang="en-US" sz="1000"/>
                        <a:t>89</a:t>
                      </a:r>
                      <a:endParaRPr lang="en-US" sz="1000"/>
                    </a:p>
                  </a:txBody>
                  <a:tcPr/>
                </a:tc>
                <a:tc>
                  <a:txBody>
                    <a:bodyPr/>
                    <a:lstStyle/>
                    <a:p>
                      <a:r>
                        <a:rPr lang="en-US" sz="1000"/>
                        <a:t>0.5042%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18842497"/>
                  </a:ext>
                </a:extLst>
              </a:tr>
              <a:tr h="370840">
                <a:tc>
                  <a:txBody>
                    <a:bodyPr/>
                    <a:lstStyle/>
                    <a:p>
                      <a:r>
                        <a:rPr lang="es-ES" sz="1000" b="1"/>
                        <a:t>Mónica Fein - 2016-12-19 13:00:00</a:t>
                      </a:r>
                      <a:r>
                        <a:rPr lang="es-ES" sz="1000"/>
                        <a:t>
En #Rosario tenemos el primer #DroneSalvavidas del país. Una nueva herramienta para la seguridad y prevención de accidentes en el río desarrollada por emprendedores locales. Te invito a conocer los detalles &gt; bit.ly/2hQkigC</a:t>
                      </a:r>
                      <a:endParaRPr lang="en-US" sz="1000"/>
                    </a:p>
                  </a:txBody>
                  <a:tcPr/>
                </a:tc>
                <a:tc>
                  <a:txBody>
                    <a:bodyPr/>
                    <a:lstStyle/>
                    <a:p>
                      <a:r>
                        <a:rPr lang="en-US" sz="1000"/>
                        <a:t>335</a:t>
                      </a:r>
                      <a:endParaRPr lang="en-US" sz="1000"/>
                    </a:p>
                  </a:txBody>
                  <a:tcPr/>
                </a:tc>
                <a:tc>
                  <a:txBody>
                    <a:bodyPr/>
                    <a:lstStyle/>
                    <a:p>
                      <a:r>
                        <a:rPr lang="en-US" sz="1000"/>
                        <a:t>175</a:t>
                      </a:r>
                      <a:endParaRPr lang="en-US" sz="1000"/>
                    </a:p>
                  </a:txBody>
                  <a:tcPr/>
                </a:tc>
                <a:tc>
                  <a:txBody>
                    <a:bodyPr/>
                    <a:lstStyle/>
                    <a:p>
                      <a:r>
                        <a:rPr lang="en-US" sz="1000"/>
                        <a:t>106</a:t>
                      </a:r>
                      <a:endParaRPr lang="en-US" sz="1000"/>
                    </a:p>
                  </a:txBody>
                  <a:tcPr/>
                </a:tc>
                <a:tc>
                  <a:txBody>
                    <a:bodyPr/>
                    <a:lstStyle/>
                    <a:p>
                      <a:r>
                        <a:rPr lang="en-US" sz="1000"/>
                        <a:t>54</a:t>
                      </a:r>
                      <a:endParaRPr lang="en-US" sz="1000"/>
                    </a:p>
                  </a:txBody>
                  <a:tcPr/>
                </a:tc>
                <a:tc>
                  <a:txBody>
                    <a:bodyPr/>
                    <a:lstStyle/>
                    <a:p>
                      <a:r>
                        <a:rPr lang="en-US" sz="1000"/>
                        <a:t>1.3442%</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58425049"/>
                  </a:ext>
                </a:extLst>
              </a:tr>
              <a:tr h="370840">
                <a:tc>
                  <a:txBody>
                    <a:bodyPr/>
                    <a:lstStyle/>
                    <a:p>
                      <a:r>
                        <a:rPr lang="es-ES" sz="1000" b="1"/>
                        <a:t>Muni Rosario - 2016-12-26 19:30:01</a:t>
                      </a:r>
                      <a:r>
                        <a:rPr lang="es-ES" sz="1000"/>
                        <a:t>
Los 22 deportistas rosarinos, olímpicos y paralímpicos, que participaron en Río 2016, ya tienen su placa en el Paseo de los Olímpicos ⭐️ de avenida Pellegrini. http://bit.ly/2iktkzz
#OrgulloRosarino</a:t>
                      </a:r>
                      <a:endParaRPr lang="en-US" sz="1000"/>
                    </a:p>
                  </a:txBody>
                  <a:tcPr/>
                </a:tc>
                <a:tc>
                  <a:txBody>
                    <a:bodyPr/>
                    <a:lstStyle/>
                    <a:p>
                      <a:r>
                        <a:rPr lang="en-US" sz="1000"/>
                        <a:t>328</a:t>
                      </a:r>
                      <a:endParaRPr lang="en-US" sz="1000"/>
                    </a:p>
                  </a:txBody>
                  <a:tcPr/>
                </a:tc>
                <a:tc>
                  <a:txBody>
                    <a:bodyPr/>
                    <a:lstStyle/>
                    <a:p>
                      <a:r>
                        <a:rPr lang="en-US" sz="1000"/>
                        <a:t>293</a:t>
                      </a:r>
                      <a:endParaRPr lang="en-US" sz="1000"/>
                    </a:p>
                  </a:txBody>
                  <a:tcPr/>
                </a:tc>
                <a:tc>
                  <a:txBody>
                    <a:bodyPr/>
                    <a:lstStyle/>
                    <a:p>
                      <a:r>
                        <a:rPr lang="en-US" sz="1000"/>
                        <a:t>4</a:t>
                      </a:r>
                      <a:endParaRPr lang="en-US" sz="1000"/>
                    </a:p>
                  </a:txBody>
                  <a:tcPr/>
                </a:tc>
                <a:tc>
                  <a:txBody>
                    <a:bodyPr/>
                    <a:lstStyle/>
                    <a:p>
                      <a:r>
                        <a:rPr lang="en-US" sz="1000"/>
                        <a:t>31</a:t>
                      </a:r>
                      <a:endParaRPr lang="en-US" sz="1000"/>
                    </a:p>
                  </a:txBody>
                  <a:tcPr/>
                </a:tc>
                <a:tc>
                  <a:txBody>
                    <a:bodyPr/>
                    <a:lstStyle/>
                    <a:p>
                      <a:r>
                        <a:rPr lang="en-US" sz="1000"/>
                        <a:t>0.4568%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55965556"/>
                  </a:ext>
                </a:extLst>
              </a:tr>
              <a:tr h="370840">
                <a:tc>
                  <a:txBody>
                    <a:bodyPr/>
                    <a:lstStyle/>
                    <a:p>
                      <a:r>
                        <a:rPr lang="es-ES" sz="1000" b="1"/>
                        <a:t>Mónica Fein - 2016-12-26 17:00:00</a:t>
                      </a:r>
                      <a:r>
                        <a:rPr lang="es-ES" sz="1000"/>
                        <a:t>
Hoy Rosario despide al padre Edgardo Montaldo, la voz de los humildes de Ludueña, de los niños, de los jóvenes y los más necesitados.
Fue siempre un gran ejemplo y el motor de una barriada que hoy le dice adiós, entre lágrimas y con un profundo agradecimiento por su entrega y su amor cotidiano. Despedimos a un hombre comprometido, abnegado, que trabajó hasta el final para mejorar la realidad, para dar oportunidades, para equilibrar las desigualdades. Una persona que estuvo presente cada vez que lo convocamos para trabajar juntos, pensando en el futuro con profunda esperanza.
La ciudad ha perdido a un gran hombre, invaluable y único, que nos deja un gran legado de escucha, de respeto y lucha en favor de los mas débiles.</a:t>
                      </a:r>
                      <a:endParaRPr lang="en-US" sz="1000"/>
                    </a:p>
                  </a:txBody>
                  <a:tcPr/>
                </a:tc>
                <a:tc>
                  <a:txBody>
                    <a:bodyPr/>
                    <a:lstStyle/>
                    <a:p>
                      <a:r>
                        <a:rPr lang="en-US" sz="1000"/>
                        <a:t>316</a:t>
                      </a:r>
                      <a:endParaRPr lang="en-US" sz="1000"/>
                    </a:p>
                  </a:txBody>
                  <a:tcPr/>
                </a:tc>
                <a:tc>
                  <a:txBody>
                    <a:bodyPr/>
                    <a:lstStyle/>
                    <a:p>
                      <a:r>
                        <a:rPr lang="en-US" sz="1000"/>
                        <a:t>251</a:t>
                      </a:r>
                      <a:endParaRPr lang="en-US" sz="1000"/>
                    </a:p>
                  </a:txBody>
                  <a:tcPr/>
                </a:tc>
                <a:tc>
                  <a:txBody>
                    <a:bodyPr/>
                    <a:lstStyle/>
                    <a:p>
                      <a:r>
                        <a:rPr lang="en-US" sz="1000"/>
                        <a:t>28</a:t>
                      </a:r>
                      <a:endParaRPr lang="en-US" sz="1000"/>
                    </a:p>
                  </a:txBody>
                  <a:tcPr/>
                </a:tc>
                <a:tc>
                  <a:txBody>
                    <a:bodyPr/>
                    <a:lstStyle/>
                    <a:p>
                      <a:r>
                        <a:rPr lang="en-US" sz="1000"/>
                        <a:t>37</a:t>
                      </a:r>
                      <a:endParaRPr lang="en-US" sz="1000"/>
                    </a:p>
                  </a:txBody>
                  <a:tcPr/>
                </a:tc>
                <a:tc>
                  <a:txBody>
                    <a:bodyPr/>
                    <a:lstStyle/>
                    <a:p>
                      <a:r>
                        <a:rPr lang="en-US" sz="1000"/>
                        <a:t>1.2643%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88572493"/>
                  </a:ext>
                </a:extLst>
              </a:tr>
              <a:tr h="370840">
                <a:tc>
                  <a:txBody>
                    <a:bodyPr/>
                    <a:lstStyle/>
                    <a:p>
                      <a:r>
                        <a:rPr lang="es-ES" sz="1000" b="1"/>
                        <a:t>Secretaría de Ambiente y Espacio Público Rosario - 2016-12-07 20:00:01</a:t>
                      </a:r>
                      <a:r>
                        <a:rPr lang="es-ES" sz="1000"/>
                        <a:t>
🎄 Mañana prendemos el arbolito 🎄 Te esperamos en Pellegrini y Oroño a las 19:30. Enterate de todas las actividades que hay programadas: https://goo.gl/hp9SDJ</a:t>
                      </a:r>
                      <a:endParaRPr lang="en-US" sz="1000"/>
                    </a:p>
                  </a:txBody>
                  <a:tcPr/>
                </a:tc>
                <a:tc>
                  <a:txBody>
                    <a:bodyPr/>
                    <a:lstStyle/>
                    <a:p>
                      <a:r>
                        <a:rPr lang="en-US" sz="1000"/>
                        <a:t>311</a:t>
                      </a:r>
                      <a:endParaRPr lang="en-US" sz="1000"/>
                    </a:p>
                  </a:txBody>
                  <a:tcPr/>
                </a:tc>
                <a:tc>
                  <a:txBody>
                    <a:bodyPr/>
                    <a:lstStyle/>
                    <a:p>
                      <a:r>
                        <a:rPr lang="en-US" sz="1000"/>
                        <a:t>250</a:t>
                      </a:r>
                      <a:endParaRPr lang="en-US" sz="1000"/>
                    </a:p>
                  </a:txBody>
                  <a:tcPr/>
                </a:tc>
                <a:tc>
                  <a:txBody>
                    <a:bodyPr/>
                    <a:lstStyle/>
                    <a:p>
                      <a:r>
                        <a:rPr lang="en-US" sz="1000"/>
                        <a:t>9</a:t>
                      </a:r>
                      <a:endParaRPr lang="en-US" sz="1000"/>
                    </a:p>
                  </a:txBody>
                  <a:tcPr/>
                </a:tc>
                <a:tc>
                  <a:txBody>
                    <a:bodyPr/>
                    <a:lstStyle/>
                    <a:p>
                      <a:r>
                        <a:rPr lang="en-US" sz="1000"/>
                        <a:t>52</a:t>
                      </a:r>
                      <a:endParaRPr lang="en-US" sz="1000"/>
                    </a:p>
                  </a:txBody>
                  <a:tcPr/>
                </a:tc>
                <a:tc>
                  <a:txBody>
                    <a:bodyPr/>
                    <a:lstStyle/>
                    <a:p>
                      <a:r>
                        <a:rPr lang="en-US" sz="1000"/>
                        <a:t>0.8708%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03104857"/>
                  </a:ext>
                </a:extLst>
              </a:tr>
              <a:tr h="370840">
                <a:tc>
                  <a:txBody>
                    <a:bodyPr/>
                    <a:lstStyle/>
                    <a:p>
                      <a:r>
                        <a:rPr lang="es-ES" sz="1000" b="1"/>
                        <a:t>Mónica Fein - 2016-12-01 17:21:15</a:t>
                      </a:r>
                      <a:r>
                        <a:rPr lang="es-ES" sz="1000"/>
                        <a:t>
Gracias a los 93.000 rosarinos que votaron para mejorar los barrios de nuestra ciudad a través del Presupuesto Participativo 2017. Los invito a conocer los proyectos ganadores &gt; https://participa.rosario.gob.ar</a:t>
                      </a:r>
                      <a:endParaRPr lang="en-US" sz="1000"/>
                    </a:p>
                  </a:txBody>
                  <a:tcPr/>
                </a:tc>
                <a:tc>
                  <a:txBody>
                    <a:bodyPr/>
                    <a:lstStyle/>
                    <a:p>
                      <a:r>
                        <a:rPr lang="en-US" sz="1000"/>
                        <a:t>294</a:t>
                      </a:r>
                      <a:endParaRPr lang="en-US" sz="1000"/>
                    </a:p>
                  </a:txBody>
                  <a:tcPr/>
                </a:tc>
                <a:tc>
                  <a:txBody>
                    <a:bodyPr/>
                    <a:lstStyle/>
                    <a:p>
                      <a:r>
                        <a:rPr lang="en-US" sz="1000"/>
                        <a:t>150</a:t>
                      </a:r>
                      <a:endParaRPr lang="en-US" sz="1000"/>
                    </a:p>
                  </a:txBody>
                  <a:tcPr/>
                </a:tc>
                <a:tc>
                  <a:txBody>
                    <a:bodyPr/>
                    <a:lstStyle/>
                    <a:p>
                      <a:r>
                        <a:rPr lang="en-US" sz="1000"/>
                        <a:t>129</a:t>
                      </a:r>
                      <a:endParaRPr lang="en-US" sz="1000"/>
                    </a:p>
                  </a:txBody>
                  <a:tcPr/>
                </a:tc>
                <a:tc>
                  <a:txBody>
                    <a:bodyPr/>
                    <a:lstStyle/>
                    <a:p>
                      <a:r>
                        <a:rPr lang="en-US" sz="1000"/>
                        <a:t>15</a:t>
                      </a:r>
                      <a:endParaRPr lang="en-US" sz="1000"/>
                    </a:p>
                  </a:txBody>
                  <a:tcPr/>
                </a:tc>
                <a:tc>
                  <a:txBody>
                    <a:bodyPr/>
                    <a:lstStyle/>
                    <a:p>
                      <a:r>
                        <a:rPr lang="en-US" sz="1000"/>
                        <a:t>1.1856%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93467635"/>
                  </a:ext>
                </a:extLst>
              </a:tr>
              <a:tr h="370840">
                <a:tc>
                  <a:txBody>
                    <a:bodyPr/>
                    <a:lstStyle/>
                    <a:p>
                      <a:r>
                        <a:rPr lang="es-ES" sz="1000" b="1"/>
                        <a:t>Muni Rosario - 2016-12-11 14:45:49</a:t>
                      </a:r>
                      <a:r>
                        <a:rPr lang="es-ES" sz="1000"/>
                        <a:t>
💦🏊☀ Empiezan las colonias de verano en las piletas municipales. Desde el lunes 12 podés inscribirte para disfrutar del sol y del agua en los diferentes predios de la ciudad. El lunes 19 arranca la temporada. ¡Te esperamos! Consultá lugares, horarios y requisitos acá 👉 bit.ly/2hiSQYm</a:t>
                      </a:r>
                      <a:endParaRPr lang="en-US" sz="1000"/>
                    </a:p>
                  </a:txBody>
                  <a:tcPr/>
                </a:tc>
                <a:tc>
                  <a:txBody>
                    <a:bodyPr/>
                    <a:lstStyle/>
                    <a:p>
                      <a:r>
                        <a:rPr lang="en-US" sz="1000"/>
                        <a:t>278</a:t>
                      </a:r>
                      <a:endParaRPr lang="en-US" sz="1000"/>
                    </a:p>
                  </a:txBody>
                  <a:tcPr/>
                </a:tc>
                <a:tc>
                  <a:txBody>
                    <a:bodyPr/>
                    <a:lstStyle/>
                    <a:p>
                      <a:r>
                        <a:rPr lang="en-US" sz="1000"/>
                        <a:t>172</a:t>
                      </a:r>
                      <a:endParaRPr lang="en-US" sz="1000"/>
                    </a:p>
                  </a:txBody>
                  <a:tcPr/>
                </a:tc>
                <a:tc>
                  <a:txBody>
                    <a:bodyPr/>
                    <a:lstStyle/>
                    <a:p>
                      <a:r>
                        <a:rPr lang="en-US" sz="1000"/>
                        <a:t>32</a:t>
                      </a:r>
                      <a:endParaRPr lang="en-US" sz="1000"/>
                    </a:p>
                  </a:txBody>
                  <a:tcPr/>
                </a:tc>
                <a:tc>
                  <a:txBody>
                    <a:bodyPr/>
                    <a:lstStyle/>
                    <a:p>
                      <a:r>
                        <a:rPr lang="en-US" sz="1000"/>
                        <a:t>74</a:t>
                      </a:r>
                      <a:endParaRPr lang="en-US" sz="1000"/>
                    </a:p>
                  </a:txBody>
                  <a:tcPr/>
                </a:tc>
                <a:tc>
                  <a:txBody>
                    <a:bodyPr/>
                    <a:lstStyle/>
                    <a:p>
                      <a:r>
                        <a:rPr lang="en-US" sz="1000"/>
                        <a:t>0.3906%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29657225"/>
                  </a:ext>
                </a:extLst>
              </a:tr>
              <a:tr h="370840">
                <a:tc>
                  <a:txBody>
                    <a:bodyPr/>
                    <a:lstStyle/>
                    <a:p>
                      <a:r>
                        <a:rPr lang="es-ES" sz="1000" b="1"/>
                        <a:t>Muni Rosario - 2016-12-15 15:00:00</a:t>
                      </a:r>
                      <a:r>
                        <a:rPr lang="es-ES" sz="1000"/>
                        <a:t>
Despedimos el año con una feria para reducir, reciclar, reutilizar y recuperar. Este viernes #CanjeamosPorNaturaleza + #RosarioRepara + #LosAlimentosNoSeTiran en la Plaza San Martìn, de 17 a 19 hs. ¡Te esperamos!
Más info: http://bit.ly/2gOK5V4</a:t>
                      </a:r>
                      <a:endParaRPr lang="en-US" sz="1000"/>
                    </a:p>
                  </a:txBody>
                  <a:tcPr/>
                </a:tc>
                <a:tc>
                  <a:txBody>
                    <a:bodyPr/>
                    <a:lstStyle/>
                    <a:p>
                      <a:r>
                        <a:rPr lang="en-US" sz="1000"/>
                        <a:t>268</a:t>
                      </a:r>
                      <a:endParaRPr lang="en-US" sz="1000"/>
                    </a:p>
                  </a:txBody>
                  <a:tcPr/>
                </a:tc>
                <a:tc>
                  <a:txBody>
                    <a:bodyPr/>
                    <a:lstStyle/>
                    <a:p>
                      <a:r>
                        <a:rPr lang="en-US" sz="1000"/>
                        <a:t>197</a:t>
                      </a:r>
                      <a:endParaRPr lang="en-US" sz="1000"/>
                    </a:p>
                  </a:txBody>
                  <a:tcPr/>
                </a:tc>
                <a:tc>
                  <a:txBody>
                    <a:bodyPr/>
                    <a:lstStyle/>
                    <a:p>
                      <a:r>
                        <a:rPr lang="en-US" sz="1000"/>
                        <a:t>13</a:t>
                      </a:r>
                      <a:endParaRPr lang="en-US" sz="1000"/>
                    </a:p>
                  </a:txBody>
                  <a:tcPr/>
                </a:tc>
                <a:tc>
                  <a:txBody>
                    <a:bodyPr/>
                    <a:lstStyle/>
                    <a:p>
                      <a:r>
                        <a:rPr lang="en-US" sz="1000"/>
                        <a:t>58</a:t>
                      </a:r>
                      <a:endParaRPr lang="en-US" sz="1000"/>
                    </a:p>
                  </a:txBody>
                  <a:tcPr/>
                </a:tc>
                <a:tc>
                  <a:txBody>
                    <a:bodyPr/>
                    <a:lstStyle/>
                    <a:p>
                      <a:r>
                        <a:rPr lang="en-US" sz="1000"/>
                        <a:t>0.3758%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85879453"/>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1320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105039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58032384"/>
                    </a:ext>
                  </a:extLst>
                </a:gridCol>
                <a:gridCol w="658368">
                  <a:extLst>
                    <a:ext uri="{9D8B030D-6E8A-4147-A177-3AD203B41FA5}">
                      <a16:colId xmlns:a16="http://schemas.microsoft.com/office/drawing/2014/main" val="1462965984"/>
                    </a:ext>
                  </a:extLst>
                </a:gridCol>
                <a:gridCol w="658368">
                  <a:extLst>
                    <a:ext uri="{9D8B030D-6E8A-4147-A177-3AD203B41FA5}">
                      <a16:colId xmlns:a16="http://schemas.microsoft.com/office/drawing/2014/main" val="3673168867"/>
                    </a:ext>
                  </a:extLst>
                </a:gridCol>
                <a:gridCol w="658368">
                  <a:extLst>
                    <a:ext uri="{9D8B030D-6E8A-4147-A177-3AD203B41FA5}">
                      <a16:colId xmlns:a16="http://schemas.microsoft.com/office/drawing/2014/main" val="1945020704"/>
                    </a:ext>
                  </a:extLst>
                </a:gridCol>
                <a:gridCol w="658368">
                  <a:extLst>
                    <a:ext uri="{9D8B030D-6E8A-4147-A177-3AD203B41FA5}">
                      <a16:colId xmlns:a16="http://schemas.microsoft.com/office/drawing/2014/main" val="4176170078"/>
                    </a:ext>
                  </a:extLst>
                </a:gridCol>
                <a:gridCol w="658368">
                  <a:extLst>
                    <a:ext uri="{9D8B030D-6E8A-4147-A177-3AD203B41FA5}">
                      <a16:colId xmlns:a16="http://schemas.microsoft.com/office/drawing/2014/main" val="551568431"/>
                    </a:ext>
                  </a:extLst>
                </a:gridCol>
                <a:gridCol w="658368">
                  <a:extLst>
                    <a:ext uri="{9D8B030D-6E8A-4147-A177-3AD203B41FA5}">
                      <a16:colId xmlns:a16="http://schemas.microsoft.com/office/drawing/2014/main" val="485319136"/>
                    </a:ext>
                  </a:extLst>
                </a:gridCol>
                <a:gridCol w="658368">
                  <a:extLst>
                    <a:ext uri="{9D8B030D-6E8A-4147-A177-3AD203B41FA5}">
                      <a16:colId xmlns:a16="http://schemas.microsoft.com/office/drawing/2014/main" val="238435251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058955847"/>
                  </a:ext>
                </a:extLst>
              </a:tr>
              <a:tr h="370840">
                <a:tc>
                  <a:txBody>
                    <a:bodyPr/>
                    <a:lstStyle/>
                    <a:p>
                      <a:r>
                        <a:rPr lang="es-ES" sz="1000" b="1"/>
                        <a:t>Muni Rosario - 2016-12-03 12:00:00</a:t>
                      </a:r>
                      <a:r>
                        <a:rPr lang="es-ES" sz="1000"/>
                        <a:t>
Este fin de semana, 24 heladerías artesanales de la ciudad te invitan a probar sus mejores gustos en el Parque Nacional a la Bandera. Sábado y domingo, de 15 a 21.30 hs. Habrá música en vivo y muchos regalos. ¡Te esperamos! http://bit.ly/2gJMnoV</a:t>
                      </a:r>
                      <a:endParaRPr lang="en-US" sz="1000"/>
                    </a:p>
                  </a:txBody>
                  <a:tcPr/>
                </a:tc>
                <a:tc>
                  <a:txBody>
                    <a:bodyPr/>
                    <a:lstStyle/>
                    <a:p>
                      <a:r>
                        <a:rPr lang="en-US" sz="1000"/>
                        <a:t>250</a:t>
                      </a:r>
                      <a:endParaRPr lang="en-US" sz="1000"/>
                    </a:p>
                  </a:txBody>
                  <a:tcPr/>
                </a:tc>
                <a:tc>
                  <a:txBody>
                    <a:bodyPr/>
                    <a:lstStyle/>
                    <a:p>
                      <a:r>
                        <a:rPr lang="en-US" sz="1000"/>
                        <a:t>178</a:t>
                      </a:r>
                      <a:endParaRPr lang="en-US" sz="1000"/>
                    </a:p>
                  </a:txBody>
                  <a:tcPr/>
                </a:tc>
                <a:tc>
                  <a:txBody>
                    <a:bodyPr/>
                    <a:lstStyle/>
                    <a:p>
                      <a:r>
                        <a:rPr lang="en-US" sz="1000"/>
                        <a:t>10</a:t>
                      </a:r>
                      <a:endParaRPr lang="en-US" sz="1000"/>
                    </a:p>
                  </a:txBody>
                  <a:tcPr/>
                </a:tc>
                <a:tc>
                  <a:txBody>
                    <a:bodyPr/>
                    <a:lstStyle/>
                    <a:p>
                      <a:r>
                        <a:rPr lang="en-US" sz="1000"/>
                        <a:t>62</a:t>
                      </a:r>
                      <a:endParaRPr lang="en-US" sz="1000"/>
                    </a:p>
                  </a:txBody>
                  <a:tcPr/>
                </a:tc>
                <a:tc>
                  <a:txBody>
                    <a:bodyPr/>
                    <a:lstStyle/>
                    <a:p>
                      <a:r>
                        <a:rPr lang="en-US" sz="1000"/>
                        <a:t>0.3522%</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781025219"/>
                  </a:ext>
                </a:extLst>
              </a:tr>
              <a:tr h="370840">
                <a:tc>
                  <a:txBody>
                    <a:bodyPr/>
                    <a:lstStyle/>
                    <a:p>
                      <a:r>
                        <a:rPr lang="es-ES" sz="1000" b="1"/>
                        <a:t>Secretaría de Ambiente y Espacio Público Rosario - 2016-12-14 13:34:14</a:t>
                      </a:r>
                      <a:r>
                        <a:rPr lang="es-ES" sz="1000"/>
                        <a:t>
Por el día del recolector de residuos, este jueves 15 de diciembre no habrá servicios de higiene. Por favor, no saques los residuos.</a:t>
                      </a:r>
                      <a:endParaRPr lang="en-US" sz="1000"/>
                    </a:p>
                  </a:txBody>
                  <a:tcPr/>
                </a:tc>
                <a:tc>
                  <a:txBody>
                    <a:bodyPr/>
                    <a:lstStyle/>
                    <a:p>
                      <a:r>
                        <a:rPr lang="en-US" sz="1000"/>
                        <a:t>225</a:t>
                      </a:r>
                      <a:endParaRPr lang="en-US" sz="1000"/>
                    </a:p>
                  </a:txBody>
                  <a:tcPr/>
                </a:tc>
                <a:tc>
                  <a:txBody>
                    <a:bodyPr/>
                    <a:lstStyle/>
                    <a:p>
                      <a:r>
                        <a:rPr lang="en-US" sz="1000"/>
                        <a:t>43</a:t>
                      </a:r>
                      <a:endParaRPr lang="en-US" sz="1000"/>
                    </a:p>
                  </a:txBody>
                  <a:tcPr/>
                </a:tc>
                <a:tc>
                  <a:txBody>
                    <a:bodyPr/>
                    <a:lstStyle/>
                    <a:p>
                      <a:r>
                        <a:rPr lang="en-US" sz="1000"/>
                        <a:t>7</a:t>
                      </a:r>
                      <a:endParaRPr lang="en-US" sz="1000"/>
                    </a:p>
                  </a:txBody>
                  <a:tcPr/>
                </a:tc>
                <a:tc>
                  <a:txBody>
                    <a:bodyPr/>
                    <a:lstStyle/>
                    <a:p>
                      <a:r>
                        <a:rPr lang="en-US" sz="1000"/>
                        <a:t>175</a:t>
                      </a:r>
                      <a:endParaRPr lang="en-US" sz="1000"/>
                    </a:p>
                  </a:txBody>
                  <a:tcPr/>
                </a:tc>
                <a:tc>
                  <a:txBody>
                    <a:bodyPr/>
                    <a:lstStyle/>
                    <a:p>
                      <a:r>
                        <a:rPr lang="en-US" sz="1000"/>
                        <a:t>0.6294%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2493461"/>
                  </a:ext>
                </a:extLst>
              </a:tr>
              <a:tr h="370840">
                <a:tc>
                  <a:txBody>
                    <a:bodyPr/>
                    <a:lstStyle/>
                    <a:p>
                      <a:r>
                        <a:rPr lang="es-ES" sz="1000" b="1"/>
                        <a:t>Secretaría de Ambiente y Espacio Público Rosario - 2016-12-16 19:07:24</a:t>
                      </a:r>
                      <a:r>
                        <a:rPr lang="es-ES" sz="1000"/>
                        <a:t>
Venite a Plaza San Martín y participá de la #FeriaDeLasR</a:t>
                      </a:r>
                      <a:endParaRPr lang="en-US" sz="1000"/>
                    </a:p>
                  </a:txBody>
                  <a:tcPr/>
                </a:tc>
                <a:tc>
                  <a:txBody>
                    <a:bodyPr/>
                    <a:lstStyle/>
                    <a:p>
                      <a:r>
                        <a:rPr lang="en-US" sz="1000"/>
                        <a:t>211</a:t>
                      </a:r>
                      <a:endParaRPr lang="en-US" sz="1000"/>
                    </a:p>
                  </a:txBody>
                  <a:tcPr/>
                </a:tc>
                <a:tc>
                  <a:txBody>
                    <a:bodyPr/>
                    <a:lstStyle/>
                    <a:p>
                      <a:r>
                        <a:rPr lang="en-US" sz="1000"/>
                        <a:t>153</a:t>
                      </a:r>
                      <a:endParaRPr lang="en-US" sz="1000"/>
                    </a:p>
                  </a:txBody>
                  <a:tcPr/>
                </a:tc>
                <a:tc>
                  <a:txBody>
                    <a:bodyPr/>
                    <a:lstStyle/>
                    <a:p>
                      <a:r>
                        <a:rPr lang="en-US" sz="1000"/>
                        <a:t>23</a:t>
                      </a:r>
                      <a:endParaRPr lang="en-US" sz="1000"/>
                    </a:p>
                  </a:txBody>
                  <a:tcPr/>
                </a:tc>
                <a:tc>
                  <a:txBody>
                    <a:bodyPr/>
                    <a:lstStyle/>
                    <a:p>
                      <a:r>
                        <a:rPr lang="en-US" sz="1000"/>
                        <a:t>35</a:t>
                      </a:r>
                      <a:endParaRPr lang="en-US" sz="1000"/>
                    </a:p>
                  </a:txBody>
                  <a:tcPr/>
                </a:tc>
                <a:tc>
                  <a:txBody>
                    <a:bodyPr/>
                    <a:lstStyle/>
                    <a:p>
                      <a:r>
                        <a:rPr lang="en-US" sz="1000"/>
                        <a:t>0.5899%</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9666616"/>
                  </a:ext>
                </a:extLst>
              </a:tr>
              <a:tr h="370840">
                <a:tc>
                  <a:txBody>
                    <a:bodyPr/>
                    <a:lstStyle/>
                    <a:p>
                      <a:r>
                        <a:rPr lang="es-ES" sz="1000" b="1"/>
                        <a:t>Muni Rosario - 2016-12-19 18:19:00</a:t>
                      </a:r>
                      <a:r>
                        <a:rPr lang="es-ES" sz="1000"/>
                        <a:t>
Comienza la feria especial de Navidad de Economía Social 🎄🎉. Te esperamos en plaza San Martín donde emprendedores locales exhibirán sus productos. 
👉 19, 21 y 23 de diciembre, de 9 a 18 hs.
👉 24 de diciembre de 9 a 13 hs.
En estas fiestas realicemos un consumo saludable y responsable. bit.ly/2i7Xa9w</a:t>
                      </a:r>
                      <a:endParaRPr lang="en-US" sz="1000"/>
                    </a:p>
                  </a:txBody>
                  <a:tcPr/>
                </a:tc>
                <a:tc>
                  <a:txBody>
                    <a:bodyPr/>
                    <a:lstStyle/>
                    <a:p>
                      <a:r>
                        <a:rPr lang="en-US" sz="1000"/>
                        <a:t>207</a:t>
                      </a:r>
                      <a:endParaRPr lang="en-US" sz="1000"/>
                    </a:p>
                  </a:txBody>
                  <a:tcPr/>
                </a:tc>
                <a:tc>
                  <a:txBody>
                    <a:bodyPr/>
                    <a:lstStyle/>
                    <a:p>
                      <a:r>
                        <a:rPr lang="en-US" sz="1000"/>
                        <a:t>111</a:t>
                      </a:r>
                      <a:endParaRPr lang="en-US" sz="1000"/>
                    </a:p>
                  </a:txBody>
                  <a:tcPr/>
                </a:tc>
                <a:tc>
                  <a:txBody>
                    <a:bodyPr/>
                    <a:lstStyle/>
                    <a:p>
                      <a:r>
                        <a:rPr lang="en-US" sz="1000"/>
                        <a:t>4</a:t>
                      </a:r>
                      <a:endParaRPr lang="en-US" sz="1000"/>
                    </a:p>
                  </a:txBody>
                  <a:tcPr/>
                </a:tc>
                <a:tc>
                  <a:txBody>
                    <a:bodyPr/>
                    <a:lstStyle/>
                    <a:p>
                      <a:r>
                        <a:rPr lang="en-US" sz="1000"/>
                        <a:t>92</a:t>
                      </a:r>
                      <a:endParaRPr lang="en-US" sz="1000"/>
                    </a:p>
                  </a:txBody>
                  <a:tcPr/>
                </a:tc>
                <a:tc>
                  <a:txBody>
                    <a:bodyPr/>
                    <a:lstStyle/>
                    <a:p>
                      <a:r>
                        <a:rPr lang="en-US" sz="1000"/>
                        <a:t>0.2899%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49354028"/>
                  </a:ext>
                </a:extLst>
              </a:tr>
              <a:tr h="370840">
                <a:tc>
                  <a:txBody>
                    <a:bodyPr/>
                    <a:lstStyle/>
                    <a:p>
                      <a:r>
                        <a:rPr lang="es-ES" sz="1000" b="1"/>
                        <a:t>Secretaría de Ambiente y Espacio Público Rosario - 2016-12-21 19:00:00</a:t>
                      </a:r>
                      <a:r>
                        <a:rPr lang="es-ES" sz="1000"/>
                        <a:t>
El viernes 23 de 9 a 19:30 y el sábado 24 de 9 a 13, los huerteros del   Cinturón Verde Rosario, estarán vendiendo hortalizas producidas sin usar agroquimicos en la feria de Navidad de la plaza San Martín.</a:t>
                      </a:r>
                      <a:endParaRPr lang="en-US" sz="1000"/>
                    </a:p>
                  </a:txBody>
                  <a:tcPr/>
                </a:tc>
                <a:tc>
                  <a:txBody>
                    <a:bodyPr/>
                    <a:lstStyle/>
                    <a:p>
                      <a:r>
                        <a:rPr lang="en-US" sz="1000"/>
                        <a:t>204</a:t>
                      </a:r>
                      <a:endParaRPr lang="en-US" sz="1000"/>
                    </a:p>
                  </a:txBody>
                  <a:tcPr/>
                </a:tc>
                <a:tc>
                  <a:txBody>
                    <a:bodyPr/>
                    <a:lstStyle/>
                    <a:p>
                      <a:r>
                        <a:rPr lang="en-US" sz="1000"/>
                        <a:t>84</a:t>
                      </a:r>
                      <a:endParaRPr lang="en-US" sz="1000"/>
                    </a:p>
                  </a:txBody>
                  <a:tcPr/>
                </a:tc>
                <a:tc>
                  <a:txBody>
                    <a:bodyPr/>
                    <a:lstStyle/>
                    <a:p>
                      <a:r>
                        <a:rPr lang="en-US" sz="1000"/>
                        <a:t>16</a:t>
                      </a:r>
                      <a:endParaRPr lang="en-US" sz="1000"/>
                    </a:p>
                  </a:txBody>
                  <a:tcPr/>
                </a:tc>
                <a:tc>
                  <a:txBody>
                    <a:bodyPr/>
                    <a:lstStyle/>
                    <a:p>
                      <a:r>
                        <a:rPr lang="en-US" sz="1000"/>
                        <a:t>104</a:t>
                      </a:r>
                      <a:endParaRPr lang="en-US" sz="1000"/>
                    </a:p>
                  </a:txBody>
                  <a:tcPr/>
                </a:tc>
                <a:tc>
                  <a:txBody>
                    <a:bodyPr/>
                    <a:lstStyle/>
                    <a:p>
                      <a:r>
                        <a:rPr lang="en-US" sz="1000"/>
                        <a:t>0.5701%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700716844"/>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3954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99527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482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03407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5474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365111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65357672"/>
                    </a:ext>
                  </a:extLst>
                </a:gridCol>
                <a:gridCol w="1645920">
                  <a:extLst>
                    <a:ext uri="{9D8B030D-6E8A-4147-A177-3AD203B41FA5}">
                      <a16:colId xmlns:a16="http://schemas.microsoft.com/office/drawing/2014/main" val="552868005"/>
                    </a:ext>
                  </a:extLst>
                </a:gridCol>
                <a:gridCol w="822960">
                  <a:extLst>
                    <a:ext uri="{9D8B030D-6E8A-4147-A177-3AD203B41FA5}">
                      <a16:colId xmlns:a16="http://schemas.microsoft.com/office/drawing/2014/main" val="2305095484"/>
                    </a:ext>
                  </a:extLst>
                </a:gridCol>
                <a:gridCol w="822960">
                  <a:extLst>
                    <a:ext uri="{9D8B030D-6E8A-4147-A177-3AD203B41FA5}">
                      <a16:colId xmlns:a16="http://schemas.microsoft.com/office/drawing/2014/main" val="3655425055"/>
                    </a:ext>
                  </a:extLst>
                </a:gridCol>
                <a:gridCol w="822960">
                  <a:extLst>
                    <a:ext uri="{9D8B030D-6E8A-4147-A177-3AD203B41FA5}">
                      <a16:colId xmlns:a16="http://schemas.microsoft.com/office/drawing/2014/main" val="1147424306"/>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2655810735"/>
                  </a:ext>
                </a:extLst>
              </a:tr>
              <a:tr h="370840">
                <a:tc>
                  <a:txBody>
                    <a:bodyPr/>
                    <a:lstStyle/>
                    <a:p>
                      <a:r>
                        <a:rPr lang="es-ES" sz="1000" b="1"/>
                        <a:t>Movilidad Rosario</a:t>
                      </a:r>
                      <a:r>
                        <a:rPr lang="es-ES" sz="1000"/>
                        <a:t> was asked by </a:t>
                      </a:r>
                      <a:r>
                        <a:rPr lang="es-ES" sz="1000" b="1"/>
                        <a:t>Gri Gago - 2016-12-21 18:16:30</a:t>
                      </a:r>
                      <a:r>
                        <a:rPr lang="es-ES" sz="1000"/>
                        <a:t>
me tomé un taxi para llegar fresca y a horario a mi trabajo, en ov lagos y virasoro, para ir a Mirte y Rioja. El sr al llegar al centro, se encuentra con que hay congestión de tránsito. En San Luis y Entre Rios me pregunta si me puede dejar ahi. Obviamente le dije que no, que me tomaba un taxi porque iba a trabajar, para no llegar tarde ni muerta de calor. Por supuesto, no le importó ni medio, y dobló en entre rio, y me hizo bajar ahi. No solo le importé 3 cominos mi horairo, sino mucho menos mi salud. 35º a la sombra, y me hace caminar "porque el transito es un caos". Es una joda?
Esto fue hoy 21/12/16 a las 15.22 (hora del ticket). Chapa nº 0679
es una falta de respeto un servicio asi
(tambien es inadmisible que los zorros, un dia como hoy, en Mitre y San Luis se pongan a parar motos)</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552466653"/>
                  </a:ext>
                </a:extLst>
              </a:tr>
              <a:tr h="370840">
                <a:tc>
                  <a:txBody>
                    <a:bodyPr/>
                    <a:lstStyle/>
                    <a:p>
                      <a:r>
                        <a:rPr lang="es-ES" sz="1000" b="1"/>
                        <a:t>Movilidad Rosario</a:t>
                      </a:r>
                      <a:r>
                        <a:rPr lang="es-ES" sz="1000"/>
                        <a:t> was asked by </a:t>
                      </a:r>
                      <a:r>
                        <a:rPr lang="es-ES" sz="1000" b="1"/>
                        <a:t>Silvia MP - 2016-12-18 18:35:45</a:t>
                      </a:r>
                      <a:r>
                        <a:rPr lang="es-ES" sz="1000"/>
                        <a:t>
Mañana lunes 19 hay paro de colectivos hasta las 12 del mediodía en todas las líneas? Gracias</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560503585"/>
                  </a:ext>
                </a:extLst>
              </a:tr>
              <a:tr h="370840">
                <a:tc>
                  <a:txBody>
                    <a:bodyPr/>
                    <a:lstStyle/>
                    <a:p>
                      <a:r>
                        <a:rPr lang="es-ES" sz="1000" b="1"/>
                        <a:t>Pablo Javkin</a:t>
                      </a:r>
                      <a:r>
                        <a:rPr lang="es-ES" sz="1000"/>
                        <a:t> was asked by </a:t>
                      </a:r>
                      <a:r>
                        <a:rPr lang="es-ES" sz="1000" b="1"/>
                        <a:t>Mariana Elizabeth Gentili - 2016-12-13 21:25:28</a:t>
                      </a:r>
                      <a:r>
                        <a:rPr lang="es-ES" sz="1000"/>
                        <a:t>
DIFUNDIR CON SUMA URGENCIA POR FAVOR EN EL DIA DE LA FECHA 10/12/16 A LAS 20:16 HORAS MOMENTO EN QUE INGRESO AL DEPARTAMENTO QUE HABITO CON MIS 2 HIJOS MENORES DE EDAD,SE ENCONTRABAN ESTOS MAL VIVIENTES DE NOMBRE HUGO PADRE DE GISELA ZARATE DELINCUENTE DENUNCIADA FUNCIONARIA PUBLICA Policía Federal Argentina esposa de DAVID FONTANA DELINCUENTE DENUNCIADO FUNCIONARIO PUBLICO Policia Federal Argentina,cuando refiere en voz alta:...GUARDA QUE AHI VIENE!! Y SU HIJO LADRON DENUNCIADO DE NOMBRE Aaron Nicolas DESAFIANDOME SIN DARME EL PASO,JUNTO A SU MADRE DELINCUENTE DENUNCIADA MADRE DE GISELA ZARATE Y MACARENA LADRONA DENUNCIADA///..Difundir con SUMA URGENCIA POR FAVOR,en el dia de la fecha 19/11/16 a las 20 horas al ingresar al departamento que habito con mis 2 hijos menores de edad se encontraban en la puerta de ingreso estos DELINCUENTES LADRONES DENUNCIADOS de nombre Aaron Nicolas y el MINI DISCIPULO hostiigandome,cuando subo las escaleras baja este COBARDE VIOLENTO DE GENERO Y MENORES </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058047973"/>
                  </a:ext>
                </a:extLst>
              </a:tr>
              <a:tr h="370840">
                <a:tc>
                  <a:txBody>
                    <a:bodyPr/>
                    <a:lstStyle/>
                    <a:p>
                      <a:r>
                        <a:rPr lang="es-ES" sz="1000" b="1"/>
                        <a:t>Movilidad Rosario</a:t>
                      </a:r>
                      <a:r>
                        <a:rPr lang="es-ES" sz="1000"/>
                        <a:t> was asked by </a:t>
                      </a:r>
                      <a:r>
                        <a:rPr lang="es-ES" sz="1000" b="1"/>
                        <a:t>Mara Lemel - 2016-12-11 13:00:09</a:t>
                      </a:r>
                      <a:r>
                        <a:rPr lang="es-ES" sz="1000"/>
                        <a:t>
¿Seguro que el 147 atiende los 365 días del año las 24 hs?
Hace al menos 20 minutos que estoy esperando ser atendida.
Vergonzoso.</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809910895"/>
                  </a:ext>
                </a:extLst>
              </a:tr>
              <a:tr h="370840">
                <a:tc>
                  <a:txBody>
                    <a:bodyPr/>
                    <a:lstStyle/>
                    <a:p>
                      <a:r>
                        <a:rPr lang="es-ES" sz="1000" b="1"/>
                        <a:t>Secretaría de Ambiente y Espacio Público Rosario</a:t>
                      </a:r>
                      <a:r>
                        <a:rPr lang="es-ES" sz="1000"/>
                        <a:t> was asked by </a:t>
                      </a:r>
                      <a:r>
                        <a:rPr lang="es-ES" sz="1000" b="1"/>
                        <a:t>Antonia Isabel - 2016-12-05 19:16:33</a:t>
                      </a:r>
                      <a:r>
                        <a:rPr lang="es-ES" sz="1000"/>
                        <a:t>
ROSARIO, CIUDAD SANA, CIUDAD LIMPIA...!!!! De que me hablan?
Yo diria ciudad gobernada por ineptos y eso desde hace muchos años..!!!!!
Lo unico que les interesa a nuestros gobernantes municipales es recaudar fondos para sus arcas.
Hace 5 meses que en mi zona no tenemos contenedores de basura en 3 cuadras a la redonda, motivo por el cual debemos llevar los residuos domiciliarios a 4 cuadras de distancia, por lo cual, los vecinos de la cuadra a lo cual lo llenamos de basura protestan y en su justa razon, cada uno deberia tener el suyo, ya que religiosamente pagamos ALUMBRADO, BARRIDO Y LIMPIEZA.
Las cloacas estan tapadas, emanan un olor nauseabundo, por ese motivo las cucarachas y ratones, estan de parabienes, y a consecuencia de eso, ahora tambien alacranes.
¿ ESTO ES CIUDAD LIMPIA? Por favor...!!!!!
Espero que se pongan las pilas y empiecen a pensar tambien un poco en los barrios, que Rosario no termina en Cordoba y Corrientes.
Esto esta sucediendo en las calles delimitadas por Tte Agn</a:t>
                      </a:r>
                      <a:endParaRPr lang="en-US" sz="1000"/>
                    </a:p>
                  </a:txBody>
                  <a:tcPr/>
                </a:tc>
                <a:tc>
                  <a:txBody>
                    <a:bodyPr/>
                    <a:lstStyle/>
                    <a:p>
                      <a:r>
                        <a:rPr lang="en-US" sz="1000"/>
                        <a:t>11/12/2016 16:50:42</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042477347"/>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9159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87008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23539065"/>
                    </a:ext>
                  </a:extLst>
                </a:gridCol>
                <a:gridCol w="2468880">
                  <a:extLst>
                    <a:ext uri="{9D8B030D-6E8A-4147-A177-3AD203B41FA5}">
                      <a16:colId xmlns:a16="http://schemas.microsoft.com/office/drawing/2014/main" val="2833548530"/>
                    </a:ext>
                  </a:extLst>
                </a:gridCol>
                <a:gridCol w="822960">
                  <a:extLst>
                    <a:ext uri="{9D8B030D-6E8A-4147-A177-3AD203B41FA5}">
                      <a16:colId xmlns:a16="http://schemas.microsoft.com/office/drawing/2014/main" val="2296805298"/>
                    </a:ext>
                  </a:extLst>
                </a:gridCol>
                <a:gridCol w="822960">
                  <a:extLst>
                    <a:ext uri="{9D8B030D-6E8A-4147-A177-3AD203B41FA5}">
                      <a16:colId xmlns:a16="http://schemas.microsoft.com/office/drawing/2014/main" val="2509679764"/>
                    </a:ext>
                  </a:extLst>
                </a:gridCol>
                <a:gridCol w="822960">
                  <a:extLst>
                    <a:ext uri="{9D8B030D-6E8A-4147-A177-3AD203B41FA5}">
                      <a16:colId xmlns:a16="http://schemas.microsoft.com/office/drawing/2014/main" val="1126094644"/>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3413436297"/>
                  </a:ext>
                </a:extLst>
              </a:tr>
              <a:tr h="370840">
                <a:tc>
                  <a:txBody>
                    <a:bodyPr/>
                    <a:lstStyle/>
                    <a:p>
                      <a:r>
                        <a:rPr lang="en-US" sz="1000"/>
                        <a:t>Hermes Navarro</a:t>
                      </a:r>
                      <a:endParaRPr lang="en-US" sz="1000"/>
                    </a:p>
                  </a:txBody>
                  <a:tcPr/>
                </a:tc>
                <a:tc>
                  <a:txBody>
                    <a:bodyPr/>
                    <a:lstStyle/>
                    <a:p>
                      <a:r>
                        <a:rPr lang="en-US" sz="1000"/>
                        <a:t>Mónica Fein (63)</a:t>
                      </a:r>
                      <a:endParaRPr lang="en-US" sz="1000"/>
                    </a:p>
                  </a:txBody>
                  <a:tcPr/>
                </a:tc>
                <a:tc>
                  <a:txBody>
                    <a:bodyPr/>
                    <a:lstStyle/>
                    <a:p>
                      <a:r>
                        <a:rPr lang="en-US" sz="1000"/>
                        <a:t>0</a:t>
                      </a:r>
                      <a:endParaRPr lang="en-US" sz="1000"/>
                    </a:p>
                  </a:txBody>
                  <a:tcPr/>
                </a:tc>
                <a:tc>
                  <a:txBody>
                    <a:bodyPr/>
                    <a:lstStyle/>
                    <a:p>
                      <a:r>
                        <a:rPr lang="en-US" sz="1000"/>
                        <a:t>63</a:t>
                      </a:r>
                      <a:endParaRPr lang="en-US" sz="1000"/>
                    </a:p>
                  </a:txBody>
                  <a:tcPr/>
                </a:tc>
                <a:tc>
                  <a:txBody>
                    <a:bodyPr/>
                    <a:lstStyle/>
                    <a:p>
                      <a:r>
                        <a:rPr lang="en-US" sz="1000"/>
                        <a:t>63</a:t>
                      </a:r>
                      <a:endParaRPr lang="en-US" sz="1000"/>
                    </a:p>
                  </a:txBody>
                  <a:tcPr/>
                </a:tc>
                <a:extLst>
                  <a:ext uri="{0D108BD9-81ED-4DB2-BD59-A6C34878D82A}">
                    <a16:rowId xmlns:a16="http://schemas.microsoft.com/office/drawing/2014/main" val="909450496"/>
                  </a:ext>
                </a:extLst>
              </a:tr>
              <a:tr h="370840">
                <a:tc>
                  <a:txBody>
                    <a:bodyPr/>
                    <a:lstStyle/>
                    <a:p>
                      <a:r>
                        <a:rPr lang="en-US" sz="1000"/>
                        <a:t>Marisa Mascanfroni</a:t>
                      </a:r>
                      <a:endParaRPr lang="en-US" sz="1000"/>
                    </a:p>
                  </a:txBody>
                  <a:tcPr/>
                </a:tc>
                <a:tc>
                  <a:txBody>
                    <a:bodyPr/>
                    <a:lstStyle/>
                    <a:p>
                      <a:r>
                        <a:rPr lang="en-US" sz="1000"/>
                        <a:t>Muni Rosario (12)</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3050121384"/>
                  </a:ext>
                </a:extLst>
              </a:tr>
              <a:tr h="370840">
                <a:tc>
                  <a:txBody>
                    <a:bodyPr/>
                    <a:lstStyle/>
                    <a:p>
                      <a:r>
                        <a:rPr lang="en-US" sz="1000"/>
                        <a:t>Harpo Marx</a:t>
                      </a:r>
                      <a:endParaRPr lang="en-US" sz="1000"/>
                    </a:p>
                  </a:txBody>
                  <a:tcPr/>
                </a:tc>
                <a:tc>
                  <a:txBody>
                    <a:bodyPr/>
                    <a:lstStyle/>
                    <a:p>
                      <a:r>
                        <a:rPr lang="en-US" sz="1000"/>
                        <a:t>Mónica Fein (12)</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443270582"/>
                  </a:ext>
                </a:extLst>
              </a:tr>
              <a:tr h="370840">
                <a:tc>
                  <a:txBody>
                    <a:bodyPr/>
                    <a:lstStyle/>
                    <a:p>
                      <a:r>
                        <a:rPr lang="en-US" sz="1000"/>
                        <a:t>Carlos Benzaquen</a:t>
                      </a:r>
                      <a:endParaRPr lang="en-US" sz="1000"/>
                    </a:p>
                  </a:txBody>
                  <a:tcPr/>
                </a:tc>
                <a:tc>
                  <a:txBody>
                    <a:bodyPr/>
                    <a:lstStyle/>
                    <a:p>
                      <a:r>
                        <a:rPr lang="en-US" sz="1000"/>
                        <a:t>Muni Rosario (11)</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3298049492"/>
                  </a:ext>
                </a:extLst>
              </a:tr>
              <a:tr h="370840">
                <a:tc>
                  <a:txBody>
                    <a:bodyPr/>
                    <a:lstStyle/>
                    <a:p>
                      <a:r>
                        <a:rPr lang="en-US" sz="1000"/>
                        <a:t>Silvia Franzese-Franchu</a:t>
                      </a:r>
                      <a:endParaRPr lang="en-US" sz="1000"/>
                    </a:p>
                  </a:txBody>
                  <a:tcPr/>
                </a:tc>
                <a:tc>
                  <a:txBody>
                    <a:bodyPr/>
                    <a:lstStyle/>
                    <a:p>
                      <a:r>
                        <a:rPr lang="en-US" sz="1000"/>
                        <a:t>Muni Rosario (11)</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2684989839"/>
                  </a:ext>
                </a:extLst>
              </a:tr>
              <a:tr h="370840">
                <a:tc>
                  <a:txBody>
                    <a:bodyPr/>
                    <a:lstStyle/>
                    <a:p>
                      <a:r>
                        <a:rPr lang="en-US" sz="1000"/>
                        <a:t>Leand Leanny</a:t>
                      </a:r>
                      <a:endParaRPr lang="en-US" sz="1000"/>
                    </a:p>
                  </a:txBody>
                  <a:tcPr/>
                </a:tc>
                <a:tc>
                  <a:txBody>
                    <a:bodyPr/>
                    <a:lstStyle/>
                    <a:p>
                      <a:r>
                        <a:rPr lang="en-US" sz="1000"/>
                        <a:t>Muni Rosario (10)</a:t>
                      </a:r>
                      <a:endParaRPr lang="en-US" sz="1000"/>
                    </a:p>
                  </a:txBody>
                  <a:tcPr/>
                </a:tc>
                <a:tc>
                  <a:txBody>
                    <a:bodyPr/>
                    <a:lstStyle/>
                    <a:p>
                      <a:r>
                        <a:rPr lang="en-US" sz="1000"/>
                        <a:t>0</a:t>
                      </a:r>
                      <a:endParaRPr lang="en-US" sz="1000"/>
                    </a:p>
                  </a:txBody>
                  <a:tcPr/>
                </a:tc>
                <a:tc>
                  <a:txBody>
                    <a:bodyPr/>
                    <a:lstStyle/>
                    <a:p>
                      <a:r>
                        <a:rPr lang="en-US" sz="1000"/>
                        <a:t>10</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652267095"/>
                  </a:ext>
                </a:extLst>
              </a:tr>
              <a:tr h="370840">
                <a:tc>
                  <a:txBody>
                    <a:bodyPr/>
                    <a:lstStyle/>
                    <a:p>
                      <a:r>
                        <a:rPr lang="en-US" sz="1000"/>
                        <a:t>Andreina Moscoloni</a:t>
                      </a:r>
                      <a:endParaRPr lang="en-US" sz="1000"/>
                    </a:p>
                  </a:txBody>
                  <a:tcPr/>
                </a:tc>
                <a:tc>
                  <a:txBody>
                    <a:bodyPr/>
                    <a:lstStyle/>
                    <a:p>
                      <a:r>
                        <a:rPr lang="en-US" sz="1000"/>
                        <a:t>Mónica Fein (10)</a:t>
                      </a:r>
                      <a:endParaRPr lang="en-US" sz="1000"/>
                    </a:p>
                  </a:txBody>
                  <a:tcPr/>
                </a:tc>
                <a:tc>
                  <a:txBody>
                    <a:bodyPr/>
                    <a:lstStyle/>
                    <a:p>
                      <a:r>
                        <a:rPr lang="en-US" sz="1000"/>
                        <a:t>0</a:t>
                      </a:r>
                      <a:endParaRPr lang="en-US" sz="1000"/>
                    </a:p>
                  </a:txBody>
                  <a:tcPr/>
                </a:tc>
                <a:tc>
                  <a:txBody>
                    <a:bodyPr/>
                    <a:lstStyle/>
                    <a:p>
                      <a:r>
                        <a:rPr lang="en-US" sz="1000"/>
                        <a:t>10</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947763708"/>
                  </a:ext>
                </a:extLst>
              </a:tr>
              <a:tr h="370840">
                <a:tc>
                  <a:txBody>
                    <a:bodyPr/>
                    <a:lstStyle/>
                    <a:p>
                      <a:r>
                        <a:rPr lang="en-US" sz="1000"/>
                        <a:t>Witty Påez Ormeño</a:t>
                      </a:r>
                      <a:endParaRPr lang="en-US" sz="1000"/>
                    </a:p>
                  </a:txBody>
                  <a:tcPr/>
                </a:tc>
                <a:tc>
                  <a:txBody>
                    <a:bodyPr/>
                    <a:lstStyle/>
                    <a:p>
                      <a:r>
                        <a:rPr lang="en-US" sz="1000"/>
                        <a:t>Mónica Fein (10)</a:t>
                      </a:r>
                      <a:endParaRPr lang="en-US" sz="1000"/>
                    </a:p>
                  </a:txBody>
                  <a:tcPr/>
                </a:tc>
                <a:tc>
                  <a:txBody>
                    <a:bodyPr/>
                    <a:lstStyle/>
                    <a:p>
                      <a:r>
                        <a:rPr lang="en-US" sz="1000"/>
                        <a:t>0</a:t>
                      </a:r>
                      <a:endParaRPr lang="en-US" sz="1000"/>
                    </a:p>
                  </a:txBody>
                  <a:tcPr/>
                </a:tc>
                <a:tc>
                  <a:txBody>
                    <a:bodyPr/>
                    <a:lstStyle/>
                    <a:p>
                      <a:r>
                        <a:rPr lang="en-US" sz="1000"/>
                        <a:t>10</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2324455828"/>
                  </a:ext>
                </a:extLst>
              </a:tr>
              <a:tr h="370840">
                <a:tc>
                  <a:txBody>
                    <a:bodyPr/>
                    <a:lstStyle/>
                    <a:p>
                      <a:r>
                        <a:rPr lang="en-US" sz="1000"/>
                        <a:t>Elda Morist</a:t>
                      </a:r>
                      <a:endParaRPr lang="en-US" sz="1000"/>
                    </a:p>
                  </a:txBody>
                  <a:tcPr/>
                </a:tc>
                <a:tc>
                  <a:txBody>
                    <a:bodyPr/>
                    <a:lstStyle/>
                    <a:p>
                      <a:r>
                        <a:rPr lang="es-ES" sz="1000"/>
                        <a:t>Mónica Fein (4), Secretaría de Ambiente y Espacio Público Rosario (5)</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2558528991"/>
                  </a:ext>
                </a:extLst>
              </a:tr>
              <a:tr h="370840">
                <a:tc>
                  <a:txBody>
                    <a:bodyPr/>
                    <a:lstStyle/>
                    <a:p>
                      <a:r>
                        <a:rPr lang="en-US" sz="1000"/>
                        <a:t>Noes Bel</a:t>
                      </a:r>
                      <a:endParaRPr lang="en-US" sz="1000"/>
                    </a:p>
                  </a:txBody>
                  <a:tcPr/>
                </a:tc>
                <a:tc>
                  <a:txBody>
                    <a:bodyPr/>
                    <a:lstStyle/>
                    <a:p>
                      <a:r>
                        <a:rPr lang="en-US" sz="1000"/>
                        <a:t>Muni Rosario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2813395095"/>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84145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501747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80171742"/>
                    </a:ext>
                  </a:extLst>
                </a:gridCol>
                <a:gridCol w="2468880">
                  <a:extLst>
                    <a:ext uri="{9D8B030D-6E8A-4147-A177-3AD203B41FA5}">
                      <a16:colId xmlns:a16="http://schemas.microsoft.com/office/drawing/2014/main" val="2815302607"/>
                    </a:ext>
                  </a:extLst>
                </a:gridCol>
                <a:gridCol w="822960">
                  <a:extLst>
                    <a:ext uri="{9D8B030D-6E8A-4147-A177-3AD203B41FA5}">
                      <a16:colId xmlns:a16="http://schemas.microsoft.com/office/drawing/2014/main" val="2298938149"/>
                    </a:ext>
                  </a:extLst>
                </a:gridCol>
                <a:gridCol w="822960">
                  <a:extLst>
                    <a:ext uri="{9D8B030D-6E8A-4147-A177-3AD203B41FA5}">
                      <a16:colId xmlns:a16="http://schemas.microsoft.com/office/drawing/2014/main" val="14642360"/>
                    </a:ext>
                  </a:extLst>
                </a:gridCol>
                <a:gridCol w="822960">
                  <a:extLst>
                    <a:ext uri="{9D8B030D-6E8A-4147-A177-3AD203B41FA5}">
                      <a16:colId xmlns:a16="http://schemas.microsoft.com/office/drawing/2014/main" val="2743047657"/>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533450792"/>
                  </a:ext>
                </a:extLst>
              </a:tr>
              <a:tr h="370840">
                <a:tc>
                  <a:txBody>
                    <a:bodyPr/>
                    <a:lstStyle/>
                    <a:p>
                      <a:r>
                        <a:rPr lang="en-US" sz="1000"/>
                        <a:t>Pierina Pontoni</a:t>
                      </a:r>
                      <a:endParaRPr lang="en-US" sz="1000"/>
                    </a:p>
                  </a:txBody>
                  <a:tcPr/>
                </a:tc>
                <a:tc>
                  <a:txBody>
                    <a:bodyPr/>
                    <a:lstStyle/>
                    <a:p>
                      <a:r>
                        <a:rPr lang="en-US" sz="1000"/>
                        <a:t>Muni Rosario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3542665287"/>
                  </a:ext>
                </a:extLst>
              </a:tr>
              <a:tr h="370840">
                <a:tc>
                  <a:txBody>
                    <a:bodyPr/>
                    <a:lstStyle/>
                    <a:p>
                      <a:r>
                        <a:rPr lang="en-US" sz="1000"/>
                        <a:t>Sergio Juan Superti</a:t>
                      </a:r>
                      <a:endParaRPr lang="en-US" sz="1000"/>
                    </a:p>
                  </a:txBody>
                  <a:tcPr/>
                </a:tc>
                <a:tc>
                  <a:txBody>
                    <a:bodyPr/>
                    <a:lstStyle/>
                    <a:p>
                      <a:r>
                        <a:rPr lang="en-US" sz="1000"/>
                        <a:t>Mónica Fein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4184192415"/>
                  </a:ext>
                </a:extLst>
              </a:tr>
              <a:tr h="370840">
                <a:tc>
                  <a:txBody>
                    <a:bodyPr/>
                    <a:lstStyle/>
                    <a:p>
                      <a:r>
                        <a:rPr lang="en-US" sz="1000"/>
                        <a:t>Franco Pantano</a:t>
                      </a:r>
                      <a:endParaRPr lang="en-US" sz="1000"/>
                    </a:p>
                  </a:txBody>
                  <a:tcPr/>
                </a:tc>
                <a:tc>
                  <a:txBody>
                    <a:bodyPr/>
                    <a:lstStyle/>
                    <a:p>
                      <a:r>
                        <a:rPr lang="en-US" sz="1000"/>
                        <a:t>Mónica Fein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3059733636"/>
                  </a:ext>
                </a:extLst>
              </a:tr>
              <a:tr h="370840">
                <a:tc>
                  <a:txBody>
                    <a:bodyPr/>
                    <a:lstStyle/>
                    <a:p>
                      <a:r>
                        <a:rPr lang="en-US" sz="1000"/>
                        <a:t>Federico Brussa Hilligardt</a:t>
                      </a:r>
                      <a:endParaRPr lang="en-US" sz="1000"/>
                    </a:p>
                  </a:txBody>
                  <a:tcPr/>
                </a:tc>
                <a:tc>
                  <a:txBody>
                    <a:bodyPr/>
                    <a:lstStyle/>
                    <a:p>
                      <a:r>
                        <a:rPr lang="en-US" sz="1000"/>
                        <a:t>Pablo Javkin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1896296105"/>
                  </a:ext>
                </a:extLst>
              </a:tr>
              <a:tr h="370840">
                <a:tc>
                  <a:txBody>
                    <a:bodyPr/>
                    <a:lstStyle/>
                    <a:p>
                      <a:r>
                        <a:rPr lang="en-US" sz="1000"/>
                        <a:t>Florencia Muñoz</a:t>
                      </a:r>
                      <a:endParaRPr lang="en-US" sz="1000"/>
                    </a:p>
                  </a:txBody>
                  <a:tcPr/>
                </a:tc>
                <a:tc>
                  <a:txBody>
                    <a:bodyPr/>
                    <a:lstStyle/>
                    <a:p>
                      <a:r>
                        <a:rPr lang="en-US" sz="1000"/>
                        <a:t>Muni Rosario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2375136903"/>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60946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998</Words>
  <Application>Microsoft Office PowerPoint</Application>
  <PresentationFormat>On-screen Show (4:3)</PresentationFormat>
  <Paragraphs>511</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3</vt:lpstr>
      <vt:lpstr>Own Posts Table - 2 of 3</vt:lpstr>
      <vt:lpstr>Own Posts Table - 3 of 3</vt:lpstr>
      <vt:lpstr>Post Type Distribution</vt:lpstr>
      <vt:lpstr>Interaction Rate By Post Type</vt:lpstr>
      <vt:lpstr>Questions Table</vt:lpstr>
      <vt:lpstr>Key Influencers - 1 of 2</vt:lpstr>
      <vt:lpstr>Key Influencers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2016-12-31T23:12:01Z</dcterms:created>
  <dcterms:modified xsi:type="dcterms:W3CDTF">2016-12-31T23:13:00Z</dcterms:modified>
</cp:coreProperties>
</file>