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49235</c:v>
                </c:pt>
                <c:pt idx="1">
                  <c:v>49268</c:v>
                </c:pt>
                <c:pt idx="2">
                  <c:v>49307</c:v>
                </c:pt>
                <c:pt idx="3">
                  <c:v>49341</c:v>
                </c:pt>
                <c:pt idx="4">
                  <c:v>49405</c:v>
                </c:pt>
                <c:pt idx="5">
                  <c:v>49566</c:v>
                </c:pt>
                <c:pt idx="6">
                  <c:v>49634</c:v>
                </c:pt>
                <c:pt idx="7">
                  <c:v>49661</c:v>
                </c:pt>
                <c:pt idx="8">
                  <c:v>49688</c:v>
                </c:pt>
                <c:pt idx="9">
                  <c:v>49705</c:v>
                </c:pt>
                <c:pt idx="10">
                  <c:v>49728</c:v>
                </c:pt>
                <c:pt idx="11">
                  <c:v>49764</c:v>
                </c:pt>
                <c:pt idx="12">
                  <c:v>49806</c:v>
                </c:pt>
                <c:pt idx="13">
                  <c:v>49885</c:v>
                </c:pt>
                <c:pt idx="14">
                  <c:v>49950</c:v>
                </c:pt>
                <c:pt idx="15">
                  <c:v>49988</c:v>
                </c:pt>
                <c:pt idx="16">
                  <c:v>50022</c:v>
                </c:pt>
                <c:pt idx="17">
                  <c:v>50034</c:v>
                </c:pt>
                <c:pt idx="18">
                  <c:v>50071</c:v>
                </c:pt>
                <c:pt idx="19">
                  <c:v>50129</c:v>
                </c:pt>
                <c:pt idx="20">
                  <c:v>50204</c:v>
                </c:pt>
                <c:pt idx="21">
                  <c:v>50253</c:v>
                </c:pt>
                <c:pt idx="22">
                  <c:v>50283</c:v>
                </c:pt>
                <c:pt idx="23">
                  <c:v>50300</c:v>
                </c:pt>
                <c:pt idx="24">
                  <c:v>50314</c:v>
                </c:pt>
                <c:pt idx="25">
                  <c:v>50442</c:v>
                </c:pt>
                <c:pt idx="26">
                  <c:v>50535</c:v>
                </c:pt>
                <c:pt idx="27">
                  <c:v>50647</c:v>
                </c:pt>
                <c:pt idx="28">
                  <c:v>50733</c:v>
                </c:pt>
                <c:pt idx="29">
                  <c:v>50791</c:v>
                </c:pt>
                <c:pt idx="30">
                  <c:v>50814</c:v>
                </c:pt>
              </c:numCache>
            </c:numRef>
          </c:val>
          <c:smooth val="0"/>
          <c:extLst>
            <c:ext xmlns:c16="http://schemas.microsoft.com/office/drawing/2014/chart" uri="{C3380CC4-5D6E-409C-BE32-E72D297353CC}">
              <c16:uniqueId val="{00000000-F243-4C7E-92DC-E52851390084}"/>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Sheet1!$C$2:$C$32</c:f>
              <c:numCache>
                <c:formatCode>General</c:formatCode>
                <c:ptCount val="31"/>
                <c:pt idx="0">
                  <c:v>90852</c:v>
                </c:pt>
                <c:pt idx="1">
                  <c:v>90890</c:v>
                </c:pt>
                <c:pt idx="2">
                  <c:v>90932</c:v>
                </c:pt>
                <c:pt idx="3">
                  <c:v>90958</c:v>
                </c:pt>
                <c:pt idx="4">
                  <c:v>91013</c:v>
                </c:pt>
                <c:pt idx="5">
                  <c:v>91085</c:v>
                </c:pt>
                <c:pt idx="6">
                  <c:v>91148</c:v>
                </c:pt>
                <c:pt idx="7">
                  <c:v>91191</c:v>
                </c:pt>
                <c:pt idx="8">
                  <c:v>91221</c:v>
                </c:pt>
                <c:pt idx="9">
                  <c:v>91242</c:v>
                </c:pt>
                <c:pt idx="10">
                  <c:v>91263</c:v>
                </c:pt>
                <c:pt idx="11">
                  <c:v>91339</c:v>
                </c:pt>
                <c:pt idx="12">
                  <c:v>91436</c:v>
                </c:pt>
                <c:pt idx="13">
                  <c:v>91505</c:v>
                </c:pt>
                <c:pt idx="14">
                  <c:v>91610</c:v>
                </c:pt>
                <c:pt idx="15">
                  <c:v>92568</c:v>
                </c:pt>
                <c:pt idx="16">
                  <c:v>93207</c:v>
                </c:pt>
                <c:pt idx="17">
                  <c:v>93588</c:v>
                </c:pt>
                <c:pt idx="18">
                  <c:v>93784</c:v>
                </c:pt>
                <c:pt idx="19">
                  <c:v>93932</c:v>
                </c:pt>
                <c:pt idx="20">
                  <c:v>94060</c:v>
                </c:pt>
                <c:pt idx="21">
                  <c:v>94283</c:v>
                </c:pt>
                <c:pt idx="22">
                  <c:v>94692</c:v>
                </c:pt>
                <c:pt idx="23">
                  <c:v>94975</c:v>
                </c:pt>
                <c:pt idx="24">
                  <c:v>95054</c:v>
                </c:pt>
                <c:pt idx="25">
                  <c:v>95171</c:v>
                </c:pt>
                <c:pt idx="26">
                  <c:v>95330</c:v>
                </c:pt>
                <c:pt idx="27">
                  <c:v>95450</c:v>
                </c:pt>
                <c:pt idx="28">
                  <c:v>95505</c:v>
                </c:pt>
                <c:pt idx="29">
                  <c:v>95556</c:v>
                </c:pt>
                <c:pt idx="30">
                  <c:v>95568</c:v>
                </c:pt>
              </c:numCache>
            </c:numRef>
          </c:val>
          <c:smooth val="0"/>
          <c:extLst>
            <c:ext xmlns:c16="http://schemas.microsoft.com/office/drawing/2014/chart" uri="{C3380CC4-5D6E-409C-BE32-E72D297353CC}">
              <c16:uniqueId val="{00000001-F243-4C7E-92DC-E52851390084}"/>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Sheet1!$D$2:$D$32</c:f>
              <c:numCache>
                <c:formatCode>General</c:formatCode>
                <c:ptCount val="31"/>
                <c:pt idx="0">
                  <c:v>8033</c:v>
                </c:pt>
                <c:pt idx="1">
                  <c:v>8032</c:v>
                </c:pt>
                <c:pt idx="2">
                  <c:v>8032</c:v>
                </c:pt>
                <c:pt idx="3">
                  <c:v>8036</c:v>
                </c:pt>
                <c:pt idx="4">
                  <c:v>8037</c:v>
                </c:pt>
                <c:pt idx="5">
                  <c:v>8040</c:v>
                </c:pt>
                <c:pt idx="6">
                  <c:v>8044</c:v>
                </c:pt>
                <c:pt idx="7">
                  <c:v>8046</c:v>
                </c:pt>
                <c:pt idx="8">
                  <c:v>8046</c:v>
                </c:pt>
                <c:pt idx="9">
                  <c:v>8047</c:v>
                </c:pt>
                <c:pt idx="10">
                  <c:v>8048</c:v>
                </c:pt>
                <c:pt idx="11">
                  <c:v>8051</c:v>
                </c:pt>
                <c:pt idx="12">
                  <c:v>8052</c:v>
                </c:pt>
                <c:pt idx="13">
                  <c:v>8050</c:v>
                </c:pt>
                <c:pt idx="14">
                  <c:v>8053</c:v>
                </c:pt>
                <c:pt idx="15">
                  <c:v>8055</c:v>
                </c:pt>
                <c:pt idx="16">
                  <c:v>8058</c:v>
                </c:pt>
                <c:pt idx="17">
                  <c:v>8058</c:v>
                </c:pt>
                <c:pt idx="18">
                  <c:v>8061</c:v>
                </c:pt>
                <c:pt idx="19">
                  <c:v>8062</c:v>
                </c:pt>
                <c:pt idx="20">
                  <c:v>8072</c:v>
                </c:pt>
                <c:pt idx="21">
                  <c:v>8078</c:v>
                </c:pt>
                <c:pt idx="22">
                  <c:v>8076</c:v>
                </c:pt>
                <c:pt idx="23">
                  <c:v>8077</c:v>
                </c:pt>
                <c:pt idx="24">
                  <c:v>8077</c:v>
                </c:pt>
                <c:pt idx="25">
                  <c:v>8076</c:v>
                </c:pt>
                <c:pt idx="26">
                  <c:v>8076</c:v>
                </c:pt>
                <c:pt idx="27">
                  <c:v>8077</c:v>
                </c:pt>
                <c:pt idx="28">
                  <c:v>8080</c:v>
                </c:pt>
                <c:pt idx="29">
                  <c:v>8081</c:v>
                </c:pt>
                <c:pt idx="30">
                  <c:v>8082</c:v>
                </c:pt>
              </c:numCache>
            </c:numRef>
          </c:val>
          <c:smooth val="0"/>
          <c:extLst>
            <c:ext xmlns:c16="http://schemas.microsoft.com/office/drawing/2014/chart" uri="{C3380CC4-5D6E-409C-BE32-E72D297353CC}">
              <c16:uniqueId val="{00000002-F243-4C7E-92DC-E52851390084}"/>
            </c:ext>
          </c:extLst>
        </c:ser>
        <c:dLbls>
          <c:showLegendKey val="0"/>
          <c:showVal val="0"/>
          <c:showCatName val="0"/>
          <c:showSerName val="0"/>
          <c:showPercent val="0"/>
          <c:showBubbleSize val="0"/>
        </c:dLbls>
        <c:smooth val="0"/>
        <c:axId val="232920112"/>
        <c:axId val="232918472"/>
      </c:lineChart>
      <c:catAx>
        <c:axId val="23292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18472"/>
        <c:crosses val="autoZero"/>
        <c:auto val="1"/>
        <c:lblAlgn val="ctr"/>
        <c:lblOffset val="100"/>
        <c:noMultiLvlLbl val="0"/>
      </c:catAx>
      <c:valAx>
        <c:axId val="23291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2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53.170499999999997</c:v>
                </c:pt>
                <c:pt idx="1">
                  <c:v>90.625</c:v>
                </c:pt>
                <c:pt idx="2">
                  <c:v>52.14</c:v>
                </c:pt>
                <c:pt idx="3">
                  <c:v>0</c:v>
                </c:pt>
                <c:pt idx="4">
                  <c:v>27.476500000000001</c:v>
                </c:pt>
                <c:pt idx="5">
                  <c:v>65.659099999999995</c:v>
                </c:pt>
                <c:pt idx="6">
                  <c:v>62.825800000000001</c:v>
                </c:pt>
              </c:numCache>
            </c:numRef>
          </c:val>
          <c:extLst>
            <c:ext xmlns:c16="http://schemas.microsoft.com/office/drawing/2014/chart" uri="{C3380CC4-5D6E-409C-BE32-E72D297353CC}">
              <c16:uniqueId val="{00000000-8DA5-4368-B5A7-A65C2F6C4AAD}"/>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Sheet1!$C$2:$C$8</c:f>
              <c:numCache>
                <c:formatCode>General</c:formatCode>
                <c:ptCount val="7"/>
                <c:pt idx="0">
                  <c:v>100</c:v>
                </c:pt>
                <c:pt idx="1">
                  <c:v>100</c:v>
                </c:pt>
                <c:pt idx="2">
                  <c:v>100</c:v>
                </c:pt>
                <c:pt idx="3">
                  <c:v>0</c:v>
                </c:pt>
                <c:pt idx="4">
                  <c:v>25.626799999999999</c:v>
                </c:pt>
                <c:pt idx="5">
                  <c:v>100</c:v>
                </c:pt>
                <c:pt idx="6">
                  <c:v>100</c:v>
                </c:pt>
              </c:numCache>
            </c:numRef>
          </c:val>
          <c:extLst>
            <c:ext xmlns:c16="http://schemas.microsoft.com/office/drawing/2014/chart" uri="{C3380CC4-5D6E-409C-BE32-E72D297353CC}">
              <c16:uniqueId val="{00000001-8DA5-4368-B5A7-A65C2F6C4AAD}"/>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Sheet1!$D$2:$D$8</c:f>
              <c:numCache>
                <c:formatCode>General</c:formatCode>
                <c:ptCount val="7"/>
                <c:pt idx="0">
                  <c:v>8.4567999999999994</c:v>
                </c:pt>
                <c:pt idx="1">
                  <c:v>12.5</c:v>
                </c:pt>
                <c:pt idx="2">
                  <c:v>4.2172000000000001</c:v>
                </c:pt>
                <c:pt idx="3">
                  <c:v>0</c:v>
                </c:pt>
                <c:pt idx="4">
                  <c:v>100</c:v>
                </c:pt>
                <c:pt idx="5">
                  <c:v>19.846299999999999</c:v>
                </c:pt>
                <c:pt idx="6">
                  <c:v>12.061500000000001</c:v>
                </c:pt>
              </c:numCache>
            </c:numRef>
          </c:val>
          <c:extLst>
            <c:ext xmlns:c16="http://schemas.microsoft.com/office/drawing/2014/chart" uri="{C3380CC4-5D6E-409C-BE32-E72D297353CC}">
              <c16:uniqueId val="{00000002-8DA5-4368-B5A7-A65C2F6C4AAD}"/>
            </c:ext>
          </c:extLst>
        </c:ser>
        <c:dLbls>
          <c:showLegendKey val="0"/>
          <c:showVal val="0"/>
          <c:showCatName val="0"/>
          <c:showSerName val="0"/>
          <c:showPercent val="0"/>
          <c:showBubbleSize val="0"/>
        </c:dLbls>
        <c:axId val="228313728"/>
        <c:axId val="228310120"/>
      </c:radarChart>
      <c:catAx>
        <c:axId val="22831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310120"/>
        <c:crosses val="autoZero"/>
        <c:auto val="1"/>
        <c:lblAlgn val="ctr"/>
        <c:lblOffset val="100"/>
        <c:noMultiLvlLbl val="0"/>
      </c:catAx>
      <c:valAx>
        <c:axId val="22831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31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48</c:v>
                </c:pt>
                <c:pt idx="1">
                  <c:v>33</c:v>
                </c:pt>
                <c:pt idx="2">
                  <c:v>39</c:v>
                </c:pt>
                <c:pt idx="3">
                  <c:v>34</c:v>
                </c:pt>
                <c:pt idx="4">
                  <c:v>64</c:v>
                </c:pt>
                <c:pt idx="5">
                  <c:v>161</c:v>
                </c:pt>
                <c:pt idx="6">
                  <c:v>68</c:v>
                </c:pt>
                <c:pt idx="7">
                  <c:v>27</c:v>
                </c:pt>
                <c:pt idx="8">
                  <c:v>27</c:v>
                </c:pt>
                <c:pt idx="9">
                  <c:v>17</c:v>
                </c:pt>
                <c:pt idx="10">
                  <c:v>23</c:v>
                </c:pt>
                <c:pt idx="11">
                  <c:v>36</c:v>
                </c:pt>
                <c:pt idx="12">
                  <c:v>42</c:v>
                </c:pt>
                <c:pt idx="13">
                  <c:v>79</c:v>
                </c:pt>
                <c:pt idx="14">
                  <c:v>65</c:v>
                </c:pt>
                <c:pt idx="15">
                  <c:v>38</c:v>
                </c:pt>
                <c:pt idx="16">
                  <c:v>34</c:v>
                </c:pt>
                <c:pt idx="17">
                  <c:v>12</c:v>
                </c:pt>
                <c:pt idx="18">
                  <c:v>37</c:v>
                </c:pt>
                <c:pt idx="19">
                  <c:v>58</c:v>
                </c:pt>
                <c:pt idx="20">
                  <c:v>75</c:v>
                </c:pt>
                <c:pt idx="21">
                  <c:v>49</c:v>
                </c:pt>
                <c:pt idx="22">
                  <c:v>30</c:v>
                </c:pt>
                <c:pt idx="23">
                  <c:v>17</c:v>
                </c:pt>
                <c:pt idx="24">
                  <c:v>14</c:v>
                </c:pt>
                <c:pt idx="25">
                  <c:v>128</c:v>
                </c:pt>
                <c:pt idx="26">
                  <c:v>93</c:v>
                </c:pt>
                <c:pt idx="27">
                  <c:v>112</c:v>
                </c:pt>
                <c:pt idx="28">
                  <c:v>86</c:v>
                </c:pt>
                <c:pt idx="29">
                  <c:v>58</c:v>
                </c:pt>
                <c:pt idx="30">
                  <c:v>23</c:v>
                </c:pt>
              </c:numCache>
            </c:numRef>
          </c:val>
          <c:smooth val="0"/>
          <c:extLst>
            <c:ext xmlns:c16="http://schemas.microsoft.com/office/drawing/2014/chart" uri="{C3380CC4-5D6E-409C-BE32-E72D297353CC}">
              <c16:uniqueId val="{00000000-C0EB-43D0-A021-E58F411E7ECF}"/>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Sheet1!$C$2:$C$32</c:f>
              <c:numCache>
                <c:formatCode>General</c:formatCode>
                <c:ptCount val="31"/>
                <c:pt idx="0">
                  <c:v>64</c:v>
                </c:pt>
                <c:pt idx="1">
                  <c:v>38</c:v>
                </c:pt>
                <c:pt idx="2">
                  <c:v>42</c:v>
                </c:pt>
                <c:pt idx="3">
                  <c:v>26</c:v>
                </c:pt>
                <c:pt idx="4">
                  <c:v>55</c:v>
                </c:pt>
                <c:pt idx="5">
                  <c:v>72</c:v>
                </c:pt>
                <c:pt idx="6">
                  <c:v>63</c:v>
                </c:pt>
                <c:pt idx="7">
                  <c:v>43</c:v>
                </c:pt>
                <c:pt idx="8">
                  <c:v>30</c:v>
                </c:pt>
                <c:pt idx="9">
                  <c:v>21</c:v>
                </c:pt>
                <c:pt idx="10">
                  <c:v>21</c:v>
                </c:pt>
                <c:pt idx="11">
                  <c:v>76</c:v>
                </c:pt>
                <c:pt idx="12">
                  <c:v>97</c:v>
                </c:pt>
                <c:pt idx="13">
                  <c:v>69</c:v>
                </c:pt>
                <c:pt idx="14">
                  <c:v>105</c:v>
                </c:pt>
                <c:pt idx="15">
                  <c:v>958</c:v>
                </c:pt>
                <c:pt idx="16">
                  <c:v>639</c:v>
                </c:pt>
                <c:pt idx="17">
                  <c:v>381</c:v>
                </c:pt>
                <c:pt idx="18">
                  <c:v>196</c:v>
                </c:pt>
                <c:pt idx="19">
                  <c:v>148</c:v>
                </c:pt>
                <c:pt idx="20">
                  <c:v>128</c:v>
                </c:pt>
                <c:pt idx="21">
                  <c:v>223</c:v>
                </c:pt>
                <c:pt idx="22">
                  <c:v>409</c:v>
                </c:pt>
                <c:pt idx="23">
                  <c:v>283</c:v>
                </c:pt>
                <c:pt idx="24">
                  <c:v>79</c:v>
                </c:pt>
                <c:pt idx="25">
                  <c:v>117</c:v>
                </c:pt>
                <c:pt idx="26">
                  <c:v>159</c:v>
                </c:pt>
                <c:pt idx="27">
                  <c:v>120</c:v>
                </c:pt>
                <c:pt idx="28">
                  <c:v>55</c:v>
                </c:pt>
                <c:pt idx="29">
                  <c:v>51</c:v>
                </c:pt>
                <c:pt idx="30">
                  <c:v>12</c:v>
                </c:pt>
              </c:numCache>
            </c:numRef>
          </c:val>
          <c:smooth val="0"/>
          <c:extLst>
            <c:ext xmlns:c16="http://schemas.microsoft.com/office/drawing/2014/chart" uri="{C3380CC4-5D6E-409C-BE32-E72D297353CC}">
              <c16:uniqueId val="{00000001-C0EB-43D0-A021-E58F411E7ECF}"/>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Sheet1!$D$2:$D$32</c:f>
              <c:numCache>
                <c:formatCode>General</c:formatCode>
                <c:ptCount val="31"/>
                <c:pt idx="0">
                  <c:v>2</c:v>
                </c:pt>
                <c:pt idx="1">
                  <c:v>-1</c:v>
                </c:pt>
                <c:pt idx="2">
                  <c:v>0</c:v>
                </c:pt>
                <c:pt idx="3">
                  <c:v>4</c:v>
                </c:pt>
                <c:pt idx="4">
                  <c:v>1</c:v>
                </c:pt>
                <c:pt idx="5">
                  <c:v>3</c:v>
                </c:pt>
                <c:pt idx="6">
                  <c:v>4</c:v>
                </c:pt>
                <c:pt idx="7">
                  <c:v>2</c:v>
                </c:pt>
                <c:pt idx="8">
                  <c:v>0</c:v>
                </c:pt>
                <c:pt idx="9">
                  <c:v>1</c:v>
                </c:pt>
                <c:pt idx="10">
                  <c:v>1</c:v>
                </c:pt>
                <c:pt idx="11">
                  <c:v>3</c:v>
                </c:pt>
                <c:pt idx="12">
                  <c:v>1</c:v>
                </c:pt>
                <c:pt idx="13">
                  <c:v>-2</c:v>
                </c:pt>
                <c:pt idx="14">
                  <c:v>3</c:v>
                </c:pt>
                <c:pt idx="15">
                  <c:v>2</c:v>
                </c:pt>
                <c:pt idx="16">
                  <c:v>3</c:v>
                </c:pt>
                <c:pt idx="17">
                  <c:v>0</c:v>
                </c:pt>
                <c:pt idx="18">
                  <c:v>3</c:v>
                </c:pt>
                <c:pt idx="19">
                  <c:v>1</c:v>
                </c:pt>
                <c:pt idx="20">
                  <c:v>10</c:v>
                </c:pt>
                <c:pt idx="21">
                  <c:v>6</c:v>
                </c:pt>
                <c:pt idx="22">
                  <c:v>-2</c:v>
                </c:pt>
                <c:pt idx="23">
                  <c:v>1</c:v>
                </c:pt>
                <c:pt idx="24">
                  <c:v>0</c:v>
                </c:pt>
                <c:pt idx="25">
                  <c:v>-1</c:v>
                </c:pt>
                <c:pt idx="26">
                  <c:v>0</c:v>
                </c:pt>
                <c:pt idx="27">
                  <c:v>1</c:v>
                </c:pt>
                <c:pt idx="28">
                  <c:v>3</c:v>
                </c:pt>
                <c:pt idx="29">
                  <c:v>1</c:v>
                </c:pt>
                <c:pt idx="30">
                  <c:v>1</c:v>
                </c:pt>
              </c:numCache>
            </c:numRef>
          </c:val>
          <c:smooth val="0"/>
          <c:extLst>
            <c:ext xmlns:c16="http://schemas.microsoft.com/office/drawing/2014/chart" uri="{C3380CC4-5D6E-409C-BE32-E72D297353CC}">
              <c16:uniqueId val="{00000002-C0EB-43D0-A021-E58F411E7ECF}"/>
            </c:ext>
          </c:extLst>
        </c:ser>
        <c:dLbls>
          <c:showLegendKey val="0"/>
          <c:showVal val="0"/>
          <c:showCatName val="0"/>
          <c:showSerName val="0"/>
          <c:showPercent val="0"/>
          <c:showBubbleSize val="0"/>
        </c:dLbls>
        <c:smooth val="0"/>
        <c:axId val="267159880"/>
        <c:axId val="267155944"/>
      </c:lineChart>
      <c:catAx>
        <c:axId val="26715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155944"/>
        <c:crosses val="autoZero"/>
        <c:auto val="1"/>
        <c:lblAlgn val="ctr"/>
        <c:lblOffset val="100"/>
        <c:noMultiLvlLbl val="0"/>
      </c:catAx>
      <c:valAx>
        <c:axId val="26715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15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66</c:v>
                </c:pt>
                <c:pt idx="1">
                  <c:v>89</c:v>
                </c:pt>
                <c:pt idx="2">
                  <c:v>84</c:v>
                </c:pt>
                <c:pt idx="3">
                  <c:v>55</c:v>
                </c:pt>
                <c:pt idx="4">
                  <c:v>37</c:v>
                </c:pt>
                <c:pt idx="5">
                  <c:v>26</c:v>
                </c:pt>
                <c:pt idx="6">
                  <c:v>21</c:v>
                </c:pt>
              </c:numCache>
            </c:numRef>
          </c:val>
          <c:extLst>
            <c:ext xmlns:c16="http://schemas.microsoft.com/office/drawing/2014/chart" uri="{C3380CC4-5D6E-409C-BE32-E72D297353CC}">
              <c16:uniqueId val="{00000000-5EE0-4201-B4BF-6FD298080803}"/>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111</c:v>
                </c:pt>
                <c:pt idx="1">
                  <c:v>119</c:v>
                </c:pt>
                <c:pt idx="2">
                  <c:v>95</c:v>
                </c:pt>
                <c:pt idx="3">
                  <c:v>98</c:v>
                </c:pt>
                <c:pt idx="4">
                  <c:v>297</c:v>
                </c:pt>
                <c:pt idx="5">
                  <c:v>199</c:v>
                </c:pt>
                <c:pt idx="6">
                  <c:v>127</c:v>
                </c:pt>
              </c:numCache>
            </c:numRef>
          </c:val>
          <c:extLst>
            <c:ext xmlns:c16="http://schemas.microsoft.com/office/drawing/2014/chart" uri="{C3380CC4-5D6E-409C-BE32-E72D297353CC}">
              <c16:uniqueId val="{00000001-5EE0-4201-B4BF-6FD298080803}"/>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3</c:v>
                </c:pt>
                <c:pt idx="3">
                  <c:v>3</c:v>
                </c:pt>
                <c:pt idx="4">
                  <c:v>0</c:v>
                </c:pt>
                <c:pt idx="5">
                  <c:v>1</c:v>
                </c:pt>
                <c:pt idx="6">
                  <c:v>1</c:v>
                </c:pt>
              </c:numCache>
            </c:numRef>
          </c:val>
          <c:extLst>
            <c:ext xmlns:c16="http://schemas.microsoft.com/office/drawing/2014/chart" uri="{C3380CC4-5D6E-409C-BE32-E72D297353CC}">
              <c16:uniqueId val="{00000002-5EE0-4201-B4BF-6FD298080803}"/>
            </c:ext>
          </c:extLst>
        </c:ser>
        <c:dLbls>
          <c:showLegendKey val="0"/>
          <c:showVal val="0"/>
          <c:showCatName val="0"/>
          <c:showSerName val="0"/>
          <c:showPercent val="0"/>
          <c:showBubbleSize val="0"/>
        </c:dLbls>
        <c:gapWidth val="219"/>
        <c:overlap val="-27"/>
        <c:axId val="267395632"/>
        <c:axId val="267394648"/>
      </c:barChart>
      <c:catAx>
        <c:axId val="26739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394648"/>
        <c:crosses val="autoZero"/>
        <c:auto val="1"/>
        <c:lblAlgn val="ctr"/>
        <c:lblOffset val="100"/>
        <c:noMultiLvlLbl val="0"/>
      </c:catAx>
      <c:valAx>
        <c:axId val="26739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39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1</c:v>
                </c:pt>
                <c:pt idx="2">
                  <c:v>1</c:v>
                </c:pt>
                <c:pt idx="3">
                  <c:v>1</c:v>
                </c:pt>
                <c:pt idx="4">
                  <c:v>2</c:v>
                </c:pt>
                <c:pt idx="5">
                  <c:v>1</c:v>
                </c:pt>
                <c:pt idx="6">
                  <c:v>1</c:v>
                </c:pt>
                <c:pt idx="7">
                  <c:v>1</c:v>
                </c:pt>
                <c:pt idx="8">
                  <c:v>1</c:v>
                </c:pt>
                <c:pt idx="9">
                  <c:v>1</c:v>
                </c:pt>
                <c:pt idx="10">
                  <c:v>1</c:v>
                </c:pt>
                <c:pt idx="11">
                  <c:v>1</c:v>
                </c:pt>
                <c:pt idx="12">
                  <c:v>1</c:v>
                </c:pt>
                <c:pt idx="13">
                  <c:v>1</c:v>
                </c:pt>
                <c:pt idx="14">
                  <c:v>1</c:v>
                </c:pt>
                <c:pt idx="15">
                  <c:v>1</c:v>
                </c:pt>
                <c:pt idx="16">
                  <c:v>0</c:v>
                </c:pt>
                <c:pt idx="17">
                  <c:v>0</c:v>
                </c:pt>
                <c:pt idx="18">
                  <c:v>2</c:v>
                </c:pt>
                <c:pt idx="19">
                  <c:v>1</c:v>
                </c:pt>
                <c:pt idx="20">
                  <c:v>1</c:v>
                </c:pt>
                <c:pt idx="21">
                  <c:v>1</c:v>
                </c:pt>
                <c:pt idx="22">
                  <c:v>1</c:v>
                </c:pt>
                <c:pt idx="23">
                  <c:v>1</c:v>
                </c:pt>
                <c:pt idx="24">
                  <c:v>0</c:v>
                </c:pt>
                <c:pt idx="25">
                  <c:v>1</c:v>
                </c:pt>
                <c:pt idx="26">
                  <c:v>1</c:v>
                </c:pt>
                <c:pt idx="27">
                  <c:v>1</c:v>
                </c:pt>
                <c:pt idx="28">
                  <c:v>1</c:v>
                </c:pt>
                <c:pt idx="29">
                  <c:v>1</c:v>
                </c:pt>
                <c:pt idx="30">
                  <c:v>0</c:v>
                </c:pt>
              </c:numCache>
            </c:numRef>
          </c:val>
          <c:smooth val="0"/>
          <c:extLst>
            <c:ext xmlns:c16="http://schemas.microsoft.com/office/drawing/2014/chart" uri="{C3380CC4-5D6E-409C-BE32-E72D297353CC}">
              <c16:uniqueId val="{00000000-0DEA-4E73-97A5-2B94B8DCF317}"/>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Sheet1!$C$2:$C$32</c:f>
              <c:numCache>
                <c:formatCode>General</c:formatCode>
                <c:ptCount val="31"/>
                <c:pt idx="0">
                  <c:v>2</c:v>
                </c:pt>
                <c:pt idx="1">
                  <c:v>1</c:v>
                </c:pt>
                <c:pt idx="2">
                  <c:v>0</c:v>
                </c:pt>
                <c:pt idx="3">
                  <c:v>0</c:v>
                </c:pt>
                <c:pt idx="4">
                  <c:v>2</c:v>
                </c:pt>
                <c:pt idx="5">
                  <c:v>1</c:v>
                </c:pt>
                <c:pt idx="6">
                  <c:v>1</c:v>
                </c:pt>
                <c:pt idx="7">
                  <c:v>0</c:v>
                </c:pt>
                <c:pt idx="8">
                  <c:v>1</c:v>
                </c:pt>
                <c:pt idx="9">
                  <c:v>0</c:v>
                </c:pt>
                <c:pt idx="10">
                  <c:v>0</c:v>
                </c:pt>
                <c:pt idx="11">
                  <c:v>2</c:v>
                </c:pt>
                <c:pt idx="12">
                  <c:v>2</c:v>
                </c:pt>
                <c:pt idx="13">
                  <c:v>2</c:v>
                </c:pt>
                <c:pt idx="14">
                  <c:v>2</c:v>
                </c:pt>
                <c:pt idx="15">
                  <c:v>2</c:v>
                </c:pt>
                <c:pt idx="16">
                  <c:v>0</c:v>
                </c:pt>
                <c:pt idx="17">
                  <c:v>1</c:v>
                </c:pt>
                <c:pt idx="18">
                  <c:v>1</c:v>
                </c:pt>
                <c:pt idx="19">
                  <c:v>2</c:v>
                </c:pt>
                <c:pt idx="20">
                  <c:v>2</c:v>
                </c:pt>
                <c:pt idx="21">
                  <c:v>1</c:v>
                </c:pt>
                <c:pt idx="22">
                  <c:v>0</c:v>
                </c:pt>
                <c:pt idx="23">
                  <c:v>1</c:v>
                </c:pt>
                <c:pt idx="24">
                  <c:v>0</c:v>
                </c:pt>
                <c:pt idx="25">
                  <c:v>1</c:v>
                </c:pt>
                <c:pt idx="26">
                  <c:v>1</c:v>
                </c:pt>
                <c:pt idx="27">
                  <c:v>1</c:v>
                </c:pt>
                <c:pt idx="28">
                  <c:v>2</c:v>
                </c:pt>
                <c:pt idx="29">
                  <c:v>1</c:v>
                </c:pt>
                <c:pt idx="30">
                  <c:v>0</c:v>
                </c:pt>
              </c:numCache>
            </c:numRef>
          </c:val>
          <c:smooth val="0"/>
          <c:extLst>
            <c:ext xmlns:c16="http://schemas.microsoft.com/office/drawing/2014/chart" uri="{C3380CC4-5D6E-409C-BE32-E72D297353CC}">
              <c16:uniqueId val="{00000001-0DEA-4E73-97A5-2B94B8DCF317}"/>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Sheet1!$D$2:$D$32</c:f>
              <c:numCache>
                <c:formatCode>General</c:formatCode>
                <c:ptCount val="31"/>
                <c:pt idx="0">
                  <c:v>0</c:v>
                </c:pt>
                <c:pt idx="1">
                  <c:v>1</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2-0DEA-4E73-97A5-2B94B8DCF317}"/>
            </c:ext>
          </c:extLst>
        </c:ser>
        <c:dLbls>
          <c:showLegendKey val="0"/>
          <c:showVal val="0"/>
          <c:showCatName val="0"/>
          <c:showSerName val="0"/>
          <c:showPercent val="0"/>
          <c:showBubbleSize val="0"/>
        </c:dLbls>
        <c:smooth val="0"/>
        <c:axId val="267383824"/>
        <c:axId val="267386776"/>
      </c:lineChart>
      <c:catAx>
        <c:axId val="267383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386776"/>
        <c:crosses val="autoZero"/>
        <c:auto val="1"/>
        <c:lblAlgn val="ctr"/>
        <c:lblOffset val="100"/>
        <c:noMultiLvlLbl val="0"/>
      </c:catAx>
      <c:valAx>
        <c:axId val="26738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38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4</c:v>
                </c:pt>
                <c:pt idx="2">
                  <c:v>4</c:v>
                </c:pt>
                <c:pt idx="3">
                  <c:v>5</c:v>
                </c:pt>
                <c:pt idx="4">
                  <c:v>5</c:v>
                </c:pt>
                <c:pt idx="5">
                  <c:v>3</c:v>
                </c:pt>
                <c:pt idx="6">
                  <c:v>2</c:v>
                </c:pt>
              </c:numCache>
            </c:numRef>
          </c:val>
          <c:extLst>
            <c:ext xmlns:c16="http://schemas.microsoft.com/office/drawing/2014/chart" uri="{C3380CC4-5D6E-409C-BE32-E72D297353CC}">
              <c16:uniqueId val="{00000000-38C7-4FE2-A1A4-F21FB2A227B4}"/>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c:v>
                </c:pt>
                <c:pt idx="1">
                  <c:v>6</c:v>
                </c:pt>
                <c:pt idx="2">
                  <c:v>6</c:v>
                </c:pt>
                <c:pt idx="3">
                  <c:v>7</c:v>
                </c:pt>
                <c:pt idx="4">
                  <c:v>5</c:v>
                </c:pt>
                <c:pt idx="5">
                  <c:v>1</c:v>
                </c:pt>
                <c:pt idx="6">
                  <c:v>1</c:v>
                </c:pt>
              </c:numCache>
            </c:numRef>
          </c:val>
          <c:extLst>
            <c:ext xmlns:c16="http://schemas.microsoft.com/office/drawing/2014/chart" uri="{C3380CC4-5D6E-409C-BE32-E72D297353CC}">
              <c16:uniqueId val="{00000001-38C7-4FE2-A1A4-F21FB2A227B4}"/>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2</c:v>
                </c:pt>
                <c:pt idx="3">
                  <c:v>0</c:v>
                </c:pt>
                <c:pt idx="4">
                  <c:v>1</c:v>
                </c:pt>
                <c:pt idx="5">
                  <c:v>0</c:v>
                </c:pt>
                <c:pt idx="6">
                  <c:v>0</c:v>
                </c:pt>
              </c:numCache>
            </c:numRef>
          </c:val>
          <c:extLst>
            <c:ext xmlns:c16="http://schemas.microsoft.com/office/drawing/2014/chart" uri="{C3380CC4-5D6E-409C-BE32-E72D297353CC}">
              <c16:uniqueId val="{00000002-38C7-4FE2-A1A4-F21FB2A227B4}"/>
            </c:ext>
          </c:extLst>
        </c:ser>
        <c:dLbls>
          <c:showLegendKey val="0"/>
          <c:showVal val="0"/>
          <c:showCatName val="0"/>
          <c:showSerName val="0"/>
          <c:showPercent val="0"/>
          <c:showBubbleSize val="0"/>
        </c:dLbls>
        <c:gapWidth val="219"/>
        <c:overlap val="-27"/>
        <c:axId val="267389728"/>
        <c:axId val="267387760"/>
      </c:barChart>
      <c:catAx>
        <c:axId val="267389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387760"/>
        <c:crosses val="autoZero"/>
        <c:auto val="1"/>
        <c:lblAlgn val="ctr"/>
        <c:lblOffset val="100"/>
        <c:noMultiLvlLbl val="0"/>
      </c:catAx>
      <c:valAx>
        <c:axId val="26738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38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1.0951409989872001</c:v>
                </c:pt>
                <c:pt idx="1">
                  <c:v>2.2154365904366</c:v>
                </c:pt>
                <c:pt idx="2">
                  <c:v>0.66767951383335999</c:v>
                </c:pt>
                <c:pt idx="3">
                  <c:v>0.48056932672316999</c:v>
                </c:pt>
                <c:pt idx="4">
                  <c:v>0.40460578922117002</c:v>
                </c:pt>
                <c:pt idx="5">
                  <c:v>0.78495655418732002</c:v>
                </c:pt>
                <c:pt idx="6">
                  <c:v>0.84259555413401999</c:v>
                </c:pt>
              </c:numCache>
            </c:numRef>
          </c:val>
          <c:extLst>
            <c:ext xmlns:c16="http://schemas.microsoft.com/office/drawing/2014/chart" uri="{C3380CC4-5D6E-409C-BE32-E72D297353CC}">
              <c16:uniqueId val="{00000000-A2FA-4D3C-9C8F-7E757B103CE8}"/>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0.43307227407645998</c:v>
                </c:pt>
                <c:pt idx="1">
                  <c:v>0.23852948539141</c:v>
                </c:pt>
                <c:pt idx="2">
                  <c:v>1.1078925723277</c:v>
                </c:pt>
                <c:pt idx="3">
                  <c:v>2.1414011372170001</c:v>
                </c:pt>
                <c:pt idx="4">
                  <c:v>0.15170046132389001</c:v>
                </c:pt>
                <c:pt idx="5">
                  <c:v>0.74348245896362997</c:v>
                </c:pt>
                <c:pt idx="6">
                  <c:v>0.17916532560883999</c:v>
                </c:pt>
              </c:numCache>
            </c:numRef>
          </c:val>
          <c:extLst>
            <c:ext xmlns:c16="http://schemas.microsoft.com/office/drawing/2014/chart" uri="{C3380CC4-5D6E-409C-BE32-E72D297353CC}">
              <c16:uniqueId val="{00000001-A2FA-4D3C-9C8F-7E757B103CE8}"/>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1.6135037855281</c:v>
                </c:pt>
                <c:pt idx="2">
                  <c:v>4.1889040585826001</c:v>
                </c:pt>
                <c:pt idx="4">
                  <c:v>3.3511232468660999</c:v>
                </c:pt>
              </c:numCache>
            </c:numRef>
          </c:val>
          <c:extLst>
            <c:ext xmlns:c16="http://schemas.microsoft.com/office/drawing/2014/chart" uri="{C3380CC4-5D6E-409C-BE32-E72D297353CC}">
              <c16:uniqueId val="{00000002-A2FA-4D3C-9C8F-7E757B103CE8}"/>
            </c:ext>
          </c:extLst>
        </c:ser>
        <c:dLbls>
          <c:showLegendKey val="0"/>
          <c:showVal val="0"/>
          <c:showCatName val="0"/>
          <c:showSerName val="0"/>
          <c:showPercent val="0"/>
          <c:showBubbleSize val="0"/>
        </c:dLbls>
        <c:gapWidth val="219"/>
        <c:overlap val="-27"/>
        <c:axId val="267392024"/>
        <c:axId val="267392680"/>
      </c:barChart>
      <c:catAx>
        <c:axId val="267392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392680"/>
        <c:crosses val="autoZero"/>
        <c:auto val="1"/>
        <c:lblAlgn val="ctr"/>
        <c:lblOffset val="100"/>
        <c:noMultiLvlLbl val="0"/>
      </c:catAx>
      <c:valAx>
        <c:axId val="26739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39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6</c:v>
                </c:pt>
                <c:pt idx="11">
                  <c:v>12</c:v>
                </c:pt>
                <c:pt idx="12">
                  <c:v>2</c:v>
                </c:pt>
                <c:pt idx="13">
                  <c:v>3</c:v>
                </c:pt>
                <c:pt idx="14">
                  <c:v>1</c:v>
                </c:pt>
                <c:pt idx="15">
                  <c:v>1</c:v>
                </c:pt>
                <c:pt idx="16">
                  <c:v>0</c:v>
                </c:pt>
                <c:pt idx="17">
                  <c:v>1</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0-D76B-402C-BD08-58D501637478}"/>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3</c:v>
                </c:pt>
                <c:pt idx="12">
                  <c:v>5</c:v>
                </c:pt>
                <c:pt idx="13">
                  <c:v>1</c:v>
                </c:pt>
                <c:pt idx="14">
                  <c:v>4</c:v>
                </c:pt>
                <c:pt idx="15">
                  <c:v>2</c:v>
                </c:pt>
                <c:pt idx="16">
                  <c:v>0</c:v>
                </c:pt>
                <c:pt idx="17">
                  <c:v>4</c:v>
                </c:pt>
                <c:pt idx="18">
                  <c:v>3</c:v>
                </c:pt>
                <c:pt idx="19">
                  <c:v>3</c:v>
                </c:pt>
                <c:pt idx="20">
                  <c:v>2</c:v>
                </c:pt>
                <c:pt idx="21">
                  <c:v>2</c:v>
                </c:pt>
                <c:pt idx="22">
                  <c:v>0</c:v>
                </c:pt>
                <c:pt idx="23">
                  <c:v>0</c:v>
                </c:pt>
              </c:numCache>
            </c:numRef>
          </c:val>
          <c:smooth val="0"/>
          <c:extLst>
            <c:ext xmlns:c16="http://schemas.microsoft.com/office/drawing/2014/chart" uri="{C3380CC4-5D6E-409C-BE32-E72D297353CC}">
              <c16:uniqueId val="{00000001-D76B-402C-BD08-58D501637478}"/>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1</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2-D76B-402C-BD08-58D501637478}"/>
            </c:ext>
          </c:extLst>
        </c:ser>
        <c:dLbls>
          <c:showLegendKey val="0"/>
          <c:showVal val="0"/>
          <c:showCatName val="0"/>
          <c:showSerName val="0"/>
          <c:showPercent val="0"/>
          <c:showBubbleSize val="0"/>
        </c:dLbls>
        <c:smooth val="0"/>
        <c:axId val="267395304"/>
        <c:axId val="267155288"/>
      </c:lineChart>
      <c:catAx>
        <c:axId val="267395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155288"/>
        <c:crosses val="autoZero"/>
        <c:auto val="1"/>
        <c:lblAlgn val="ctr"/>
        <c:lblOffset val="100"/>
        <c:noMultiLvlLbl val="0"/>
      </c:catAx>
      <c:valAx>
        <c:axId val="26715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39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1.3618093466915</c:v>
                </c:pt>
                <c:pt idx="11">
                  <c:v>0.60624845854914</c:v>
                </c:pt>
                <c:pt idx="12">
                  <c:v>0.52192693022976999</c:v>
                </c:pt>
                <c:pt idx="13">
                  <c:v>1.8137460755493999</c:v>
                </c:pt>
                <c:pt idx="14">
                  <c:v>0.49393084968104001</c:v>
                </c:pt>
                <c:pt idx="15">
                  <c:v>1.4258003879457</c:v>
                </c:pt>
                <c:pt idx="16">
                  <c:v>0</c:v>
                </c:pt>
                <c:pt idx="17">
                  <c:v>0.34795128681984999</c:v>
                </c:pt>
                <c:pt idx="18">
                  <c:v>1.839742436059</c:v>
                </c:pt>
                <c:pt idx="19">
                  <c:v>0.32595436638871</c:v>
                </c:pt>
                <c:pt idx="20">
                  <c:v>0.21397004419380999</c:v>
                </c:pt>
                <c:pt idx="21">
                  <c:v>0</c:v>
                </c:pt>
                <c:pt idx="22">
                  <c:v>0</c:v>
                </c:pt>
                <c:pt idx="23">
                  <c:v>0</c:v>
                </c:pt>
              </c:numCache>
            </c:numRef>
          </c:val>
          <c:smooth val="0"/>
          <c:extLst>
            <c:ext xmlns:c16="http://schemas.microsoft.com/office/drawing/2014/chart" uri="{C3380CC4-5D6E-409C-BE32-E72D297353CC}">
              <c16:uniqueId val="{00000000-991E-4F84-B4E2-70B8A515FA50}"/>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0.16310937986242999</c:v>
                </c:pt>
                <c:pt idx="11">
                  <c:v>0.19565971663321999</c:v>
                </c:pt>
                <c:pt idx="12">
                  <c:v>0.35969910611766998</c:v>
                </c:pt>
                <c:pt idx="13">
                  <c:v>0.11482041871895</c:v>
                </c:pt>
                <c:pt idx="14">
                  <c:v>1.0272135123243999</c:v>
                </c:pt>
                <c:pt idx="15">
                  <c:v>0.28597795877195997</c:v>
                </c:pt>
                <c:pt idx="16">
                  <c:v>0</c:v>
                </c:pt>
                <c:pt idx="17">
                  <c:v>0.33963236004248998</c:v>
                </c:pt>
                <c:pt idx="18">
                  <c:v>4.9147431563810997</c:v>
                </c:pt>
                <c:pt idx="19">
                  <c:v>0.11875507481212</c:v>
                </c:pt>
                <c:pt idx="20">
                  <c:v>1.3510178239921</c:v>
                </c:pt>
                <c:pt idx="21">
                  <c:v>0.26129693418750999</c:v>
                </c:pt>
                <c:pt idx="22">
                  <c:v>0</c:v>
                </c:pt>
                <c:pt idx="23">
                  <c:v>0</c:v>
                </c:pt>
              </c:numCache>
            </c:numRef>
          </c:val>
          <c:smooth val="0"/>
          <c:extLst>
            <c:ext xmlns:c16="http://schemas.microsoft.com/office/drawing/2014/chart" uri="{C3380CC4-5D6E-409C-BE32-E72D297353CC}">
              <c16:uniqueId val="{00000001-991E-4F84-B4E2-70B8A515FA50}"/>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4.1894240317775999</c:v>
                </c:pt>
                <c:pt idx="12">
                  <c:v>3.351539225422</c:v>
                </c:pt>
                <c:pt idx="13">
                  <c:v>0</c:v>
                </c:pt>
                <c:pt idx="14">
                  <c:v>0</c:v>
                </c:pt>
                <c:pt idx="15">
                  <c:v>0</c:v>
                </c:pt>
                <c:pt idx="16">
                  <c:v>0</c:v>
                </c:pt>
                <c:pt idx="17">
                  <c:v>0</c:v>
                </c:pt>
                <c:pt idx="18">
                  <c:v>0</c:v>
                </c:pt>
                <c:pt idx="19">
                  <c:v>1.6137040714994999</c:v>
                </c:pt>
                <c:pt idx="20">
                  <c:v>0</c:v>
                </c:pt>
                <c:pt idx="21">
                  <c:v>0</c:v>
                </c:pt>
                <c:pt idx="22">
                  <c:v>0</c:v>
                </c:pt>
                <c:pt idx="23">
                  <c:v>0</c:v>
                </c:pt>
              </c:numCache>
            </c:numRef>
          </c:val>
          <c:smooth val="0"/>
          <c:extLst>
            <c:ext xmlns:c16="http://schemas.microsoft.com/office/drawing/2014/chart" uri="{C3380CC4-5D6E-409C-BE32-E72D297353CC}">
              <c16:uniqueId val="{00000002-991E-4F84-B4E2-70B8A515FA50}"/>
            </c:ext>
          </c:extLst>
        </c:ser>
        <c:dLbls>
          <c:showLegendKey val="0"/>
          <c:showVal val="0"/>
          <c:showCatName val="0"/>
          <c:showSerName val="0"/>
          <c:showPercent val="0"/>
          <c:showBubbleSize val="0"/>
        </c:dLbls>
        <c:smooth val="0"/>
        <c:axId val="267159552"/>
        <c:axId val="267160208"/>
      </c:lineChart>
      <c:catAx>
        <c:axId val="26715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160208"/>
        <c:crosses val="autoZero"/>
        <c:auto val="1"/>
        <c:lblAlgn val="ctr"/>
        <c:lblOffset val="100"/>
        <c:noMultiLvlLbl val="0"/>
      </c:catAx>
      <c:valAx>
        <c:axId val="26716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15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6622</c:v>
                </c:pt>
                <c:pt idx="1">
                  <c:v>8042</c:v>
                </c:pt>
                <c:pt idx="2">
                  <c:v>715</c:v>
                </c:pt>
              </c:numCache>
            </c:numRef>
          </c:val>
          <c:extLst>
            <c:ext xmlns:c16="http://schemas.microsoft.com/office/drawing/2014/chart" uri="{C3380CC4-5D6E-409C-BE32-E72D297353CC}">
              <c16:uniqueId val="{00000000-5496-4809-A272-A3FA45890B4A}"/>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664</c:v>
                </c:pt>
                <c:pt idx="1">
                  <c:v>925</c:v>
                </c:pt>
                <c:pt idx="2">
                  <c:v>87</c:v>
                </c:pt>
              </c:numCache>
            </c:numRef>
          </c:val>
          <c:extLst>
            <c:ext xmlns:c16="http://schemas.microsoft.com/office/drawing/2014/chart" uri="{C3380CC4-5D6E-409C-BE32-E72D297353CC}">
              <c16:uniqueId val="{00000001-5496-4809-A272-A3FA45890B4A}"/>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15</c:v>
                </c:pt>
                <c:pt idx="1">
                  <c:v>112</c:v>
                </c:pt>
                <c:pt idx="2">
                  <c:v>0</c:v>
                </c:pt>
              </c:numCache>
            </c:numRef>
          </c:val>
          <c:extLst>
            <c:ext xmlns:c16="http://schemas.microsoft.com/office/drawing/2014/chart" uri="{C3380CC4-5D6E-409C-BE32-E72D297353CC}">
              <c16:uniqueId val="{00000002-5496-4809-A272-A3FA45890B4A}"/>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17</c:v>
                </c:pt>
                <c:pt idx="1">
                  <c:v>139</c:v>
                </c:pt>
                <c:pt idx="2">
                  <c:v>7</c:v>
                </c:pt>
              </c:numCache>
            </c:numRef>
          </c:val>
          <c:extLst>
            <c:ext xmlns:c16="http://schemas.microsoft.com/office/drawing/2014/chart" uri="{C3380CC4-5D6E-409C-BE32-E72D297353CC}">
              <c16:uniqueId val="{00000003-5496-4809-A272-A3FA45890B4A}"/>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4</c:v>
                </c:pt>
                <c:pt idx="1">
                  <c:v>6</c:v>
                </c:pt>
                <c:pt idx="2">
                  <c:v>0</c:v>
                </c:pt>
              </c:numCache>
            </c:numRef>
          </c:val>
          <c:extLst>
            <c:ext xmlns:c16="http://schemas.microsoft.com/office/drawing/2014/chart" uri="{C3380CC4-5D6E-409C-BE32-E72D297353CC}">
              <c16:uniqueId val="{00000004-5496-4809-A272-A3FA45890B4A}"/>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Sheet1!$G$2:$G$4</c:f>
              <c:numCache>
                <c:formatCode>General</c:formatCode>
                <c:ptCount val="3"/>
                <c:pt idx="0">
                  <c:v>7</c:v>
                </c:pt>
                <c:pt idx="1">
                  <c:v>27</c:v>
                </c:pt>
                <c:pt idx="2">
                  <c:v>1</c:v>
                </c:pt>
              </c:numCache>
            </c:numRef>
          </c:val>
          <c:extLst>
            <c:ext xmlns:c16="http://schemas.microsoft.com/office/drawing/2014/chart" uri="{C3380CC4-5D6E-409C-BE32-E72D297353CC}">
              <c16:uniqueId val="{00000005-5496-4809-A272-A3FA45890B4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Sheet1!$H$2:$H$4</c:f>
              <c:numCache>
                <c:formatCode>General</c:formatCode>
                <c:ptCount val="3"/>
                <c:pt idx="0">
                  <c:v>301</c:v>
                </c:pt>
                <c:pt idx="1">
                  <c:v>1357</c:v>
                </c:pt>
                <c:pt idx="2">
                  <c:v>53</c:v>
                </c:pt>
              </c:numCache>
            </c:numRef>
          </c:val>
          <c:extLst>
            <c:ext xmlns:c16="http://schemas.microsoft.com/office/drawing/2014/chart" uri="{C3380CC4-5D6E-409C-BE32-E72D297353CC}">
              <c16:uniqueId val="{00000006-5496-4809-A272-A3FA45890B4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Sheet1!$I$2:$I$4</c:f>
              <c:numCache>
                <c:formatCode>General</c:formatCode>
                <c:ptCount val="3"/>
                <c:pt idx="0">
                  <c:v>5661</c:v>
                </c:pt>
                <c:pt idx="1">
                  <c:v>14883</c:v>
                </c:pt>
                <c:pt idx="2">
                  <c:v>212</c:v>
                </c:pt>
              </c:numCache>
            </c:numRef>
          </c:val>
          <c:extLst>
            <c:ext xmlns:c16="http://schemas.microsoft.com/office/drawing/2014/chart" uri="{C3380CC4-5D6E-409C-BE32-E72D297353CC}">
              <c16:uniqueId val="{00000007-5496-4809-A272-A3FA45890B4A}"/>
            </c:ext>
          </c:extLst>
        </c:ser>
        <c:dLbls>
          <c:showLegendKey val="0"/>
          <c:showVal val="0"/>
          <c:showCatName val="0"/>
          <c:showSerName val="0"/>
          <c:showPercent val="0"/>
          <c:showBubbleSize val="0"/>
        </c:dLbls>
        <c:gapWidth val="150"/>
        <c:overlap val="100"/>
        <c:axId val="140814112"/>
        <c:axId val="270764144"/>
      </c:barChart>
      <c:catAx>
        <c:axId val="14081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64144"/>
        <c:crosses val="autoZero"/>
        <c:auto val="1"/>
        <c:lblAlgn val="ctr"/>
        <c:lblOffset val="100"/>
        <c:noMultiLvlLbl val="0"/>
      </c:catAx>
      <c:valAx>
        <c:axId val="270764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081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DC26-4214-A900-B95FE42399EE}"/>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DC26-4214-A900-B95FE42399EE}"/>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DC26-4214-A900-B95FE42399EE}"/>
            </c:ext>
          </c:extLst>
        </c:ser>
        <c:dLbls>
          <c:showLegendKey val="0"/>
          <c:showVal val="0"/>
          <c:showCatName val="0"/>
          <c:showSerName val="0"/>
          <c:showPercent val="0"/>
          <c:showBubbleSize val="0"/>
        </c:dLbls>
        <c:gapWidth val="219"/>
        <c:overlap val="-27"/>
        <c:axId val="270768408"/>
        <c:axId val="270764472"/>
      </c:barChart>
      <c:catAx>
        <c:axId val="27076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64472"/>
        <c:crosses val="autoZero"/>
        <c:auto val="1"/>
        <c:lblAlgn val="ctr"/>
        <c:lblOffset val="100"/>
        <c:noMultiLvlLbl val="0"/>
      </c:catAx>
      <c:valAx>
        <c:axId val="270764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6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0</c:v>
                </c:pt>
                <c:pt idx="1">
                  <c:v>3</c:v>
                </c:pt>
                <c:pt idx="2">
                  <c:v>1</c:v>
                </c:pt>
              </c:numCache>
            </c:numRef>
          </c:val>
          <c:extLst>
            <c:ext xmlns:c16="http://schemas.microsoft.com/office/drawing/2014/chart" uri="{C3380CC4-5D6E-409C-BE32-E72D297353CC}">
              <c16:uniqueId val="{00000000-B49A-4D58-BA70-5ED9ADF8EC0B}"/>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20</c:v>
                </c:pt>
                <c:pt idx="1">
                  <c:v>10</c:v>
                </c:pt>
                <c:pt idx="2">
                  <c:v>3</c:v>
                </c:pt>
              </c:numCache>
            </c:numRef>
          </c:val>
          <c:extLst>
            <c:ext xmlns:c16="http://schemas.microsoft.com/office/drawing/2014/chart" uri="{C3380CC4-5D6E-409C-BE32-E72D297353CC}">
              <c16:uniqueId val="{00000001-B49A-4D58-BA70-5ED9ADF8EC0B}"/>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9</c:v>
                </c:pt>
                <c:pt idx="1">
                  <c:v>19</c:v>
                </c:pt>
                <c:pt idx="2">
                  <c:v>0</c:v>
                </c:pt>
              </c:numCache>
            </c:numRef>
          </c:val>
          <c:extLst>
            <c:ext xmlns:c16="http://schemas.microsoft.com/office/drawing/2014/chart" uri="{C3380CC4-5D6E-409C-BE32-E72D297353CC}">
              <c16:uniqueId val="{00000002-B49A-4D58-BA70-5ED9ADF8EC0B}"/>
            </c:ext>
          </c:extLst>
        </c:ser>
        <c:dLbls>
          <c:showLegendKey val="0"/>
          <c:showVal val="0"/>
          <c:showCatName val="0"/>
          <c:showSerName val="0"/>
          <c:showPercent val="0"/>
          <c:showBubbleSize val="0"/>
        </c:dLbls>
        <c:gapWidth val="150"/>
        <c:overlap val="100"/>
        <c:axId val="262231296"/>
        <c:axId val="262224408"/>
      </c:barChart>
      <c:catAx>
        <c:axId val="26223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224408"/>
        <c:crosses val="autoZero"/>
        <c:auto val="1"/>
        <c:lblAlgn val="ctr"/>
        <c:lblOffset val="100"/>
        <c:noMultiLvlLbl val="0"/>
      </c:catAx>
      <c:valAx>
        <c:axId val="262224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23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1.0468084835896001</c:v>
                </c:pt>
                <c:pt idx="3">
                  <c:v>0</c:v>
                </c:pt>
                <c:pt idx="4">
                  <c:v>0.63913219274559996</c:v>
                </c:pt>
                <c:pt idx="5">
                  <c:v>0</c:v>
                </c:pt>
                <c:pt idx="6">
                  <c:v>0</c:v>
                </c:pt>
              </c:numCache>
            </c:numRef>
          </c:val>
          <c:extLst>
            <c:ext xmlns:c16="http://schemas.microsoft.com/office/drawing/2014/chart" uri="{C3380CC4-5D6E-409C-BE32-E72D297353CC}">
              <c16:uniqueId val="{00000000-D257-4989-8CC3-F55C1EFA437A}"/>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0.11310234621079999</c:v>
                </c:pt>
                <c:pt idx="2">
                  <c:v>0.23439311859796</c:v>
                </c:pt>
                <c:pt idx="3">
                  <c:v>0</c:v>
                </c:pt>
                <c:pt idx="4">
                  <c:v>1.3103095839626999</c:v>
                </c:pt>
                <c:pt idx="5">
                  <c:v>0</c:v>
                </c:pt>
                <c:pt idx="6">
                  <c:v>0</c:v>
                </c:pt>
              </c:numCache>
            </c:numRef>
          </c:val>
          <c:extLst>
            <c:ext xmlns:c16="http://schemas.microsoft.com/office/drawing/2014/chart" uri="{C3380CC4-5D6E-409C-BE32-E72D297353CC}">
              <c16:uniqueId val="{00000001-D257-4989-8CC3-F55C1EFA437A}"/>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3.9494861953695999</c:v>
                </c:pt>
                <c:pt idx="2">
                  <c:v>3.1295921475441002</c:v>
                </c:pt>
                <c:pt idx="3">
                  <c:v>0</c:v>
                </c:pt>
                <c:pt idx="4">
                  <c:v>0</c:v>
                </c:pt>
                <c:pt idx="5">
                  <c:v>0</c:v>
                </c:pt>
                <c:pt idx="6">
                  <c:v>0</c:v>
                </c:pt>
              </c:numCache>
            </c:numRef>
          </c:val>
          <c:extLst>
            <c:ext xmlns:c16="http://schemas.microsoft.com/office/drawing/2014/chart" uri="{C3380CC4-5D6E-409C-BE32-E72D297353CC}">
              <c16:uniqueId val="{00000002-D257-4989-8CC3-F55C1EFA437A}"/>
            </c:ext>
          </c:extLst>
        </c:ser>
        <c:dLbls>
          <c:showLegendKey val="0"/>
          <c:showVal val="0"/>
          <c:showCatName val="0"/>
          <c:showSerName val="0"/>
          <c:showPercent val="0"/>
          <c:showBubbleSize val="0"/>
        </c:dLbls>
        <c:gapWidth val="219"/>
        <c:overlap val="-27"/>
        <c:axId val="262223752"/>
        <c:axId val="262225720"/>
      </c:barChart>
      <c:catAx>
        <c:axId val="262223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225720"/>
        <c:crosses val="autoZero"/>
        <c:auto val="1"/>
        <c:lblAlgn val="ctr"/>
        <c:lblOffset val="100"/>
        <c:noMultiLvlLbl val="0"/>
      </c:catAx>
      <c:valAx>
        <c:axId val="26222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22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3355979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56889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33097996"/>
                    </a:ext>
                  </a:extLst>
                </a:gridCol>
                <a:gridCol w="740664">
                  <a:extLst>
                    <a:ext uri="{9D8B030D-6E8A-4147-A177-3AD203B41FA5}">
                      <a16:colId xmlns:a16="http://schemas.microsoft.com/office/drawing/2014/main" val="1265433508"/>
                    </a:ext>
                  </a:extLst>
                </a:gridCol>
                <a:gridCol w="740664">
                  <a:extLst>
                    <a:ext uri="{9D8B030D-6E8A-4147-A177-3AD203B41FA5}">
                      <a16:colId xmlns:a16="http://schemas.microsoft.com/office/drawing/2014/main" val="1933161197"/>
                    </a:ext>
                  </a:extLst>
                </a:gridCol>
                <a:gridCol w="740664">
                  <a:extLst>
                    <a:ext uri="{9D8B030D-6E8A-4147-A177-3AD203B41FA5}">
                      <a16:colId xmlns:a16="http://schemas.microsoft.com/office/drawing/2014/main" val="3141587089"/>
                    </a:ext>
                  </a:extLst>
                </a:gridCol>
                <a:gridCol w="740664">
                  <a:extLst>
                    <a:ext uri="{9D8B030D-6E8A-4147-A177-3AD203B41FA5}">
                      <a16:colId xmlns:a16="http://schemas.microsoft.com/office/drawing/2014/main" val="1153693815"/>
                    </a:ext>
                  </a:extLst>
                </a:gridCol>
                <a:gridCol w="740664">
                  <a:extLst>
                    <a:ext uri="{9D8B030D-6E8A-4147-A177-3AD203B41FA5}">
                      <a16:colId xmlns:a16="http://schemas.microsoft.com/office/drawing/2014/main" val="3040451307"/>
                    </a:ext>
                  </a:extLst>
                </a:gridCol>
                <a:gridCol w="740664">
                  <a:extLst>
                    <a:ext uri="{9D8B030D-6E8A-4147-A177-3AD203B41FA5}">
                      <a16:colId xmlns:a16="http://schemas.microsoft.com/office/drawing/2014/main" val="2930721947"/>
                    </a:ext>
                  </a:extLst>
                </a:gridCol>
                <a:gridCol w="740664">
                  <a:extLst>
                    <a:ext uri="{9D8B030D-6E8A-4147-A177-3AD203B41FA5}">
                      <a16:colId xmlns:a16="http://schemas.microsoft.com/office/drawing/2014/main" val="3056302939"/>
                    </a:ext>
                  </a:extLst>
                </a:gridCol>
                <a:gridCol w="740664">
                  <a:extLst>
                    <a:ext uri="{9D8B030D-6E8A-4147-A177-3AD203B41FA5}">
                      <a16:colId xmlns:a16="http://schemas.microsoft.com/office/drawing/2014/main" val="3410022184"/>
                    </a:ext>
                  </a:extLst>
                </a:gridCol>
                <a:gridCol w="740664">
                  <a:extLst>
                    <a:ext uri="{9D8B030D-6E8A-4147-A177-3AD203B41FA5}">
                      <a16:colId xmlns:a16="http://schemas.microsoft.com/office/drawing/2014/main" val="1704213244"/>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064251201"/>
                  </a:ext>
                </a:extLst>
              </a:tr>
              <a:tr h="370840">
                <a:tc>
                  <a:txBody>
                    <a:bodyPr/>
                    <a:lstStyle/>
                    <a:p>
                      <a:r>
                        <a:rPr lang="es-ES" sz="1000"/>
                        <a:t>Ministerio de Agroindustria de la Nación Argentina</a:t>
                      </a:r>
                      <a:endParaRPr lang="en-US" sz="1000"/>
                    </a:p>
                  </a:txBody>
                  <a:tcPr/>
                </a:tc>
                <a:tc>
                  <a:txBody>
                    <a:bodyPr/>
                    <a:lstStyle/>
                    <a:p>
                      <a:r>
                        <a:rPr lang="en-US" sz="1000"/>
                        <a:t>50814</a:t>
                      </a:r>
                      <a:endParaRPr lang="en-US" sz="1000"/>
                    </a:p>
                  </a:txBody>
                  <a:tcPr/>
                </a:tc>
                <a:tc>
                  <a:txBody>
                    <a:bodyPr/>
                    <a:lstStyle/>
                    <a:p>
                      <a:r>
                        <a:rPr lang="en-US" sz="1000"/>
                        <a:t>1627</a:t>
                      </a:r>
                      <a:endParaRPr lang="en-US" sz="1000"/>
                    </a:p>
                  </a:txBody>
                  <a:tcPr/>
                </a:tc>
                <a:tc>
                  <a:txBody>
                    <a:bodyPr/>
                    <a:lstStyle/>
                    <a:p>
                      <a:r>
                        <a:rPr lang="en-US" sz="1000"/>
                        <a:t>29</a:t>
                      </a:r>
                      <a:endParaRPr lang="en-US" sz="1000"/>
                    </a:p>
                  </a:txBody>
                  <a:tcPr/>
                </a:tc>
                <a:tc>
                  <a:txBody>
                    <a:bodyPr/>
                    <a:lstStyle/>
                    <a:p>
                      <a:r>
                        <a:rPr lang="en-US" sz="1000"/>
                        <a:t>7329</a:t>
                      </a:r>
                      <a:endParaRPr lang="en-US" sz="1000"/>
                    </a:p>
                  </a:txBody>
                  <a:tcPr/>
                </a:tc>
                <a:tc>
                  <a:txBody>
                    <a:bodyPr/>
                    <a:lstStyle/>
                    <a:p>
                      <a:r>
                        <a:rPr lang="en-US" sz="1000"/>
                        <a:t>301</a:t>
                      </a:r>
                      <a:endParaRPr lang="en-US" sz="1000"/>
                    </a:p>
                  </a:txBody>
                  <a:tcPr/>
                </a:tc>
                <a:tc>
                  <a:txBody>
                    <a:bodyPr/>
                    <a:lstStyle/>
                    <a:p>
                      <a:r>
                        <a:rPr lang="en-US" sz="1000"/>
                        <a:t>5661</a:t>
                      </a:r>
                      <a:endParaRPr lang="en-US" sz="1000"/>
                    </a:p>
                  </a:txBody>
                  <a:tcPr/>
                </a:tc>
                <a:tc>
                  <a:txBody>
                    <a:bodyPr/>
                    <a:lstStyle/>
                    <a:p>
                      <a:r>
                        <a:rPr lang="en-US" sz="1000"/>
                        <a:t>0</a:t>
                      </a:r>
                      <a:endParaRPr lang="en-US" sz="1000"/>
                    </a:p>
                  </a:txBody>
                  <a:tcPr/>
                </a:tc>
                <a:tc>
                  <a:txBody>
                    <a:bodyPr/>
                    <a:lstStyle/>
                    <a:p>
                      <a:r>
                        <a:rPr lang="en-US" sz="1000"/>
                        <a:t>0.9166%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839710818"/>
                  </a:ext>
                </a:extLst>
              </a:tr>
              <a:tr h="370840">
                <a:tc>
                  <a:txBody>
                    <a:bodyPr/>
                    <a:lstStyle/>
                    <a:p>
                      <a:r>
                        <a:rPr lang="es-ES" sz="1000"/>
                        <a:t>Ministerio de Producción de la Nación Argentina</a:t>
                      </a:r>
                      <a:endParaRPr lang="en-US" sz="1000"/>
                    </a:p>
                  </a:txBody>
                  <a:tcPr/>
                </a:tc>
                <a:tc>
                  <a:txBody>
                    <a:bodyPr/>
                    <a:lstStyle/>
                    <a:p>
                      <a:r>
                        <a:rPr lang="en-US" sz="1000"/>
                        <a:t>95568</a:t>
                      </a:r>
                      <a:endParaRPr lang="en-US" sz="1000"/>
                    </a:p>
                  </a:txBody>
                  <a:tcPr/>
                </a:tc>
                <a:tc>
                  <a:txBody>
                    <a:bodyPr/>
                    <a:lstStyle/>
                    <a:p>
                      <a:r>
                        <a:rPr lang="en-US" sz="1000"/>
                        <a:t>4780</a:t>
                      </a:r>
                      <a:endParaRPr lang="en-US" sz="1000"/>
                    </a:p>
                  </a:txBody>
                  <a:tcPr/>
                </a:tc>
                <a:tc>
                  <a:txBody>
                    <a:bodyPr/>
                    <a:lstStyle/>
                    <a:p>
                      <a:r>
                        <a:rPr lang="en-US" sz="1000"/>
                        <a:t>32</a:t>
                      </a:r>
                      <a:endParaRPr lang="en-US" sz="1000"/>
                    </a:p>
                  </a:txBody>
                  <a:tcPr/>
                </a:tc>
                <a:tc>
                  <a:txBody>
                    <a:bodyPr/>
                    <a:lstStyle/>
                    <a:p>
                      <a:r>
                        <a:rPr lang="en-US" sz="1000"/>
                        <a:t>9251</a:t>
                      </a:r>
                      <a:endParaRPr lang="en-US" sz="1000"/>
                    </a:p>
                  </a:txBody>
                  <a:tcPr/>
                </a:tc>
                <a:tc>
                  <a:txBody>
                    <a:bodyPr/>
                    <a:lstStyle/>
                    <a:p>
                      <a:r>
                        <a:rPr lang="en-US" sz="1000"/>
                        <a:t>1357</a:t>
                      </a:r>
                      <a:endParaRPr lang="en-US" sz="1000"/>
                    </a:p>
                  </a:txBody>
                  <a:tcPr/>
                </a:tc>
                <a:tc>
                  <a:txBody>
                    <a:bodyPr/>
                    <a:lstStyle/>
                    <a:p>
                      <a:r>
                        <a:rPr lang="en-US" sz="1000"/>
                        <a:t>14883</a:t>
                      </a:r>
                      <a:endParaRPr lang="en-US" sz="1000"/>
                    </a:p>
                  </a:txBody>
                  <a:tcPr/>
                </a:tc>
                <a:tc>
                  <a:txBody>
                    <a:bodyPr/>
                    <a:lstStyle/>
                    <a:p>
                      <a:r>
                        <a:rPr lang="en-US" sz="1000"/>
                        <a:t>0</a:t>
                      </a:r>
                      <a:endParaRPr lang="en-US" sz="1000"/>
                    </a:p>
                  </a:txBody>
                  <a:tcPr/>
                </a:tc>
                <a:tc>
                  <a:txBody>
                    <a:bodyPr/>
                    <a:lstStyle/>
                    <a:p>
                      <a:r>
                        <a:rPr lang="en-US" sz="1000"/>
                        <a:t>0.8549%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756005262"/>
                  </a:ext>
                </a:extLst>
              </a:tr>
              <a:tr h="370840">
                <a:tc>
                  <a:txBody>
                    <a:bodyPr/>
                    <a:lstStyle/>
                    <a:p>
                      <a:r>
                        <a:rPr lang="en-US" sz="1000"/>
                        <a:t>Ricardo Buryaile</a:t>
                      </a:r>
                      <a:endParaRPr lang="en-US" sz="1000"/>
                    </a:p>
                  </a:txBody>
                  <a:tcPr/>
                </a:tc>
                <a:tc>
                  <a:txBody>
                    <a:bodyPr/>
                    <a:lstStyle/>
                    <a:p>
                      <a:r>
                        <a:rPr lang="en-US" sz="1000"/>
                        <a:t>8082</a:t>
                      </a:r>
                      <a:endParaRPr lang="en-US" sz="1000"/>
                    </a:p>
                  </a:txBody>
                  <a:tcPr/>
                </a:tc>
                <a:tc>
                  <a:txBody>
                    <a:bodyPr/>
                    <a:lstStyle/>
                    <a:p>
                      <a:r>
                        <a:rPr lang="en-US" sz="1000"/>
                        <a:t>51</a:t>
                      </a:r>
                      <a:endParaRPr lang="en-US" sz="1000"/>
                    </a:p>
                  </a:txBody>
                  <a:tcPr/>
                </a:tc>
                <a:tc>
                  <a:txBody>
                    <a:bodyPr/>
                    <a:lstStyle/>
                    <a:p>
                      <a:r>
                        <a:rPr lang="en-US" sz="1000"/>
                        <a:t>4</a:t>
                      </a:r>
                      <a:endParaRPr lang="en-US" sz="1000"/>
                    </a:p>
                  </a:txBody>
                  <a:tcPr/>
                </a:tc>
                <a:tc>
                  <a:txBody>
                    <a:bodyPr/>
                    <a:lstStyle/>
                    <a:p>
                      <a:r>
                        <a:rPr lang="en-US" sz="1000"/>
                        <a:t>810</a:t>
                      </a:r>
                      <a:endParaRPr lang="en-US" sz="1000"/>
                    </a:p>
                  </a:txBody>
                  <a:tcPr/>
                </a:tc>
                <a:tc>
                  <a:txBody>
                    <a:bodyPr/>
                    <a:lstStyle/>
                    <a:p>
                      <a:r>
                        <a:rPr lang="en-US" sz="1000"/>
                        <a:t>53</a:t>
                      </a:r>
                      <a:endParaRPr lang="en-US" sz="1000"/>
                    </a:p>
                  </a:txBody>
                  <a:tcPr/>
                </a:tc>
                <a:tc>
                  <a:txBody>
                    <a:bodyPr/>
                    <a:lstStyle/>
                    <a:p>
                      <a:r>
                        <a:rPr lang="en-US" sz="1000"/>
                        <a:t>212</a:t>
                      </a:r>
                      <a:endParaRPr lang="en-US" sz="1000"/>
                    </a:p>
                  </a:txBody>
                  <a:tcPr/>
                </a:tc>
                <a:tc>
                  <a:txBody>
                    <a:bodyPr/>
                    <a:lstStyle/>
                    <a:p>
                      <a:r>
                        <a:rPr lang="en-US" sz="1000"/>
                        <a:t>0</a:t>
                      </a:r>
                      <a:endParaRPr lang="en-US" sz="1000"/>
                    </a:p>
                  </a:txBody>
                  <a:tcPr/>
                </a:tc>
                <a:tc>
                  <a:txBody>
                    <a:bodyPr/>
                    <a:lstStyle/>
                    <a:p>
                      <a:r>
                        <a:rPr lang="en-US" sz="1000"/>
                        <a:t>3.3360%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383415510"/>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719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8210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2248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7607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0604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69028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4244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63165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9175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37165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5400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91412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233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07535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4692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87282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9508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89788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1667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98023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2889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35408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5027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717292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45752295"/>
                    </a:ext>
                  </a:extLst>
                </a:gridCol>
                <a:gridCol w="658368">
                  <a:extLst>
                    <a:ext uri="{9D8B030D-6E8A-4147-A177-3AD203B41FA5}">
                      <a16:colId xmlns:a16="http://schemas.microsoft.com/office/drawing/2014/main" val="2752126761"/>
                    </a:ext>
                  </a:extLst>
                </a:gridCol>
                <a:gridCol w="658368">
                  <a:extLst>
                    <a:ext uri="{9D8B030D-6E8A-4147-A177-3AD203B41FA5}">
                      <a16:colId xmlns:a16="http://schemas.microsoft.com/office/drawing/2014/main" val="2686065167"/>
                    </a:ext>
                  </a:extLst>
                </a:gridCol>
                <a:gridCol w="658368">
                  <a:extLst>
                    <a:ext uri="{9D8B030D-6E8A-4147-A177-3AD203B41FA5}">
                      <a16:colId xmlns:a16="http://schemas.microsoft.com/office/drawing/2014/main" val="3241082883"/>
                    </a:ext>
                  </a:extLst>
                </a:gridCol>
                <a:gridCol w="658368">
                  <a:extLst>
                    <a:ext uri="{9D8B030D-6E8A-4147-A177-3AD203B41FA5}">
                      <a16:colId xmlns:a16="http://schemas.microsoft.com/office/drawing/2014/main" val="861011692"/>
                    </a:ext>
                  </a:extLst>
                </a:gridCol>
                <a:gridCol w="658368">
                  <a:extLst>
                    <a:ext uri="{9D8B030D-6E8A-4147-A177-3AD203B41FA5}">
                      <a16:colId xmlns:a16="http://schemas.microsoft.com/office/drawing/2014/main" val="3351917293"/>
                    </a:ext>
                  </a:extLst>
                </a:gridCol>
                <a:gridCol w="658368">
                  <a:extLst>
                    <a:ext uri="{9D8B030D-6E8A-4147-A177-3AD203B41FA5}">
                      <a16:colId xmlns:a16="http://schemas.microsoft.com/office/drawing/2014/main" val="1238690817"/>
                    </a:ext>
                  </a:extLst>
                </a:gridCol>
                <a:gridCol w="658368">
                  <a:extLst>
                    <a:ext uri="{9D8B030D-6E8A-4147-A177-3AD203B41FA5}">
                      <a16:colId xmlns:a16="http://schemas.microsoft.com/office/drawing/2014/main" val="238520953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492098616"/>
                  </a:ext>
                </a:extLst>
              </a:tr>
              <a:tr h="370840">
                <a:tc>
                  <a:txBody>
                    <a:bodyPr/>
                    <a:lstStyle/>
                    <a:p>
                      <a:r>
                        <a:rPr lang="es-ES" sz="1000" b="1"/>
                        <a:t>Ministerio de Producción de la Nación Argentina - 2016-12-15 18:07:35</a:t>
                      </a:r>
                      <a:r>
                        <a:rPr lang="es-ES" sz="1000"/>
                        <a:t>
Hace varias generaciones que las ollas Essen Oficial son un clásico de la cocina de los argentinos.</a:t>
                      </a:r>
                      <a:endParaRPr lang="en-US" sz="1000"/>
                    </a:p>
                  </a:txBody>
                  <a:tcPr/>
                </a:tc>
                <a:tc>
                  <a:txBody>
                    <a:bodyPr/>
                    <a:lstStyle/>
                    <a:p>
                      <a:r>
                        <a:rPr lang="en-US" sz="1000"/>
                        <a:t>12966</a:t>
                      </a:r>
                      <a:endParaRPr lang="en-US" sz="1000"/>
                    </a:p>
                  </a:txBody>
                  <a:tcPr/>
                </a:tc>
                <a:tc>
                  <a:txBody>
                    <a:bodyPr/>
                    <a:lstStyle/>
                    <a:p>
                      <a:r>
                        <a:rPr lang="en-US" sz="1000"/>
                        <a:t>2792</a:t>
                      </a:r>
                      <a:endParaRPr lang="en-US" sz="1000"/>
                    </a:p>
                  </a:txBody>
                  <a:tcPr/>
                </a:tc>
                <a:tc>
                  <a:txBody>
                    <a:bodyPr/>
                    <a:lstStyle/>
                    <a:p>
                      <a:r>
                        <a:rPr lang="en-US" sz="1000"/>
                        <a:t>429</a:t>
                      </a:r>
                      <a:endParaRPr lang="en-US" sz="1000"/>
                    </a:p>
                  </a:txBody>
                  <a:tcPr/>
                </a:tc>
                <a:tc>
                  <a:txBody>
                    <a:bodyPr/>
                    <a:lstStyle/>
                    <a:p>
                      <a:r>
                        <a:rPr lang="en-US" sz="1000"/>
                        <a:t>9745</a:t>
                      </a:r>
                      <a:endParaRPr lang="en-US" sz="1000"/>
                    </a:p>
                  </a:txBody>
                  <a:tcPr/>
                </a:tc>
                <a:tc>
                  <a:txBody>
                    <a:bodyPr/>
                    <a:lstStyle/>
                    <a:p>
                      <a:r>
                        <a:rPr lang="en-US" sz="1000"/>
                        <a:t>14.1535%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916612132"/>
                  </a:ext>
                </a:extLst>
              </a:tr>
              <a:tr h="370840">
                <a:tc>
                  <a:txBody>
                    <a:bodyPr/>
                    <a:lstStyle/>
                    <a:p>
                      <a:r>
                        <a:rPr lang="es-ES" sz="1000" b="1"/>
                        <a:t>Ministerio de Agroindustria de la Nación Argentina - 2016-12-06 10:01:00</a:t>
                      </a:r>
                      <a:r>
                        <a:rPr lang="es-ES" sz="1000"/>
                        <a:t>
EL GAUCHO, SÍMBOLO DE NUESTRA IDENTIDAD 
En la extensión del territorio argentino, el gaucho fue y es nuestra verdadera identidad nacional y hoy lo celebramos reencontrándonos con nuestras raíces, recordando al gran José Hernández y a la primera edición del Martín Fierro el 6 de diciembre de 1872.</a:t>
                      </a:r>
                      <a:endParaRPr lang="en-US" sz="1000"/>
                    </a:p>
                  </a:txBody>
                  <a:tcPr/>
                </a:tc>
                <a:tc>
                  <a:txBody>
                    <a:bodyPr/>
                    <a:lstStyle/>
                    <a:p>
                      <a:r>
                        <a:rPr lang="en-US" sz="1000"/>
                        <a:t>2862</a:t>
                      </a:r>
                      <a:endParaRPr lang="en-US" sz="1000"/>
                    </a:p>
                  </a:txBody>
                  <a:tcPr/>
                </a:tc>
                <a:tc>
                  <a:txBody>
                    <a:bodyPr/>
                    <a:lstStyle/>
                    <a:p>
                      <a:r>
                        <a:rPr lang="en-US" sz="1000"/>
                        <a:t>1088</a:t>
                      </a:r>
                      <a:endParaRPr lang="en-US" sz="1000"/>
                    </a:p>
                  </a:txBody>
                  <a:tcPr/>
                </a:tc>
                <a:tc>
                  <a:txBody>
                    <a:bodyPr/>
                    <a:lstStyle/>
                    <a:p>
                      <a:r>
                        <a:rPr lang="en-US" sz="1000"/>
                        <a:t>40</a:t>
                      </a:r>
                      <a:endParaRPr lang="en-US" sz="1000"/>
                    </a:p>
                  </a:txBody>
                  <a:tcPr/>
                </a:tc>
                <a:tc>
                  <a:txBody>
                    <a:bodyPr/>
                    <a:lstStyle/>
                    <a:p>
                      <a:r>
                        <a:rPr lang="en-US" sz="1000"/>
                        <a:t>1734</a:t>
                      </a:r>
                      <a:endParaRPr lang="en-US" sz="1000"/>
                    </a:p>
                  </a:txBody>
                  <a:tcPr/>
                </a:tc>
                <a:tc>
                  <a:txBody>
                    <a:bodyPr/>
                    <a:lstStyle/>
                    <a:p>
                      <a:r>
                        <a:rPr lang="en-US" sz="1000"/>
                        <a:t>5.7741%</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026554564"/>
                  </a:ext>
                </a:extLst>
              </a:tr>
              <a:tr h="370840">
                <a:tc>
                  <a:txBody>
                    <a:bodyPr/>
                    <a:lstStyle/>
                    <a:p>
                      <a:r>
                        <a:rPr lang="es-ES" sz="1000" b="1"/>
                        <a:t>Ministerio de Producción de la Nación Argentina - 2016-12-21 14:20:17</a:t>
                      </a:r>
                      <a:r>
                        <a:rPr lang="es-ES" sz="1000"/>
                        <a:t>
Los limones argentinos llegan a EE.UU.!!! 🍋🍋💪</a:t>
                      </a:r>
                      <a:endParaRPr lang="en-US" sz="1000"/>
                    </a:p>
                  </a:txBody>
                  <a:tcPr/>
                </a:tc>
                <a:tc>
                  <a:txBody>
                    <a:bodyPr/>
                    <a:lstStyle/>
                    <a:p>
                      <a:r>
                        <a:rPr lang="en-US" sz="1000"/>
                        <a:t>2401</a:t>
                      </a:r>
                      <a:endParaRPr lang="en-US" sz="1000"/>
                    </a:p>
                  </a:txBody>
                  <a:tcPr/>
                </a:tc>
                <a:tc>
                  <a:txBody>
                    <a:bodyPr/>
                    <a:lstStyle/>
                    <a:p>
                      <a:r>
                        <a:rPr lang="en-US" sz="1000"/>
                        <a:t>1219</a:t>
                      </a:r>
                      <a:endParaRPr lang="en-US" sz="1000"/>
                    </a:p>
                  </a:txBody>
                  <a:tcPr/>
                </a:tc>
                <a:tc>
                  <a:txBody>
                    <a:bodyPr/>
                    <a:lstStyle/>
                    <a:p>
                      <a:r>
                        <a:rPr lang="en-US" sz="1000"/>
                        <a:t>159</a:t>
                      </a:r>
                      <a:endParaRPr lang="en-US" sz="1000"/>
                    </a:p>
                  </a:txBody>
                  <a:tcPr/>
                </a:tc>
                <a:tc>
                  <a:txBody>
                    <a:bodyPr/>
                    <a:lstStyle/>
                    <a:p>
                      <a:r>
                        <a:rPr lang="en-US" sz="1000"/>
                        <a:t>1023</a:t>
                      </a:r>
                      <a:endParaRPr lang="en-US" sz="1000"/>
                    </a:p>
                  </a:txBody>
                  <a:tcPr/>
                </a:tc>
                <a:tc>
                  <a:txBody>
                    <a:bodyPr/>
                    <a:lstStyle/>
                    <a:p>
                      <a:r>
                        <a:rPr lang="en-US" sz="1000"/>
                        <a:t>2.5526%</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310851194"/>
                  </a:ext>
                </a:extLst>
              </a:tr>
              <a:tr h="370840">
                <a:tc>
                  <a:txBody>
                    <a:bodyPr/>
                    <a:lstStyle/>
                    <a:p>
                      <a:r>
                        <a:rPr lang="es-ES" sz="1000" b="1"/>
                        <a:t>Ministerio de Producción de la Nación Argentina - 2016-12-21 20:00:00</a:t>
                      </a:r>
                      <a:r>
                        <a:rPr lang="es-ES" sz="1000"/>
                        <a:t>
¡APRENDÉ A PROGRAMAR GRATIS Y EN UN AÑO! 🤓💻📲
El Plan 111 Mil te capacita y certifica para que puedas trabajar como programador. El curso dura un año, es gratuito y está en todo el país. Si tenés conocimientos previos, podés dar el examen directamente. Unas 45.000 empresas necesitan programadores, ¡trabajá en la industria del futuro! https://www.argentina.gob.ar/111mil</a:t>
                      </a:r>
                      <a:endParaRPr lang="en-US" sz="1000"/>
                    </a:p>
                  </a:txBody>
                  <a:tcPr/>
                </a:tc>
                <a:tc>
                  <a:txBody>
                    <a:bodyPr/>
                    <a:lstStyle/>
                    <a:p>
                      <a:r>
                        <a:rPr lang="en-US" sz="1000"/>
                        <a:t>2308</a:t>
                      </a:r>
                      <a:endParaRPr lang="en-US" sz="1000"/>
                    </a:p>
                  </a:txBody>
                  <a:tcPr/>
                </a:tc>
                <a:tc>
                  <a:txBody>
                    <a:bodyPr/>
                    <a:lstStyle/>
                    <a:p>
                      <a:r>
                        <a:rPr lang="en-US" sz="1000"/>
                        <a:t>546</a:t>
                      </a:r>
                      <a:endParaRPr lang="en-US" sz="1000"/>
                    </a:p>
                  </a:txBody>
                  <a:tcPr/>
                </a:tc>
                <a:tc>
                  <a:txBody>
                    <a:bodyPr/>
                    <a:lstStyle/>
                    <a:p>
                      <a:r>
                        <a:rPr lang="en-US" sz="1000"/>
                        <a:t>164</a:t>
                      </a:r>
                      <a:endParaRPr lang="en-US" sz="1000"/>
                    </a:p>
                  </a:txBody>
                  <a:tcPr/>
                </a:tc>
                <a:tc>
                  <a:txBody>
                    <a:bodyPr/>
                    <a:lstStyle/>
                    <a:p>
                      <a:r>
                        <a:rPr lang="en-US" sz="1000"/>
                        <a:t>1598</a:t>
                      </a:r>
                      <a:endParaRPr lang="en-US" sz="1000"/>
                    </a:p>
                  </a:txBody>
                  <a:tcPr/>
                </a:tc>
                <a:tc>
                  <a:txBody>
                    <a:bodyPr/>
                    <a:lstStyle/>
                    <a:p>
                      <a:r>
                        <a:rPr lang="en-US" sz="1000"/>
                        <a:t>2.4538%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410395234"/>
                  </a:ext>
                </a:extLst>
              </a:tr>
              <a:tr h="370840">
                <a:tc>
                  <a:txBody>
                    <a:bodyPr/>
                    <a:lstStyle/>
                    <a:p>
                      <a:r>
                        <a:rPr lang="es-ES" sz="1000" b="1"/>
                        <a:t>Ministerio de Agroindustria de la Nación Argentina - 2016-12-05 13:07:22</a:t>
                      </a:r>
                      <a:r>
                        <a:rPr lang="es-ES" sz="1000"/>
                        <a:t>
Los suelos son la base de la producción agroindustrial y brindan servicios vitales para el ecosistema.🌱🌷
Celebramos el #DiaMundialdelsuelo, una oportunidad para tomar conciencia sobre la importancia de cuidar este recurso entre todos.</a:t>
                      </a:r>
                      <a:endParaRPr lang="en-US" sz="1000"/>
                    </a:p>
                  </a:txBody>
                  <a:tcPr/>
                </a:tc>
                <a:tc>
                  <a:txBody>
                    <a:bodyPr/>
                    <a:lstStyle/>
                    <a:p>
                      <a:r>
                        <a:rPr lang="en-US" sz="1000"/>
                        <a:t>1237</a:t>
                      </a:r>
                      <a:endParaRPr lang="en-US" sz="1000"/>
                    </a:p>
                  </a:txBody>
                  <a:tcPr/>
                </a:tc>
                <a:tc>
                  <a:txBody>
                    <a:bodyPr/>
                    <a:lstStyle/>
                    <a:p>
                      <a:r>
                        <a:rPr lang="en-US" sz="1000"/>
                        <a:t>623</a:t>
                      </a:r>
                      <a:endParaRPr lang="en-US" sz="1000"/>
                    </a:p>
                  </a:txBody>
                  <a:tcPr/>
                </a:tc>
                <a:tc>
                  <a:txBody>
                    <a:bodyPr/>
                    <a:lstStyle/>
                    <a:p>
                      <a:r>
                        <a:rPr lang="en-US" sz="1000"/>
                        <a:t>12</a:t>
                      </a:r>
                      <a:endParaRPr lang="en-US" sz="1000"/>
                    </a:p>
                  </a:txBody>
                  <a:tcPr/>
                </a:tc>
                <a:tc>
                  <a:txBody>
                    <a:bodyPr/>
                    <a:lstStyle/>
                    <a:p>
                      <a:r>
                        <a:rPr lang="en-US" sz="1000"/>
                        <a:t>602</a:t>
                      </a:r>
                      <a:endParaRPr lang="en-US" sz="1000"/>
                    </a:p>
                  </a:txBody>
                  <a:tcPr/>
                </a:tc>
                <a:tc>
                  <a:txBody>
                    <a:bodyPr/>
                    <a:lstStyle/>
                    <a:p>
                      <a:r>
                        <a:rPr lang="en-US" sz="1000"/>
                        <a:t>2.5038%</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336541306"/>
                  </a:ext>
                </a:extLst>
              </a:tr>
              <a:tr h="370840">
                <a:tc>
                  <a:txBody>
                    <a:bodyPr/>
                    <a:lstStyle/>
                    <a:p>
                      <a:r>
                        <a:rPr lang="es-ES" sz="1000" b="1"/>
                        <a:t>Ministerio de Agroindustria de la Nación Argentina - 2016-12-27 13:47:54</a:t>
                      </a:r>
                      <a:r>
                        <a:rPr lang="es-ES" sz="1000"/>
                        <a:t>
VIAJÁ CON TU MASCOTA 🐕
En este link te contamos cuáles son los trámites que tenés que hacer 👉  http://www.senasa.gob.ar/informacion/viajar-con-perros-yo-gatos</a:t>
                      </a:r>
                      <a:endParaRPr lang="en-US" sz="1000"/>
                    </a:p>
                  </a:txBody>
                  <a:tcPr/>
                </a:tc>
                <a:tc>
                  <a:txBody>
                    <a:bodyPr/>
                    <a:lstStyle/>
                    <a:p>
                      <a:r>
                        <a:rPr lang="en-US" sz="1000"/>
                        <a:t>946</a:t>
                      </a:r>
                      <a:endParaRPr lang="en-US" sz="1000"/>
                    </a:p>
                  </a:txBody>
                  <a:tcPr/>
                </a:tc>
                <a:tc>
                  <a:txBody>
                    <a:bodyPr/>
                    <a:lstStyle/>
                    <a:p>
                      <a:r>
                        <a:rPr lang="en-US" sz="1000"/>
                        <a:t>391</a:t>
                      </a:r>
                      <a:endParaRPr lang="en-US" sz="1000"/>
                    </a:p>
                  </a:txBody>
                  <a:tcPr/>
                </a:tc>
                <a:tc>
                  <a:txBody>
                    <a:bodyPr/>
                    <a:lstStyle/>
                    <a:p>
                      <a:r>
                        <a:rPr lang="en-US" sz="1000"/>
                        <a:t>22</a:t>
                      </a:r>
                      <a:endParaRPr lang="en-US" sz="1000"/>
                    </a:p>
                  </a:txBody>
                  <a:tcPr/>
                </a:tc>
                <a:tc>
                  <a:txBody>
                    <a:bodyPr/>
                    <a:lstStyle/>
                    <a:p>
                      <a:r>
                        <a:rPr lang="en-US" sz="1000"/>
                        <a:t>533</a:t>
                      </a:r>
                      <a:endParaRPr lang="en-US" sz="1000"/>
                    </a:p>
                  </a:txBody>
                  <a:tcPr/>
                </a:tc>
                <a:tc>
                  <a:txBody>
                    <a:bodyPr/>
                    <a:lstStyle/>
                    <a:p>
                      <a:r>
                        <a:rPr lang="en-US" sz="1000"/>
                        <a:t>1.8720%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5426377"/>
                  </a:ext>
                </a:extLst>
              </a:tr>
              <a:tr h="370840">
                <a:tc>
                  <a:txBody>
                    <a:bodyPr/>
                    <a:lstStyle/>
                    <a:p>
                      <a:r>
                        <a:rPr lang="es-ES" sz="1000" b="1"/>
                        <a:t>Ministerio de Agroindustria de la Nación Argentina - 2016-12-19 18:45:38</a:t>
                      </a:r>
                      <a:r>
                        <a:rPr lang="es-ES" sz="1000"/>
                        <a:t>
EL VALOR  DE LA GENTE DE CAMPO
Comenzó la cosecha de trigo y este año el área de siembra aumentó un 18,3%. Te mostramos el trabajo incansable que llevan adelante hombres y mujeres de la agroindustria, desde el inicio del día hasta la caída del sol.  
Subí el volumen, empezamos a cosechar:</a:t>
                      </a:r>
                      <a:endParaRPr lang="en-US" sz="1000"/>
                    </a:p>
                  </a:txBody>
                  <a:tcPr/>
                </a:tc>
                <a:tc>
                  <a:txBody>
                    <a:bodyPr/>
                    <a:lstStyle/>
                    <a:p>
                      <a:r>
                        <a:rPr lang="en-US" sz="1000"/>
                        <a:t>920</a:t>
                      </a:r>
                      <a:endParaRPr lang="en-US" sz="1000"/>
                    </a:p>
                  </a:txBody>
                  <a:tcPr/>
                </a:tc>
                <a:tc>
                  <a:txBody>
                    <a:bodyPr/>
                    <a:lstStyle/>
                    <a:p>
                      <a:r>
                        <a:rPr lang="en-US" sz="1000"/>
                        <a:t>369</a:t>
                      </a:r>
                      <a:endParaRPr lang="en-US" sz="1000"/>
                    </a:p>
                  </a:txBody>
                  <a:tcPr/>
                </a:tc>
                <a:tc>
                  <a:txBody>
                    <a:bodyPr/>
                    <a:lstStyle/>
                    <a:p>
                      <a:r>
                        <a:rPr lang="en-US" sz="1000"/>
                        <a:t>19</a:t>
                      </a:r>
                      <a:endParaRPr lang="en-US" sz="1000"/>
                    </a:p>
                  </a:txBody>
                  <a:tcPr/>
                </a:tc>
                <a:tc>
                  <a:txBody>
                    <a:bodyPr/>
                    <a:lstStyle/>
                    <a:p>
                      <a:r>
                        <a:rPr lang="en-US" sz="1000"/>
                        <a:t>532</a:t>
                      </a:r>
                      <a:endParaRPr lang="en-US" sz="1000"/>
                    </a:p>
                  </a:txBody>
                  <a:tcPr/>
                </a:tc>
                <a:tc>
                  <a:txBody>
                    <a:bodyPr/>
                    <a:lstStyle/>
                    <a:p>
                      <a:r>
                        <a:rPr lang="en-US" sz="1000"/>
                        <a:t>1.8374%</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70644096"/>
                  </a:ext>
                </a:extLst>
              </a:tr>
              <a:tr h="370840">
                <a:tc>
                  <a:txBody>
                    <a:bodyPr/>
                    <a:lstStyle/>
                    <a:p>
                      <a:r>
                        <a:rPr lang="es-ES" sz="1000" b="1"/>
                        <a:t>Ministerio de Producción de la Nación Argentina - 2016-12-12 12:33:34</a:t>
                      </a:r>
                      <a:r>
                        <a:rPr lang="es-ES" sz="1000"/>
                        <a:t>
AUTOS ARGENTINOS CON MÁS TRABAJO ARGENTINO
Los autos y camionetas producidos en Argentina van a tener más piezas fabricadas por nuestras #PyMEs. Se reglamentó la #LeyAutopartista, que ayuda a reactivar toda la cadena productiva del sector automotriz y a generar más empleo de calidad.</a:t>
                      </a:r>
                      <a:endParaRPr lang="en-US" sz="1000"/>
                    </a:p>
                  </a:txBody>
                  <a:tcPr/>
                </a:tc>
                <a:tc>
                  <a:txBody>
                    <a:bodyPr/>
                    <a:lstStyle/>
                    <a:p>
                      <a:r>
                        <a:rPr lang="en-US" sz="1000"/>
                        <a:t>870</a:t>
                      </a:r>
                      <a:endParaRPr lang="en-US" sz="1000"/>
                    </a:p>
                  </a:txBody>
                  <a:tcPr/>
                </a:tc>
                <a:tc>
                  <a:txBody>
                    <a:bodyPr/>
                    <a:lstStyle/>
                    <a:p>
                      <a:r>
                        <a:rPr lang="en-US" sz="1000"/>
                        <a:t>356</a:t>
                      </a:r>
                      <a:endParaRPr lang="en-US" sz="1000"/>
                    </a:p>
                  </a:txBody>
                  <a:tcPr/>
                </a:tc>
                <a:tc>
                  <a:txBody>
                    <a:bodyPr/>
                    <a:lstStyle/>
                    <a:p>
                      <a:r>
                        <a:rPr lang="en-US" sz="1000"/>
                        <a:t>56</a:t>
                      </a:r>
                      <a:endParaRPr lang="en-US" sz="1000"/>
                    </a:p>
                  </a:txBody>
                  <a:tcPr/>
                </a:tc>
                <a:tc>
                  <a:txBody>
                    <a:bodyPr/>
                    <a:lstStyle/>
                    <a:p>
                      <a:r>
                        <a:rPr lang="en-US" sz="1000"/>
                        <a:t>458</a:t>
                      </a:r>
                      <a:endParaRPr lang="en-US" sz="1000"/>
                    </a:p>
                  </a:txBody>
                  <a:tcPr/>
                </a:tc>
                <a:tc>
                  <a:txBody>
                    <a:bodyPr/>
                    <a:lstStyle/>
                    <a:p>
                      <a:r>
                        <a:rPr lang="en-US" sz="1000"/>
                        <a:t>0.9525%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964469767"/>
                  </a:ext>
                </a:extLst>
              </a:tr>
              <a:tr h="370840">
                <a:tc>
                  <a:txBody>
                    <a:bodyPr/>
                    <a:lstStyle/>
                    <a:p>
                      <a:r>
                        <a:rPr lang="es-ES" sz="1000" b="1"/>
                        <a:t>Ministerio de Agroindustria de la Nación Argentina - 2016-12-04 11:30:01</a:t>
                      </a:r>
                      <a:r>
                        <a:rPr lang="es-ES" sz="1000"/>
                        <a:t>
LÍDERES EN EL DESARROLLO AGROPECUARIO
Hoy cumple años INTA Argentina, un pilar fundamental para el desarrollo del sector agropecuario nacional que promueve alianzas estratégicas en el mundo llegando a más de 60 países con convenios, proyectos y cooperación técnica y científica.</a:t>
                      </a:r>
                      <a:endParaRPr lang="en-US" sz="1000"/>
                    </a:p>
                  </a:txBody>
                  <a:tcPr/>
                </a:tc>
                <a:tc>
                  <a:txBody>
                    <a:bodyPr/>
                    <a:lstStyle/>
                    <a:p>
                      <a:r>
                        <a:rPr lang="en-US" sz="1000"/>
                        <a:t>736</a:t>
                      </a:r>
                      <a:endParaRPr lang="en-US" sz="1000"/>
                    </a:p>
                  </a:txBody>
                  <a:tcPr/>
                </a:tc>
                <a:tc>
                  <a:txBody>
                    <a:bodyPr/>
                    <a:lstStyle/>
                    <a:p>
                      <a:r>
                        <a:rPr lang="en-US" sz="1000"/>
                        <a:t>523</a:t>
                      </a:r>
                      <a:endParaRPr lang="en-US" sz="1000"/>
                    </a:p>
                  </a:txBody>
                  <a:tcPr/>
                </a:tc>
                <a:tc>
                  <a:txBody>
                    <a:bodyPr/>
                    <a:lstStyle/>
                    <a:p>
                      <a:r>
                        <a:rPr lang="en-US" sz="1000"/>
                        <a:t>13</a:t>
                      </a:r>
                      <a:endParaRPr lang="en-US" sz="1000"/>
                    </a:p>
                  </a:txBody>
                  <a:tcPr/>
                </a:tc>
                <a:tc>
                  <a:txBody>
                    <a:bodyPr/>
                    <a:lstStyle/>
                    <a:p>
                      <a:r>
                        <a:rPr lang="en-US" sz="1000"/>
                        <a:t>200</a:t>
                      </a:r>
                      <a:endParaRPr lang="en-US" sz="1000"/>
                    </a:p>
                  </a:txBody>
                  <a:tcPr/>
                </a:tc>
                <a:tc>
                  <a:txBody>
                    <a:bodyPr/>
                    <a:lstStyle/>
                    <a:p>
                      <a:r>
                        <a:rPr lang="en-US" sz="1000"/>
                        <a:t>1.4917%</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750444809"/>
                  </a:ext>
                </a:extLst>
              </a:tr>
              <a:tr h="370840">
                <a:tc>
                  <a:txBody>
                    <a:bodyPr/>
                    <a:lstStyle/>
                    <a:p>
                      <a:r>
                        <a:rPr lang="es-ES" sz="1000" b="1"/>
                        <a:t>Ministerio de Agroindustria de la Nación Argentina - 2016-12-21 15:49:03</a:t>
                      </a:r>
                      <a:r>
                        <a:rPr lang="es-ES" sz="1000"/>
                        <a:t>
RECUPERAMOS LA CONFIANZA EN EL MUNDO
Estados Unidos autorizó la importación de limones del noroeste argentino. Gracias al trabajo de SENASA, Cancillería Argentina, la Estación Experimental Agroindustrial Obispo Colombres de Tucumán, la Consejería Agrícola en Washington del Ministerio de Agroindustria de la Nación Argentina, con el fuerte apoyo de los gobiernos provinciales y del sector privado, volvimos a un mercado que permaneció 15 años cerrado. El mundo demanda nuestros alimentos, el limón llega a más de 55 destinos y esto lo hicimos posible juntos.
Más información: goo.gl/KKyoGp</a:t>
                      </a:r>
                      <a:endParaRPr lang="en-US" sz="1000"/>
                    </a:p>
                  </a:txBody>
                  <a:tcPr/>
                </a:tc>
                <a:tc>
                  <a:txBody>
                    <a:bodyPr/>
                    <a:lstStyle/>
                    <a:p>
                      <a:r>
                        <a:rPr lang="en-US" sz="1000"/>
                        <a:t>713</a:t>
                      </a:r>
                      <a:endParaRPr lang="en-US" sz="1000"/>
                    </a:p>
                  </a:txBody>
                  <a:tcPr/>
                </a:tc>
                <a:tc>
                  <a:txBody>
                    <a:bodyPr/>
                    <a:lstStyle/>
                    <a:p>
                      <a:r>
                        <a:rPr lang="en-US" sz="1000"/>
                        <a:t>483</a:t>
                      </a:r>
                      <a:endParaRPr lang="en-US" sz="1000"/>
                    </a:p>
                  </a:txBody>
                  <a:tcPr/>
                </a:tc>
                <a:tc>
                  <a:txBody>
                    <a:bodyPr/>
                    <a:lstStyle/>
                    <a:p>
                      <a:r>
                        <a:rPr lang="en-US" sz="1000"/>
                        <a:t>24</a:t>
                      </a:r>
                      <a:endParaRPr lang="en-US" sz="1000"/>
                    </a:p>
                  </a:txBody>
                  <a:tcPr/>
                </a:tc>
                <a:tc>
                  <a:txBody>
                    <a:bodyPr/>
                    <a:lstStyle/>
                    <a:p>
                      <a:r>
                        <a:rPr lang="en-US" sz="1000"/>
                        <a:t>206</a:t>
                      </a:r>
                      <a:endParaRPr lang="en-US" sz="1000"/>
                    </a:p>
                  </a:txBody>
                  <a:tcPr/>
                </a:tc>
                <a:tc>
                  <a:txBody>
                    <a:bodyPr/>
                    <a:lstStyle/>
                    <a:p>
                      <a:r>
                        <a:rPr lang="en-US" sz="1000"/>
                        <a:t>1.4202%</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673220994"/>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9770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89623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4995271"/>
                    </a:ext>
                  </a:extLst>
                </a:gridCol>
                <a:gridCol w="658368">
                  <a:extLst>
                    <a:ext uri="{9D8B030D-6E8A-4147-A177-3AD203B41FA5}">
                      <a16:colId xmlns:a16="http://schemas.microsoft.com/office/drawing/2014/main" val="2366592375"/>
                    </a:ext>
                  </a:extLst>
                </a:gridCol>
                <a:gridCol w="658368">
                  <a:extLst>
                    <a:ext uri="{9D8B030D-6E8A-4147-A177-3AD203B41FA5}">
                      <a16:colId xmlns:a16="http://schemas.microsoft.com/office/drawing/2014/main" val="1496290609"/>
                    </a:ext>
                  </a:extLst>
                </a:gridCol>
                <a:gridCol w="658368">
                  <a:extLst>
                    <a:ext uri="{9D8B030D-6E8A-4147-A177-3AD203B41FA5}">
                      <a16:colId xmlns:a16="http://schemas.microsoft.com/office/drawing/2014/main" val="3169116689"/>
                    </a:ext>
                  </a:extLst>
                </a:gridCol>
                <a:gridCol w="658368">
                  <a:extLst>
                    <a:ext uri="{9D8B030D-6E8A-4147-A177-3AD203B41FA5}">
                      <a16:colId xmlns:a16="http://schemas.microsoft.com/office/drawing/2014/main" val="3190584523"/>
                    </a:ext>
                  </a:extLst>
                </a:gridCol>
                <a:gridCol w="658368">
                  <a:extLst>
                    <a:ext uri="{9D8B030D-6E8A-4147-A177-3AD203B41FA5}">
                      <a16:colId xmlns:a16="http://schemas.microsoft.com/office/drawing/2014/main" val="768831176"/>
                    </a:ext>
                  </a:extLst>
                </a:gridCol>
                <a:gridCol w="658368">
                  <a:extLst>
                    <a:ext uri="{9D8B030D-6E8A-4147-A177-3AD203B41FA5}">
                      <a16:colId xmlns:a16="http://schemas.microsoft.com/office/drawing/2014/main" val="3391987722"/>
                    </a:ext>
                  </a:extLst>
                </a:gridCol>
                <a:gridCol w="658368">
                  <a:extLst>
                    <a:ext uri="{9D8B030D-6E8A-4147-A177-3AD203B41FA5}">
                      <a16:colId xmlns:a16="http://schemas.microsoft.com/office/drawing/2014/main" val="27122220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35021090"/>
                  </a:ext>
                </a:extLst>
              </a:tr>
              <a:tr h="370840">
                <a:tc>
                  <a:txBody>
                    <a:bodyPr/>
                    <a:lstStyle/>
                    <a:p>
                      <a:r>
                        <a:rPr lang="es-ES" sz="1000" b="1"/>
                        <a:t>Ministerio de Producción de la Nación Argentina - 2016-12-12 17:59:52</a:t>
                      </a:r>
                      <a:r>
                        <a:rPr lang="es-ES" sz="1000"/>
                        <a:t>
LA INDUSTRIA AUTOMOTRIZ ARRIBA 🚘 💪
Además del aumento de las exportaciones, en noviembre la producción nacional de autos subió un 24,1% respecto a octubre.</a:t>
                      </a:r>
                      <a:endParaRPr lang="en-US" sz="1000"/>
                    </a:p>
                  </a:txBody>
                  <a:tcPr/>
                </a:tc>
                <a:tc>
                  <a:txBody>
                    <a:bodyPr/>
                    <a:lstStyle/>
                    <a:p>
                      <a:r>
                        <a:rPr lang="en-US" sz="1000"/>
                        <a:t>699</a:t>
                      </a:r>
                      <a:endParaRPr lang="en-US" sz="1000"/>
                    </a:p>
                  </a:txBody>
                  <a:tcPr/>
                </a:tc>
                <a:tc>
                  <a:txBody>
                    <a:bodyPr/>
                    <a:lstStyle/>
                    <a:p>
                      <a:r>
                        <a:rPr lang="en-US" sz="1000"/>
                        <a:t>413</a:t>
                      </a:r>
                      <a:endParaRPr lang="en-US" sz="1000"/>
                    </a:p>
                  </a:txBody>
                  <a:tcPr/>
                </a:tc>
                <a:tc>
                  <a:txBody>
                    <a:bodyPr/>
                    <a:lstStyle/>
                    <a:p>
                      <a:r>
                        <a:rPr lang="en-US" sz="1000"/>
                        <a:t>69</a:t>
                      </a:r>
                      <a:endParaRPr lang="en-US" sz="1000"/>
                    </a:p>
                  </a:txBody>
                  <a:tcPr/>
                </a:tc>
                <a:tc>
                  <a:txBody>
                    <a:bodyPr/>
                    <a:lstStyle/>
                    <a:p>
                      <a:r>
                        <a:rPr lang="en-US" sz="1000"/>
                        <a:t>217</a:t>
                      </a:r>
                      <a:endParaRPr lang="en-US" sz="1000"/>
                    </a:p>
                  </a:txBody>
                  <a:tcPr/>
                </a:tc>
                <a:tc>
                  <a:txBody>
                    <a:bodyPr/>
                    <a:lstStyle/>
                    <a:p>
                      <a:r>
                        <a:rPr lang="en-US" sz="1000"/>
                        <a:t>0.7653%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576938240"/>
                  </a:ext>
                </a:extLst>
              </a:tr>
              <a:tr h="370840">
                <a:tc>
                  <a:txBody>
                    <a:bodyPr/>
                    <a:lstStyle/>
                    <a:p>
                      <a:r>
                        <a:rPr lang="es-ES" sz="1000" b="1"/>
                        <a:t>Ministerio de Producción de la Nación Argentina - 2016-12-24 14:11:59</a:t>
                      </a:r>
                      <a:r>
                        <a:rPr lang="es-ES" sz="1000"/>
                        <a:t>
Mirá cómo se fabrica un arbolito de Navidad 🎄✨ ¡Felices fiestas!</a:t>
                      </a:r>
                      <a:endParaRPr lang="en-US" sz="1000"/>
                    </a:p>
                  </a:txBody>
                  <a:tcPr/>
                </a:tc>
                <a:tc>
                  <a:txBody>
                    <a:bodyPr/>
                    <a:lstStyle/>
                    <a:p>
                      <a:r>
                        <a:rPr lang="en-US" sz="1000"/>
                        <a:t>693</a:t>
                      </a:r>
                      <a:endParaRPr lang="en-US" sz="1000"/>
                    </a:p>
                  </a:txBody>
                  <a:tcPr/>
                </a:tc>
                <a:tc>
                  <a:txBody>
                    <a:bodyPr/>
                    <a:lstStyle/>
                    <a:p>
                      <a:r>
                        <a:rPr lang="en-US" sz="1000"/>
                        <a:t>426</a:t>
                      </a:r>
                      <a:endParaRPr lang="en-US" sz="1000"/>
                    </a:p>
                  </a:txBody>
                  <a:tcPr/>
                </a:tc>
                <a:tc>
                  <a:txBody>
                    <a:bodyPr/>
                    <a:lstStyle/>
                    <a:p>
                      <a:r>
                        <a:rPr lang="en-US" sz="1000"/>
                        <a:t>25</a:t>
                      </a:r>
                      <a:endParaRPr lang="en-US" sz="1000"/>
                    </a:p>
                  </a:txBody>
                  <a:tcPr/>
                </a:tc>
                <a:tc>
                  <a:txBody>
                    <a:bodyPr/>
                    <a:lstStyle/>
                    <a:p>
                      <a:r>
                        <a:rPr lang="en-US" sz="1000"/>
                        <a:t>242</a:t>
                      </a:r>
                      <a:endParaRPr lang="en-US" sz="1000"/>
                    </a:p>
                  </a:txBody>
                  <a:tcPr/>
                </a:tc>
                <a:tc>
                  <a:txBody>
                    <a:bodyPr/>
                    <a:lstStyle/>
                    <a:p>
                      <a:r>
                        <a:rPr lang="en-US" sz="1000"/>
                        <a:t>0.7297%</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756495879"/>
                  </a:ext>
                </a:extLst>
              </a:tr>
              <a:tr h="370840">
                <a:tc>
                  <a:txBody>
                    <a:bodyPr/>
                    <a:lstStyle/>
                    <a:p>
                      <a:r>
                        <a:rPr lang="es-ES" sz="1000" b="1"/>
                        <a:t>Ministerio de Agroindustria de la Nación Argentina - 2016-12-08 11:00:00</a:t>
                      </a:r>
                      <a:r>
                        <a:rPr lang="es-ES" sz="1000"/>
                        <a:t>
TIEMPO DE CEREZAS
La cosecha de cerezas en Argentina se inicia en octubre en Mendoza y se extiende hasta fines de diciembre en Río Negro, Chubut y Santa Cruz. Ricas y nutritivas, con propiedades antioxidantes nuestra producción llega a Brasil, México, Estados Unidos, Unión Europea, China, Taiwán, Mongolia, Japón, Corea del Sur, Indonesia, Filipinas, Vietnam, India y Sudáfrica.</a:t>
                      </a:r>
                      <a:endParaRPr lang="en-US" sz="1000"/>
                    </a:p>
                  </a:txBody>
                  <a:tcPr/>
                </a:tc>
                <a:tc>
                  <a:txBody>
                    <a:bodyPr/>
                    <a:lstStyle/>
                    <a:p>
                      <a:r>
                        <a:rPr lang="en-US" sz="1000"/>
                        <a:t>600</a:t>
                      </a:r>
                      <a:endParaRPr lang="en-US" sz="1000"/>
                    </a:p>
                  </a:txBody>
                  <a:tcPr/>
                </a:tc>
                <a:tc>
                  <a:txBody>
                    <a:bodyPr/>
                    <a:lstStyle/>
                    <a:p>
                      <a:r>
                        <a:rPr lang="en-US" sz="1000"/>
                        <a:t>463</a:t>
                      </a:r>
                      <a:endParaRPr lang="en-US" sz="1000"/>
                    </a:p>
                  </a:txBody>
                  <a:tcPr/>
                </a:tc>
                <a:tc>
                  <a:txBody>
                    <a:bodyPr/>
                    <a:lstStyle/>
                    <a:p>
                      <a:r>
                        <a:rPr lang="en-US" sz="1000"/>
                        <a:t>11</a:t>
                      </a:r>
                      <a:endParaRPr lang="en-US" sz="1000"/>
                    </a:p>
                  </a:txBody>
                  <a:tcPr/>
                </a:tc>
                <a:tc>
                  <a:txBody>
                    <a:bodyPr/>
                    <a:lstStyle/>
                    <a:p>
                      <a:r>
                        <a:rPr lang="en-US" sz="1000"/>
                        <a:t>126</a:t>
                      </a:r>
                      <a:endParaRPr lang="en-US" sz="1000"/>
                    </a:p>
                  </a:txBody>
                  <a:tcPr/>
                </a:tc>
                <a:tc>
                  <a:txBody>
                    <a:bodyPr/>
                    <a:lstStyle/>
                    <a:p>
                      <a:r>
                        <a:rPr lang="en-US" sz="1000"/>
                        <a:t>1.2082%</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472385670"/>
                  </a:ext>
                </a:extLst>
              </a:tr>
              <a:tr h="370840">
                <a:tc>
                  <a:txBody>
                    <a:bodyPr/>
                    <a:lstStyle/>
                    <a:p>
                      <a:r>
                        <a:rPr lang="es-ES" sz="1000" b="1"/>
                        <a:t>Ministerio de Agroindustria de la Nación Argentina - 2016-12-19 10:59:01</a:t>
                      </a:r>
                      <a:r>
                        <a:rPr lang="es-ES" sz="1000"/>
                        <a:t>
LA GANADERÍA SE RECUPERA A PASO FIRME
Para el año que viene se espera un crecimiento del stock bovino de más del 4%, con una oferta futura de terneros creciente en el orden del 2 a 3% (14,5 millones) gracias al esfuerzo de los productores que confiaron y volvieron a invertir. Estamos juntos, llevando soluciones a uno de los sectores que nos identifica en el mundo y que genera empleo y arraigo en el interior. Todavía tenemos mucho por hacer. Con el esfuerzo de todos, vamos a salir adelante.</a:t>
                      </a:r>
                      <a:endParaRPr lang="en-US" sz="1000"/>
                    </a:p>
                  </a:txBody>
                  <a:tcPr/>
                </a:tc>
                <a:tc>
                  <a:txBody>
                    <a:bodyPr/>
                    <a:lstStyle/>
                    <a:p>
                      <a:r>
                        <a:rPr lang="en-US" sz="1000"/>
                        <a:t>589</a:t>
                      </a:r>
                      <a:endParaRPr lang="en-US" sz="1000"/>
                    </a:p>
                  </a:txBody>
                  <a:tcPr/>
                </a:tc>
                <a:tc>
                  <a:txBody>
                    <a:bodyPr/>
                    <a:lstStyle/>
                    <a:p>
                      <a:r>
                        <a:rPr lang="en-US" sz="1000"/>
                        <a:t>349</a:t>
                      </a:r>
                      <a:endParaRPr lang="en-US" sz="1000"/>
                    </a:p>
                  </a:txBody>
                  <a:tcPr/>
                </a:tc>
                <a:tc>
                  <a:txBody>
                    <a:bodyPr/>
                    <a:lstStyle/>
                    <a:p>
                      <a:r>
                        <a:rPr lang="en-US" sz="1000"/>
                        <a:t>25</a:t>
                      </a:r>
                      <a:endParaRPr lang="en-US" sz="1000"/>
                    </a:p>
                  </a:txBody>
                  <a:tcPr/>
                </a:tc>
                <a:tc>
                  <a:txBody>
                    <a:bodyPr/>
                    <a:lstStyle/>
                    <a:p>
                      <a:r>
                        <a:rPr lang="en-US" sz="1000"/>
                        <a:t>215</a:t>
                      </a:r>
                      <a:endParaRPr lang="en-US" sz="1000"/>
                    </a:p>
                  </a:txBody>
                  <a:tcPr/>
                </a:tc>
                <a:tc>
                  <a:txBody>
                    <a:bodyPr/>
                    <a:lstStyle/>
                    <a:p>
                      <a:r>
                        <a:rPr lang="en-US" sz="1000"/>
                        <a:t>1.1763%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551612939"/>
                  </a:ext>
                </a:extLst>
              </a:tr>
              <a:tr h="370840">
                <a:tc>
                  <a:txBody>
                    <a:bodyPr/>
                    <a:lstStyle/>
                    <a:p>
                      <a:r>
                        <a:rPr lang="es-ES" sz="1000" b="1"/>
                        <a:t>Ministerio de Producción de la Nación Argentina - 2016-12-27 12:00:00</a:t>
                      </a:r>
                      <a:r>
                        <a:rPr lang="es-ES" sz="1000"/>
                        <a:t>
ASÍ SE FABRICA UNA ZANELLA 🏍🔧⚙🔩💪</a:t>
                      </a:r>
                      <a:endParaRPr lang="en-US" sz="1000"/>
                    </a:p>
                  </a:txBody>
                  <a:tcPr/>
                </a:tc>
                <a:tc>
                  <a:txBody>
                    <a:bodyPr/>
                    <a:lstStyle/>
                    <a:p>
                      <a:r>
                        <a:rPr lang="en-US" sz="1000"/>
                        <a:t>564</a:t>
                      </a:r>
                      <a:endParaRPr lang="en-US" sz="1000"/>
                    </a:p>
                  </a:txBody>
                  <a:tcPr/>
                </a:tc>
                <a:tc>
                  <a:txBody>
                    <a:bodyPr/>
                    <a:lstStyle/>
                    <a:p>
                      <a:r>
                        <a:rPr lang="en-US" sz="1000"/>
                        <a:t>377</a:t>
                      </a:r>
                      <a:endParaRPr lang="en-US" sz="1000"/>
                    </a:p>
                  </a:txBody>
                  <a:tcPr/>
                </a:tc>
                <a:tc>
                  <a:txBody>
                    <a:bodyPr/>
                    <a:lstStyle/>
                    <a:p>
                      <a:r>
                        <a:rPr lang="en-US" sz="1000"/>
                        <a:t>58</a:t>
                      </a:r>
                      <a:endParaRPr lang="en-US" sz="1000"/>
                    </a:p>
                  </a:txBody>
                  <a:tcPr/>
                </a:tc>
                <a:tc>
                  <a:txBody>
                    <a:bodyPr/>
                    <a:lstStyle/>
                    <a:p>
                      <a:r>
                        <a:rPr lang="en-US" sz="1000"/>
                        <a:t>129</a:t>
                      </a:r>
                      <a:endParaRPr lang="en-US" sz="1000"/>
                    </a:p>
                  </a:txBody>
                  <a:tcPr/>
                </a:tc>
                <a:tc>
                  <a:txBody>
                    <a:bodyPr/>
                    <a:lstStyle/>
                    <a:p>
                      <a:r>
                        <a:rPr lang="en-US" sz="1000"/>
                        <a:t>0.5916%</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25466931"/>
                  </a:ext>
                </a:extLst>
              </a:tr>
              <a:tr h="370840">
                <a:tc>
                  <a:txBody>
                    <a:bodyPr/>
                    <a:lstStyle/>
                    <a:p>
                      <a:r>
                        <a:rPr lang="es-ES" sz="1000" b="1"/>
                        <a:t>Ministerio de Producción de la Nación Argentina - 2016-12-14 18:10:12</a:t>
                      </a:r>
                      <a:r>
                        <a:rPr lang="es-ES" sz="1000"/>
                        <a:t>
RÉCORD DE VENTA DE ASFALTO
En noviembre, se registró el máximo de ventas de asfalto de los últimos cinco años. La aceleración de la obra pública en todo el país explica en gran parte este crecimiento. Además, la demanda fue sostenida desde agosto a noviembre de este año: un 17% mayor al promedio mensual anual de la última década.</a:t>
                      </a:r>
                      <a:endParaRPr lang="en-US" sz="1000"/>
                    </a:p>
                  </a:txBody>
                  <a:tcPr/>
                </a:tc>
                <a:tc>
                  <a:txBody>
                    <a:bodyPr/>
                    <a:lstStyle/>
                    <a:p>
                      <a:r>
                        <a:rPr lang="en-US" sz="1000"/>
                        <a:t>555</a:t>
                      </a:r>
                      <a:endParaRPr lang="en-US" sz="1000"/>
                    </a:p>
                  </a:txBody>
                  <a:tcPr/>
                </a:tc>
                <a:tc>
                  <a:txBody>
                    <a:bodyPr/>
                    <a:lstStyle/>
                    <a:p>
                      <a:r>
                        <a:rPr lang="en-US" sz="1000"/>
                        <a:t>391</a:t>
                      </a:r>
                      <a:endParaRPr lang="en-US" sz="1000"/>
                    </a:p>
                  </a:txBody>
                  <a:tcPr/>
                </a:tc>
                <a:tc>
                  <a:txBody>
                    <a:bodyPr/>
                    <a:lstStyle/>
                    <a:p>
                      <a:r>
                        <a:rPr lang="en-US" sz="1000"/>
                        <a:t>61</a:t>
                      </a:r>
                      <a:endParaRPr lang="en-US" sz="1000"/>
                    </a:p>
                  </a:txBody>
                  <a:tcPr/>
                </a:tc>
                <a:tc>
                  <a:txBody>
                    <a:bodyPr/>
                    <a:lstStyle/>
                    <a:p>
                      <a:r>
                        <a:rPr lang="en-US" sz="1000"/>
                        <a:t>103</a:t>
                      </a:r>
                      <a:endParaRPr lang="en-US" sz="1000"/>
                    </a:p>
                  </a:txBody>
                  <a:tcPr/>
                </a:tc>
                <a:tc>
                  <a:txBody>
                    <a:bodyPr/>
                    <a:lstStyle/>
                    <a:p>
                      <a:r>
                        <a:rPr lang="en-US" sz="1000"/>
                        <a:t>0.6065%</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031618756"/>
                  </a:ext>
                </a:extLst>
              </a:tr>
              <a:tr h="370840">
                <a:tc>
                  <a:txBody>
                    <a:bodyPr/>
                    <a:lstStyle/>
                    <a:p>
                      <a:r>
                        <a:rPr lang="es-ES" sz="1000" b="1"/>
                        <a:t>Ministerio de Agroindustria de la Nación Argentina - 2016-12-10 13:35:28</a:t>
                      </a:r>
                      <a:r>
                        <a:rPr lang="es-ES" sz="1000"/>
                        <a:t>
UN AÑO JUNTOS
Todo esto durante el primer año de gestión lo hicimos entre todos. Juntos podemos seguir cambiando.</a:t>
                      </a:r>
                      <a:endParaRPr lang="en-US" sz="1000"/>
                    </a:p>
                  </a:txBody>
                  <a:tcPr/>
                </a:tc>
                <a:tc>
                  <a:txBody>
                    <a:bodyPr/>
                    <a:lstStyle/>
                    <a:p>
                      <a:r>
                        <a:rPr lang="en-US" sz="1000"/>
                        <a:t>538</a:t>
                      </a:r>
                      <a:endParaRPr lang="en-US" sz="1000"/>
                    </a:p>
                  </a:txBody>
                  <a:tcPr/>
                </a:tc>
                <a:tc>
                  <a:txBody>
                    <a:bodyPr/>
                    <a:lstStyle/>
                    <a:p>
                      <a:r>
                        <a:rPr lang="en-US" sz="1000"/>
                        <a:t>260</a:t>
                      </a:r>
                      <a:endParaRPr lang="en-US" sz="1000"/>
                    </a:p>
                  </a:txBody>
                  <a:tcPr/>
                </a:tc>
                <a:tc>
                  <a:txBody>
                    <a:bodyPr/>
                    <a:lstStyle/>
                    <a:p>
                      <a:r>
                        <a:rPr lang="en-US" sz="1000"/>
                        <a:t>12</a:t>
                      </a:r>
                      <a:endParaRPr lang="en-US" sz="1000"/>
                    </a:p>
                  </a:txBody>
                  <a:tcPr/>
                </a:tc>
                <a:tc>
                  <a:txBody>
                    <a:bodyPr/>
                    <a:lstStyle/>
                    <a:p>
                      <a:r>
                        <a:rPr lang="en-US" sz="1000"/>
                        <a:t>266</a:t>
                      </a:r>
                      <a:endParaRPr lang="en-US" sz="1000"/>
                    </a:p>
                  </a:txBody>
                  <a:tcPr/>
                </a:tc>
                <a:tc>
                  <a:txBody>
                    <a:bodyPr/>
                    <a:lstStyle/>
                    <a:p>
                      <a:r>
                        <a:rPr lang="en-US" sz="1000"/>
                        <a:t>1.0824%</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092166397"/>
                  </a:ext>
                </a:extLst>
              </a:tr>
              <a:tr h="370840">
                <a:tc>
                  <a:txBody>
                    <a:bodyPr/>
                    <a:lstStyle/>
                    <a:p>
                      <a:r>
                        <a:rPr lang="es-ES" sz="1000" b="1"/>
                        <a:t>Ministerio de Agroindustria de la Nación Argentina - 2016-12-24 11:20:00</a:t>
                      </a:r>
                      <a:r>
                        <a:rPr lang="es-ES" sz="1000"/>
                        <a:t>
LES DESEAMOS UNA MUY FELIZ NAVIDAD 🌟🎅</a:t>
                      </a:r>
                      <a:endParaRPr lang="en-US" sz="1000"/>
                    </a:p>
                  </a:txBody>
                  <a:tcPr/>
                </a:tc>
                <a:tc>
                  <a:txBody>
                    <a:bodyPr/>
                    <a:lstStyle/>
                    <a:p>
                      <a:r>
                        <a:rPr lang="en-US" sz="1000"/>
                        <a:t>477</a:t>
                      </a:r>
                      <a:endParaRPr lang="en-US" sz="1000"/>
                    </a:p>
                  </a:txBody>
                  <a:tcPr/>
                </a:tc>
                <a:tc>
                  <a:txBody>
                    <a:bodyPr/>
                    <a:lstStyle/>
                    <a:p>
                      <a:r>
                        <a:rPr lang="en-US" sz="1000"/>
                        <a:t>391</a:t>
                      </a:r>
                      <a:endParaRPr lang="en-US" sz="1000"/>
                    </a:p>
                  </a:txBody>
                  <a:tcPr/>
                </a:tc>
                <a:tc>
                  <a:txBody>
                    <a:bodyPr/>
                    <a:lstStyle/>
                    <a:p>
                      <a:r>
                        <a:rPr lang="en-US" sz="1000"/>
                        <a:t>11</a:t>
                      </a:r>
                      <a:endParaRPr lang="en-US" sz="1000"/>
                    </a:p>
                  </a:txBody>
                  <a:tcPr/>
                </a:tc>
                <a:tc>
                  <a:txBody>
                    <a:bodyPr/>
                    <a:lstStyle/>
                    <a:p>
                      <a:r>
                        <a:rPr lang="en-US" sz="1000"/>
                        <a:t>75</a:t>
                      </a:r>
                      <a:endParaRPr lang="en-US" sz="1000"/>
                    </a:p>
                  </a:txBody>
                  <a:tcPr/>
                </a:tc>
                <a:tc>
                  <a:txBody>
                    <a:bodyPr/>
                    <a:lstStyle/>
                    <a:p>
                      <a:r>
                        <a:rPr lang="en-US" sz="1000"/>
                        <a:t>0.9483%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53025833"/>
                  </a:ext>
                </a:extLst>
              </a:tr>
              <a:tr h="370840">
                <a:tc>
                  <a:txBody>
                    <a:bodyPr/>
                    <a:lstStyle/>
                    <a:p>
                      <a:r>
                        <a:rPr lang="es-ES" sz="1000" b="1"/>
                        <a:t>Ministerio de Producción de la Nación Argentina - 2016-12-28 21:27:35</a:t>
                      </a:r>
                      <a:r>
                        <a:rPr lang="es-ES" sz="1000"/>
                        <a:t>
CRECIÓ EL PATENTAMIENTO DE AUTOS  🚘🚗🚙🚕</a:t>
                      </a:r>
                      <a:endParaRPr lang="en-US" sz="1000"/>
                    </a:p>
                  </a:txBody>
                  <a:tcPr/>
                </a:tc>
                <a:tc>
                  <a:txBody>
                    <a:bodyPr/>
                    <a:lstStyle/>
                    <a:p>
                      <a:r>
                        <a:rPr lang="en-US" sz="1000"/>
                        <a:t>447</a:t>
                      </a:r>
                      <a:endParaRPr lang="en-US" sz="1000"/>
                    </a:p>
                  </a:txBody>
                  <a:tcPr/>
                </a:tc>
                <a:tc>
                  <a:txBody>
                    <a:bodyPr/>
                    <a:lstStyle/>
                    <a:p>
                      <a:r>
                        <a:rPr lang="en-US" sz="1000"/>
                        <a:t>255</a:t>
                      </a:r>
                      <a:endParaRPr lang="en-US" sz="1000"/>
                    </a:p>
                  </a:txBody>
                  <a:tcPr/>
                </a:tc>
                <a:tc>
                  <a:txBody>
                    <a:bodyPr/>
                    <a:lstStyle/>
                    <a:p>
                      <a:r>
                        <a:rPr lang="en-US" sz="1000"/>
                        <a:t>43</a:t>
                      </a:r>
                      <a:endParaRPr lang="en-US" sz="1000"/>
                    </a:p>
                  </a:txBody>
                  <a:tcPr/>
                </a:tc>
                <a:tc>
                  <a:txBody>
                    <a:bodyPr/>
                    <a:lstStyle/>
                    <a:p>
                      <a:r>
                        <a:rPr lang="en-US" sz="1000"/>
                        <a:t>149</a:t>
                      </a:r>
                      <a:endParaRPr lang="en-US" sz="1000"/>
                    </a:p>
                  </a:txBody>
                  <a:tcPr/>
                </a:tc>
                <a:tc>
                  <a:txBody>
                    <a:bodyPr/>
                    <a:lstStyle/>
                    <a:p>
                      <a:r>
                        <a:rPr lang="en-US" sz="1000"/>
                        <a:t>0.4683%</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23975590"/>
                  </a:ext>
                </a:extLst>
              </a:tr>
              <a:tr h="370840">
                <a:tc>
                  <a:txBody>
                    <a:bodyPr/>
                    <a:lstStyle/>
                    <a:p>
                      <a:r>
                        <a:rPr lang="es-ES" sz="1000" b="1"/>
                        <a:t>Ministerio de Producción de la Nación Argentina - 2016-12-20 14:17:12</a:t>
                      </a:r>
                      <a:r>
                        <a:rPr lang="es-ES" sz="1000"/>
                        <a:t>
¡APRENDÉ A PROGRAMAR GRATIS Y EN UN AÑO! 🤓💻📲
El Plan 111 Mil te capacita y certifica para que puedas trabajar en la industria del software como programador. El curso tiene una duración de dos cuatrimestres y se dicta de forma gratuita en instituciones educativas de todo el país. Si tenés conocimientos previos, podés dar el examen directamente. Unas 45.000 empresas necesitarán programadores en los próximos años y queremos que vos seas parte de uno de los sectores de mayor crecimiento en Argentina.
¡Trabajá en la industria del futuro! https://www.argentina.gob.ar/111mil</a:t>
                      </a:r>
                      <a:endParaRPr lang="en-US" sz="1000"/>
                    </a:p>
                  </a:txBody>
                  <a:tcPr/>
                </a:tc>
                <a:tc>
                  <a:txBody>
                    <a:bodyPr/>
                    <a:lstStyle/>
                    <a:p>
                      <a:r>
                        <a:rPr lang="en-US" sz="1000"/>
                        <a:t>446</a:t>
                      </a:r>
                      <a:endParaRPr lang="en-US" sz="1000"/>
                    </a:p>
                  </a:txBody>
                  <a:tcPr/>
                </a:tc>
                <a:tc>
                  <a:txBody>
                    <a:bodyPr/>
                    <a:lstStyle/>
                    <a:p>
                      <a:r>
                        <a:rPr lang="en-US" sz="1000"/>
                        <a:t>371</a:t>
                      </a:r>
                      <a:endParaRPr lang="en-US" sz="1000"/>
                    </a:p>
                  </a:txBody>
                  <a:tcPr/>
                </a:tc>
                <a:tc>
                  <a:txBody>
                    <a:bodyPr/>
                    <a:lstStyle/>
                    <a:p>
                      <a:r>
                        <a:rPr lang="en-US" sz="1000"/>
                        <a:t>75</a:t>
                      </a:r>
                      <a:endParaRPr lang="en-US" sz="1000"/>
                    </a:p>
                  </a:txBody>
                  <a:tcPr/>
                </a:tc>
                <a:tc>
                  <a:txBody>
                    <a:bodyPr/>
                    <a:lstStyle/>
                    <a:p>
                      <a:r>
                        <a:rPr lang="en-US" sz="1000"/>
                        <a:t>0</a:t>
                      </a:r>
                      <a:endParaRPr lang="en-US" sz="1000"/>
                    </a:p>
                  </a:txBody>
                  <a:tcPr/>
                </a:tc>
                <a:tc>
                  <a:txBody>
                    <a:bodyPr/>
                    <a:lstStyle/>
                    <a:p>
                      <a:r>
                        <a:rPr lang="en-US" sz="1000"/>
                        <a:t>0.4748%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171683293"/>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7797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340537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6818818"/>
                    </a:ext>
                  </a:extLst>
                </a:gridCol>
                <a:gridCol w="658368">
                  <a:extLst>
                    <a:ext uri="{9D8B030D-6E8A-4147-A177-3AD203B41FA5}">
                      <a16:colId xmlns:a16="http://schemas.microsoft.com/office/drawing/2014/main" val="1804310492"/>
                    </a:ext>
                  </a:extLst>
                </a:gridCol>
                <a:gridCol w="658368">
                  <a:extLst>
                    <a:ext uri="{9D8B030D-6E8A-4147-A177-3AD203B41FA5}">
                      <a16:colId xmlns:a16="http://schemas.microsoft.com/office/drawing/2014/main" val="1629845325"/>
                    </a:ext>
                  </a:extLst>
                </a:gridCol>
                <a:gridCol w="658368">
                  <a:extLst>
                    <a:ext uri="{9D8B030D-6E8A-4147-A177-3AD203B41FA5}">
                      <a16:colId xmlns:a16="http://schemas.microsoft.com/office/drawing/2014/main" val="255185240"/>
                    </a:ext>
                  </a:extLst>
                </a:gridCol>
                <a:gridCol w="658368">
                  <a:extLst>
                    <a:ext uri="{9D8B030D-6E8A-4147-A177-3AD203B41FA5}">
                      <a16:colId xmlns:a16="http://schemas.microsoft.com/office/drawing/2014/main" val="283296834"/>
                    </a:ext>
                  </a:extLst>
                </a:gridCol>
                <a:gridCol w="658368">
                  <a:extLst>
                    <a:ext uri="{9D8B030D-6E8A-4147-A177-3AD203B41FA5}">
                      <a16:colId xmlns:a16="http://schemas.microsoft.com/office/drawing/2014/main" val="685442137"/>
                    </a:ext>
                  </a:extLst>
                </a:gridCol>
                <a:gridCol w="658368">
                  <a:extLst>
                    <a:ext uri="{9D8B030D-6E8A-4147-A177-3AD203B41FA5}">
                      <a16:colId xmlns:a16="http://schemas.microsoft.com/office/drawing/2014/main" val="2668887235"/>
                    </a:ext>
                  </a:extLst>
                </a:gridCol>
                <a:gridCol w="658368">
                  <a:extLst>
                    <a:ext uri="{9D8B030D-6E8A-4147-A177-3AD203B41FA5}">
                      <a16:colId xmlns:a16="http://schemas.microsoft.com/office/drawing/2014/main" val="312366229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061937630"/>
                  </a:ext>
                </a:extLst>
              </a:tr>
              <a:tr h="370840">
                <a:tc>
                  <a:txBody>
                    <a:bodyPr/>
                    <a:lstStyle/>
                    <a:p>
                      <a:r>
                        <a:rPr lang="es-ES" sz="1000" b="1"/>
                        <a:t>Ministerio de Agroindustria de la Nación Argentina - 2016-12-13 12:45:59</a:t>
                      </a:r>
                      <a:r>
                        <a:rPr lang="es-ES" sz="1000"/>
                        <a:t>
EL MERCADO EN TU BARRIO
Pusimos en marcha un programa para que vos y tu familia puedan comprar productos de calidad, a precios accesibles en un solo lugar y cerca de tu casa. Buscá qué día va a estar la feria en tu barrio ➡ https://goo.gl/ZAy2XO</a:t>
                      </a:r>
                      <a:endParaRPr lang="en-US" sz="1000"/>
                    </a:p>
                  </a:txBody>
                  <a:tcPr/>
                </a:tc>
                <a:tc>
                  <a:txBody>
                    <a:bodyPr/>
                    <a:lstStyle/>
                    <a:p>
                      <a:r>
                        <a:rPr lang="en-US" sz="1000"/>
                        <a:t>423</a:t>
                      </a:r>
                      <a:endParaRPr lang="en-US" sz="1000"/>
                    </a:p>
                  </a:txBody>
                  <a:tcPr/>
                </a:tc>
                <a:tc>
                  <a:txBody>
                    <a:bodyPr/>
                    <a:lstStyle/>
                    <a:p>
                      <a:r>
                        <a:rPr lang="en-US" sz="1000"/>
                        <a:t>178</a:t>
                      </a:r>
                      <a:endParaRPr lang="en-US" sz="1000"/>
                    </a:p>
                  </a:txBody>
                  <a:tcPr/>
                </a:tc>
                <a:tc>
                  <a:txBody>
                    <a:bodyPr/>
                    <a:lstStyle/>
                    <a:p>
                      <a:r>
                        <a:rPr lang="en-US" sz="1000"/>
                        <a:t>38</a:t>
                      </a:r>
                      <a:endParaRPr lang="en-US" sz="1000"/>
                    </a:p>
                  </a:txBody>
                  <a:tcPr/>
                </a:tc>
                <a:tc>
                  <a:txBody>
                    <a:bodyPr/>
                    <a:lstStyle/>
                    <a:p>
                      <a:r>
                        <a:rPr lang="en-US" sz="1000"/>
                        <a:t>207</a:t>
                      </a:r>
                      <a:endParaRPr lang="en-US" sz="1000"/>
                    </a:p>
                  </a:txBody>
                  <a:tcPr/>
                </a:tc>
                <a:tc>
                  <a:txBody>
                    <a:bodyPr/>
                    <a:lstStyle/>
                    <a:p>
                      <a:r>
                        <a:rPr lang="en-US" sz="1000"/>
                        <a:t>0.8493%</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121590217"/>
                  </a:ext>
                </a:extLst>
              </a:tr>
              <a:tr h="370840">
                <a:tc>
                  <a:txBody>
                    <a:bodyPr/>
                    <a:lstStyle/>
                    <a:p>
                      <a:r>
                        <a:rPr lang="es-ES" sz="1000" b="1"/>
                        <a:t>Ministerio de Producción de la Nación Argentina - 2016-12-26 15:40:45</a:t>
                      </a:r>
                      <a:r>
                        <a:rPr lang="es-ES" sz="1000"/>
                        <a:t>
MÁS POROTOS ARGENTINOS EN EL MUNDO 🌎🛳💪
La provincia de #Salta es la primera productora de poroto del país, seguida por Santiago del Estero, Jujuy, Tucumán y Catamarca. En Argentina se cosechan más de ocho variedades que se exportan principalmente a México, Brasil y Europa. Además de la semilla, en los primeros 11 meses de 2016 también se exportaron 1.600 toneladas de harina de poroto.</a:t>
                      </a:r>
                      <a:endParaRPr lang="en-US" sz="1000"/>
                    </a:p>
                  </a:txBody>
                  <a:tcPr/>
                </a:tc>
                <a:tc>
                  <a:txBody>
                    <a:bodyPr/>
                    <a:lstStyle/>
                    <a:p>
                      <a:r>
                        <a:rPr lang="en-US" sz="1000"/>
                        <a:t>411</a:t>
                      </a:r>
                      <a:endParaRPr lang="en-US" sz="1000"/>
                    </a:p>
                  </a:txBody>
                  <a:tcPr/>
                </a:tc>
                <a:tc>
                  <a:txBody>
                    <a:bodyPr/>
                    <a:lstStyle/>
                    <a:p>
                      <a:r>
                        <a:rPr lang="en-US" sz="1000"/>
                        <a:t>265</a:t>
                      </a:r>
                      <a:endParaRPr lang="en-US" sz="1000"/>
                    </a:p>
                  </a:txBody>
                  <a:tcPr/>
                </a:tc>
                <a:tc>
                  <a:txBody>
                    <a:bodyPr/>
                    <a:lstStyle/>
                    <a:p>
                      <a:r>
                        <a:rPr lang="en-US" sz="1000"/>
                        <a:t>20</a:t>
                      </a:r>
                      <a:endParaRPr lang="en-US" sz="1000"/>
                    </a:p>
                  </a:txBody>
                  <a:tcPr/>
                </a:tc>
                <a:tc>
                  <a:txBody>
                    <a:bodyPr/>
                    <a:lstStyle/>
                    <a:p>
                      <a:r>
                        <a:rPr lang="en-US" sz="1000"/>
                        <a:t>126</a:t>
                      </a:r>
                      <a:endParaRPr lang="en-US" sz="1000"/>
                    </a:p>
                  </a:txBody>
                  <a:tcPr/>
                </a:tc>
                <a:tc>
                  <a:txBody>
                    <a:bodyPr/>
                    <a:lstStyle/>
                    <a:p>
                      <a:r>
                        <a:rPr lang="en-US" sz="1000"/>
                        <a:t>0.4319%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08976887"/>
                  </a:ext>
                </a:extLst>
              </a:tr>
              <a:tr h="370840">
                <a:tc>
                  <a:txBody>
                    <a:bodyPr/>
                    <a:lstStyle/>
                    <a:p>
                      <a:r>
                        <a:rPr lang="es-ES" sz="1000" b="1"/>
                        <a:t>Ministerio de Producción de la Nación Argentina - 2016-12-07 11:26:29</a:t>
                      </a:r>
                      <a:r>
                        <a:rPr lang="es-ES" sz="1000"/>
                        <a:t>
Con #Ahora18 tenés más rubros y más cuotas sin interés. Podés comprar cientos de productos de jueves a domingo y celulares 4G todos los días en 18 cuotas. Entrá a www.ahora12.gob.ar para ver los comercios y tarjetas adheridas.</a:t>
                      </a:r>
                      <a:endParaRPr lang="en-US" sz="1000"/>
                    </a:p>
                  </a:txBody>
                  <a:tcPr/>
                </a:tc>
                <a:tc>
                  <a:txBody>
                    <a:bodyPr/>
                    <a:lstStyle/>
                    <a:p>
                      <a:r>
                        <a:rPr lang="en-US" sz="1000"/>
                        <a:t>394</a:t>
                      </a:r>
                      <a:endParaRPr lang="en-US" sz="1000"/>
                    </a:p>
                  </a:txBody>
                  <a:tcPr/>
                </a:tc>
                <a:tc>
                  <a:txBody>
                    <a:bodyPr/>
                    <a:lstStyle/>
                    <a:p>
                      <a:r>
                        <a:rPr lang="en-US" sz="1000"/>
                        <a:t>204</a:t>
                      </a:r>
                      <a:endParaRPr lang="en-US" sz="1000"/>
                    </a:p>
                  </a:txBody>
                  <a:tcPr/>
                </a:tc>
                <a:tc>
                  <a:txBody>
                    <a:bodyPr/>
                    <a:lstStyle/>
                    <a:p>
                      <a:r>
                        <a:rPr lang="en-US" sz="1000"/>
                        <a:t>14</a:t>
                      </a:r>
                      <a:endParaRPr lang="en-US" sz="1000"/>
                    </a:p>
                  </a:txBody>
                  <a:tcPr/>
                </a:tc>
                <a:tc>
                  <a:txBody>
                    <a:bodyPr/>
                    <a:lstStyle/>
                    <a:p>
                      <a:r>
                        <a:rPr lang="en-US" sz="1000"/>
                        <a:t>176</a:t>
                      </a:r>
                      <a:endParaRPr lang="en-US" sz="1000"/>
                    </a:p>
                  </a:txBody>
                  <a:tcPr/>
                </a:tc>
                <a:tc>
                  <a:txBody>
                    <a:bodyPr/>
                    <a:lstStyle/>
                    <a:p>
                      <a:r>
                        <a:rPr lang="en-US" sz="1000"/>
                        <a:t>0.4323%</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892172003"/>
                  </a:ext>
                </a:extLst>
              </a:tr>
              <a:tr h="370840">
                <a:tc>
                  <a:txBody>
                    <a:bodyPr/>
                    <a:lstStyle/>
                    <a:p>
                      <a:r>
                        <a:rPr lang="es-ES" sz="1000" b="1"/>
                        <a:t>Ricardo Buryaile - 2016-12-21 11:15:44</a:t>
                      </a:r>
                      <a:r>
                        <a:rPr lang="es-ES" sz="1000"/>
                        <a:t>
Que gran orgullo poder contarles que gracias al trabajo en equipo recuperamos el mercado de limones del NOA a Estados Unidos, frenado desde hace 15 años. 
Necesitamos que el mundo vuelva a confiar en nosotros para que aumente la demanda de agroalimentos. Por eso Senasa es nuestra garantía de que  Argentina cumplirá con los standares sanitarios de los mercados internacionales.
Junto al presidente Macri vamos a seguir trabajando para que todas nuestras producciones se recuperen, crezcan y sean requeridas en todos los mercados del mundo.</a:t>
                      </a:r>
                      <a:endParaRPr lang="en-US" sz="1000"/>
                    </a:p>
                  </a:txBody>
                  <a:tcPr/>
                </a:tc>
                <a:tc>
                  <a:txBody>
                    <a:bodyPr/>
                    <a:lstStyle/>
                    <a:p>
                      <a:r>
                        <a:rPr lang="en-US" sz="1000"/>
                        <a:t>356</a:t>
                      </a:r>
                      <a:endParaRPr lang="en-US" sz="1000"/>
                    </a:p>
                  </a:txBody>
                  <a:tcPr/>
                </a:tc>
                <a:tc>
                  <a:txBody>
                    <a:bodyPr/>
                    <a:lstStyle/>
                    <a:p>
                      <a:r>
                        <a:rPr lang="en-US" sz="1000"/>
                        <a:t>261</a:t>
                      </a:r>
                      <a:endParaRPr lang="en-US" sz="1000"/>
                    </a:p>
                  </a:txBody>
                  <a:tcPr/>
                </a:tc>
                <a:tc>
                  <a:txBody>
                    <a:bodyPr/>
                    <a:lstStyle/>
                    <a:p>
                      <a:r>
                        <a:rPr lang="en-US" sz="1000"/>
                        <a:t>21</a:t>
                      </a:r>
                      <a:endParaRPr lang="en-US" sz="1000"/>
                    </a:p>
                  </a:txBody>
                  <a:tcPr/>
                </a:tc>
                <a:tc>
                  <a:txBody>
                    <a:bodyPr/>
                    <a:lstStyle/>
                    <a:p>
                      <a:r>
                        <a:rPr lang="en-US" sz="1000"/>
                        <a:t>74</a:t>
                      </a:r>
                      <a:endParaRPr lang="en-US" sz="1000"/>
                    </a:p>
                  </a:txBody>
                  <a:tcPr/>
                </a:tc>
                <a:tc>
                  <a:txBody>
                    <a:bodyPr/>
                    <a:lstStyle/>
                    <a:p>
                      <a:r>
                        <a:rPr lang="en-US" sz="1000"/>
                        <a:t>4.4103%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53081378"/>
                  </a:ext>
                </a:extLst>
              </a:tr>
              <a:tr h="370840">
                <a:tc>
                  <a:txBody>
                    <a:bodyPr/>
                    <a:lstStyle/>
                    <a:p>
                      <a:r>
                        <a:rPr lang="es-ES" sz="1000" b="1"/>
                        <a:t>Ministerio de Agroindustria de la Nación Argentina - 2016-12-07 11:00:00</a:t>
                      </a:r>
                      <a:r>
                        <a:rPr lang="es-ES" sz="1000"/>
                        <a:t>
MAYOR TECNOLOGÍA PARA EL CAMPO
Gracias al esfuerzo y compromiso de los productores agropecuarios que confían e invierten, este año se logró un récord en ventas de maquinaria agrícola. Incorporando tecnología de vanguardia, buscamos mejorar la competitividad y estamos orgullosos de que nuestra producción nacional siga creciendo 
➡️ https://goo.gl/GrI0BX</a:t>
                      </a:r>
                      <a:endParaRPr lang="en-US" sz="1000"/>
                    </a:p>
                  </a:txBody>
                  <a:tcPr/>
                </a:tc>
                <a:tc>
                  <a:txBody>
                    <a:bodyPr/>
                    <a:lstStyle/>
                    <a:p>
                      <a:r>
                        <a:rPr lang="en-US" sz="1000"/>
                        <a:t>355</a:t>
                      </a:r>
                      <a:endParaRPr lang="en-US" sz="1000"/>
                    </a:p>
                  </a:txBody>
                  <a:tcPr/>
                </a:tc>
                <a:tc>
                  <a:txBody>
                    <a:bodyPr/>
                    <a:lstStyle/>
                    <a:p>
                      <a:r>
                        <a:rPr lang="en-US" sz="1000"/>
                        <a:t>244</a:t>
                      </a:r>
                      <a:endParaRPr lang="en-US" sz="1000"/>
                    </a:p>
                  </a:txBody>
                  <a:tcPr/>
                </a:tc>
                <a:tc>
                  <a:txBody>
                    <a:bodyPr/>
                    <a:lstStyle/>
                    <a:p>
                      <a:r>
                        <a:rPr lang="en-US" sz="1000"/>
                        <a:t>7</a:t>
                      </a:r>
                      <a:endParaRPr lang="en-US" sz="1000"/>
                    </a:p>
                  </a:txBody>
                  <a:tcPr/>
                </a:tc>
                <a:tc>
                  <a:txBody>
                    <a:bodyPr/>
                    <a:lstStyle/>
                    <a:p>
                      <a:r>
                        <a:rPr lang="en-US" sz="1000"/>
                        <a:t>104</a:t>
                      </a:r>
                      <a:endParaRPr lang="en-US" sz="1000"/>
                    </a:p>
                  </a:txBody>
                  <a:tcPr/>
                </a:tc>
                <a:tc>
                  <a:txBody>
                    <a:bodyPr/>
                    <a:lstStyle/>
                    <a:p>
                      <a:r>
                        <a:rPr lang="en-US" sz="1000"/>
                        <a:t>0.7152%</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938006159"/>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3380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64597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2551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85943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5233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09151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70629530"/>
                    </a:ext>
                  </a:extLst>
                </a:gridCol>
                <a:gridCol w="2468880">
                  <a:extLst>
                    <a:ext uri="{9D8B030D-6E8A-4147-A177-3AD203B41FA5}">
                      <a16:colId xmlns:a16="http://schemas.microsoft.com/office/drawing/2014/main" val="1801145104"/>
                    </a:ext>
                  </a:extLst>
                </a:gridCol>
                <a:gridCol w="822960">
                  <a:extLst>
                    <a:ext uri="{9D8B030D-6E8A-4147-A177-3AD203B41FA5}">
                      <a16:colId xmlns:a16="http://schemas.microsoft.com/office/drawing/2014/main" val="607305505"/>
                    </a:ext>
                  </a:extLst>
                </a:gridCol>
                <a:gridCol w="822960">
                  <a:extLst>
                    <a:ext uri="{9D8B030D-6E8A-4147-A177-3AD203B41FA5}">
                      <a16:colId xmlns:a16="http://schemas.microsoft.com/office/drawing/2014/main" val="3532812729"/>
                    </a:ext>
                  </a:extLst>
                </a:gridCol>
                <a:gridCol w="822960">
                  <a:extLst>
                    <a:ext uri="{9D8B030D-6E8A-4147-A177-3AD203B41FA5}">
                      <a16:colId xmlns:a16="http://schemas.microsoft.com/office/drawing/2014/main" val="2874607594"/>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4027007977"/>
                  </a:ext>
                </a:extLst>
              </a:tr>
              <a:tr h="370840">
                <a:tc>
                  <a:txBody>
                    <a:bodyPr/>
                    <a:lstStyle/>
                    <a:p>
                      <a:r>
                        <a:rPr lang="en-US" sz="1000"/>
                        <a:t>Radan Ross</a:t>
                      </a:r>
                      <a:endParaRPr lang="en-US" sz="1000"/>
                    </a:p>
                  </a:txBody>
                  <a:tcPr/>
                </a:tc>
                <a:tc>
                  <a:txBody>
                    <a:bodyPr/>
                    <a:lstStyle/>
                    <a:p>
                      <a:r>
                        <a:rPr lang="es-ES" sz="1000"/>
                        <a:t>Ministerio de Agroindustria de la Nación Argentina (14), Ministerio de Producción de la Nación Argentina (13)</a:t>
                      </a:r>
                      <a:endParaRPr lang="en-US" sz="1000"/>
                    </a:p>
                  </a:txBody>
                  <a:tcPr/>
                </a:tc>
                <a:tc>
                  <a:txBody>
                    <a:bodyPr/>
                    <a:lstStyle/>
                    <a:p>
                      <a:r>
                        <a:rPr lang="en-US" sz="1000"/>
                        <a:t>0</a:t>
                      </a:r>
                      <a:endParaRPr lang="en-US" sz="1000"/>
                    </a:p>
                  </a:txBody>
                  <a:tcPr/>
                </a:tc>
                <a:tc>
                  <a:txBody>
                    <a:bodyPr/>
                    <a:lstStyle/>
                    <a:p>
                      <a:r>
                        <a:rPr lang="en-US" sz="1000"/>
                        <a:t>27</a:t>
                      </a:r>
                      <a:endParaRPr lang="en-US" sz="1000"/>
                    </a:p>
                  </a:txBody>
                  <a:tcPr/>
                </a:tc>
                <a:tc>
                  <a:txBody>
                    <a:bodyPr/>
                    <a:lstStyle/>
                    <a:p>
                      <a:r>
                        <a:rPr lang="en-US" sz="1000"/>
                        <a:t>27</a:t>
                      </a:r>
                      <a:endParaRPr lang="en-US" sz="1000"/>
                    </a:p>
                  </a:txBody>
                  <a:tcPr/>
                </a:tc>
                <a:extLst>
                  <a:ext uri="{0D108BD9-81ED-4DB2-BD59-A6C34878D82A}">
                    <a16:rowId xmlns:a16="http://schemas.microsoft.com/office/drawing/2014/main" val="126121660"/>
                  </a:ext>
                </a:extLst>
              </a:tr>
              <a:tr h="370840">
                <a:tc>
                  <a:txBody>
                    <a:bodyPr/>
                    <a:lstStyle/>
                    <a:p>
                      <a:r>
                        <a:rPr lang="en-US" sz="1000"/>
                        <a:t>Valeria Caggianessa</a:t>
                      </a:r>
                      <a:endParaRPr lang="en-US" sz="1000"/>
                    </a:p>
                  </a:txBody>
                  <a:tcPr/>
                </a:tc>
                <a:tc>
                  <a:txBody>
                    <a:bodyPr/>
                    <a:lstStyle/>
                    <a:p>
                      <a:r>
                        <a:rPr lang="es-ES" sz="1000"/>
                        <a:t>Ministerio de Producción de la Nación Argentina (19)</a:t>
                      </a:r>
                      <a:endParaRPr lang="en-US" sz="1000"/>
                    </a:p>
                  </a:txBody>
                  <a:tcPr/>
                </a:tc>
                <a:tc>
                  <a:txBody>
                    <a:bodyPr/>
                    <a:lstStyle/>
                    <a:p>
                      <a:r>
                        <a:rPr lang="en-US" sz="1000"/>
                        <a:t>0</a:t>
                      </a:r>
                      <a:endParaRPr lang="en-US" sz="1000"/>
                    </a:p>
                  </a:txBody>
                  <a:tcPr/>
                </a:tc>
                <a:tc>
                  <a:txBody>
                    <a:bodyPr/>
                    <a:lstStyle/>
                    <a:p>
                      <a:r>
                        <a:rPr lang="en-US" sz="1000"/>
                        <a:t>19</a:t>
                      </a:r>
                      <a:endParaRPr lang="en-US" sz="1000"/>
                    </a:p>
                  </a:txBody>
                  <a:tcPr/>
                </a:tc>
                <a:tc>
                  <a:txBody>
                    <a:bodyPr/>
                    <a:lstStyle/>
                    <a:p>
                      <a:r>
                        <a:rPr lang="en-US" sz="1000"/>
                        <a:t>19</a:t>
                      </a:r>
                      <a:endParaRPr lang="en-US" sz="1000"/>
                    </a:p>
                  </a:txBody>
                  <a:tcPr/>
                </a:tc>
                <a:extLst>
                  <a:ext uri="{0D108BD9-81ED-4DB2-BD59-A6C34878D82A}">
                    <a16:rowId xmlns:a16="http://schemas.microsoft.com/office/drawing/2014/main" val="792241132"/>
                  </a:ext>
                </a:extLst>
              </a:tr>
              <a:tr h="370840">
                <a:tc>
                  <a:txBody>
                    <a:bodyPr/>
                    <a:lstStyle/>
                    <a:p>
                      <a:r>
                        <a:rPr lang="en-US" sz="1000"/>
                        <a:t>Maxi Par</a:t>
                      </a:r>
                      <a:endParaRPr lang="en-US" sz="1000"/>
                    </a:p>
                  </a:txBody>
                  <a:tcPr/>
                </a:tc>
                <a:tc>
                  <a:txBody>
                    <a:bodyPr/>
                    <a:lstStyle/>
                    <a:p>
                      <a:r>
                        <a:rPr lang="es-ES" sz="1000"/>
                        <a:t>Ministerio de Producción de la Nación Argentina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821259442"/>
                  </a:ext>
                </a:extLst>
              </a:tr>
              <a:tr h="370840">
                <a:tc>
                  <a:txBody>
                    <a:bodyPr/>
                    <a:lstStyle/>
                    <a:p>
                      <a:r>
                        <a:rPr lang="en-US" sz="1000"/>
                        <a:t>Pablo Veron</a:t>
                      </a:r>
                      <a:endParaRPr lang="en-US" sz="1000"/>
                    </a:p>
                  </a:txBody>
                  <a:tcPr/>
                </a:tc>
                <a:tc>
                  <a:txBody>
                    <a:bodyPr/>
                    <a:lstStyle/>
                    <a:p>
                      <a:r>
                        <a:rPr lang="es-ES" sz="1000"/>
                        <a:t>Ministerio de Producción de la Nación Argentina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154774152"/>
                  </a:ext>
                </a:extLst>
              </a:tr>
              <a:tr h="370840">
                <a:tc>
                  <a:txBody>
                    <a:bodyPr/>
                    <a:lstStyle/>
                    <a:p>
                      <a:r>
                        <a:rPr lang="en-US" sz="1000"/>
                        <a:t>Juan Panguilto</a:t>
                      </a:r>
                      <a:endParaRPr lang="en-US" sz="1000"/>
                    </a:p>
                  </a:txBody>
                  <a:tcPr/>
                </a:tc>
                <a:tc>
                  <a:txBody>
                    <a:bodyPr/>
                    <a:lstStyle/>
                    <a:p>
                      <a:r>
                        <a:rPr lang="es-ES" sz="1000"/>
                        <a:t>Ministerio de Producción de la Nación Argentina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3679296915"/>
                  </a:ext>
                </a:extLst>
              </a:tr>
              <a:tr h="370840">
                <a:tc>
                  <a:txBody>
                    <a:bodyPr/>
                    <a:lstStyle/>
                    <a:p>
                      <a:r>
                        <a:rPr lang="en-US" sz="1000"/>
                        <a:t>Diego López</a:t>
                      </a:r>
                      <a:endParaRPr lang="en-US" sz="1000"/>
                    </a:p>
                  </a:txBody>
                  <a:tcPr/>
                </a:tc>
                <a:tc>
                  <a:txBody>
                    <a:bodyPr/>
                    <a:lstStyle/>
                    <a:p>
                      <a:r>
                        <a:rPr lang="es-ES" sz="1000"/>
                        <a:t>Ministerio de Producción de la Nación Argentina (9)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2052389758"/>
                  </a:ext>
                </a:extLst>
              </a:tr>
              <a:tr h="370840">
                <a:tc>
                  <a:txBody>
                    <a:bodyPr/>
                    <a:lstStyle/>
                    <a:p>
                      <a:r>
                        <a:rPr lang="en-US" sz="1000"/>
                        <a:t>Ruperto Carcamo</a:t>
                      </a:r>
                      <a:endParaRPr lang="en-US" sz="1000"/>
                    </a:p>
                  </a:txBody>
                  <a:tcPr/>
                </a:tc>
                <a:tc>
                  <a:txBody>
                    <a:bodyPr/>
                    <a:lstStyle/>
                    <a:p>
                      <a:r>
                        <a:rPr lang="es-ES" sz="1000"/>
                        <a:t>Ministerio de Producción de la Nación Argentina (9)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3167582697"/>
                  </a:ext>
                </a:extLst>
              </a:tr>
              <a:tr h="370840">
                <a:tc>
                  <a:txBody>
                    <a:bodyPr/>
                    <a:lstStyle/>
                    <a:p>
                      <a:r>
                        <a:rPr lang="en-US" sz="1000"/>
                        <a:t>Graciela Davi</a:t>
                      </a:r>
                      <a:endParaRPr lang="en-US" sz="1000"/>
                    </a:p>
                  </a:txBody>
                  <a:tcPr/>
                </a:tc>
                <a:tc>
                  <a:txBody>
                    <a:bodyPr/>
                    <a:lstStyle/>
                    <a:p>
                      <a:r>
                        <a:rPr lang="es-ES" sz="1000"/>
                        <a:t>Ministerio de Producción de la Nación Argentina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1047025979"/>
                  </a:ext>
                </a:extLst>
              </a:tr>
              <a:tr h="370840">
                <a:tc>
                  <a:txBody>
                    <a:bodyPr/>
                    <a:lstStyle/>
                    <a:p>
                      <a:r>
                        <a:rPr lang="en-US" sz="1000"/>
                        <a:t>Nicolas Maggi</a:t>
                      </a:r>
                      <a:endParaRPr lang="en-US" sz="1000"/>
                    </a:p>
                  </a:txBody>
                  <a:tcPr/>
                </a:tc>
                <a:tc>
                  <a:txBody>
                    <a:bodyPr/>
                    <a:lstStyle/>
                    <a:p>
                      <a:r>
                        <a:rPr lang="es-ES" sz="1000"/>
                        <a:t>Ministerio de Producción de la Nación Argentina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3414274961"/>
                  </a:ext>
                </a:extLst>
              </a:tr>
              <a:tr h="370840">
                <a:tc>
                  <a:txBody>
                    <a:bodyPr/>
                    <a:lstStyle/>
                    <a:p>
                      <a:r>
                        <a:rPr lang="en-US" sz="1000"/>
                        <a:t>Ricardo H-Salazar</a:t>
                      </a:r>
                      <a:endParaRPr lang="en-US" sz="1000"/>
                    </a:p>
                  </a:txBody>
                  <a:tcPr/>
                </a:tc>
                <a:tc>
                  <a:txBody>
                    <a:bodyPr/>
                    <a:lstStyle/>
                    <a:p>
                      <a:r>
                        <a:rPr lang="es-ES" sz="1000"/>
                        <a:t>Ministerio de Producción de la Nación Argentina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496981027"/>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3139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431868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51724054"/>
                    </a:ext>
                  </a:extLst>
                </a:gridCol>
                <a:gridCol w="2468880">
                  <a:extLst>
                    <a:ext uri="{9D8B030D-6E8A-4147-A177-3AD203B41FA5}">
                      <a16:colId xmlns:a16="http://schemas.microsoft.com/office/drawing/2014/main" val="4004720806"/>
                    </a:ext>
                  </a:extLst>
                </a:gridCol>
                <a:gridCol w="822960">
                  <a:extLst>
                    <a:ext uri="{9D8B030D-6E8A-4147-A177-3AD203B41FA5}">
                      <a16:colId xmlns:a16="http://schemas.microsoft.com/office/drawing/2014/main" val="1006607145"/>
                    </a:ext>
                  </a:extLst>
                </a:gridCol>
                <a:gridCol w="822960">
                  <a:extLst>
                    <a:ext uri="{9D8B030D-6E8A-4147-A177-3AD203B41FA5}">
                      <a16:colId xmlns:a16="http://schemas.microsoft.com/office/drawing/2014/main" val="1494006245"/>
                    </a:ext>
                  </a:extLst>
                </a:gridCol>
                <a:gridCol w="822960">
                  <a:extLst>
                    <a:ext uri="{9D8B030D-6E8A-4147-A177-3AD203B41FA5}">
                      <a16:colId xmlns:a16="http://schemas.microsoft.com/office/drawing/2014/main" val="3330603874"/>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689455376"/>
                  </a:ext>
                </a:extLst>
              </a:tr>
              <a:tr h="370840">
                <a:tc>
                  <a:txBody>
                    <a:bodyPr/>
                    <a:lstStyle/>
                    <a:p>
                      <a:r>
                        <a:rPr lang="en-US" sz="1000"/>
                        <a:t>Alfredo Omar Sarlenga</a:t>
                      </a:r>
                      <a:endParaRPr lang="en-US" sz="1000"/>
                    </a:p>
                  </a:txBody>
                  <a:tcPr/>
                </a:tc>
                <a:tc>
                  <a:txBody>
                    <a:bodyPr/>
                    <a:lstStyle/>
                    <a:p>
                      <a:r>
                        <a:rPr lang="es-ES" sz="1000"/>
                        <a:t>Ministerio de Agroindustria de la Nación Argentina (4), Ministerio de Producción de la Nación Argentina (2)</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3591977690"/>
                  </a:ext>
                </a:extLst>
              </a:tr>
              <a:tr h="370840">
                <a:tc>
                  <a:txBody>
                    <a:bodyPr/>
                    <a:lstStyle/>
                    <a:p>
                      <a:r>
                        <a:rPr lang="en-US" sz="1000"/>
                        <a:t>Fil Cook</a:t>
                      </a:r>
                      <a:endParaRPr lang="en-US" sz="1000"/>
                    </a:p>
                  </a:txBody>
                  <a:tcPr/>
                </a:tc>
                <a:tc>
                  <a:txBody>
                    <a:bodyPr/>
                    <a:lstStyle/>
                    <a:p>
                      <a:r>
                        <a:rPr lang="es-ES" sz="1000"/>
                        <a:t>Ministerio de Producción de la Nación Argentina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309203169"/>
                  </a:ext>
                </a:extLst>
              </a:tr>
              <a:tr h="370840">
                <a:tc>
                  <a:txBody>
                    <a:bodyPr/>
                    <a:lstStyle/>
                    <a:p>
                      <a:r>
                        <a:rPr lang="en-US" sz="1000"/>
                        <a:t>De Matos Maria Aparecida</a:t>
                      </a:r>
                      <a:endParaRPr lang="en-US" sz="1000"/>
                    </a:p>
                  </a:txBody>
                  <a:tcPr/>
                </a:tc>
                <a:tc>
                  <a:txBody>
                    <a:bodyPr/>
                    <a:lstStyle/>
                    <a:p>
                      <a:r>
                        <a:rPr lang="es-ES" sz="1000"/>
                        <a:t>Ministerio de Agroindustria de la Nación Argentina (3), Ministerio de Producción de la Nación Argentina (3)</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420982191"/>
                  </a:ext>
                </a:extLst>
              </a:tr>
              <a:tr h="370840">
                <a:tc>
                  <a:txBody>
                    <a:bodyPr/>
                    <a:lstStyle/>
                    <a:p>
                      <a:r>
                        <a:rPr lang="en-US" sz="1000"/>
                        <a:t>Rosa Maria Muller</a:t>
                      </a:r>
                      <a:endParaRPr lang="en-US" sz="1000"/>
                    </a:p>
                  </a:txBody>
                  <a:tcPr/>
                </a:tc>
                <a:tc>
                  <a:txBody>
                    <a:bodyPr/>
                    <a:lstStyle/>
                    <a:p>
                      <a:r>
                        <a:rPr lang="es-ES" sz="1000"/>
                        <a:t>Ministerio de Agroindustria de la Nación Argentina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748390958"/>
                  </a:ext>
                </a:extLst>
              </a:tr>
              <a:tr h="370840">
                <a:tc>
                  <a:txBody>
                    <a:bodyPr/>
                    <a:lstStyle/>
                    <a:p>
                      <a:r>
                        <a:rPr lang="en-US" sz="1000"/>
                        <a:t>Lydia Maria Puet</a:t>
                      </a:r>
                      <a:endParaRPr lang="en-US" sz="1000"/>
                    </a:p>
                  </a:txBody>
                  <a:tcPr/>
                </a:tc>
                <a:tc>
                  <a:txBody>
                    <a:bodyPr/>
                    <a:lstStyle/>
                    <a:p>
                      <a:r>
                        <a:rPr lang="es-ES" sz="1000"/>
                        <a:t>Ministerio de Agroindustria de la Nación Argentina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591648495"/>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45268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1002</Words>
  <Application>Microsoft Office PowerPoint</Application>
  <PresentationFormat>On-screen Show (4:3)</PresentationFormat>
  <Paragraphs>408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2016-12-31T13:52:26Z</dcterms:created>
  <dcterms:modified xsi:type="dcterms:W3CDTF">2016-12-31T13:53:19Z</dcterms:modified>
</cp:coreProperties>
</file>