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fntdata" ContentType="application/x-fontdata"/>
  <Default Extension="xlsx" ContentType="application/vnd.openxmlformats-officedocument.spreadsheetml.sheet"/>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charts/chart8.xml" ContentType="application/vnd.openxmlformats-officedocument.drawingml.chart+xml"/>
  <Override PartName="/ppt/charts/style8.xml" ContentType="application/vnd.ms-office.chartstyle+xml"/>
  <Override PartName="/ppt/charts/colors8.xml" ContentType="application/vnd.ms-office.chartcolorstyle+xml"/>
  <Override PartName="/ppt/charts/chart9.xml" ContentType="application/vnd.openxmlformats-officedocument.drawingml.chart+xml"/>
  <Override PartName="/ppt/charts/style9.xml" ContentType="application/vnd.ms-office.chartstyle+xml"/>
  <Override PartName="/ppt/charts/colors9.xml" ContentType="application/vnd.ms-office.chartcolorstyle+xml"/>
  <Override PartName="/ppt/charts/chart10.xml" ContentType="application/vnd.openxmlformats-officedocument.drawingml.chart+xml"/>
  <Override PartName="/ppt/charts/style10.xml" ContentType="application/vnd.ms-office.chartstyle+xml"/>
  <Override PartName="/ppt/charts/colors10.xml" ContentType="application/vnd.ms-office.chartcolorstyle+xml"/>
  <Override PartName="/ppt/charts/chart11.xml" ContentType="application/vnd.openxmlformats-officedocument.drawingml.chart+xml"/>
  <Override PartName="/ppt/charts/style11.xml" ContentType="application/vnd.ms-office.chartstyle+xml"/>
  <Override PartName="/ppt/charts/colors11.xml" ContentType="application/vnd.ms-office.chartcolorstyle+xml"/>
  <Override PartName="/ppt/charts/chart12.xml" ContentType="application/vnd.openxmlformats-officedocument.drawingml.chart+xml"/>
  <Override PartName="/ppt/charts/style12.xml" ContentType="application/vnd.ms-office.chartstyle+xml"/>
  <Override PartName="/ppt/charts/colors12.xml" ContentType="application/vnd.ms-office.chartcolorstyle+xml"/>
  <Override PartName="/ppt/charts/chart13.xml" ContentType="application/vnd.openxmlformats-officedocument.drawingml.chart+xml"/>
  <Override PartName="/ppt/charts/style13.xml" ContentType="application/vnd.ms-office.chartstyle+xml"/>
  <Override PartName="/ppt/charts/colors13.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Lst>
  <p:sldSz cx="9144000" cy="6858000" type="screen4x3"/>
  <p:notesSz cx="6858000" cy="9144000"/>
  <p:embeddedFontLst>
    <p:embeddedFont>
      <p:font typeface="Calibri" panose="020F0502020204030204" pitchFamily="34" charset="0"/>
      <p:regular r:id="rId23"/>
      <p:bold r:id="rId24"/>
      <p:italic r:id="rId25"/>
      <p:boldItalic r:id="rId26"/>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0000" autoAdjust="0"/>
    <p:restoredTop sz="94692" autoAdjust="0"/>
  </p:normalViewPr>
  <p:slideViewPr>
    <p:cSldViewPr snapToGrid="0">
      <p:cViewPr varScale="1">
        <p:scale>
          <a:sx n="62" d="100"/>
          <a:sy n="62" d="100"/>
        </p:scale>
        <p:origin x="90" y="360"/>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font" Target="fonts/font4.fntdata"/><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font" Target="fonts/font3.fntdata"/><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font" Target="fonts/font2.fntdata"/><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font" Target="fonts/font1.fntdata"/><Relationship Id="rId28"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presProps" Target="presProps.xml"/><Relationship Id="rId30" Type="http://schemas.openxmlformats.org/officeDocument/2006/relationships/tableStyles" Target="tableStyles.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package" Target="../embeddings/Microsoft_Excel_Worksheet5.xlsx"/><Relationship Id="rId2" Type="http://schemas.microsoft.com/office/2011/relationships/chartColorStyle" Target="colors6.xml"/><Relationship Id="rId1" Type="http://schemas.microsoft.com/office/2011/relationships/chartStyle" Target="style6.xml"/></Relationships>
</file>

<file path=ppt/charts/_rels/chart7.xml.rels><?xml version="1.0" encoding="UTF-8" standalone="yes"?>
<Relationships xmlns="http://schemas.openxmlformats.org/package/2006/relationships"><Relationship Id="rId3" Type="http://schemas.openxmlformats.org/officeDocument/2006/relationships/package" Target="../embeddings/Microsoft_Excel_Worksheet6.xlsx"/><Relationship Id="rId2" Type="http://schemas.microsoft.com/office/2011/relationships/chartColorStyle" Target="colors7.xml"/><Relationship Id="rId1" Type="http://schemas.microsoft.com/office/2011/relationships/chartStyle" Target="style7.xml"/></Relationships>
</file>

<file path=ppt/charts/_rels/chart8.xml.rels><?xml version="1.0" encoding="UTF-8" standalone="yes"?>
<Relationships xmlns="http://schemas.openxmlformats.org/package/2006/relationships"><Relationship Id="rId3" Type="http://schemas.openxmlformats.org/officeDocument/2006/relationships/package" Target="../embeddings/Microsoft_Excel_Worksheet7.xlsx"/><Relationship Id="rId2" Type="http://schemas.microsoft.com/office/2011/relationships/chartColorStyle" Target="colors8.xml"/><Relationship Id="rId1" Type="http://schemas.microsoft.com/office/2011/relationships/chartStyle" Target="style8.xml"/></Relationships>
</file>

<file path=ppt/charts/_rels/chart9.xml.rels><?xml version="1.0" encoding="UTF-8" standalone="yes"?>
<Relationships xmlns="http://schemas.openxmlformats.org/package/2006/relationships"><Relationship Id="rId3" Type="http://schemas.openxmlformats.org/officeDocument/2006/relationships/package" Target="../embeddings/Microsoft_Excel_Worksheet8.xlsx"/><Relationship Id="rId2" Type="http://schemas.microsoft.com/office/2011/relationships/chartColorStyle" Target="colors9.xml"/><Relationship Id="rId1" Type="http://schemas.microsoft.com/office/2011/relationships/chartStyle" Target="style9.xml"/></Relationships>
</file>

<file path=ppt/charts/_rels/chart10.xml.rels><?xml version="1.0" encoding="UTF-8" standalone="yes"?>
<Relationships xmlns="http://schemas.openxmlformats.org/package/2006/relationships"><Relationship Id="rId3" Type="http://schemas.openxmlformats.org/officeDocument/2006/relationships/package" Target="../embeddings/Microsoft_Excel_Worksheet9.xlsx"/><Relationship Id="rId2" Type="http://schemas.microsoft.com/office/2011/relationships/chartColorStyle" Target="colors10.xml"/><Relationship Id="rId1" Type="http://schemas.microsoft.com/office/2011/relationships/chartStyle" Target="style10.xml"/></Relationships>
</file>

<file path=ppt/charts/_rels/chart11.xml.rels><?xml version="1.0" encoding="UTF-8" standalone="yes"?>
<Relationships xmlns="http://schemas.openxmlformats.org/package/2006/relationships"><Relationship Id="rId3" Type="http://schemas.openxmlformats.org/officeDocument/2006/relationships/package" Target="../embeddings/Microsoft_Excel_Worksheet10.xlsx"/><Relationship Id="rId2" Type="http://schemas.microsoft.com/office/2011/relationships/chartColorStyle" Target="colors11.xml"/><Relationship Id="rId1" Type="http://schemas.microsoft.com/office/2011/relationships/chartStyle" Target="style11.xml"/></Relationships>
</file>

<file path=ppt/charts/_rels/chart12.xml.rels><?xml version="1.0" encoding="UTF-8" standalone="yes"?>
<Relationships xmlns="http://schemas.openxmlformats.org/package/2006/relationships"><Relationship Id="rId3" Type="http://schemas.openxmlformats.org/officeDocument/2006/relationships/package" Target="../embeddings/Microsoft_Excel_Worksheet11.xlsx"/><Relationship Id="rId2" Type="http://schemas.microsoft.com/office/2011/relationships/chartColorStyle" Target="colors12.xml"/><Relationship Id="rId1" Type="http://schemas.microsoft.com/office/2011/relationships/chartStyle" Target="style12.xml"/></Relationships>
</file>

<file path=ppt/charts/_rels/chart13.xml.rels><?xml version="1.0" encoding="UTF-8" standalone="yes"?>
<Relationships xmlns="http://schemas.openxmlformats.org/package/2006/relationships"><Relationship Id="rId3" Type="http://schemas.openxmlformats.org/officeDocument/2006/relationships/package" Target="../embeddings/Microsoft_Excel_Worksheet12.xlsx"/><Relationship Id="rId2" Type="http://schemas.microsoft.com/office/2011/relationships/chartColorStyle" Target="colors13.xml"/><Relationship Id="rId1" Type="http://schemas.microsoft.com/office/2011/relationships/chartStyle" Target="style13.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Pablo Javkin</c:v>
                </c:pt>
              </c:strCache>
            </c:strRef>
          </c:tx>
          <c:spPr>
            <a:ln w="28575" cap="rnd">
              <a:solidFill>
                <a:schemeClr val="accent1"/>
              </a:solidFill>
              <a:round/>
            </a:ln>
            <a:effectLst/>
          </c:spPr>
          <c:marker>
            <c:symbol val="none"/>
          </c:marker>
          <c:cat>
            <c:strRef>
              <c:f>Sheet1!$A$2:$A$32</c:f>
              <c:strCache>
                <c:ptCount val="31"/>
                <c:pt idx="0">
                  <c:v>1/12/2016</c:v>
                </c:pt>
                <c:pt idx="1">
                  <c:v>2/12/2016</c:v>
                </c:pt>
                <c:pt idx="2">
                  <c:v>3/12/2016</c:v>
                </c:pt>
                <c:pt idx="3">
                  <c:v>4/12/2016</c:v>
                </c:pt>
                <c:pt idx="4">
                  <c:v>5/12/2016</c:v>
                </c:pt>
                <c:pt idx="5">
                  <c:v>6/12/2016</c:v>
                </c:pt>
                <c:pt idx="6">
                  <c:v>7/12/2016</c:v>
                </c:pt>
                <c:pt idx="7">
                  <c:v>8/12/2016</c:v>
                </c:pt>
                <c:pt idx="8">
                  <c:v>9/12/2016</c:v>
                </c:pt>
                <c:pt idx="9">
                  <c:v>10/12/2016</c:v>
                </c:pt>
                <c:pt idx="10">
                  <c:v>11/12/2016</c:v>
                </c:pt>
                <c:pt idx="11">
                  <c:v>12/12/2016</c:v>
                </c:pt>
                <c:pt idx="12">
                  <c:v>13/12/2016</c:v>
                </c:pt>
                <c:pt idx="13">
                  <c:v>14/12/2016</c:v>
                </c:pt>
                <c:pt idx="14">
                  <c:v>15/12/2016</c:v>
                </c:pt>
                <c:pt idx="15">
                  <c:v>16/12/2016</c:v>
                </c:pt>
                <c:pt idx="16">
                  <c:v>17/12/2016</c:v>
                </c:pt>
                <c:pt idx="17">
                  <c:v>18/12/2016</c:v>
                </c:pt>
                <c:pt idx="18">
                  <c:v>19/12/2016</c:v>
                </c:pt>
                <c:pt idx="19">
                  <c:v>20/12/2016</c:v>
                </c:pt>
                <c:pt idx="20">
                  <c:v>21/12/2016</c:v>
                </c:pt>
                <c:pt idx="21">
                  <c:v>22/12/2016</c:v>
                </c:pt>
                <c:pt idx="22">
                  <c:v>23/12/2016</c:v>
                </c:pt>
                <c:pt idx="23">
                  <c:v>24/12/2016</c:v>
                </c:pt>
                <c:pt idx="24">
                  <c:v>25/12/2016</c:v>
                </c:pt>
                <c:pt idx="25">
                  <c:v>26/12/2016</c:v>
                </c:pt>
                <c:pt idx="26">
                  <c:v>27/12/2016</c:v>
                </c:pt>
                <c:pt idx="27">
                  <c:v>28/12/2016</c:v>
                </c:pt>
                <c:pt idx="28">
                  <c:v>29/12/2016</c:v>
                </c:pt>
                <c:pt idx="29">
                  <c:v>30/12/2016</c:v>
                </c:pt>
                <c:pt idx="30">
                  <c:v>31/12/2016</c:v>
                </c:pt>
              </c:strCache>
            </c:strRef>
          </c:cat>
          <c:val>
            <c:numRef>
              <c:f>Sheet1!$B$2:$B$32</c:f>
              <c:numCache>
                <c:formatCode>General</c:formatCode>
                <c:ptCount val="31"/>
                <c:pt idx="0">
                  <c:v>9811</c:v>
                </c:pt>
                <c:pt idx="1">
                  <c:v>9813</c:v>
                </c:pt>
                <c:pt idx="2">
                  <c:v>9812</c:v>
                </c:pt>
                <c:pt idx="3">
                  <c:v>9816</c:v>
                </c:pt>
                <c:pt idx="4">
                  <c:v>9813</c:v>
                </c:pt>
                <c:pt idx="5">
                  <c:v>9814</c:v>
                </c:pt>
                <c:pt idx="6">
                  <c:v>9818</c:v>
                </c:pt>
                <c:pt idx="7">
                  <c:v>9819</c:v>
                </c:pt>
                <c:pt idx="8">
                  <c:v>9818</c:v>
                </c:pt>
                <c:pt idx="9">
                  <c:v>9820</c:v>
                </c:pt>
                <c:pt idx="10">
                  <c:v>9820</c:v>
                </c:pt>
                <c:pt idx="11">
                  <c:v>9821</c:v>
                </c:pt>
                <c:pt idx="12">
                  <c:v>9827</c:v>
                </c:pt>
                <c:pt idx="13">
                  <c:v>9841</c:v>
                </c:pt>
                <c:pt idx="14">
                  <c:v>9856</c:v>
                </c:pt>
                <c:pt idx="15">
                  <c:v>9873</c:v>
                </c:pt>
                <c:pt idx="16">
                  <c:v>9872</c:v>
                </c:pt>
                <c:pt idx="17">
                  <c:v>9872</c:v>
                </c:pt>
                <c:pt idx="18">
                  <c:v>9871</c:v>
                </c:pt>
                <c:pt idx="19">
                  <c:v>9870</c:v>
                </c:pt>
                <c:pt idx="20">
                  <c:v>9872</c:v>
                </c:pt>
                <c:pt idx="21">
                  <c:v>9872</c:v>
                </c:pt>
                <c:pt idx="22">
                  <c:v>9872</c:v>
                </c:pt>
                <c:pt idx="23">
                  <c:v>9873</c:v>
                </c:pt>
                <c:pt idx="24">
                  <c:v>9870</c:v>
                </c:pt>
                <c:pt idx="25">
                  <c:v>9869</c:v>
                </c:pt>
                <c:pt idx="26">
                  <c:v>9870</c:v>
                </c:pt>
                <c:pt idx="27">
                  <c:v>9869</c:v>
                </c:pt>
                <c:pt idx="28">
                  <c:v>9869</c:v>
                </c:pt>
                <c:pt idx="29">
                  <c:v>9869</c:v>
                </c:pt>
                <c:pt idx="30">
                  <c:v>9869</c:v>
                </c:pt>
              </c:numCache>
            </c:numRef>
          </c:val>
          <c:smooth val="0"/>
          <c:extLst>
            <c:ext xmlns:c16="http://schemas.microsoft.com/office/drawing/2014/chart" uri="{C3380CC4-5D6E-409C-BE32-E72D297353CC}">
              <c16:uniqueId val="{00000000-D3C3-4149-A481-755D8CDFB0B8}"/>
            </c:ext>
          </c:extLst>
        </c:ser>
        <c:dLbls>
          <c:showLegendKey val="0"/>
          <c:showVal val="0"/>
          <c:showCatName val="0"/>
          <c:showSerName val="0"/>
          <c:showPercent val="0"/>
          <c:showBubbleSize val="0"/>
        </c:dLbls>
        <c:smooth val="0"/>
        <c:axId val="230481280"/>
        <c:axId val="230483248"/>
      </c:lineChart>
      <c:catAx>
        <c:axId val="23048128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30483248"/>
        <c:crosses val="autoZero"/>
        <c:auto val="1"/>
        <c:lblAlgn val="ctr"/>
        <c:lblOffset val="100"/>
        <c:noMultiLvlLbl val="0"/>
      </c:catAx>
      <c:valAx>
        <c:axId val="23048324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3048128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radarChart>
        <c:radarStyle val="marker"/>
        <c:varyColors val="0"/>
        <c:ser>
          <c:idx val="0"/>
          <c:order val="0"/>
          <c:tx>
            <c:strRef>
              <c:f>Sheet1!$B$1</c:f>
              <c:strCache>
                <c:ptCount val="1"/>
                <c:pt idx="0">
                  <c:v>Pablo Javkin</c:v>
                </c:pt>
              </c:strCache>
            </c:strRef>
          </c:tx>
          <c:spPr>
            <a:ln w="28575" cap="rnd">
              <a:solidFill>
                <a:schemeClr val="accent1"/>
              </a:solidFill>
              <a:round/>
            </a:ln>
            <a:effectLst/>
          </c:spPr>
          <c:marker>
            <c:symbol val="none"/>
          </c:marker>
          <c:cat>
            <c:strRef>
              <c:f>Sheet1!$A$2:$A$8</c:f>
              <c:strCache>
                <c:ptCount val="7"/>
                <c:pt idx="0">
                  <c:v>Fans</c:v>
                </c:pt>
                <c:pt idx="1">
                  <c:v>Own Posts</c:v>
                </c:pt>
                <c:pt idx="2">
                  <c:v>Interactions Total</c:v>
                </c:pt>
                <c:pt idx="3">
                  <c:v>Response Rate</c:v>
                </c:pt>
                <c:pt idx="4">
                  <c:v>Interaction Rate</c:v>
                </c:pt>
                <c:pt idx="5">
                  <c:v>Avg PTAT Rate</c:v>
                </c:pt>
                <c:pt idx="6">
                  <c:v>Fans Change Rate</c:v>
                </c:pt>
              </c:strCache>
            </c:strRef>
          </c:cat>
          <c:val>
            <c:numRef>
              <c:f>Sheet1!$B$2:$B$8</c:f>
              <c:numCache>
                <c:formatCode>General</c:formatCode>
                <c:ptCount val="7"/>
                <c:pt idx="0">
                  <c:v>100</c:v>
                </c:pt>
                <c:pt idx="1">
                  <c:v>100</c:v>
                </c:pt>
                <c:pt idx="2">
                  <c:v>100</c:v>
                </c:pt>
                <c:pt idx="3">
                  <c:v>0</c:v>
                </c:pt>
                <c:pt idx="4">
                  <c:v>100</c:v>
                </c:pt>
                <c:pt idx="5">
                  <c:v>100</c:v>
                </c:pt>
                <c:pt idx="6">
                  <c:v>100</c:v>
                </c:pt>
              </c:numCache>
            </c:numRef>
          </c:val>
          <c:extLst>
            <c:ext xmlns:c16="http://schemas.microsoft.com/office/drawing/2014/chart" uri="{C3380CC4-5D6E-409C-BE32-E72D297353CC}">
              <c16:uniqueId val="{00000000-645E-464F-937B-1636B7EDA1D2}"/>
            </c:ext>
          </c:extLst>
        </c:ser>
        <c:dLbls>
          <c:showLegendKey val="0"/>
          <c:showVal val="0"/>
          <c:showCatName val="0"/>
          <c:showSerName val="0"/>
          <c:showPercent val="0"/>
          <c:showBubbleSize val="0"/>
        </c:dLbls>
        <c:axId val="230824760"/>
        <c:axId val="230829352"/>
      </c:radarChart>
      <c:catAx>
        <c:axId val="23082476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30829352"/>
        <c:crosses val="autoZero"/>
        <c:auto val="1"/>
        <c:lblAlgn val="ctr"/>
        <c:lblOffset val="100"/>
        <c:noMultiLvlLbl val="0"/>
      </c:catAx>
      <c:valAx>
        <c:axId val="23082935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3082476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Pablo Javkin</c:v>
                </c:pt>
              </c:strCache>
            </c:strRef>
          </c:tx>
          <c:spPr>
            <a:ln w="28575" cap="rnd">
              <a:solidFill>
                <a:schemeClr val="accent1"/>
              </a:solidFill>
              <a:round/>
            </a:ln>
            <a:effectLst/>
          </c:spPr>
          <c:marker>
            <c:symbol val="none"/>
          </c:marker>
          <c:cat>
            <c:strRef>
              <c:f>Sheet1!$A$2:$A$32</c:f>
              <c:strCache>
                <c:ptCount val="31"/>
                <c:pt idx="0">
                  <c:v>1/12/2016</c:v>
                </c:pt>
                <c:pt idx="1">
                  <c:v>2/12/2016</c:v>
                </c:pt>
                <c:pt idx="2">
                  <c:v>3/12/2016</c:v>
                </c:pt>
                <c:pt idx="3">
                  <c:v>4/12/2016</c:v>
                </c:pt>
                <c:pt idx="4">
                  <c:v>5/12/2016</c:v>
                </c:pt>
                <c:pt idx="5">
                  <c:v>6/12/2016</c:v>
                </c:pt>
                <c:pt idx="6">
                  <c:v>7/12/2016</c:v>
                </c:pt>
                <c:pt idx="7">
                  <c:v>8/12/2016</c:v>
                </c:pt>
                <c:pt idx="8">
                  <c:v>9/12/2016</c:v>
                </c:pt>
                <c:pt idx="9">
                  <c:v>10/12/2016</c:v>
                </c:pt>
                <c:pt idx="10">
                  <c:v>11/12/2016</c:v>
                </c:pt>
                <c:pt idx="11">
                  <c:v>12/12/2016</c:v>
                </c:pt>
                <c:pt idx="12">
                  <c:v>13/12/2016</c:v>
                </c:pt>
                <c:pt idx="13">
                  <c:v>14/12/2016</c:v>
                </c:pt>
                <c:pt idx="14">
                  <c:v>15/12/2016</c:v>
                </c:pt>
                <c:pt idx="15">
                  <c:v>16/12/2016</c:v>
                </c:pt>
                <c:pt idx="16">
                  <c:v>17/12/2016</c:v>
                </c:pt>
                <c:pt idx="17">
                  <c:v>18/12/2016</c:v>
                </c:pt>
                <c:pt idx="18">
                  <c:v>19/12/2016</c:v>
                </c:pt>
                <c:pt idx="19">
                  <c:v>20/12/2016</c:v>
                </c:pt>
                <c:pt idx="20">
                  <c:v>21/12/2016</c:v>
                </c:pt>
                <c:pt idx="21">
                  <c:v>22/12/2016</c:v>
                </c:pt>
                <c:pt idx="22">
                  <c:v>23/12/2016</c:v>
                </c:pt>
                <c:pt idx="23">
                  <c:v>24/12/2016</c:v>
                </c:pt>
                <c:pt idx="24">
                  <c:v>25/12/2016</c:v>
                </c:pt>
                <c:pt idx="25">
                  <c:v>26/12/2016</c:v>
                </c:pt>
                <c:pt idx="26">
                  <c:v>27/12/2016</c:v>
                </c:pt>
                <c:pt idx="27">
                  <c:v>28/12/2016</c:v>
                </c:pt>
                <c:pt idx="28">
                  <c:v>29/12/2016</c:v>
                </c:pt>
                <c:pt idx="29">
                  <c:v>30/12/2016</c:v>
                </c:pt>
                <c:pt idx="30">
                  <c:v>31/12/2016</c:v>
                </c:pt>
              </c:strCache>
            </c:strRef>
          </c:cat>
          <c:val>
            <c:numRef>
              <c:f>Sheet1!$B$2:$B$32</c:f>
              <c:numCache>
                <c:formatCode>General</c:formatCode>
                <c:ptCount val="31"/>
                <c:pt idx="0">
                  <c:v>1</c:v>
                </c:pt>
                <c:pt idx="1">
                  <c:v>2</c:v>
                </c:pt>
                <c:pt idx="2">
                  <c:v>-1</c:v>
                </c:pt>
                <c:pt idx="3">
                  <c:v>4</c:v>
                </c:pt>
                <c:pt idx="4">
                  <c:v>-3</c:v>
                </c:pt>
                <c:pt idx="5">
                  <c:v>1</c:v>
                </c:pt>
                <c:pt idx="6">
                  <c:v>4</c:v>
                </c:pt>
                <c:pt idx="7">
                  <c:v>1</c:v>
                </c:pt>
                <c:pt idx="8">
                  <c:v>-1</c:v>
                </c:pt>
                <c:pt idx="9">
                  <c:v>2</c:v>
                </c:pt>
                <c:pt idx="10">
                  <c:v>0</c:v>
                </c:pt>
                <c:pt idx="11">
                  <c:v>1</c:v>
                </c:pt>
                <c:pt idx="12">
                  <c:v>6</c:v>
                </c:pt>
                <c:pt idx="13">
                  <c:v>14</c:v>
                </c:pt>
                <c:pt idx="14">
                  <c:v>15</c:v>
                </c:pt>
                <c:pt idx="15">
                  <c:v>17</c:v>
                </c:pt>
                <c:pt idx="16">
                  <c:v>-1</c:v>
                </c:pt>
                <c:pt idx="17">
                  <c:v>0</c:v>
                </c:pt>
                <c:pt idx="18">
                  <c:v>-1</c:v>
                </c:pt>
                <c:pt idx="19">
                  <c:v>-1</c:v>
                </c:pt>
                <c:pt idx="20">
                  <c:v>2</c:v>
                </c:pt>
                <c:pt idx="21">
                  <c:v>0</c:v>
                </c:pt>
                <c:pt idx="22">
                  <c:v>0</c:v>
                </c:pt>
                <c:pt idx="23">
                  <c:v>1</c:v>
                </c:pt>
                <c:pt idx="24">
                  <c:v>-3</c:v>
                </c:pt>
                <c:pt idx="25">
                  <c:v>-1</c:v>
                </c:pt>
                <c:pt idx="26">
                  <c:v>1</c:v>
                </c:pt>
                <c:pt idx="27">
                  <c:v>-1</c:v>
                </c:pt>
                <c:pt idx="28">
                  <c:v>0</c:v>
                </c:pt>
                <c:pt idx="29">
                  <c:v>0</c:v>
                </c:pt>
                <c:pt idx="30">
                  <c:v>0</c:v>
                </c:pt>
              </c:numCache>
            </c:numRef>
          </c:val>
          <c:smooth val="0"/>
          <c:extLst>
            <c:ext xmlns:c16="http://schemas.microsoft.com/office/drawing/2014/chart" uri="{C3380CC4-5D6E-409C-BE32-E72D297353CC}">
              <c16:uniqueId val="{00000000-3BBD-4DC8-8A56-2A3151235500}"/>
            </c:ext>
          </c:extLst>
        </c:ser>
        <c:dLbls>
          <c:showLegendKey val="0"/>
          <c:showVal val="0"/>
          <c:showCatName val="0"/>
          <c:showSerName val="0"/>
          <c:showPercent val="0"/>
          <c:showBubbleSize val="0"/>
        </c:dLbls>
        <c:smooth val="0"/>
        <c:axId val="258879904"/>
        <c:axId val="258880232"/>
      </c:lineChart>
      <c:catAx>
        <c:axId val="25887990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58880232"/>
        <c:crosses val="autoZero"/>
        <c:auto val="1"/>
        <c:lblAlgn val="ctr"/>
        <c:lblOffset val="100"/>
        <c:noMultiLvlLbl val="0"/>
      </c:catAx>
      <c:valAx>
        <c:axId val="25888023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5887990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Pablo Javkin</c:v>
                </c:pt>
              </c:strCache>
            </c:strRef>
          </c:tx>
          <c:spPr>
            <a:solidFill>
              <a:schemeClr val="accent1"/>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Sheet1!$B$2:$B$8</c:f>
              <c:numCache>
                <c:formatCode>General</c:formatCode>
                <c:ptCount val="7"/>
                <c:pt idx="0">
                  <c:v>-1</c:v>
                </c:pt>
                <c:pt idx="1">
                  <c:v>2</c:v>
                </c:pt>
                <c:pt idx="2">
                  <c:v>5</c:v>
                </c:pt>
                <c:pt idx="3">
                  <c:v>3</c:v>
                </c:pt>
                <c:pt idx="4">
                  <c:v>4</c:v>
                </c:pt>
                <c:pt idx="5">
                  <c:v>0</c:v>
                </c:pt>
                <c:pt idx="6">
                  <c:v>0</c:v>
                </c:pt>
              </c:numCache>
            </c:numRef>
          </c:val>
          <c:extLst>
            <c:ext xmlns:c16="http://schemas.microsoft.com/office/drawing/2014/chart" uri="{C3380CC4-5D6E-409C-BE32-E72D297353CC}">
              <c16:uniqueId val="{00000000-1A75-4451-8108-8401938EC8EE}"/>
            </c:ext>
          </c:extLst>
        </c:ser>
        <c:dLbls>
          <c:showLegendKey val="0"/>
          <c:showVal val="0"/>
          <c:showCatName val="0"/>
          <c:showSerName val="0"/>
          <c:showPercent val="0"/>
          <c:showBubbleSize val="0"/>
        </c:dLbls>
        <c:gapWidth val="219"/>
        <c:overlap val="-27"/>
        <c:axId val="258866456"/>
        <c:axId val="258874984"/>
      </c:barChart>
      <c:catAx>
        <c:axId val="25886645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58874984"/>
        <c:crosses val="autoZero"/>
        <c:auto val="1"/>
        <c:lblAlgn val="ctr"/>
        <c:lblOffset val="100"/>
        <c:noMultiLvlLbl val="0"/>
      </c:catAx>
      <c:valAx>
        <c:axId val="25887498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5886645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Pablo Javkin</c:v>
                </c:pt>
              </c:strCache>
            </c:strRef>
          </c:tx>
          <c:spPr>
            <a:ln w="28575" cap="rnd">
              <a:solidFill>
                <a:schemeClr val="accent1"/>
              </a:solidFill>
              <a:round/>
            </a:ln>
            <a:effectLst/>
          </c:spPr>
          <c:marker>
            <c:symbol val="none"/>
          </c:marker>
          <c:cat>
            <c:strRef>
              <c:f>Sheet1!$A$2:$A$32</c:f>
              <c:strCache>
                <c:ptCount val="31"/>
                <c:pt idx="0">
                  <c:v>1/12/2016</c:v>
                </c:pt>
                <c:pt idx="1">
                  <c:v>2/12/2016</c:v>
                </c:pt>
                <c:pt idx="2">
                  <c:v>3/12/2016</c:v>
                </c:pt>
                <c:pt idx="3">
                  <c:v>4/12/2016</c:v>
                </c:pt>
                <c:pt idx="4">
                  <c:v>5/12/2016</c:v>
                </c:pt>
                <c:pt idx="5">
                  <c:v>6/12/2016</c:v>
                </c:pt>
                <c:pt idx="6">
                  <c:v>7/12/2016</c:v>
                </c:pt>
                <c:pt idx="7">
                  <c:v>8/12/2016</c:v>
                </c:pt>
                <c:pt idx="8">
                  <c:v>9/12/2016</c:v>
                </c:pt>
                <c:pt idx="9">
                  <c:v>10/12/2016</c:v>
                </c:pt>
                <c:pt idx="10">
                  <c:v>11/12/2016</c:v>
                </c:pt>
                <c:pt idx="11">
                  <c:v>12/12/2016</c:v>
                </c:pt>
                <c:pt idx="12">
                  <c:v>13/12/2016</c:v>
                </c:pt>
                <c:pt idx="13">
                  <c:v>14/12/2016</c:v>
                </c:pt>
                <c:pt idx="14">
                  <c:v>15/12/2016</c:v>
                </c:pt>
                <c:pt idx="15">
                  <c:v>16/12/2016</c:v>
                </c:pt>
                <c:pt idx="16">
                  <c:v>17/12/2016</c:v>
                </c:pt>
                <c:pt idx="17">
                  <c:v>18/12/2016</c:v>
                </c:pt>
                <c:pt idx="18">
                  <c:v>19/12/2016</c:v>
                </c:pt>
                <c:pt idx="19">
                  <c:v>20/12/2016</c:v>
                </c:pt>
                <c:pt idx="20">
                  <c:v>21/12/2016</c:v>
                </c:pt>
                <c:pt idx="21">
                  <c:v>22/12/2016</c:v>
                </c:pt>
                <c:pt idx="22">
                  <c:v>23/12/2016</c:v>
                </c:pt>
                <c:pt idx="23">
                  <c:v>24/12/2016</c:v>
                </c:pt>
                <c:pt idx="24">
                  <c:v>25/12/2016</c:v>
                </c:pt>
                <c:pt idx="25">
                  <c:v>26/12/2016</c:v>
                </c:pt>
                <c:pt idx="26">
                  <c:v>27/12/2016</c:v>
                </c:pt>
                <c:pt idx="27">
                  <c:v>28/12/2016</c:v>
                </c:pt>
                <c:pt idx="28">
                  <c:v>29/12/2016</c:v>
                </c:pt>
                <c:pt idx="29">
                  <c:v>30/12/2016</c:v>
                </c:pt>
                <c:pt idx="30">
                  <c:v>31/12/2016</c:v>
                </c:pt>
              </c:strCache>
            </c:strRef>
          </c:cat>
          <c:val>
            <c:numRef>
              <c:f>Sheet1!$B$2:$B$32</c:f>
              <c:numCache>
                <c:formatCode>General</c:formatCode>
                <c:ptCount val="31"/>
                <c:pt idx="0">
                  <c:v>1</c:v>
                </c:pt>
                <c:pt idx="1">
                  <c:v>0</c:v>
                </c:pt>
                <c:pt idx="2">
                  <c:v>0</c:v>
                </c:pt>
                <c:pt idx="3">
                  <c:v>0</c:v>
                </c:pt>
                <c:pt idx="4">
                  <c:v>3</c:v>
                </c:pt>
                <c:pt idx="5">
                  <c:v>2</c:v>
                </c:pt>
                <c:pt idx="6">
                  <c:v>1</c:v>
                </c:pt>
                <c:pt idx="7">
                  <c:v>0</c:v>
                </c:pt>
                <c:pt idx="8">
                  <c:v>0</c:v>
                </c:pt>
                <c:pt idx="9">
                  <c:v>0</c:v>
                </c:pt>
                <c:pt idx="10">
                  <c:v>0</c:v>
                </c:pt>
                <c:pt idx="11">
                  <c:v>2</c:v>
                </c:pt>
                <c:pt idx="12">
                  <c:v>3</c:v>
                </c:pt>
                <c:pt idx="13">
                  <c:v>2</c:v>
                </c:pt>
                <c:pt idx="14">
                  <c:v>2</c:v>
                </c:pt>
                <c:pt idx="15">
                  <c:v>2</c:v>
                </c:pt>
                <c:pt idx="16">
                  <c:v>1</c:v>
                </c:pt>
                <c:pt idx="17">
                  <c:v>1</c:v>
                </c:pt>
                <c:pt idx="18">
                  <c:v>1</c:v>
                </c:pt>
                <c:pt idx="19">
                  <c:v>1</c:v>
                </c:pt>
                <c:pt idx="20">
                  <c:v>2</c:v>
                </c:pt>
                <c:pt idx="21">
                  <c:v>2</c:v>
                </c:pt>
                <c:pt idx="22">
                  <c:v>1</c:v>
                </c:pt>
                <c:pt idx="23">
                  <c:v>1</c:v>
                </c:pt>
                <c:pt idx="24">
                  <c:v>0</c:v>
                </c:pt>
                <c:pt idx="25">
                  <c:v>1</c:v>
                </c:pt>
                <c:pt idx="26">
                  <c:v>2</c:v>
                </c:pt>
                <c:pt idx="27">
                  <c:v>2</c:v>
                </c:pt>
                <c:pt idx="28">
                  <c:v>2</c:v>
                </c:pt>
                <c:pt idx="29">
                  <c:v>0</c:v>
                </c:pt>
                <c:pt idx="30">
                  <c:v>0</c:v>
                </c:pt>
              </c:numCache>
            </c:numRef>
          </c:val>
          <c:smooth val="0"/>
          <c:extLst>
            <c:ext xmlns:c16="http://schemas.microsoft.com/office/drawing/2014/chart" uri="{C3380CC4-5D6E-409C-BE32-E72D297353CC}">
              <c16:uniqueId val="{00000000-9030-46D0-AE18-4CEEDCFB9591}"/>
            </c:ext>
          </c:extLst>
        </c:ser>
        <c:dLbls>
          <c:showLegendKey val="0"/>
          <c:showVal val="0"/>
          <c:showCatName val="0"/>
          <c:showSerName val="0"/>
          <c:showPercent val="0"/>
          <c:showBubbleSize val="0"/>
        </c:dLbls>
        <c:smooth val="0"/>
        <c:axId val="258867440"/>
        <c:axId val="258870064"/>
      </c:lineChart>
      <c:catAx>
        <c:axId val="25886744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58870064"/>
        <c:crosses val="autoZero"/>
        <c:auto val="1"/>
        <c:lblAlgn val="ctr"/>
        <c:lblOffset val="100"/>
        <c:noMultiLvlLbl val="0"/>
      </c:catAx>
      <c:valAx>
        <c:axId val="25887006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5886744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Pablo Javkin</c:v>
                </c:pt>
              </c:strCache>
            </c:strRef>
          </c:tx>
          <c:spPr>
            <a:solidFill>
              <a:schemeClr val="accent1"/>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Sheet1!$B$2:$B$8</c:f>
              <c:numCache>
                <c:formatCode>General</c:formatCode>
                <c:ptCount val="7"/>
                <c:pt idx="0">
                  <c:v>7</c:v>
                </c:pt>
                <c:pt idx="1">
                  <c:v>8</c:v>
                </c:pt>
                <c:pt idx="2">
                  <c:v>7</c:v>
                </c:pt>
                <c:pt idx="3">
                  <c:v>7</c:v>
                </c:pt>
                <c:pt idx="4">
                  <c:v>3</c:v>
                </c:pt>
                <c:pt idx="5">
                  <c:v>2</c:v>
                </c:pt>
                <c:pt idx="6">
                  <c:v>1</c:v>
                </c:pt>
              </c:numCache>
            </c:numRef>
          </c:val>
          <c:extLst>
            <c:ext xmlns:c16="http://schemas.microsoft.com/office/drawing/2014/chart" uri="{C3380CC4-5D6E-409C-BE32-E72D297353CC}">
              <c16:uniqueId val="{00000000-22D5-4EE0-9710-C7BF0320C2C8}"/>
            </c:ext>
          </c:extLst>
        </c:ser>
        <c:dLbls>
          <c:showLegendKey val="0"/>
          <c:showVal val="0"/>
          <c:showCatName val="0"/>
          <c:showSerName val="0"/>
          <c:showPercent val="0"/>
          <c:showBubbleSize val="0"/>
        </c:dLbls>
        <c:gapWidth val="219"/>
        <c:overlap val="-27"/>
        <c:axId val="226861504"/>
        <c:axId val="226868720"/>
      </c:barChart>
      <c:catAx>
        <c:axId val="22686150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26868720"/>
        <c:crosses val="autoZero"/>
        <c:auto val="1"/>
        <c:lblAlgn val="ctr"/>
        <c:lblOffset val="100"/>
        <c:noMultiLvlLbl val="0"/>
      </c:catAx>
      <c:valAx>
        <c:axId val="22686872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2686150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Pablo Javkin</c:v>
                </c:pt>
              </c:strCache>
            </c:strRef>
          </c:tx>
          <c:spPr>
            <a:solidFill>
              <a:schemeClr val="accent1"/>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Sheet1!$B$2:$B$8</c:f>
              <c:numCache>
                <c:formatCode>General</c:formatCode>
                <c:ptCount val="7"/>
                <c:pt idx="0">
                  <c:v>0.21777003484321</c:v>
                </c:pt>
                <c:pt idx="1">
                  <c:v>1.5764735772358001</c:v>
                </c:pt>
                <c:pt idx="2">
                  <c:v>0.12921022067363999</c:v>
                </c:pt>
                <c:pt idx="3">
                  <c:v>0.15969802555168</c:v>
                </c:pt>
                <c:pt idx="4">
                  <c:v>0.14905149051491001</c:v>
                </c:pt>
                <c:pt idx="5">
                  <c:v>0.24390243902438999</c:v>
                </c:pt>
                <c:pt idx="6">
                  <c:v>0.23373983739837001</c:v>
                </c:pt>
              </c:numCache>
            </c:numRef>
          </c:val>
          <c:extLst>
            <c:ext xmlns:c16="http://schemas.microsoft.com/office/drawing/2014/chart" uri="{C3380CC4-5D6E-409C-BE32-E72D297353CC}">
              <c16:uniqueId val="{00000000-A722-460C-978A-166AB004619E}"/>
            </c:ext>
          </c:extLst>
        </c:ser>
        <c:dLbls>
          <c:showLegendKey val="0"/>
          <c:showVal val="0"/>
          <c:showCatName val="0"/>
          <c:showSerName val="0"/>
          <c:showPercent val="0"/>
          <c:showBubbleSize val="0"/>
        </c:dLbls>
        <c:gapWidth val="219"/>
        <c:overlap val="-27"/>
        <c:axId val="226866096"/>
        <c:axId val="226866424"/>
      </c:barChart>
      <c:catAx>
        <c:axId val="22686609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26866424"/>
        <c:crosses val="autoZero"/>
        <c:auto val="1"/>
        <c:lblAlgn val="ctr"/>
        <c:lblOffset val="100"/>
        <c:noMultiLvlLbl val="0"/>
      </c:catAx>
      <c:valAx>
        <c:axId val="22686642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2686609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Pablo Javkin</c:v>
                </c:pt>
              </c:strCache>
            </c:strRef>
          </c:tx>
          <c:spPr>
            <a:ln w="28575" cap="rnd">
              <a:solidFill>
                <a:schemeClr val="accent1"/>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Sheet1!$B$2:$B$25</c:f>
              <c:numCache>
                <c:formatCode>General</c:formatCode>
                <c:ptCount val="24"/>
                <c:pt idx="0">
                  <c:v>0</c:v>
                </c:pt>
                <c:pt idx="1">
                  <c:v>0</c:v>
                </c:pt>
                <c:pt idx="2">
                  <c:v>0</c:v>
                </c:pt>
                <c:pt idx="3">
                  <c:v>0</c:v>
                </c:pt>
                <c:pt idx="4">
                  <c:v>0</c:v>
                </c:pt>
                <c:pt idx="5">
                  <c:v>0</c:v>
                </c:pt>
                <c:pt idx="6">
                  <c:v>0</c:v>
                </c:pt>
                <c:pt idx="7">
                  <c:v>0</c:v>
                </c:pt>
                <c:pt idx="8">
                  <c:v>0</c:v>
                </c:pt>
                <c:pt idx="9">
                  <c:v>4</c:v>
                </c:pt>
                <c:pt idx="10">
                  <c:v>4</c:v>
                </c:pt>
                <c:pt idx="11">
                  <c:v>0</c:v>
                </c:pt>
                <c:pt idx="12">
                  <c:v>1</c:v>
                </c:pt>
                <c:pt idx="13">
                  <c:v>2</c:v>
                </c:pt>
                <c:pt idx="14">
                  <c:v>9</c:v>
                </c:pt>
                <c:pt idx="15">
                  <c:v>0</c:v>
                </c:pt>
                <c:pt idx="16">
                  <c:v>1</c:v>
                </c:pt>
                <c:pt idx="17">
                  <c:v>0</c:v>
                </c:pt>
                <c:pt idx="18">
                  <c:v>0</c:v>
                </c:pt>
                <c:pt idx="19">
                  <c:v>2</c:v>
                </c:pt>
                <c:pt idx="20">
                  <c:v>8</c:v>
                </c:pt>
                <c:pt idx="21">
                  <c:v>4</c:v>
                </c:pt>
                <c:pt idx="22">
                  <c:v>0</c:v>
                </c:pt>
                <c:pt idx="23">
                  <c:v>0</c:v>
                </c:pt>
              </c:numCache>
            </c:numRef>
          </c:val>
          <c:smooth val="0"/>
          <c:extLst>
            <c:ext xmlns:c16="http://schemas.microsoft.com/office/drawing/2014/chart" uri="{C3380CC4-5D6E-409C-BE32-E72D297353CC}">
              <c16:uniqueId val="{00000000-CB5E-4CF6-80D3-E16F01710A06}"/>
            </c:ext>
          </c:extLst>
        </c:ser>
        <c:dLbls>
          <c:showLegendKey val="0"/>
          <c:showVal val="0"/>
          <c:showCatName val="0"/>
          <c:showSerName val="0"/>
          <c:showPercent val="0"/>
          <c:showBubbleSize val="0"/>
        </c:dLbls>
        <c:smooth val="0"/>
        <c:axId val="226875280"/>
        <c:axId val="226872328"/>
      </c:lineChart>
      <c:catAx>
        <c:axId val="22687528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26872328"/>
        <c:crosses val="autoZero"/>
        <c:auto val="1"/>
        <c:lblAlgn val="ctr"/>
        <c:lblOffset val="100"/>
        <c:noMultiLvlLbl val="0"/>
      </c:catAx>
      <c:valAx>
        <c:axId val="22687232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2687528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Pablo Javkin</c:v>
                </c:pt>
              </c:strCache>
            </c:strRef>
          </c:tx>
          <c:spPr>
            <a:ln w="28575" cap="rnd">
              <a:solidFill>
                <a:schemeClr val="accent1"/>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Sheet1!$B$2:$B$25</c:f>
              <c:numCache>
                <c:formatCode>General</c:formatCode>
                <c:ptCount val="24"/>
                <c:pt idx="0">
                  <c:v>0</c:v>
                </c:pt>
                <c:pt idx="1">
                  <c:v>0</c:v>
                </c:pt>
                <c:pt idx="2">
                  <c:v>0</c:v>
                </c:pt>
                <c:pt idx="3">
                  <c:v>0</c:v>
                </c:pt>
                <c:pt idx="4">
                  <c:v>0</c:v>
                </c:pt>
                <c:pt idx="5">
                  <c:v>0</c:v>
                </c:pt>
                <c:pt idx="6">
                  <c:v>0</c:v>
                </c:pt>
                <c:pt idx="7">
                  <c:v>0</c:v>
                </c:pt>
                <c:pt idx="8">
                  <c:v>0</c:v>
                </c:pt>
                <c:pt idx="9">
                  <c:v>0.12957317073171001</c:v>
                </c:pt>
                <c:pt idx="10">
                  <c:v>0.19308943089430999</c:v>
                </c:pt>
                <c:pt idx="11">
                  <c:v>0</c:v>
                </c:pt>
                <c:pt idx="12">
                  <c:v>0.20325203252033</c:v>
                </c:pt>
                <c:pt idx="13">
                  <c:v>0.15752032520324999</c:v>
                </c:pt>
                <c:pt idx="14">
                  <c:v>0.18066847335139999</c:v>
                </c:pt>
                <c:pt idx="15">
                  <c:v>0</c:v>
                </c:pt>
                <c:pt idx="16">
                  <c:v>0.11178861788618</c:v>
                </c:pt>
                <c:pt idx="17">
                  <c:v>0</c:v>
                </c:pt>
                <c:pt idx="18">
                  <c:v>0</c:v>
                </c:pt>
                <c:pt idx="19">
                  <c:v>5.7977642276422996</c:v>
                </c:pt>
                <c:pt idx="20">
                  <c:v>0.15752032520324999</c:v>
                </c:pt>
                <c:pt idx="21">
                  <c:v>0.23119918699187</c:v>
                </c:pt>
                <c:pt idx="22">
                  <c:v>0</c:v>
                </c:pt>
                <c:pt idx="23">
                  <c:v>0</c:v>
                </c:pt>
              </c:numCache>
            </c:numRef>
          </c:val>
          <c:smooth val="0"/>
          <c:extLst>
            <c:ext xmlns:c16="http://schemas.microsoft.com/office/drawing/2014/chart" uri="{C3380CC4-5D6E-409C-BE32-E72D297353CC}">
              <c16:uniqueId val="{00000000-8251-4D99-B54B-766BA6344F31}"/>
            </c:ext>
          </c:extLst>
        </c:ser>
        <c:dLbls>
          <c:showLegendKey val="0"/>
          <c:showVal val="0"/>
          <c:showCatName val="0"/>
          <c:showSerName val="0"/>
          <c:showPercent val="0"/>
          <c:showBubbleSize val="0"/>
        </c:dLbls>
        <c:smooth val="0"/>
        <c:axId val="258805160"/>
        <c:axId val="258805488"/>
      </c:lineChart>
      <c:catAx>
        <c:axId val="25880516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58805488"/>
        <c:crosses val="autoZero"/>
        <c:auto val="1"/>
        <c:lblAlgn val="ctr"/>
        <c:lblOffset val="100"/>
        <c:noMultiLvlLbl val="0"/>
      </c:catAx>
      <c:valAx>
        <c:axId val="25880548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5880516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Like</c:v>
                </c:pt>
              </c:strCache>
            </c:strRef>
          </c:tx>
          <c:spPr>
            <a:solidFill>
              <a:schemeClr val="accent1"/>
            </a:solidFill>
            <a:ln>
              <a:noFill/>
            </a:ln>
            <a:effectLst/>
          </c:spPr>
          <c:invertIfNegative val="0"/>
          <c:cat>
            <c:strRef>
              <c:f>Sheet1!$A$2</c:f>
              <c:strCache>
                <c:ptCount val="1"/>
                <c:pt idx="0">
                  <c:v>Pablo Javkin</c:v>
                </c:pt>
              </c:strCache>
            </c:strRef>
          </c:cat>
          <c:val>
            <c:numRef>
              <c:f>Sheet1!$B$2</c:f>
              <c:numCache>
                <c:formatCode>General</c:formatCode>
                <c:ptCount val="1"/>
                <c:pt idx="0">
                  <c:v>1351</c:v>
                </c:pt>
              </c:numCache>
            </c:numRef>
          </c:val>
          <c:extLst>
            <c:ext xmlns:c16="http://schemas.microsoft.com/office/drawing/2014/chart" uri="{C3380CC4-5D6E-409C-BE32-E72D297353CC}">
              <c16:uniqueId val="{00000000-8370-4E15-A179-FDBEE8F80A55}"/>
            </c:ext>
          </c:extLst>
        </c:ser>
        <c:ser>
          <c:idx val="1"/>
          <c:order val="1"/>
          <c:tx>
            <c:strRef>
              <c:f>Sheet1!$C$1</c:f>
              <c:strCache>
                <c:ptCount val="1"/>
                <c:pt idx="0">
                  <c:v>Love</c:v>
                </c:pt>
              </c:strCache>
            </c:strRef>
          </c:tx>
          <c:spPr>
            <a:solidFill>
              <a:schemeClr val="accent2"/>
            </a:solidFill>
            <a:ln>
              <a:noFill/>
            </a:ln>
            <a:effectLst/>
          </c:spPr>
          <c:invertIfNegative val="0"/>
          <c:cat>
            <c:strRef>
              <c:f>Sheet1!$A$2</c:f>
              <c:strCache>
                <c:ptCount val="1"/>
                <c:pt idx="0">
                  <c:v>Pablo Javkin</c:v>
                </c:pt>
              </c:strCache>
            </c:strRef>
          </c:cat>
          <c:val>
            <c:numRef>
              <c:f>Sheet1!$C$2</c:f>
              <c:numCache>
                <c:formatCode>General</c:formatCode>
                <c:ptCount val="1"/>
                <c:pt idx="0">
                  <c:v>75</c:v>
                </c:pt>
              </c:numCache>
            </c:numRef>
          </c:val>
          <c:extLst>
            <c:ext xmlns:c16="http://schemas.microsoft.com/office/drawing/2014/chart" uri="{C3380CC4-5D6E-409C-BE32-E72D297353CC}">
              <c16:uniqueId val="{00000001-8370-4E15-A179-FDBEE8F80A55}"/>
            </c:ext>
          </c:extLst>
        </c:ser>
        <c:ser>
          <c:idx val="2"/>
          <c:order val="2"/>
          <c:tx>
            <c:strRef>
              <c:f>Sheet1!$D$1</c:f>
              <c:strCache>
                <c:ptCount val="1"/>
                <c:pt idx="0">
                  <c:v>Haha</c:v>
                </c:pt>
              </c:strCache>
            </c:strRef>
          </c:tx>
          <c:spPr>
            <a:solidFill>
              <a:schemeClr val="accent3"/>
            </a:solidFill>
            <a:ln>
              <a:noFill/>
            </a:ln>
            <a:effectLst/>
          </c:spPr>
          <c:invertIfNegative val="0"/>
          <c:cat>
            <c:strRef>
              <c:f>Sheet1!$A$2</c:f>
              <c:strCache>
                <c:ptCount val="1"/>
                <c:pt idx="0">
                  <c:v>Pablo Javkin</c:v>
                </c:pt>
              </c:strCache>
            </c:strRef>
          </c:cat>
          <c:val>
            <c:numRef>
              <c:f>Sheet1!$D$2</c:f>
              <c:numCache>
                <c:formatCode>General</c:formatCode>
                <c:ptCount val="1"/>
                <c:pt idx="0">
                  <c:v>3</c:v>
                </c:pt>
              </c:numCache>
            </c:numRef>
          </c:val>
          <c:extLst>
            <c:ext xmlns:c16="http://schemas.microsoft.com/office/drawing/2014/chart" uri="{C3380CC4-5D6E-409C-BE32-E72D297353CC}">
              <c16:uniqueId val="{00000002-8370-4E15-A179-FDBEE8F80A55}"/>
            </c:ext>
          </c:extLst>
        </c:ser>
        <c:ser>
          <c:idx val="3"/>
          <c:order val="3"/>
          <c:tx>
            <c:strRef>
              <c:f>Sheet1!$E$1</c:f>
              <c:strCache>
                <c:ptCount val="1"/>
                <c:pt idx="0">
                  <c:v>Wow</c:v>
                </c:pt>
              </c:strCache>
            </c:strRef>
          </c:tx>
          <c:spPr>
            <a:solidFill>
              <a:schemeClr val="accent4"/>
            </a:solidFill>
            <a:ln>
              <a:noFill/>
            </a:ln>
            <a:effectLst/>
          </c:spPr>
          <c:invertIfNegative val="0"/>
          <c:cat>
            <c:strRef>
              <c:f>Sheet1!$A$2</c:f>
              <c:strCache>
                <c:ptCount val="1"/>
                <c:pt idx="0">
                  <c:v>Pablo Javkin</c:v>
                </c:pt>
              </c:strCache>
            </c:strRef>
          </c:cat>
          <c:val>
            <c:numRef>
              <c:f>Sheet1!$E$2</c:f>
              <c:numCache>
                <c:formatCode>General</c:formatCode>
                <c:ptCount val="1"/>
                <c:pt idx="0">
                  <c:v>3</c:v>
                </c:pt>
              </c:numCache>
            </c:numRef>
          </c:val>
          <c:extLst>
            <c:ext xmlns:c16="http://schemas.microsoft.com/office/drawing/2014/chart" uri="{C3380CC4-5D6E-409C-BE32-E72D297353CC}">
              <c16:uniqueId val="{00000003-8370-4E15-A179-FDBEE8F80A55}"/>
            </c:ext>
          </c:extLst>
        </c:ser>
        <c:ser>
          <c:idx val="4"/>
          <c:order val="4"/>
          <c:tx>
            <c:strRef>
              <c:f>Sheet1!$F$1</c:f>
              <c:strCache>
                <c:ptCount val="1"/>
                <c:pt idx="0">
                  <c:v>Sad</c:v>
                </c:pt>
              </c:strCache>
            </c:strRef>
          </c:tx>
          <c:spPr>
            <a:solidFill>
              <a:schemeClr val="accent5"/>
            </a:solidFill>
            <a:ln>
              <a:noFill/>
            </a:ln>
            <a:effectLst/>
          </c:spPr>
          <c:invertIfNegative val="0"/>
          <c:cat>
            <c:strRef>
              <c:f>Sheet1!$A$2</c:f>
              <c:strCache>
                <c:ptCount val="1"/>
                <c:pt idx="0">
                  <c:v>Pablo Javkin</c:v>
                </c:pt>
              </c:strCache>
            </c:strRef>
          </c:cat>
          <c:val>
            <c:numRef>
              <c:f>Sheet1!$F$2</c:f>
              <c:numCache>
                <c:formatCode>General</c:formatCode>
                <c:ptCount val="1"/>
                <c:pt idx="0">
                  <c:v>0</c:v>
                </c:pt>
              </c:numCache>
            </c:numRef>
          </c:val>
          <c:extLst>
            <c:ext xmlns:c16="http://schemas.microsoft.com/office/drawing/2014/chart" uri="{C3380CC4-5D6E-409C-BE32-E72D297353CC}">
              <c16:uniqueId val="{00000004-8370-4E15-A179-FDBEE8F80A55}"/>
            </c:ext>
          </c:extLst>
        </c:ser>
        <c:ser>
          <c:idx val="5"/>
          <c:order val="5"/>
          <c:tx>
            <c:strRef>
              <c:f>Sheet1!$G$1</c:f>
              <c:strCache>
                <c:ptCount val="1"/>
                <c:pt idx="0">
                  <c:v>Angry</c:v>
                </c:pt>
              </c:strCache>
            </c:strRef>
          </c:tx>
          <c:spPr>
            <a:solidFill>
              <a:schemeClr val="accent6"/>
            </a:solidFill>
            <a:ln>
              <a:noFill/>
            </a:ln>
            <a:effectLst/>
          </c:spPr>
          <c:invertIfNegative val="0"/>
          <c:cat>
            <c:strRef>
              <c:f>Sheet1!$A$2</c:f>
              <c:strCache>
                <c:ptCount val="1"/>
                <c:pt idx="0">
                  <c:v>Pablo Javkin</c:v>
                </c:pt>
              </c:strCache>
            </c:strRef>
          </c:cat>
          <c:val>
            <c:numRef>
              <c:f>Sheet1!$G$2</c:f>
              <c:numCache>
                <c:formatCode>General</c:formatCode>
                <c:ptCount val="1"/>
                <c:pt idx="0">
                  <c:v>11</c:v>
                </c:pt>
              </c:numCache>
            </c:numRef>
          </c:val>
          <c:extLst>
            <c:ext xmlns:c16="http://schemas.microsoft.com/office/drawing/2014/chart" uri="{C3380CC4-5D6E-409C-BE32-E72D297353CC}">
              <c16:uniqueId val="{00000005-8370-4E15-A179-FDBEE8F80A55}"/>
            </c:ext>
          </c:extLst>
        </c:ser>
        <c:ser>
          <c:idx val="6"/>
          <c:order val="6"/>
          <c:tx>
            <c:strRef>
              <c:f>Sheet1!$H$1</c:f>
              <c:strCache>
                <c:ptCount val="1"/>
                <c:pt idx="0">
                  <c:v>Comment</c:v>
                </c:pt>
              </c:strCache>
            </c:strRef>
          </c:tx>
          <c:spPr>
            <a:solidFill>
              <a:schemeClr val="accent1">
                <a:lumMod val="60000"/>
              </a:schemeClr>
            </a:solidFill>
            <a:ln>
              <a:noFill/>
            </a:ln>
            <a:effectLst/>
          </c:spPr>
          <c:invertIfNegative val="0"/>
          <c:cat>
            <c:strRef>
              <c:f>Sheet1!$A$2</c:f>
              <c:strCache>
                <c:ptCount val="1"/>
                <c:pt idx="0">
                  <c:v>Pablo Javkin</c:v>
                </c:pt>
              </c:strCache>
            </c:strRef>
          </c:cat>
          <c:val>
            <c:numRef>
              <c:f>Sheet1!$H$2</c:f>
              <c:numCache>
                <c:formatCode>General</c:formatCode>
                <c:ptCount val="1"/>
                <c:pt idx="0">
                  <c:v>115</c:v>
                </c:pt>
              </c:numCache>
            </c:numRef>
          </c:val>
          <c:extLst>
            <c:ext xmlns:c16="http://schemas.microsoft.com/office/drawing/2014/chart" uri="{C3380CC4-5D6E-409C-BE32-E72D297353CC}">
              <c16:uniqueId val="{00000006-8370-4E15-A179-FDBEE8F80A55}"/>
            </c:ext>
          </c:extLst>
        </c:ser>
        <c:ser>
          <c:idx val="7"/>
          <c:order val="7"/>
          <c:tx>
            <c:strRef>
              <c:f>Sheet1!$I$1</c:f>
              <c:strCache>
                <c:ptCount val="1"/>
                <c:pt idx="0">
                  <c:v>Share</c:v>
                </c:pt>
              </c:strCache>
            </c:strRef>
          </c:tx>
          <c:spPr>
            <a:solidFill>
              <a:schemeClr val="accent2">
                <a:lumMod val="60000"/>
              </a:schemeClr>
            </a:solidFill>
            <a:ln>
              <a:noFill/>
            </a:ln>
            <a:effectLst/>
          </c:spPr>
          <c:invertIfNegative val="0"/>
          <c:cat>
            <c:strRef>
              <c:f>Sheet1!$A$2</c:f>
              <c:strCache>
                <c:ptCount val="1"/>
                <c:pt idx="0">
                  <c:v>Pablo Javkin</c:v>
                </c:pt>
              </c:strCache>
            </c:strRef>
          </c:cat>
          <c:val>
            <c:numRef>
              <c:f>Sheet1!$I$2</c:f>
              <c:numCache>
                <c:formatCode>General</c:formatCode>
                <c:ptCount val="1"/>
                <c:pt idx="0">
                  <c:v>147</c:v>
                </c:pt>
              </c:numCache>
            </c:numRef>
          </c:val>
          <c:extLst>
            <c:ext xmlns:c16="http://schemas.microsoft.com/office/drawing/2014/chart" uri="{C3380CC4-5D6E-409C-BE32-E72D297353CC}">
              <c16:uniqueId val="{00000007-8370-4E15-A179-FDBEE8F80A55}"/>
            </c:ext>
          </c:extLst>
        </c:ser>
        <c:dLbls>
          <c:showLegendKey val="0"/>
          <c:showVal val="0"/>
          <c:showCatName val="0"/>
          <c:showSerName val="0"/>
          <c:showPercent val="0"/>
          <c:showBubbleSize val="0"/>
        </c:dLbls>
        <c:gapWidth val="150"/>
        <c:overlap val="100"/>
        <c:axId val="258796304"/>
        <c:axId val="258800896"/>
      </c:barChart>
      <c:catAx>
        <c:axId val="25879630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58800896"/>
        <c:crosses val="autoZero"/>
        <c:auto val="1"/>
        <c:lblAlgn val="ctr"/>
        <c:lblOffset val="100"/>
        <c:noMultiLvlLbl val="0"/>
      </c:catAx>
      <c:valAx>
        <c:axId val="258800896"/>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5879630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Pablo Javkin</c:v>
                </c:pt>
              </c:strCache>
            </c:strRef>
          </c:tx>
          <c:spPr>
            <a:solidFill>
              <a:schemeClr val="accent1"/>
            </a:solidFill>
            <a:ln>
              <a:noFill/>
            </a:ln>
            <a:effectLst/>
          </c:spPr>
          <c:invertIfNegative val="0"/>
          <c:cat>
            <c:strRef>
              <c:f>Sheet1!$A$2:$A$6</c:f>
              <c:strCache>
                <c:ptCount val="5"/>
                <c:pt idx="0">
                  <c:v>0h - 2h</c:v>
                </c:pt>
                <c:pt idx="1">
                  <c:v>2h - 8h</c:v>
                </c:pt>
                <c:pt idx="2">
                  <c:v>8h - 24h</c:v>
                </c:pt>
                <c:pt idx="3">
                  <c:v>24h+</c:v>
                </c:pt>
                <c:pt idx="4">
                  <c:v>Not responded</c:v>
                </c:pt>
              </c:strCache>
            </c:strRef>
          </c:cat>
          <c:val>
            <c:numRef>
              <c:f>Sheet1!$B$2:$B$6</c:f>
              <c:numCache>
                <c:formatCode>General</c:formatCode>
                <c:ptCount val="5"/>
                <c:pt idx="0">
                  <c:v>0</c:v>
                </c:pt>
                <c:pt idx="1">
                  <c:v>0</c:v>
                </c:pt>
                <c:pt idx="2">
                  <c:v>0</c:v>
                </c:pt>
                <c:pt idx="3">
                  <c:v>0</c:v>
                </c:pt>
                <c:pt idx="4">
                  <c:v>1</c:v>
                </c:pt>
              </c:numCache>
            </c:numRef>
          </c:val>
          <c:extLst>
            <c:ext xmlns:c16="http://schemas.microsoft.com/office/drawing/2014/chart" uri="{C3380CC4-5D6E-409C-BE32-E72D297353CC}">
              <c16:uniqueId val="{00000000-DBF6-475C-A62E-9EFF79EA9193}"/>
            </c:ext>
          </c:extLst>
        </c:ser>
        <c:dLbls>
          <c:showLegendKey val="0"/>
          <c:showVal val="0"/>
          <c:showCatName val="0"/>
          <c:showSerName val="0"/>
          <c:showPercent val="0"/>
          <c:showBubbleSize val="0"/>
        </c:dLbls>
        <c:gapWidth val="219"/>
        <c:overlap val="-27"/>
        <c:axId val="258807784"/>
        <c:axId val="258808768"/>
      </c:barChart>
      <c:catAx>
        <c:axId val="25880778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58808768"/>
        <c:crosses val="autoZero"/>
        <c:auto val="1"/>
        <c:lblAlgn val="ctr"/>
        <c:lblOffset val="100"/>
        <c:noMultiLvlLbl val="0"/>
      </c:catAx>
      <c:valAx>
        <c:axId val="25880876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5880778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1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Link</c:v>
                </c:pt>
              </c:strCache>
            </c:strRef>
          </c:tx>
          <c:spPr>
            <a:solidFill>
              <a:schemeClr val="accent1"/>
            </a:solidFill>
            <a:ln>
              <a:noFill/>
            </a:ln>
            <a:effectLst/>
          </c:spPr>
          <c:invertIfNegative val="0"/>
          <c:cat>
            <c:strRef>
              <c:f>Sheet1!$A$2</c:f>
              <c:strCache>
                <c:ptCount val="1"/>
                <c:pt idx="0">
                  <c:v>Pablo Javkin</c:v>
                </c:pt>
              </c:strCache>
            </c:strRef>
          </c:cat>
          <c:val>
            <c:numRef>
              <c:f>Sheet1!$B$2</c:f>
              <c:numCache>
                <c:formatCode>General</c:formatCode>
                <c:ptCount val="1"/>
                <c:pt idx="0">
                  <c:v>3</c:v>
                </c:pt>
              </c:numCache>
            </c:numRef>
          </c:val>
          <c:extLst>
            <c:ext xmlns:c16="http://schemas.microsoft.com/office/drawing/2014/chart" uri="{C3380CC4-5D6E-409C-BE32-E72D297353CC}">
              <c16:uniqueId val="{00000000-4DA3-42C2-92EF-E7312AD1D5E1}"/>
            </c:ext>
          </c:extLst>
        </c:ser>
        <c:ser>
          <c:idx val="1"/>
          <c:order val="1"/>
          <c:tx>
            <c:strRef>
              <c:f>Sheet1!$C$1</c:f>
              <c:strCache>
                <c:ptCount val="1"/>
                <c:pt idx="0">
                  <c:v>Photo</c:v>
                </c:pt>
              </c:strCache>
            </c:strRef>
          </c:tx>
          <c:spPr>
            <a:solidFill>
              <a:schemeClr val="accent2"/>
            </a:solidFill>
            <a:ln>
              <a:noFill/>
            </a:ln>
            <a:effectLst/>
          </c:spPr>
          <c:invertIfNegative val="0"/>
          <c:cat>
            <c:strRef>
              <c:f>Sheet1!$A$2</c:f>
              <c:strCache>
                <c:ptCount val="1"/>
                <c:pt idx="0">
                  <c:v>Pablo Javkin</c:v>
                </c:pt>
              </c:strCache>
            </c:strRef>
          </c:cat>
          <c:val>
            <c:numRef>
              <c:f>Sheet1!$C$2</c:f>
              <c:numCache>
                <c:formatCode>General</c:formatCode>
                <c:ptCount val="1"/>
                <c:pt idx="0">
                  <c:v>24</c:v>
                </c:pt>
              </c:numCache>
            </c:numRef>
          </c:val>
          <c:extLst>
            <c:ext xmlns:c16="http://schemas.microsoft.com/office/drawing/2014/chart" uri="{C3380CC4-5D6E-409C-BE32-E72D297353CC}">
              <c16:uniqueId val="{00000001-4DA3-42C2-92EF-E7312AD1D5E1}"/>
            </c:ext>
          </c:extLst>
        </c:ser>
        <c:ser>
          <c:idx val="2"/>
          <c:order val="2"/>
          <c:tx>
            <c:strRef>
              <c:f>Sheet1!$D$1</c:f>
              <c:strCache>
                <c:ptCount val="1"/>
                <c:pt idx="0">
                  <c:v>Video</c:v>
                </c:pt>
              </c:strCache>
            </c:strRef>
          </c:tx>
          <c:spPr>
            <a:solidFill>
              <a:schemeClr val="accent3"/>
            </a:solidFill>
            <a:ln>
              <a:noFill/>
            </a:ln>
            <a:effectLst/>
          </c:spPr>
          <c:invertIfNegative val="0"/>
          <c:cat>
            <c:strRef>
              <c:f>Sheet1!$A$2</c:f>
              <c:strCache>
                <c:ptCount val="1"/>
                <c:pt idx="0">
                  <c:v>Pablo Javkin</c:v>
                </c:pt>
              </c:strCache>
            </c:strRef>
          </c:cat>
          <c:val>
            <c:numRef>
              <c:f>Sheet1!$D$2</c:f>
              <c:numCache>
                <c:formatCode>General</c:formatCode>
                <c:ptCount val="1"/>
                <c:pt idx="0">
                  <c:v>8</c:v>
                </c:pt>
              </c:numCache>
            </c:numRef>
          </c:val>
          <c:extLst>
            <c:ext xmlns:c16="http://schemas.microsoft.com/office/drawing/2014/chart" uri="{C3380CC4-5D6E-409C-BE32-E72D297353CC}">
              <c16:uniqueId val="{00000002-4DA3-42C2-92EF-E7312AD1D5E1}"/>
            </c:ext>
          </c:extLst>
        </c:ser>
        <c:dLbls>
          <c:showLegendKey val="0"/>
          <c:showVal val="0"/>
          <c:showCatName val="0"/>
          <c:showSerName val="0"/>
          <c:showPercent val="0"/>
          <c:showBubbleSize val="0"/>
        </c:dLbls>
        <c:gapWidth val="150"/>
        <c:overlap val="100"/>
        <c:axId val="264273608"/>
        <c:axId val="264270000"/>
      </c:barChart>
      <c:catAx>
        <c:axId val="26427360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64270000"/>
        <c:crosses val="autoZero"/>
        <c:auto val="1"/>
        <c:lblAlgn val="ctr"/>
        <c:lblOffset val="100"/>
        <c:noMultiLvlLbl val="0"/>
      </c:catAx>
      <c:valAx>
        <c:axId val="264270000"/>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6427360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1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Pablo Javkin</c:v>
                </c:pt>
              </c:strCache>
            </c:strRef>
          </c:tx>
          <c:spPr>
            <a:solidFill>
              <a:schemeClr val="accent1"/>
            </a:solidFill>
            <a:ln>
              <a:noFill/>
            </a:ln>
            <a:effectLst/>
          </c:spPr>
          <c:invertIfNegative val="0"/>
          <c:cat>
            <c:strRef>
              <c:f>Sheet1!$A$2:$A$8</c:f>
              <c:strCache>
                <c:ptCount val="7"/>
                <c:pt idx="0">
                  <c:v>Status</c:v>
                </c:pt>
                <c:pt idx="1">
                  <c:v>Link</c:v>
                </c:pt>
                <c:pt idx="2">
                  <c:v>Photo</c:v>
                </c:pt>
                <c:pt idx="3">
                  <c:v>Coverphoto</c:v>
                </c:pt>
                <c:pt idx="4">
                  <c:v>Video</c:v>
                </c:pt>
                <c:pt idx="5">
                  <c:v>Note</c:v>
                </c:pt>
                <c:pt idx="6">
                  <c:v>Misc</c:v>
                </c:pt>
              </c:strCache>
            </c:strRef>
          </c:cat>
          <c:val>
            <c:numRef>
              <c:f>Sheet1!$B$2:$B$8</c:f>
              <c:numCache>
                <c:formatCode>General</c:formatCode>
                <c:ptCount val="7"/>
                <c:pt idx="0">
                  <c:v>0</c:v>
                </c:pt>
                <c:pt idx="1">
                  <c:v>0.20011427808998</c:v>
                </c:pt>
                <c:pt idx="2">
                  <c:v>0.62674731634990999</c:v>
                </c:pt>
                <c:pt idx="3">
                  <c:v>0</c:v>
                </c:pt>
                <c:pt idx="4">
                  <c:v>0.21182000289777</c:v>
                </c:pt>
                <c:pt idx="5">
                  <c:v>0</c:v>
                </c:pt>
                <c:pt idx="6">
                  <c:v>0</c:v>
                </c:pt>
              </c:numCache>
            </c:numRef>
          </c:val>
          <c:extLst>
            <c:ext xmlns:c16="http://schemas.microsoft.com/office/drawing/2014/chart" uri="{C3380CC4-5D6E-409C-BE32-E72D297353CC}">
              <c16:uniqueId val="{00000000-87CC-4B12-90C9-74D0C808993E}"/>
            </c:ext>
          </c:extLst>
        </c:ser>
        <c:dLbls>
          <c:showLegendKey val="0"/>
          <c:showVal val="0"/>
          <c:showCatName val="0"/>
          <c:showSerName val="0"/>
          <c:showPercent val="0"/>
          <c:showBubbleSize val="0"/>
        </c:dLbls>
        <c:gapWidth val="219"/>
        <c:overlap val="-27"/>
        <c:axId val="264280824"/>
        <c:axId val="264288696"/>
      </c:barChart>
      <c:catAx>
        <c:axId val="26428082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64288696"/>
        <c:crosses val="autoZero"/>
        <c:auto val="1"/>
        <c:lblAlgn val="ctr"/>
        <c:lblOffset val="100"/>
        <c:noMultiLvlLbl val="0"/>
      </c:catAx>
      <c:valAx>
        <c:axId val="26428869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6428082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31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9.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0.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2.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3.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12/31/2016</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12/31/2016</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12/31/2016</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12/31/2016</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12/31/2016</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12/31/2016</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12/31/2016</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12/31/2016</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12/31/2016</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12/31/2016</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chart" Target="../charts/chart6.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chart" Target="../charts/chart7.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chart" Target="../charts/chart8.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chart" Target="../charts/chart9.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chart" Target="../charts/chart10.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chart" Target="../charts/chart11.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2" Type="http://schemas.openxmlformats.org/officeDocument/2006/relationships/chart" Target="../charts/chart12.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chart" Target="../charts/chart13.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a:t>Reporte Facebook</a:t>
            </a:r>
            <a:endParaRPr lang="en-US"/>
          </a:p>
        </p:txBody>
      </p:sp>
      <p:sp>
        <p:nvSpPr>
          <p:cNvPr id="3" name="Subtitle 2"/>
          <p:cNvSpPr>
            <a:spLocks noGrp="1"/>
          </p:cNvSpPr>
          <p:nvPr>
            <p:ph type="subTitle" idx="1"/>
          </p:nvPr>
        </p:nvSpPr>
        <p:spPr/>
        <p:txBody>
          <a:bodyPr/>
          <a:lstStyle/>
          <a:p>
            <a:r>
              <a:rPr lang="en-US"/>
              <a:t>Socialad</a:t>
            </a:r>
            <a:endParaRPr lang="en-US"/>
          </a:p>
        </p:txBody>
      </p:sp>
    </p:spTree>
    <p:extLst>
      <p:ext uri="{BB962C8B-B14F-4D97-AF65-F5344CB8AC3E}">
        <p14:creationId xmlns:p14="http://schemas.microsoft.com/office/powerpoint/2010/main" val="189098250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Key Metrics Table</a:t>
            </a:r>
            <a:endParaRPr lang="en-US"/>
          </a:p>
        </p:txBody>
      </p:sp>
      <p:graphicFrame>
        <p:nvGraphicFramePr>
          <p:cNvPr id="6" name="Table Placeholder 5"/>
          <p:cNvGraphicFramePr>
            <a:graphicFrameLocks noGrp="1"/>
          </p:cNvGraphicFramePr>
          <p:nvPr>
            <p:ph type="tbl" sz="quarter" idx="13"/>
            <p:extLst>
              <p:ext uri="{D42A27DB-BD31-4B8C-83A1-F6EECF244321}">
                <p14:modId xmlns:p14="http://schemas.microsoft.com/office/powerpoint/2010/main" val="54732484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4">
                  <a:extLst>
                    <a:ext uri="{9D8B030D-6E8A-4147-A177-3AD203B41FA5}">
                      <a16:colId xmlns:a16="http://schemas.microsoft.com/office/drawing/2014/main" val="1460506589"/>
                    </a:ext>
                  </a:extLst>
                </a:gridCol>
                <a:gridCol w="740664">
                  <a:extLst>
                    <a:ext uri="{9D8B030D-6E8A-4147-A177-3AD203B41FA5}">
                      <a16:colId xmlns:a16="http://schemas.microsoft.com/office/drawing/2014/main" val="1049046850"/>
                    </a:ext>
                  </a:extLst>
                </a:gridCol>
                <a:gridCol w="740664">
                  <a:extLst>
                    <a:ext uri="{9D8B030D-6E8A-4147-A177-3AD203B41FA5}">
                      <a16:colId xmlns:a16="http://schemas.microsoft.com/office/drawing/2014/main" val="118966629"/>
                    </a:ext>
                  </a:extLst>
                </a:gridCol>
                <a:gridCol w="740664">
                  <a:extLst>
                    <a:ext uri="{9D8B030D-6E8A-4147-A177-3AD203B41FA5}">
                      <a16:colId xmlns:a16="http://schemas.microsoft.com/office/drawing/2014/main" val="3507316151"/>
                    </a:ext>
                  </a:extLst>
                </a:gridCol>
                <a:gridCol w="740664">
                  <a:extLst>
                    <a:ext uri="{9D8B030D-6E8A-4147-A177-3AD203B41FA5}">
                      <a16:colId xmlns:a16="http://schemas.microsoft.com/office/drawing/2014/main" val="1187542940"/>
                    </a:ext>
                  </a:extLst>
                </a:gridCol>
                <a:gridCol w="740664">
                  <a:extLst>
                    <a:ext uri="{9D8B030D-6E8A-4147-A177-3AD203B41FA5}">
                      <a16:colId xmlns:a16="http://schemas.microsoft.com/office/drawing/2014/main" val="330569308"/>
                    </a:ext>
                  </a:extLst>
                </a:gridCol>
                <a:gridCol w="740664">
                  <a:extLst>
                    <a:ext uri="{9D8B030D-6E8A-4147-A177-3AD203B41FA5}">
                      <a16:colId xmlns:a16="http://schemas.microsoft.com/office/drawing/2014/main" val="263746138"/>
                    </a:ext>
                  </a:extLst>
                </a:gridCol>
                <a:gridCol w="740664">
                  <a:extLst>
                    <a:ext uri="{9D8B030D-6E8A-4147-A177-3AD203B41FA5}">
                      <a16:colId xmlns:a16="http://schemas.microsoft.com/office/drawing/2014/main" val="3926346420"/>
                    </a:ext>
                  </a:extLst>
                </a:gridCol>
                <a:gridCol w="740664">
                  <a:extLst>
                    <a:ext uri="{9D8B030D-6E8A-4147-A177-3AD203B41FA5}">
                      <a16:colId xmlns:a16="http://schemas.microsoft.com/office/drawing/2014/main" val="4294146502"/>
                    </a:ext>
                  </a:extLst>
                </a:gridCol>
                <a:gridCol w="740664">
                  <a:extLst>
                    <a:ext uri="{9D8B030D-6E8A-4147-A177-3AD203B41FA5}">
                      <a16:colId xmlns:a16="http://schemas.microsoft.com/office/drawing/2014/main" val="692678127"/>
                    </a:ext>
                  </a:extLst>
                </a:gridCol>
              </a:tblGrid>
              <a:tr h="370840">
                <a:tc>
                  <a:txBody>
                    <a:bodyPr/>
                    <a:lstStyle/>
                    <a:p>
                      <a:r>
                        <a:rPr lang="en-US" sz="1000"/>
                        <a:t>Name</a:t>
                      </a:r>
                      <a:endParaRPr lang="en-US" sz="1000"/>
                    </a:p>
                  </a:txBody>
                  <a:tcPr/>
                </a:tc>
                <a:tc>
                  <a:txBody>
                    <a:bodyPr/>
                    <a:lstStyle/>
                    <a:p>
                      <a:r>
                        <a:rPr lang="en-US" sz="1000"/>
                        <a:t>Fans</a:t>
                      </a:r>
                      <a:endParaRPr lang="en-US" sz="1000"/>
                    </a:p>
                  </a:txBody>
                  <a:tcPr/>
                </a:tc>
                <a:tc>
                  <a:txBody>
                    <a:bodyPr/>
                    <a:lstStyle/>
                    <a:p>
                      <a:r>
                        <a:rPr lang="en-US" sz="1000"/>
                        <a:t>+/-</a:t>
                      </a:r>
                      <a:endParaRPr lang="en-US" sz="1000"/>
                    </a:p>
                  </a:txBody>
                  <a:tcPr/>
                </a:tc>
                <a:tc>
                  <a:txBody>
                    <a:bodyPr/>
                    <a:lstStyle/>
                    <a:p>
                      <a:r>
                        <a:rPr lang="en-US" sz="1000"/>
                        <a:t>Posts</a:t>
                      </a:r>
                      <a:endParaRPr lang="en-US" sz="1000"/>
                    </a:p>
                  </a:txBody>
                  <a:tcPr/>
                </a:tc>
                <a:tc>
                  <a:txBody>
                    <a:bodyPr/>
                    <a:lstStyle/>
                    <a:p>
                      <a:r>
                        <a:rPr lang="en-US" sz="1000"/>
                        <a:t>Reactions</a:t>
                      </a:r>
                      <a:endParaRPr lang="en-US" sz="1000"/>
                    </a:p>
                  </a:txBody>
                  <a:tcPr/>
                </a:tc>
                <a:tc>
                  <a:txBody>
                    <a:bodyPr/>
                    <a:lstStyle/>
                    <a:p>
                      <a:r>
                        <a:rPr lang="en-US" sz="1000"/>
                        <a:t>Comments</a:t>
                      </a:r>
                      <a:endParaRPr lang="en-US" sz="1000"/>
                    </a:p>
                  </a:txBody>
                  <a:tcPr/>
                </a:tc>
                <a:tc>
                  <a:txBody>
                    <a:bodyPr/>
                    <a:lstStyle/>
                    <a:p>
                      <a:r>
                        <a:rPr lang="en-US" sz="1000"/>
                        <a:t>Shares</a:t>
                      </a:r>
                      <a:endParaRPr lang="en-US" sz="1000"/>
                    </a:p>
                  </a:txBody>
                  <a:tcPr/>
                </a:tc>
                <a:tc>
                  <a:txBody>
                    <a:bodyPr/>
                    <a:lstStyle/>
                    <a:p>
                      <a:r>
                        <a:rPr lang="en-US" sz="1000"/>
                        <a:t>User Posts</a:t>
                      </a:r>
                      <a:endParaRPr lang="en-US" sz="1000"/>
                    </a:p>
                  </a:txBody>
                  <a:tcPr/>
                </a:tc>
                <a:tc>
                  <a:txBody>
                    <a:bodyPr/>
                    <a:lstStyle/>
                    <a:p>
                      <a:r>
                        <a:rPr lang="en-US" sz="1000"/>
                        <a:t>I-Rate</a:t>
                      </a:r>
                      <a:endParaRPr lang="en-US" sz="1000"/>
                    </a:p>
                  </a:txBody>
                  <a:tcPr/>
                </a:tc>
                <a:tc>
                  <a:txBody>
                    <a:bodyPr/>
                    <a:lstStyle/>
                    <a:p>
                      <a:r>
                        <a:rPr lang="en-US" sz="1000"/>
                        <a:t>Response Rate</a:t>
                      </a:r>
                      <a:endParaRPr lang="en-US" sz="1000"/>
                    </a:p>
                  </a:txBody>
                  <a:tcPr/>
                </a:tc>
                <a:extLst>
                  <a:ext uri="{0D108BD9-81ED-4DB2-BD59-A6C34878D82A}">
                    <a16:rowId xmlns:a16="http://schemas.microsoft.com/office/drawing/2014/main" val="3625084411"/>
                  </a:ext>
                </a:extLst>
              </a:tr>
              <a:tr h="370840">
                <a:tc>
                  <a:txBody>
                    <a:bodyPr/>
                    <a:lstStyle/>
                    <a:p>
                      <a:r>
                        <a:rPr lang="en-US" sz="1000"/>
                        <a:t>Pablo Javkin</a:t>
                      </a:r>
                      <a:endParaRPr lang="en-US" sz="1000"/>
                    </a:p>
                  </a:txBody>
                  <a:tcPr/>
                </a:tc>
                <a:tc>
                  <a:txBody>
                    <a:bodyPr/>
                    <a:lstStyle/>
                    <a:p>
                      <a:r>
                        <a:rPr lang="en-US" sz="1000"/>
                        <a:t>9869</a:t>
                      </a:r>
                      <a:endParaRPr lang="en-US" sz="1000"/>
                    </a:p>
                  </a:txBody>
                  <a:tcPr/>
                </a:tc>
                <a:tc>
                  <a:txBody>
                    <a:bodyPr/>
                    <a:lstStyle/>
                    <a:p>
                      <a:r>
                        <a:rPr lang="en-US" sz="1000"/>
                        <a:t>59</a:t>
                      </a:r>
                      <a:endParaRPr lang="en-US" sz="1000"/>
                    </a:p>
                  </a:txBody>
                  <a:tcPr/>
                </a:tc>
                <a:tc>
                  <a:txBody>
                    <a:bodyPr/>
                    <a:lstStyle/>
                    <a:p>
                      <a:r>
                        <a:rPr lang="en-US" sz="1000"/>
                        <a:t>35</a:t>
                      </a:r>
                      <a:endParaRPr lang="en-US" sz="1000"/>
                    </a:p>
                  </a:txBody>
                  <a:tcPr/>
                </a:tc>
                <a:tc>
                  <a:txBody>
                    <a:bodyPr/>
                    <a:lstStyle/>
                    <a:p>
                      <a:r>
                        <a:rPr lang="en-US" sz="1000"/>
                        <a:t>1443</a:t>
                      </a:r>
                      <a:endParaRPr lang="en-US" sz="1000"/>
                    </a:p>
                  </a:txBody>
                  <a:tcPr/>
                </a:tc>
                <a:tc>
                  <a:txBody>
                    <a:bodyPr/>
                    <a:lstStyle/>
                    <a:p>
                      <a:r>
                        <a:rPr lang="en-US" sz="1000"/>
                        <a:t>115</a:t>
                      </a:r>
                      <a:endParaRPr lang="en-US" sz="1000"/>
                    </a:p>
                  </a:txBody>
                  <a:tcPr/>
                </a:tc>
                <a:tc>
                  <a:txBody>
                    <a:bodyPr/>
                    <a:lstStyle/>
                    <a:p>
                      <a:r>
                        <a:rPr lang="en-US" sz="1000"/>
                        <a:t>147</a:t>
                      </a:r>
                      <a:endParaRPr lang="en-US" sz="1000"/>
                    </a:p>
                  </a:txBody>
                  <a:tcPr/>
                </a:tc>
                <a:tc>
                  <a:txBody>
                    <a:bodyPr/>
                    <a:lstStyle/>
                    <a:p>
                      <a:r>
                        <a:rPr lang="en-US" sz="1000"/>
                        <a:t>4</a:t>
                      </a:r>
                      <a:endParaRPr lang="en-US" sz="1000"/>
                    </a:p>
                  </a:txBody>
                  <a:tcPr/>
                </a:tc>
                <a:tc>
                  <a:txBody>
                    <a:bodyPr/>
                    <a:lstStyle/>
                    <a:p>
                      <a:r>
                        <a:rPr lang="en-US" sz="1000"/>
                        <a:t>0.4951%</a:t>
                      </a:r>
                      <a:endParaRPr lang="en-US" sz="1000"/>
                    </a:p>
                  </a:txBody>
                  <a:tcPr/>
                </a:tc>
                <a:tc>
                  <a:txBody>
                    <a:bodyPr/>
                    <a:lstStyle/>
                    <a:p>
                      <a:r>
                        <a:rPr lang="en-US" sz="1000"/>
                        <a:t>0.0%</a:t>
                      </a:r>
                      <a:endParaRPr lang="en-US" sz="1000"/>
                    </a:p>
                  </a:txBody>
                  <a:tcPr/>
                </a:tc>
                <a:extLst>
                  <a:ext uri="{0D108BD9-81ED-4DB2-BD59-A6C34878D82A}">
                    <a16:rowId xmlns:a16="http://schemas.microsoft.com/office/drawing/2014/main" val="2898848189"/>
                  </a:ext>
                </a:extLst>
              </a:tr>
            </a:tbl>
          </a:graphicData>
        </a:graphic>
      </p:graphicFrame>
      <p:sp>
        <p:nvSpPr>
          <p:cNvPr id="4" name="Text Placeholder 3"/>
          <p:cNvSpPr>
            <a:spLocks noGrp="1"/>
          </p:cNvSpPr>
          <p:nvPr>
            <p:ph type="body" sz="quarter" idx="14"/>
          </p:nvPr>
        </p:nvSpPr>
        <p:spPr/>
        <p:txBody>
          <a:bodyPr/>
          <a:lstStyle/>
          <a:p>
            <a:r>
              <a:rPr lang="en-US"/>
              <a:t>12/01/2016 - 12/31/2016</a:t>
            </a:r>
            <a:endParaRPr lang="en-US"/>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45542055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Fans Total</a:t>
            </a:r>
            <a:endParaRPr lang="en-US"/>
          </a:p>
        </p:txBody>
      </p:sp>
      <p:graphicFrame>
        <p:nvGraphicFramePr>
          <p:cNvPr id="6" name="Chart Placeholder 5"/>
          <p:cNvGraphicFramePr>
            <a:graphicFrameLocks noGrp="1"/>
          </p:cNvGraphicFramePr>
          <p:nvPr>
            <p:ph type="chart" sz="quarter" idx="13"/>
            <p:extLst>
              <p:ext uri="{D42A27DB-BD31-4B8C-83A1-F6EECF244321}">
                <p14:modId xmlns:p14="http://schemas.microsoft.com/office/powerpoint/2010/main" val="249172631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p:cNvSpPr>
            <a:spLocks noGrp="1"/>
          </p:cNvSpPr>
          <p:nvPr>
            <p:ph type="body" sz="quarter" idx="14"/>
          </p:nvPr>
        </p:nvSpPr>
        <p:spPr/>
        <p:txBody>
          <a:bodyPr/>
          <a:lstStyle/>
          <a:p>
            <a:r>
              <a:rPr lang="en-US"/>
              <a:t>12/01/2016 - 12/31/2016</a:t>
            </a:r>
            <a:endParaRPr lang="en-US"/>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74442189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Key Metrics Radar</a:t>
            </a:r>
            <a:endParaRPr lang="en-US"/>
          </a:p>
        </p:txBody>
      </p:sp>
      <p:graphicFrame>
        <p:nvGraphicFramePr>
          <p:cNvPr id="6" name="Chart Placeholder 5"/>
          <p:cNvGraphicFramePr>
            <a:graphicFrameLocks noGrp="1"/>
          </p:cNvGraphicFramePr>
          <p:nvPr>
            <p:ph type="chart" sz="quarter" idx="13"/>
            <p:extLst>
              <p:ext uri="{D42A27DB-BD31-4B8C-83A1-F6EECF244321}">
                <p14:modId xmlns:p14="http://schemas.microsoft.com/office/powerpoint/2010/main" val="378861225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p:cNvSpPr>
            <a:spLocks noGrp="1"/>
          </p:cNvSpPr>
          <p:nvPr>
            <p:ph type="body" sz="quarter" idx="14"/>
          </p:nvPr>
        </p:nvSpPr>
        <p:spPr/>
        <p:txBody>
          <a:bodyPr/>
          <a:lstStyle/>
          <a:p>
            <a:r>
              <a:rPr lang="en-US"/>
              <a:t>12/01/2016 - 12/31/2016</a:t>
            </a:r>
            <a:endParaRPr lang="en-US"/>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64779698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Fans Change</a:t>
            </a:r>
            <a:endParaRPr lang="en-US"/>
          </a:p>
        </p:txBody>
      </p:sp>
      <p:graphicFrame>
        <p:nvGraphicFramePr>
          <p:cNvPr id="6" name="Chart Placeholder 5"/>
          <p:cNvGraphicFramePr>
            <a:graphicFrameLocks noGrp="1"/>
          </p:cNvGraphicFramePr>
          <p:nvPr>
            <p:ph type="chart" sz="quarter" idx="13"/>
            <p:extLst>
              <p:ext uri="{D42A27DB-BD31-4B8C-83A1-F6EECF244321}">
                <p14:modId xmlns:p14="http://schemas.microsoft.com/office/powerpoint/2010/main" val="35496440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p:cNvSpPr>
            <a:spLocks noGrp="1"/>
          </p:cNvSpPr>
          <p:nvPr>
            <p:ph type="body" sz="quarter" idx="14"/>
          </p:nvPr>
        </p:nvSpPr>
        <p:spPr/>
        <p:txBody>
          <a:bodyPr/>
          <a:lstStyle/>
          <a:p>
            <a:r>
              <a:rPr lang="en-US"/>
              <a:t>12/01/2016 - 12/31/2016</a:t>
            </a:r>
            <a:endParaRPr lang="en-US"/>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72109583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Fans Change Per Weekday</a:t>
            </a:r>
            <a:endParaRPr lang="en-US"/>
          </a:p>
        </p:txBody>
      </p:sp>
      <p:graphicFrame>
        <p:nvGraphicFramePr>
          <p:cNvPr id="6" name="Chart Placeholder 5"/>
          <p:cNvGraphicFramePr>
            <a:graphicFrameLocks noGrp="1"/>
          </p:cNvGraphicFramePr>
          <p:nvPr>
            <p:ph type="chart" sz="quarter" idx="13"/>
            <p:extLst>
              <p:ext uri="{D42A27DB-BD31-4B8C-83A1-F6EECF244321}">
                <p14:modId xmlns:p14="http://schemas.microsoft.com/office/powerpoint/2010/main" val="358410924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p:cNvSpPr>
            <a:spLocks noGrp="1"/>
          </p:cNvSpPr>
          <p:nvPr>
            <p:ph type="body" sz="quarter" idx="14"/>
          </p:nvPr>
        </p:nvSpPr>
        <p:spPr/>
        <p:txBody>
          <a:bodyPr/>
          <a:lstStyle/>
          <a:p>
            <a:r>
              <a:rPr lang="en-US"/>
              <a:t>12/01/2016 - 12/31/2016</a:t>
            </a:r>
            <a:endParaRPr lang="en-US"/>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27580830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Own Posts</a:t>
            </a:r>
            <a:endParaRPr lang="en-US"/>
          </a:p>
        </p:txBody>
      </p:sp>
      <p:graphicFrame>
        <p:nvGraphicFramePr>
          <p:cNvPr id="6" name="Chart Placeholder 5"/>
          <p:cNvGraphicFramePr>
            <a:graphicFrameLocks noGrp="1"/>
          </p:cNvGraphicFramePr>
          <p:nvPr>
            <p:ph type="chart" sz="quarter" idx="13"/>
            <p:extLst>
              <p:ext uri="{D42A27DB-BD31-4B8C-83A1-F6EECF244321}">
                <p14:modId xmlns:p14="http://schemas.microsoft.com/office/powerpoint/2010/main" val="301409239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p:cNvSpPr>
            <a:spLocks noGrp="1"/>
          </p:cNvSpPr>
          <p:nvPr>
            <p:ph type="body" sz="quarter" idx="14"/>
          </p:nvPr>
        </p:nvSpPr>
        <p:spPr/>
        <p:txBody>
          <a:bodyPr/>
          <a:lstStyle/>
          <a:p>
            <a:r>
              <a:rPr lang="en-US"/>
              <a:t>12/01/2016 - 12/31/2016</a:t>
            </a:r>
            <a:endParaRPr lang="en-US"/>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74933439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Own Posts By Weekday</a:t>
            </a:r>
            <a:endParaRPr lang="en-US"/>
          </a:p>
        </p:txBody>
      </p:sp>
      <p:graphicFrame>
        <p:nvGraphicFramePr>
          <p:cNvPr id="6" name="Chart Placeholder 5"/>
          <p:cNvGraphicFramePr>
            <a:graphicFrameLocks noGrp="1"/>
          </p:cNvGraphicFramePr>
          <p:nvPr>
            <p:ph type="chart" sz="quarter" idx="13"/>
            <p:extLst>
              <p:ext uri="{D42A27DB-BD31-4B8C-83A1-F6EECF244321}">
                <p14:modId xmlns:p14="http://schemas.microsoft.com/office/powerpoint/2010/main" val="215358519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p:cNvSpPr>
            <a:spLocks noGrp="1"/>
          </p:cNvSpPr>
          <p:nvPr>
            <p:ph type="body" sz="quarter" idx="14"/>
          </p:nvPr>
        </p:nvSpPr>
        <p:spPr/>
        <p:txBody>
          <a:bodyPr/>
          <a:lstStyle/>
          <a:p>
            <a:r>
              <a:rPr lang="en-US"/>
              <a:t>12/01/2016 - 12/31/2016</a:t>
            </a:r>
            <a:endParaRPr lang="en-US"/>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99802785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Interaction Rate By Weekday</a:t>
            </a:r>
            <a:endParaRPr lang="en-US"/>
          </a:p>
        </p:txBody>
      </p:sp>
      <p:graphicFrame>
        <p:nvGraphicFramePr>
          <p:cNvPr id="6" name="Chart Placeholder 5"/>
          <p:cNvGraphicFramePr>
            <a:graphicFrameLocks noGrp="1"/>
          </p:cNvGraphicFramePr>
          <p:nvPr>
            <p:ph type="chart" sz="quarter" idx="13"/>
            <p:extLst>
              <p:ext uri="{D42A27DB-BD31-4B8C-83A1-F6EECF244321}">
                <p14:modId xmlns:p14="http://schemas.microsoft.com/office/powerpoint/2010/main" val="369569496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p:cNvSpPr>
            <a:spLocks noGrp="1"/>
          </p:cNvSpPr>
          <p:nvPr>
            <p:ph type="body" sz="quarter" idx="14"/>
          </p:nvPr>
        </p:nvSpPr>
        <p:spPr/>
        <p:txBody>
          <a:bodyPr/>
          <a:lstStyle/>
          <a:p>
            <a:r>
              <a:rPr lang="en-US"/>
              <a:t>12/01/2016 - 12/31/2016</a:t>
            </a:r>
            <a:endParaRPr lang="en-US"/>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38823532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Own Posts By Hour</a:t>
            </a:r>
            <a:endParaRPr lang="en-US"/>
          </a:p>
        </p:txBody>
      </p:sp>
      <p:graphicFrame>
        <p:nvGraphicFramePr>
          <p:cNvPr id="6" name="Chart Placeholder 5"/>
          <p:cNvGraphicFramePr>
            <a:graphicFrameLocks noGrp="1"/>
          </p:cNvGraphicFramePr>
          <p:nvPr>
            <p:ph type="chart" sz="quarter" idx="13"/>
            <p:extLst>
              <p:ext uri="{D42A27DB-BD31-4B8C-83A1-F6EECF244321}">
                <p14:modId xmlns:p14="http://schemas.microsoft.com/office/powerpoint/2010/main" val="177462128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p:cNvSpPr>
            <a:spLocks noGrp="1"/>
          </p:cNvSpPr>
          <p:nvPr>
            <p:ph type="body" sz="quarter" idx="14"/>
          </p:nvPr>
        </p:nvSpPr>
        <p:spPr/>
        <p:txBody>
          <a:bodyPr/>
          <a:lstStyle/>
          <a:p>
            <a:r>
              <a:rPr lang="en-US"/>
              <a:t>12/01/2016 - 12/31/2016</a:t>
            </a:r>
            <a:endParaRPr lang="en-US"/>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07312924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Interaction Rate By Hour</a:t>
            </a:r>
            <a:endParaRPr lang="en-US"/>
          </a:p>
        </p:txBody>
      </p:sp>
      <p:graphicFrame>
        <p:nvGraphicFramePr>
          <p:cNvPr id="6" name="Chart Placeholder 5"/>
          <p:cNvGraphicFramePr>
            <a:graphicFrameLocks noGrp="1"/>
          </p:cNvGraphicFramePr>
          <p:nvPr>
            <p:ph type="chart" sz="quarter" idx="13"/>
            <p:extLst>
              <p:ext uri="{D42A27DB-BD31-4B8C-83A1-F6EECF244321}">
                <p14:modId xmlns:p14="http://schemas.microsoft.com/office/powerpoint/2010/main" val="153685055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p:cNvSpPr>
            <a:spLocks noGrp="1"/>
          </p:cNvSpPr>
          <p:nvPr>
            <p:ph type="body" sz="quarter" idx="14"/>
          </p:nvPr>
        </p:nvSpPr>
        <p:spPr/>
        <p:txBody>
          <a:bodyPr/>
          <a:lstStyle/>
          <a:p>
            <a:r>
              <a:rPr lang="en-US"/>
              <a:t>12/01/2016 - 12/31/2016</a:t>
            </a:r>
            <a:endParaRPr lang="en-US"/>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53065595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Interactions Distribution</a:t>
            </a:r>
            <a:endParaRPr lang="en-US"/>
          </a:p>
        </p:txBody>
      </p:sp>
      <p:graphicFrame>
        <p:nvGraphicFramePr>
          <p:cNvPr id="6" name="Chart Placeholder 5"/>
          <p:cNvGraphicFramePr>
            <a:graphicFrameLocks noGrp="1"/>
          </p:cNvGraphicFramePr>
          <p:nvPr>
            <p:ph type="chart" sz="quarter" idx="13"/>
            <p:extLst>
              <p:ext uri="{D42A27DB-BD31-4B8C-83A1-F6EECF244321}">
                <p14:modId xmlns:p14="http://schemas.microsoft.com/office/powerpoint/2010/main" val="33155348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p:cNvSpPr>
            <a:spLocks noGrp="1"/>
          </p:cNvSpPr>
          <p:nvPr>
            <p:ph type="body" sz="quarter" idx="14"/>
          </p:nvPr>
        </p:nvSpPr>
        <p:spPr/>
        <p:txBody>
          <a:bodyPr/>
          <a:lstStyle/>
          <a:p>
            <a:r>
              <a:rPr lang="en-US"/>
              <a:t>12/01/2016 - 12/31/2016</a:t>
            </a:r>
            <a:endParaRPr lang="en-US"/>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50360805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Response Times</a:t>
            </a:r>
            <a:endParaRPr lang="en-US"/>
          </a:p>
        </p:txBody>
      </p:sp>
      <p:graphicFrame>
        <p:nvGraphicFramePr>
          <p:cNvPr id="6" name="Chart Placeholder 5"/>
          <p:cNvGraphicFramePr>
            <a:graphicFrameLocks noGrp="1"/>
          </p:cNvGraphicFramePr>
          <p:nvPr>
            <p:ph type="chart" sz="quarter" idx="13"/>
            <p:extLst>
              <p:ext uri="{D42A27DB-BD31-4B8C-83A1-F6EECF244321}">
                <p14:modId xmlns:p14="http://schemas.microsoft.com/office/powerpoint/2010/main" val="223352741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p:cNvSpPr>
            <a:spLocks noGrp="1"/>
          </p:cNvSpPr>
          <p:nvPr>
            <p:ph type="body" sz="quarter" idx="14"/>
          </p:nvPr>
        </p:nvSpPr>
        <p:spPr/>
        <p:txBody>
          <a:bodyPr/>
          <a:lstStyle/>
          <a:p>
            <a:r>
              <a:rPr lang="en-US"/>
              <a:t>12/01/2016 - 12/31/2016</a:t>
            </a:r>
            <a:endParaRPr lang="en-US"/>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23273276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Own Posts Table - 1 of 3</a:t>
            </a:r>
            <a:endParaRPr lang="en-US"/>
          </a:p>
        </p:txBody>
      </p:sp>
      <p:graphicFrame>
        <p:nvGraphicFramePr>
          <p:cNvPr id="6" name="Table Placeholder 5"/>
          <p:cNvGraphicFramePr>
            <a:graphicFrameLocks noGrp="1"/>
          </p:cNvGraphicFramePr>
          <p:nvPr>
            <p:ph type="tbl" sz="quarter" idx="13"/>
            <p:extLst>
              <p:ext uri="{D42A27DB-BD31-4B8C-83A1-F6EECF244321}">
                <p14:modId xmlns:p14="http://schemas.microsoft.com/office/powerpoint/2010/main" val="371231676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3722811713"/>
                    </a:ext>
                  </a:extLst>
                </a:gridCol>
                <a:gridCol w="658368">
                  <a:extLst>
                    <a:ext uri="{9D8B030D-6E8A-4147-A177-3AD203B41FA5}">
                      <a16:colId xmlns:a16="http://schemas.microsoft.com/office/drawing/2014/main" val="2858849479"/>
                    </a:ext>
                  </a:extLst>
                </a:gridCol>
                <a:gridCol w="658368">
                  <a:extLst>
                    <a:ext uri="{9D8B030D-6E8A-4147-A177-3AD203B41FA5}">
                      <a16:colId xmlns:a16="http://schemas.microsoft.com/office/drawing/2014/main" val="3072981179"/>
                    </a:ext>
                  </a:extLst>
                </a:gridCol>
                <a:gridCol w="658368">
                  <a:extLst>
                    <a:ext uri="{9D8B030D-6E8A-4147-A177-3AD203B41FA5}">
                      <a16:colId xmlns:a16="http://schemas.microsoft.com/office/drawing/2014/main" val="992251207"/>
                    </a:ext>
                  </a:extLst>
                </a:gridCol>
                <a:gridCol w="658368">
                  <a:extLst>
                    <a:ext uri="{9D8B030D-6E8A-4147-A177-3AD203B41FA5}">
                      <a16:colId xmlns:a16="http://schemas.microsoft.com/office/drawing/2014/main" val="1065636560"/>
                    </a:ext>
                  </a:extLst>
                </a:gridCol>
                <a:gridCol w="658368">
                  <a:extLst>
                    <a:ext uri="{9D8B030D-6E8A-4147-A177-3AD203B41FA5}">
                      <a16:colId xmlns:a16="http://schemas.microsoft.com/office/drawing/2014/main" val="1027192448"/>
                    </a:ext>
                  </a:extLst>
                </a:gridCol>
                <a:gridCol w="658368">
                  <a:extLst>
                    <a:ext uri="{9D8B030D-6E8A-4147-A177-3AD203B41FA5}">
                      <a16:colId xmlns:a16="http://schemas.microsoft.com/office/drawing/2014/main" val="529897920"/>
                    </a:ext>
                  </a:extLst>
                </a:gridCol>
                <a:gridCol w="658368">
                  <a:extLst>
                    <a:ext uri="{9D8B030D-6E8A-4147-A177-3AD203B41FA5}">
                      <a16:colId xmlns:a16="http://schemas.microsoft.com/office/drawing/2014/main" val="1826796739"/>
                    </a:ext>
                  </a:extLst>
                </a:gridCol>
              </a:tblGrid>
              <a:tr h="370840">
                <a:tc>
                  <a:txBody>
                    <a:bodyPr/>
                    <a:lstStyle/>
                    <a:p>
                      <a:r>
                        <a:rPr lang="en-US" sz="1000"/>
                        <a:t>Post</a:t>
                      </a:r>
                      <a:endParaRPr lang="en-US" sz="1000"/>
                    </a:p>
                  </a:txBody>
                  <a:tcPr/>
                </a:tc>
                <a:tc>
                  <a:txBody>
                    <a:bodyPr/>
                    <a:lstStyle/>
                    <a:p>
                      <a:r>
                        <a:rPr lang="en-US" sz="1000"/>
                        <a:t>Total Interactions</a:t>
                      </a:r>
                      <a:endParaRPr lang="en-US" sz="1000"/>
                    </a:p>
                  </a:txBody>
                  <a:tcPr/>
                </a:tc>
                <a:tc>
                  <a:txBody>
                    <a:bodyPr/>
                    <a:lstStyle/>
                    <a:p>
                      <a:r>
                        <a:rPr lang="en-US" sz="1000"/>
                        <a:t>Reactions</a:t>
                      </a:r>
                      <a:endParaRPr lang="en-US" sz="1000"/>
                    </a:p>
                  </a:txBody>
                  <a:tcPr/>
                </a:tc>
                <a:tc>
                  <a:txBody>
                    <a:bodyPr/>
                    <a:lstStyle/>
                    <a:p>
                      <a:r>
                        <a:rPr lang="en-US" sz="1000"/>
                        <a:t>Comments</a:t>
                      </a:r>
                      <a:endParaRPr lang="en-US" sz="1000"/>
                    </a:p>
                  </a:txBody>
                  <a:tcPr/>
                </a:tc>
                <a:tc>
                  <a:txBody>
                    <a:bodyPr/>
                    <a:lstStyle/>
                    <a:p>
                      <a:r>
                        <a:rPr lang="en-US" sz="1000"/>
                        <a:t>Shares</a:t>
                      </a:r>
                      <a:endParaRPr lang="en-US" sz="1000"/>
                    </a:p>
                  </a:txBody>
                  <a:tcPr/>
                </a:tc>
                <a:tc>
                  <a:txBody>
                    <a:bodyPr/>
                    <a:lstStyle/>
                    <a:p>
                      <a:r>
                        <a:rPr lang="en-US" sz="1000"/>
                        <a:t>I-Rate</a:t>
                      </a:r>
                      <a:endParaRPr lang="en-US" sz="1000"/>
                    </a:p>
                  </a:txBody>
                  <a:tcPr/>
                </a:tc>
                <a:tc>
                  <a:txBody>
                    <a:bodyPr/>
                    <a:lstStyle/>
                    <a:p>
                      <a:r>
                        <a:rPr lang="en-US" sz="1000"/>
                        <a:t>Type</a:t>
                      </a:r>
                      <a:endParaRPr lang="en-US" sz="1000"/>
                    </a:p>
                  </a:txBody>
                  <a:tcPr/>
                </a:tc>
                <a:tc>
                  <a:txBody>
                    <a:bodyPr/>
                    <a:lstStyle/>
                    <a:p>
                      <a:r>
                        <a:rPr lang="en-US" sz="1000"/>
                        <a:t>Sponsored?</a:t>
                      </a:r>
                      <a:endParaRPr lang="en-US" sz="1000"/>
                    </a:p>
                  </a:txBody>
                  <a:tcPr/>
                </a:tc>
                <a:extLst>
                  <a:ext uri="{0D108BD9-81ED-4DB2-BD59-A6C34878D82A}">
                    <a16:rowId xmlns:a16="http://schemas.microsoft.com/office/drawing/2014/main" val="2777530860"/>
                  </a:ext>
                </a:extLst>
              </a:tr>
              <a:tr h="370840">
                <a:tc>
                  <a:txBody>
                    <a:bodyPr/>
                    <a:lstStyle/>
                    <a:p>
                      <a:r>
                        <a:rPr lang="es-ES" sz="1000" b="1"/>
                        <a:t>Pablo Javkin - 2016-12-13 19:41:59</a:t>
                      </a:r>
                      <a:r>
                        <a:rPr lang="es-ES" sz="1000"/>
                        <a:t>
Hoy cumplimos lo votado en el Presupuesto Participativo 2016 por los vecinos del Distrito Oeste. Presentamos 23 nuevos Paneles de Alarmas Comunitarias por entornos más seguros para 460 familias de los barrios Urquiza, Bella Vista Oeste, Azcuénaga Sur y Avellaneda Oeste. #YoVotoPorMiBarrio</a:t>
                      </a:r>
                      <a:endParaRPr lang="en-US" sz="1000"/>
                    </a:p>
                  </a:txBody>
                  <a:tcPr/>
                </a:tc>
                <a:tc>
                  <a:txBody>
                    <a:bodyPr/>
                    <a:lstStyle/>
                    <a:p>
                      <a:r>
                        <a:rPr lang="en-US" sz="1000"/>
                        <a:t>1114</a:t>
                      </a:r>
                      <a:endParaRPr lang="en-US" sz="1000"/>
                    </a:p>
                  </a:txBody>
                  <a:tcPr/>
                </a:tc>
                <a:tc>
                  <a:txBody>
                    <a:bodyPr/>
                    <a:lstStyle/>
                    <a:p>
                      <a:r>
                        <a:rPr lang="en-US" sz="1000"/>
                        <a:t>967</a:t>
                      </a:r>
                      <a:endParaRPr lang="en-US" sz="1000"/>
                    </a:p>
                  </a:txBody>
                  <a:tcPr/>
                </a:tc>
                <a:tc>
                  <a:txBody>
                    <a:bodyPr/>
                    <a:lstStyle/>
                    <a:p>
                      <a:r>
                        <a:rPr lang="en-US" sz="1000"/>
                        <a:t>90</a:t>
                      </a:r>
                      <a:endParaRPr lang="en-US" sz="1000"/>
                    </a:p>
                  </a:txBody>
                  <a:tcPr/>
                </a:tc>
                <a:tc>
                  <a:txBody>
                    <a:bodyPr/>
                    <a:lstStyle/>
                    <a:p>
                      <a:r>
                        <a:rPr lang="en-US" sz="1000"/>
                        <a:t>57</a:t>
                      </a:r>
                      <a:endParaRPr lang="en-US" sz="1000"/>
                    </a:p>
                  </a:txBody>
                  <a:tcPr/>
                </a:tc>
                <a:tc>
                  <a:txBody>
                    <a:bodyPr/>
                    <a:lstStyle/>
                    <a:p>
                      <a:r>
                        <a:rPr lang="en-US" sz="1000"/>
                        <a:t>11.3361%</a:t>
                      </a:r>
                      <a:endParaRPr lang="en-US" sz="1000"/>
                    </a:p>
                  </a:txBody>
                  <a:tcPr/>
                </a:tc>
                <a:tc>
                  <a:txBody>
                    <a:bodyPr/>
                    <a:lstStyle/>
                    <a:p>
                      <a:r>
                        <a:rPr lang="en-US" sz="1000"/>
                        <a:t>Photo</a:t>
                      </a:r>
                      <a:endParaRPr lang="en-US" sz="1000"/>
                    </a:p>
                  </a:txBody>
                  <a:tcPr/>
                </a:tc>
                <a:tc>
                  <a:txBody>
                    <a:bodyPr/>
                    <a:lstStyle/>
                    <a:p>
                      <a:r>
                        <a:rPr lang="en-US" sz="1000"/>
                        <a:t>No</a:t>
                      </a:r>
                      <a:endParaRPr lang="en-US" sz="1000"/>
                    </a:p>
                  </a:txBody>
                  <a:tcPr/>
                </a:tc>
                <a:extLst>
                  <a:ext uri="{0D108BD9-81ED-4DB2-BD59-A6C34878D82A}">
                    <a16:rowId xmlns:a16="http://schemas.microsoft.com/office/drawing/2014/main" val="2305928162"/>
                  </a:ext>
                </a:extLst>
              </a:tr>
              <a:tr h="370840">
                <a:tc>
                  <a:txBody>
                    <a:bodyPr/>
                    <a:lstStyle/>
                    <a:p>
                      <a:r>
                        <a:rPr lang="es-ES" sz="1000" b="1"/>
                        <a:t>Pablo Javkin - 2016-12-13 20:57:56</a:t>
                      </a:r>
                      <a:r>
                        <a:rPr lang="es-ES" sz="1000"/>
                        <a:t>
Empieza el Festival de Innovación Ciudadana.</a:t>
                      </a:r>
                      <a:endParaRPr lang="en-US" sz="1000"/>
                    </a:p>
                  </a:txBody>
                  <a:tcPr/>
                </a:tc>
                <a:tc>
                  <a:txBody>
                    <a:bodyPr/>
                    <a:lstStyle/>
                    <a:p>
                      <a:r>
                        <a:rPr lang="en-US" sz="1000"/>
                        <a:t>46</a:t>
                      </a:r>
                      <a:endParaRPr lang="en-US" sz="1000"/>
                    </a:p>
                  </a:txBody>
                  <a:tcPr/>
                </a:tc>
                <a:tc>
                  <a:txBody>
                    <a:bodyPr/>
                    <a:lstStyle/>
                    <a:p>
                      <a:r>
                        <a:rPr lang="en-US" sz="1000"/>
                        <a:t>28</a:t>
                      </a:r>
                      <a:endParaRPr lang="en-US" sz="1000"/>
                    </a:p>
                  </a:txBody>
                  <a:tcPr/>
                </a:tc>
                <a:tc>
                  <a:txBody>
                    <a:bodyPr/>
                    <a:lstStyle/>
                    <a:p>
                      <a:r>
                        <a:rPr lang="en-US" sz="1000"/>
                        <a:t>4</a:t>
                      </a:r>
                      <a:endParaRPr lang="en-US" sz="1000"/>
                    </a:p>
                  </a:txBody>
                  <a:tcPr/>
                </a:tc>
                <a:tc>
                  <a:txBody>
                    <a:bodyPr/>
                    <a:lstStyle/>
                    <a:p>
                      <a:r>
                        <a:rPr lang="en-US" sz="1000"/>
                        <a:t>14</a:t>
                      </a:r>
                      <a:endParaRPr lang="en-US" sz="1000"/>
                    </a:p>
                  </a:txBody>
                  <a:tcPr/>
                </a:tc>
                <a:tc>
                  <a:txBody>
                    <a:bodyPr/>
                    <a:lstStyle/>
                    <a:p>
                      <a:r>
                        <a:rPr lang="en-US" sz="1000"/>
                        <a:t>0.4681%</a:t>
                      </a:r>
                      <a:endParaRPr lang="en-US" sz="1000"/>
                    </a:p>
                  </a:txBody>
                  <a:tcPr/>
                </a:tc>
                <a:tc>
                  <a:txBody>
                    <a:bodyPr/>
                    <a:lstStyle/>
                    <a:p>
                      <a:r>
                        <a:rPr lang="en-US" sz="1000"/>
                        <a:t>Video</a:t>
                      </a:r>
                      <a:endParaRPr lang="en-US" sz="1000"/>
                    </a:p>
                  </a:txBody>
                  <a:tcPr/>
                </a:tc>
                <a:tc>
                  <a:txBody>
                    <a:bodyPr/>
                    <a:lstStyle/>
                    <a:p>
                      <a:r>
                        <a:rPr lang="en-US" sz="1000"/>
                        <a:t>No</a:t>
                      </a:r>
                      <a:endParaRPr lang="en-US" sz="1000"/>
                    </a:p>
                  </a:txBody>
                  <a:tcPr/>
                </a:tc>
                <a:extLst>
                  <a:ext uri="{0D108BD9-81ED-4DB2-BD59-A6C34878D82A}">
                    <a16:rowId xmlns:a16="http://schemas.microsoft.com/office/drawing/2014/main" val="3337984761"/>
                  </a:ext>
                </a:extLst>
              </a:tr>
              <a:tr h="370840">
                <a:tc>
                  <a:txBody>
                    <a:bodyPr/>
                    <a:lstStyle/>
                    <a:p>
                      <a:r>
                        <a:rPr lang="es-ES" sz="1000" b="1"/>
                        <a:t>Pablo Javkin - 2016-12-17 14:01:07</a:t>
                      </a:r>
                      <a:r>
                        <a:rPr lang="es-ES" sz="1000"/>
                        <a:t>
Si sentís que te caes, la Municipalidad de Rosario tiene una red. Conocé La Estación, un espacio para el abordaje integral ante consumos problemáticos.
http://bit.ly/2hS3zto</a:t>
                      </a:r>
                      <a:endParaRPr lang="en-US" sz="1000"/>
                    </a:p>
                  </a:txBody>
                  <a:tcPr/>
                </a:tc>
                <a:tc>
                  <a:txBody>
                    <a:bodyPr/>
                    <a:lstStyle/>
                    <a:p>
                      <a:r>
                        <a:rPr lang="en-US" sz="1000"/>
                        <a:t>40</a:t>
                      </a:r>
                      <a:endParaRPr lang="en-US" sz="1000"/>
                    </a:p>
                  </a:txBody>
                  <a:tcPr/>
                </a:tc>
                <a:tc>
                  <a:txBody>
                    <a:bodyPr/>
                    <a:lstStyle/>
                    <a:p>
                      <a:r>
                        <a:rPr lang="en-US" sz="1000"/>
                        <a:t>25</a:t>
                      </a:r>
                      <a:endParaRPr lang="en-US" sz="1000"/>
                    </a:p>
                  </a:txBody>
                  <a:tcPr/>
                </a:tc>
                <a:tc>
                  <a:txBody>
                    <a:bodyPr/>
                    <a:lstStyle/>
                    <a:p>
                      <a:r>
                        <a:rPr lang="en-US" sz="1000"/>
                        <a:t>0</a:t>
                      </a:r>
                      <a:endParaRPr lang="en-US" sz="1000"/>
                    </a:p>
                  </a:txBody>
                  <a:tcPr/>
                </a:tc>
                <a:tc>
                  <a:txBody>
                    <a:bodyPr/>
                    <a:lstStyle/>
                    <a:p>
                      <a:r>
                        <a:rPr lang="en-US" sz="1000"/>
                        <a:t>15</a:t>
                      </a:r>
                      <a:endParaRPr lang="en-US" sz="1000"/>
                    </a:p>
                  </a:txBody>
                  <a:tcPr/>
                </a:tc>
                <a:tc>
                  <a:txBody>
                    <a:bodyPr/>
                    <a:lstStyle/>
                    <a:p>
                      <a:r>
                        <a:rPr lang="en-US" sz="1000"/>
                        <a:t>0.4052%</a:t>
                      </a:r>
                      <a:endParaRPr lang="en-US" sz="1000"/>
                    </a:p>
                  </a:txBody>
                  <a:tcPr/>
                </a:tc>
                <a:tc>
                  <a:txBody>
                    <a:bodyPr/>
                    <a:lstStyle/>
                    <a:p>
                      <a:r>
                        <a:rPr lang="en-US" sz="1000"/>
                        <a:t>Video</a:t>
                      </a:r>
                      <a:endParaRPr lang="en-US" sz="1000"/>
                    </a:p>
                  </a:txBody>
                  <a:tcPr/>
                </a:tc>
                <a:tc>
                  <a:txBody>
                    <a:bodyPr/>
                    <a:lstStyle/>
                    <a:p>
                      <a:r>
                        <a:rPr lang="en-US" sz="1000"/>
                        <a:t>No</a:t>
                      </a:r>
                      <a:endParaRPr lang="en-US" sz="1000"/>
                    </a:p>
                  </a:txBody>
                  <a:tcPr/>
                </a:tc>
                <a:extLst>
                  <a:ext uri="{0D108BD9-81ED-4DB2-BD59-A6C34878D82A}">
                    <a16:rowId xmlns:a16="http://schemas.microsoft.com/office/drawing/2014/main" val="694911453"/>
                  </a:ext>
                </a:extLst>
              </a:tr>
              <a:tr h="370840">
                <a:tc>
                  <a:txBody>
                    <a:bodyPr/>
                    <a:lstStyle/>
                    <a:p>
                      <a:r>
                        <a:rPr lang="es-ES" sz="1000" b="1"/>
                        <a:t>Pablo Javkin - 2016-12-12 21:14:54</a:t>
                      </a:r>
                      <a:r>
                        <a:rPr lang="es-ES" sz="1000"/>
                        <a:t>
Hoy cumplimos lo votado en el Presupuesto Participativo 2016 por los vecinos del Distrito Oeste. Presentamos 23 nuevos Paneles de Alarmas Comunitarias por entornos más seguros para 460 familias de los barrios Urquiza, Bella Vista Oeste, Azcuénaga Sur y Avellaneda Oeste. 
También reconocimos a los cientos de voluntarios que trabajan mirando al otro, con compromiso cívico y ciudadano. Una red que construimos entre todos y es un orgullo para nuestra ciudad.
Juntos, por la Rosario que queremos.</a:t>
                      </a:r>
                      <a:endParaRPr lang="en-US" sz="1000"/>
                    </a:p>
                  </a:txBody>
                  <a:tcPr/>
                </a:tc>
                <a:tc>
                  <a:txBody>
                    <a:bodyPr/>
                    <a:lstStyle/>
                    <a:p>
                      <a:r>
                        <a:rPr lang="en-US" sz="1000"/>
                        <a:t>39</a:t>
                      </a:r>
                      <a:endParaRPr lang="en-US" sz="1000"/>
                    </a:p>
                  </a:txBody>
                  <a:tcPr/>
                </a:tc>
                <a:tc>
                  <a:txBody>
                    <a:bodyPr/>
                    <a:lstStyle/>
                    <a:p>
                      <a:r>
                        <a:rPr lang="en-US" sz="1000"/>
                        <a:t>34</a:t>
                      </a:r>
                      <a:endParaRPr lang="en-US" sz="1000"/>
                    </a:p>
                  </a:txBody>
                  <a:tcPr/>
                </a:tc>
                <a:tc>
                  <a:txBody>
                    <a:bodyPr/>
                    <a:lstStyle/>
                    <a:p>
                      <a:r>
                        <a:rPr lang="en-US" sz="1000"/>
                        <a:t>0</a:t>
                      </a:r>
                      <a:endParaRPr lang="en-US" sz="1000"/>
                    </a:p>
                  </a:txBody>
                  <a:tcPr/>
                </a:tc>
                <a:tc>
                  <a:txBody>
                    <a:bodyPr/>
                    <a:lstStyle/>
                    <a:p>
                      <a:r>
                        <a:rPr lang="en-US" sz="1000"/>
                        <a:t>5</a:t>
                      </a:r>
                      <a:endParaRPr lang="en-US" sz="1000"/>
                    </a:p>
                  </a:txBody>
                  <a:tcPr/>
                </a:tc>
                <a:tc>
                  <a:txBody>
                    <a:bodyPr/>
                    <a:lstStyle/>
                    <a:p>
                      <a:r>
                        <a:rPr lang="en-US" sz="1000"/>
                        <a:t>0.3971%</a:t>
                      </a:r>
                      <a:endParaRPr lang="en-US" sz="1000"/>
                    </a:p>
                  </a:txBody>
                  <a:tcPr/>
                </a:tc>
                <a:tc>
                  <a:txBody>
                    <a:bodyPr/>
                    <a:lstStyle/>
                    <a:p>
                      <a:r>
                        <a:rPr lang="en-US" sz="1000"/>
                        <a:t>Photo</a:t>
                      </a:r>
                      <a:endParaRPr lang="en-US" sz="1000"/>
                    </a:p>
                  </a:txBody>
                  <a:tcPr/>
                </a:tc>
                <a:tc>
                  <a:txBody>
                    <a:bodyPr/>
                    <a:lstStyle/>
                    <a:p>
                      <a:r>
                        <a:rPr lang="en-US" sz="1000"/>
                        <a:t>No</a:t>
                      </a:r>
                      <a:endParaRPr lang="en-US" sz="1000"/>
                    </a:p>
                  </a:txBody>
                  <a:tcPr/>
                </a:tc>
                <a:extLst>
                  <a:ext uri="{0D108BD9-81ED-4DB2-BD59-A6C34878D82A}">
                    <a16:rowId xmlns:a16="http://schemas.microsoft.com/office/drawing/2014/main" val="2078307058"/>
                  </a:ext>
                </a:extLst>
              </a:tr>
              <a:tr h="370840">
                <a:tc>
                  <a:txBody>
                    <a:bodyPr/>
                    <a:lstStyle/>
                    <a:p>
                      <a:r>
                        <a:rPr lang="es-ES" sz="1000" b="1"/>
                        <a:t>Pablo Javkin - 2016-12-22 19:00:02</a:t>
                      </a:r>
                      <a:r>
                        <a:rPr lang="es-ES" sz="1000"/>
                        <a:t>
Hoy presentamos #RosarioResponde. Una nueva herramienta de la Municipalidad que permite responder consultas de manera instantánea. Mandando un mensaje de Whatsapp al 3415000147 podés saber sobre tránsito, habilitación, corralón, alertas, veredas y más. Innovación y desarrollo para estar más cerca.
http://bit.ly/2hLR9CP</a:t>
                      </a:r>
                      <a:endParaRPr lang="en-US" sz="1000"/>
                    </a:p>
                  </a:txBody>
                  <a:tcPr/>
                </a:tc>
                <a:tc>
                  <a:txBody>
                    <a:bodyPr/>
                    <a:lstStyle/>
                    <a:p>
                      <a:r>
                        <a:rPr lang="en-US" sz="1000"/>
                        <a:t>27</a:t>
                      </a:r>
                      <a:endParaRPr lang="en-US" sz="1000"/>
                    </a:p>
                  </a:txBody>
                  <a:tcPr/>
                </a:tc>
                <a:tc>
                  <a:txBody>
                    <a:bodyPr/>
                    <a:lstStyle/>
                    <a:p>
                      <a:r>
                        <a:rPr lang="en-US" sz="1000"/>
                        <a:t>19</a:t>
                      </a:r>
                      <a:endParaRPr lang="en-US" sz="1000"/>
                    </a:p>
                  </a:txBody>
                  <a:tcPr/>
                </a:tc>
                <a:tc>
                  <a:txBody>
                    <a:bodyPr/>
                    <a:lstStyle/>
                    <a:p>
                      <a:r>
                        <a:rPr lang="en-US" sz="1000"/>
                        <a:t>0</a:t>
                      </a:r>
                      <a:endParaRPr lang="en-US" sz="1000"/>
                    </a:p>
                  </a:txBody>
                  <a:tcPr/>
                </a:tc>
                <a:tc>
                  <a:txBody>
                    <a:bodyPr/>
                    <a:lstStyle/>
                    <a:p>
                      <a:r>
                        <a:rPr lang="en-US" sz="1000"/>
                        <a:t>8</a:t>
                      </a:r>
                      <a:endParaRPr lang="en-US" sz="1000"/>
                    </a:p>
                  </a:txBody>
                  <a:tcPr/>
                </a:tc>
                <a:tc>
                  <a:txBody>
                    <a:bodyPr/>
                    <a:lstStyle/>
                    <a:p>
                      <a:r>
                        <a:rPr lang="en-US" sz="1000"/>
                        <a:t>0.2735%</a:t>
                      </a:r>
                      <a:endParaRPr lang="en-US" sz="1000"/>
                    </a:p>
                  </a:txBody>
                  <a:tcPr/>
                </a:tc>
                <a:tc>
                  <a:txBody>
                    <a:bodyPr/>
                    <a:lstStyle/>
                    <a:p>
                      <a:r>
                        <a:rPr lang="en-US" sz="1000"/>
                        <a:t>Photo</a:t>
                      </a:r>
                      <a:endParaRPr lang="en-US" sz="1000"/>
                    </a:p>
                  </a:txBody>
                  <a:tcPr/>
                </a:tc>
                <a:tc>
                  <a:txBody>
                    <a:bodyPr/>
                    <a:lstStyle/>
                    <a:p>
                      <a:r>
                        <a:rPr lang="en-US" sz="1000"/>
                        <a:t>No</a:t>
                      </a:r>
                      <a:endParaRPr lang="en-US" sz="1000"/>
                    </a:p>
                  </a:txBody>
                  <a:tcPr/>
                </a:tc>
                <a:extLst>
                  <a:ext uri="{0D108BD9-81ED-4DB2-BD59-A6C34878D82A}">
                    <a16:rowId xmlns:a16="http://schemas.microsoft.com/office/drawing/2014/main" val="2900967901"/>
                  </a:ext>
                </a:extLst>
              </a:tr>
              <a:tr h="370840">
                <a:tc>
                  <a:txBody>
                    <a:bodyPr/>
                    <a:lstStyle/>
                    <a:p>
                      <a:r>
                        <a:rPr lang="es-ES" sz="1000" b="1"/>
                        <a:t>Pablo Javkin - 2016-12-26 21:00:00</a:t>
                      </a:r>
                      <a:r>
                        <a:rPr lang="es-ES" sz="1000"/>
                        <a:t>
Si en estos días tenés que obtener o renovar tu carnet de conducir, acordate que podés hacerlo de manera rápida y sencilla. Entrá a la sección de trámites de www.rosario.gov.ar solicitá un turno online y elegí cualquier distrito de la ciudad.</a:t>
                      </a:r>
                      <a:endParaRPr lang="en-US" sz="1000"/>
                    </a:p>
                  </a:txBody>
                  <a:tcPr/>
                </a:tc>
                <a:tc>
                  <a:txBody>
                    <a:bodyPr/>
                    <a:lstStyle/>
                    <a:p>
                      <a:r>
                        <a:rPr lang="en-US" sz="1000"/>
                        <a:t>26</a:t>
                      </a:r>
                      <a:endParaRPr lang="en-US" sz="1000"/>
                    </a:p>
                  </a:txBody>
                  <a:tcPr/>
                </a:tc>
                <a:tc>
                  <a:txBody>
                    <a:bodyPr/>
                    <a:lstStyle/>
                    <a:p>
                      <a:r>
                        <a:rPr lang="en-US" sz="1000"/>
                        <a:t>17</a:t>
                      </a:r>
                      <a:endParaRPr lang="en-US" sz="1000"/>
                    </a:p>
                  </a:txBody>
                  <a:tcPr/>
                </a:tc>
                <a:tc>
                  <a:txBody>
                    <a:bodyPr/>
                    <a:lstStyle/>
                    <a:p>
                      <a:r>
                        <a:rPr lang="en-US" sz="1000"/>
                        <a:t>2</a:t>
                      </a:r>
                      <a:endParaRPr lang="en-US" sz="1000"/>
                    </a:p>
                  </a:txBody>
                  <a:tcPr/>
                </a:tc>
                <a:tc>
                  <a:txBody>
                    <a:bodyPr/>
                    <a:lstStyle/>
                    <a:p>
                      <a:r>
                        <a:rPr lang="en-US" sz="1000"/>
                        <a:t>7</a:t>
                      </a:r>
                      <a:endParaRPr lang="en-US" sz="1000"/>
                    </a:p>
                  </a:txBody>
                  <a:tcPr/>
                </a:tc>
                <a:tc>
                  <a:txBody>
                    <a:bodyPr/>
                    <a:lstStyle/>
                    <a:p>
                      <a:r>
                        <a:rPr lang="en-US" sz="1000"/>
                        <a:t>0.2635%</a:t>
                      </a:r>
                      <a:endParaRPr lang="en-US" sz="1000"/>
                    </a:p>
                  </a:txBody>
                  <a:tcPr/>
                </a:tc>
                <a:tc>
                  <a:txBody>
                    <a:bodyPr/>
                    <a:lstStyle/>
                    <a:p>
                      <a:r>
                        <a:rPr lang="en-US" sz="1000"/>
                        <a:t>Photo</a:t>
                      </a:r>
                      <a:endParaRPr lang="en-US" sz="1000"/>
                    </a:p>
                  </a:txBody>
                  <a:tcPr/>
                </a:tc>
                <a:tc>
                  <a:txBody>
                    <a:bodyPr/>
                    <a:lstStyle/>
                    <a:p>
                      <a:r>
                        <a:rPr lang="en-US" sz="1000"/>
                        <a:t>No</a:t>
                      </a:r>
                      <a:endParaRPr lang="en-US" sz="1000"/>
                    </a:p>
                  </a:txBody>
                  <a:tcPr/>
                </a:tc>
                <a:extLst>
                  <a:ext uri="{0D108BD9-81ED-4DB2-BD59-A6C34878D82A}">
                    <a16:rowId xmlns:a16="http://schemas.microsoft.com/office/drawing/2014/main" val="1762444684"/>
                  </a:ext>
                </a:extLst>
              </a:tr>
              <a:tr h="370840">
                <a:tc>
                  <a:txBody>
                    <a:bodyPr/>
                    <a:lstStyle/>
                    <a:p>
                      <a:r>
                        <a:rPr lang="es-ES" sz="1000" b="1"/>
                        <a:t>Pablo Javkin - 2016-12-18 13:58:50</a:t>
                      </a:r>
                      <a:r>
                        <a:rPr lang="es-ES" sz="1000"/>
                        <a:t>
Alarmas comunitarias, refugios en paradas de colectivos y cámaras de seguridad. Cumpliendo lo votado por los vecinos en el Presupuesto Participativo 2016. Nota de hoy en el Diario La Capital - Rosario.
http://bit.ly/2hfgNMN</a:t>
                      </a:r>
                      <a:endParaRPr lang="en-US" sz="1000"/>
                    </a:p>
                  </a:txBody>
                  <a:tcPr/>
                </a:tc>
                <a:tc>
                  <a:txBody>
                    <a:bodyPr/>
                    <a:lstStyle/>
                    <a:p>
                      <a:r>
                        <a:rPr lang="en-US" sz="1000"/>
                        <a:t>23</a:t>
                      </a:r>
                      <a:endParaRPr lang="en-US" sz="1000"/>
                    </a:p>
                  </a:txBody>
                  <a:tcPr/>
                </a:tc>
                <a:tc>
                  <a:txBody>
                    <a:bodyPr/>
                    <a:lstStyle/>
                    <a:p>
                      <a:r>
                        <a:rPr lang="en-US" sz="1000"/>
                        <a:t>21</a:t>
                      </a:r>
                      <a:endParaRPr lang="en-US" sz="1000"/>
                    </a:p>
                  </a:txBody>
                  <a:tcPr/>
                </a:tc>
                <a:tc>
                  <a:txBody>
                    <a:bodyPr/>
                    <a:lstStyle/>
                    <a:p>
                      <a:r>
                        <a:rPr lang="en-US" sz="1000"/>
                        <a:t>1</a:t>
                      </a:r>
                      <a:endParaRPr lang="en-US" sz="1000"/>
                    </a:p>
                  </a:txBody>
                  <a:tcPr/>
                </a:tc>
                <a:tc>
                  <a:txBody>
                    <a:bodyPr/>
                    <a:lstStyle/>
                    <a:p>
                      <a:r>
                        <a:rPr lang="en-US" sz="1000"/>
                        <a:t>1</a:t>
                      </a:r>
                      <a:endParaRPr lang="en-US" sz="1000"/>
                    </a:p>
                  </a:txBody>
                  <a:tcPr/>
                </a:tc>
                <a:tc>
                  <a:txBody>
                    <a:bodyPr/>
                    <a:lstStyle/>
                    <a:p>
                      <a:r>
                        <a:rPr lang="en-US" sz="1000"/>
                        <a:t>0.2330%</a:t>
                      </a:r>
                      <a:endParaRPr lang="en-US" sz="1000"/>
                    </a:p>
                  </a:txBody>
                  <a:tcPr/>
                </a:tc>
                <a:tc>
                  <a:txBody>
                    <a:bodyPr/>
                    <a:lstStyle/>
                    <a:p>
                      <a:r>
                        <a:rPr lang="en-US" sz="1000"/>
                        <a:t>Photo</a:t>
                      </a:r>
                      <a:endParaRPr lang="en-US" sz="1000"/>
                    </a:p>
                  </a:txBody>
                  <a:tcPr/>
                </a:tc>
                <a:tc>
                  <a:txBody>
                    <a:bodyPr/>
                    <a:lstStyle/>
                    <a:p>
                      <a:r>
                        <a:rPr lang="en-US" sz="1000"/>
                        <a:t>No</a:t>
                      </a:r>
                      <a:endParaRPr lang="en-US" sz="1000"/>
                    </a:p>
                  </a:txBody>
                  <a:tcPr/>
                </a:tc>
                <a:extLst>
                  <a:ext uri="{0D108BD9-81ED-4DB2-BD59-A6C34878D82A}">
                    <a16:rowId xmlns:a16="http://schemas.microsoft.com/office/drawing/2014/main" val="3632752671"/>
                  </a:ext>
                </a:extLst>
              </a:tr>
              <a:tr h="370840">
                <a:tc>
                  <a:txBody>
                    <a:bodyPr/>
                    <a:lstStyle/>
                    <a:p>
                      <a:r>
                        <a:rPr lang="es-ES" sz="1000" b="1"/>
                        <a:t>Pablo Javkin - 2016-12-12 10:05:38</a:t>
                      </a:r>
                      <a:r>
                        <a:rPr lang="es-ES" sz="1000"/>
                        <a:t>
Realizamos las muestras de fin de año de los Puntos Digitales de los Distritos Noroeste y Oeste de la ciudad. Compartimos junto a los jóvenes una jornada de música, VJ's, imágenes interactivas y juegos, en estos espacios que pensamos desde la Municipalidad para la inclusión y el acceso a las nuevas tecnologías.
http://bit.ly/2gQO54E</a:t>
                      </a:r>
                      <a:endParaRPr lang="en-US" sz="1000"/>
                    </a:p>
                  </a:txBody>
                  <a:tcPr/>
                </a:tc>
                <a:tc>
                  <a:txBody>
                    <a:bodyPr/>
                    <a:lstStyle/>
                    <a:p>
                      <a:r>
                        <a:rPr lang="en-US" sz="1000"/>
                        <a:t>23</a:t>
                      </a:r>
                      <a:endParaRPr lang="en-US" sz="1000"/>
                    </a:p>
                  </a:txBody>
                  <a:tcPr/>
                </a:tc>
                <a:tc>
                  <a:txBody>
                    <a:bodyPr/>
                    <a:lstStyle/>
                    <a:p>
                      <a:r>
                        <a:rPr lang="en-US" sz="1000"/>
                        <a:t>20</a:t>
                      </a:r>
                      <a:endParaRPr lang="en-US" sz="1000"/>
                    </a:p>
                  </a:txBody>
                  <a:tcPr/>
                </a:tc>
                <a:tc>
                  <a:txBody>
                    <a:bodyPr/>
                    <a:lstStyle/>
                    <a:p>
                      <a:r>
                        <a:rPr lang="en-US" sz="1000"/>
                        <a:t>0</a:t>
                      </a:r>
                      <a:endParaRPr lang="en-US" sz="1000"/>
                    </a:p>
                  </a:txBody>
                  <a:tcPr/>
                </a:tc>
                <a:tc>
                  <a:txBody>
                    <a:bodyPr/>
                    <a:lstStyle/>
                    <a:p>
                      <a:r>
                        <a:rPr lang="en-US" sz="1000"/>
                        <a:t>3</a:t>
                      </a:r>
                      <a:endParaRPr lang="en-US" sz="1000"/>
                    </a:p>
                  </a:txBody>
                  <a:tcPr/>
                </a:tc>
                <a:tc>
                  <a:txBody>
                    <a:bodyPr/>
                    <a:lstStyle/>
                    <a:p>
                      <a:r>
                        <a:rPr lang="en-US" sz="1000"/>
                        <a:t>0.2342%</a:t>
                      </a:r>
                      <a:endParaRPr lang="en-US" sz="1000"/>
                    </a:p>
                  </a:txBody>
                  <a:tcPr/>
                </a:tc>
                <a:tc>
                  <a:txBody>
                    <a:bodyPr/>
                    <a:lstStyle/>
                    <a:p>
                      <a:r>
                        <a:rPr lang="en-US" sz="1000"/>
                        <a:t>Photo</a:t>
                      </a:r>
                      <a:endParaRPr lang="en-US" sz="1000"/>
                    </a:p>
                  </a:txBody>
                  <a:tcPr/>
                </a:tc>
                <a:tc>
                  <a:txBody>
                    <a:bodyPr/>
                    <a:lstStyle/>
                    <a:p>
                      <a:r>
                        <a:rPr lang="en-US" sz="1000"/>
                        <a:t>No</a:t>
                      </a:r>
                      <a:endParaRPr lang="en-US" sz="1000"/>
                    </a:p>
                  </a:txBody>
                  <a:tcPr/>
                </a:tc>
                <a:extLst>
                  <a:ext uri="{0D108BD9-81ED-4DB2-BD59-A6C34878D82A}">
                    <a16:rowId xmlns:a16="http://schemas.microsoft.com/office/drawing/2014/main" val="4242081235"/>
                  </a:ext>
                </a:extLst>
              </a:tr>
              <a:tr h="370840">
                <a:tc>
                  <a:txBody>
                    <a:bodyPr/>
                    <a:lstStyle/>
                    <a:p>
                      <a:r>
                        <a:rPr lang="es-ES" sz="1000" b="1"/>
                        <a:t>Pablo Javkin - 2016-12-05 10:38:23</a:t>
                      </a:r>
                      <a:r>
                        <a:rPr lang="es-ES" sz="1000"/>
                        <a:t>
A los rosarinos nos gusta involucrarnos, así lo demostramos en el Presupuesto Participativo. 93300 votos ciudadanos para mejorar la cuidad en cada rincón.
Nota del Diario La Capital - Rosario.</a:t>
                      </a:r>
                      <a:endParaRPr lang="en-US" sz="1000"/>
                    </a:p>
                  </a:txBody>
                  <a:tcPr/>
                </a:tc>
                <a:tc>
                  <a:txBody>
                    <a:bodyPr/>
                    <a:lstStyle/>
                    <a:p>
                      <a:r>
                        <a:rPr lang="en-US" sz="1000"/>
                        <a:t>22</a:t>
                      </a:r>
                      <a:endParaRPr lang="en-US" sz="1000"/>
                    </a:p>
                  </a:txBody>
                  <a:tcPr/>
                </a:tc>
                <a:tc>
                  <a:txBody>
                    <a:bodyPr/>
                    <a:lstStyle/>
                    <a:p>
                      <a:r>
                        <a:rPr lang="en-US" sz="1000"/>
                        <a:t>18</a:t>
                      </a:r>
                      <a:endParaRPr lang="en-US" sz="1000"/>
                    </a:p>
                  </a:txBody>
                  <a:tcPr/>
                </a:tc>
                <a:tc>
                  <a:txBody>
                    <a:bodyPr/>
                    <a:lstStyle/>
                    <a:p>
                      <a:r>
                        <a:rPr lang="en-US" sz="1000"/>
                        <a:t>1</a:t>
                      </a:r>
                      <a:endParaRPr lang="en-US" sz="1000"/>
                    </a:p>
                  </a:txBody>
                  <a:tcPr/>
                </a:tc>
                <a:tc>
                  <a:txBody>
                    <a:bodyPr/>
                    <a:lstStyle/>
                    <a:p>
                      <a:r>
                        <a:rPr lang="en-US" sz="1000"/>
                        <a:t>3</a:t>
                      </a:r>
                      <a:endParaRPr lang="en-US" sz="1000"/>
                    </a:p>
                  </a:txBody>
                  <a:tcPr/>
                </a:tc>
                <a:tc>
                  <a:txBody>
                    <a:bodyPr/>
                    <a:lstStyle/>
                    <a:p>
                      <a:r>
                        <a:rPr lang="en-US" sz="1000"/>
                        <a:t>0.2242%</a:t>
                      </a:r>
                      <a:endParaRPr lang="en-US" sz="1000"/>
                    </a:p>
                  </a:txBody>
                  <a:tcPr/>
                </a:tc>
                <a:tc>
                  <a:txBody>
                    <a:bodyPr/>
                    <a:lstStyle/>
                    <a:p>
                      <a:r>
                        <a:rPr lang="en-US" sz="1000"/>
                        <a:t>Link</a:t>
                      </a:r>
                      <a:endParaRPr lang="en-US" sz="1000"/>
                    </a:p>
                  </a:txBody>
                  <a:tcPr/>
                </a:tc>
                <a:tc>
                  <a:txBody>
                    <a:bodyPr/>
                    <a:lstStyle/>
                    <a:p>
                      <a:r>
                        <a:rPr lang="en-US" sz="1000"/>
                        <a:t>No</a:t>
                      </a:r>
                      <a:endParaRPr lang="en-US" sz="1000"/>
                    </a:p>
                  </a:txBody>
                  <a:tcPr/>
                </a:tc>
                <a:extLst>
                  <a:ext uri="{0D108BD9-81ED-4DB2-BD59-A6C34878D82A}">
                    <a16:rowId xmlns:a16="http://schemas.microsoft.com/office/drawing/2014/main" val="2765103067"/>
                  </a:ext>
                </a:extLst>
              </a:tr>
              <a:tr h="370840">
                <a:tc>
                  <a:txBody>
                    <a:bodyPr/>
                    <a:lstStyle/>
                    <a:p>
                      <a:r>
                        <a:rPr lang="es-ES" sz="1000" b="1"/>
                        <a:t>Pablo Javkin - 2016-12-15 14:00:00</a:t>
                      </a:r>
                      <a:r>
                        <a:rPr lang="es-ES" sz="1000"/>
                        <a:t>
Haciendo en todos los distritos de la ciudad.</a:t>
                      </a:r>
                      <a:endParaRPr lang="en-US" sz="1000"/>
                    </a:p>
                  </a:txBody>
                  <a:tcPr/>
                </a:tc>
                <a:tc>
                  <a:txBody>
                    <a:bodyPr/>
                    <a:lstStyle/>
                    <a:p>
                      <a:r>
                        <a:rPr lang="en-US" sz="1000"/>
                        <a:t>21</a:t>
                      </a:r>
                      <a:endParaRPr lang="en-US" sz="1000"/>
                    </a:p>
                  </a:txBody>
                  <a:tcPr/>
                </a:tc>
                <a:tc>
                  <a:txBody>
                    <a:bodyPr/>
                    <a:lstStyle/>
                    <a:p>
                      <a:r>
                        <a:rPr lang="en-US" sz="1000"/>
                        <a:t>18</a:t>
                      </a:r>
                      <a:endParaRPr lang="en-US" sz="1000"/>
                    </a:p>
                  </a:txBody>
                  <a:tcPr/>
                </a:tc>
                <a:tc>
                  <a:txBody>
                    <a:bodyPr/>
                    <a:lstStyle/>
                    <a:p>
                      <a:r>
                        <a:rPr lang="en-US" sz="1000"/>
                        <a:t>1</a:t>
                      </a:r>
                      <a:endParaRPr lang="en-US" sz="1000"/>
                    </a:p>
                  </a:txBody>
                  <a:tcPr/>
                </a:tc>
                <a:tc>
                  <a:txBody>
                    <a:bodyPr/>
                    <a:lstStyle/>
                    <a:p>
                      <a:r>
                        <a:rPr lang="en-US" sz="1000"/>
                        <a:t>2</a:t>
                      </a:r>
                      <a:endParaRPr lang="en-US" sz="1000"/>
                    </a:p>
                  </a:txBody>
                  <a:tcPr/>
                </a:tc>
                <a:tc>
                  <a:txBody>
                    <a:bodyPr/>
                    <a:lstStyle/>
                    <a:p>
                      <a:r>
                        <a:rPr lang="en-US" sz="1000"/>
                        <a:t>0.2131%</a:t>
                      </a:r>
                      <a:endParaRPr lang="en-US" sz="1000"/>
                    </a:p>
                  </a:txBody>
                  <a:tcPr/>
                </a:tc>
                <a:tc>
                  <a:txBody>
                    <a:bodyPr/>
                    <a:lstStyle/>
                    <a:p>
                      <a:r>
                        <a:rPr lang="en-US" sz="1000"/>
                        <a:t>Link</a:t>
                      </a:r>
                      <a:endParaRPr lang="en-US" sz="1000"/>
                    </a:p>
                  </a:txBody>
                  <a:tcPr/>
                </a:tc>
                <a:tc>
                  <a:txBody>
                    <a:bodyPr/>
                    <a:lstStyle/>
                    <a:p>
                      <a:r>
                        <a:rPr lang="en-US" sz="1000"/>
                        <a:t>No</a:t>
                      </a:r>
                      <a:endParaRPr lang="en-US" sz="1000"/>
                    </a:p>
                  </a:txBody>
                  <a:tcPr/>
                </a:tc>
                <a:extLst>
                  <a:ext uri="{0D108BD9-81ED-4DB2-BD59-A6C34878D82A}">
                    <a16:rowId xmlns:a16="http://schemas.microsoft.com/office/drawing/2014/main" val="981871171"/>
                  </a:ext>
                </a:extLst>
              </a:tr>
            </a:tbl>
          </a:graphicData>
        </a:graphic>
      </p:graphicFrame>
      <p:sp>
        <p:nvSpPr>
          <p:cNvPr id="4" name="Text Placeholder 3"/>
          <p:cNvSpPr>
            <a:spLocks noGrp="1"/>
          </p:cNvSpPr>
          <p:nvPr>
            <p:ph type="body" sz="quarter" idx="14"/>
          </p:nvPr>
        </p:nvSpPr>
        <p:spPr/>
        <p:txBody>
          <a:bodyPr/>
          <a:lstStyle/>
          <a:p>
            <a:r>
              <a:rPr lang="en-US"/>
              <a:t>12/01/2016 - 12/31/2016</a:t>
            </a:r>
            <a:endParaRPr lang="en-US"/>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93575137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Own Posts Table - 2 of 3</a:t>
            </a:r>
            <a:endParaRPr lang="en-US"/>
          </a:p>
        </p:txBody>
      </p:sp>
      <p:graphicFrame>
        <p:nvGraphicFramePr>
          <p:cNvPr id="6" name="Table Placeholder 5"/>
          <p:cNvGraphicFramePr>
            <a:graphicFrameLocks noGrp="1"/>
          </p:cNvGraphicFramePr>
          <p:nvPr>
            <p:ph type="tbl" sz="quarter" idx="13"/>
            <p:extLst>
              <p:ext uri="{D42A27DB-BD31-4B8C-83A1-F6EECF244321}">
                <p14:modId xmlns:p14="http://schemas.microsoft.com/office/powerpoint/2010/main" val="389700323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1393662429"/>
                    </a:ext>
                  </a:extLst>
                </a:gridCol>
                <a:gridCol w="658368">
                  <a:extLst>
                    <a:ext uri="{9D8B030D-6E8A-4147-A177-3AD203B41FA5}">
                      <a16:colId xmlns:a16="http://schemas.microsoft.com/office/drawing/2014/main" val="3029826697"/>
                    </a:ext>
                  </a:extLst>
                </a:gridCol>
                <a:gridCol w="658368">
                  <a:extLst>
                    <a:ext uri="{9D8B030D-6E8A-4147-A177-3AD203B41FA5}">
                      <a16:colId xmlns:a16="http://schemas.microsoft.com/office/drawing/2014/main" val="3777833737"/>
                    </a:ext>
                  </a:extLst>
                </a:gridCol>
                <a:gridCol w="658368">
                  <a:extLst>
                    <a:ext uri="{9D8B030D-6E8A-4147-A177-3AD203B41FA5}">
                      <a16:colId xmlns:a16="http://schemas.microsoft.com/office/drawing/2014/main" val="3239911169"/>
                    </a:ext>
                  </a:extLst>
                </a:gridCol>
                <a:gridCol w="658368">
                  <a:extLst>
                    <a:ext uri="{9D8B030D-6E8A-4147-A177-3AD203B41FA5}">
                      <a16:colId xmlns:a16="http://schemas.microsoft.com/office/drawing/2014/main" val="244014444"/>
                    </a:ext>
                  </a:extLst>
                </a:gridCol>
                <a:gridCol w="658368">
                  <a:extLst>
                    <a:ext uri="{9D8B030D-6E8A-4147-A177-3AD203B41FA5}">
                      <a16:colId xmlns:a16="http://schemas.microsoft.com/office/drawing/2014/main" val="3317719590"/>
                    </a:ext>
                  </a:extLst>
                </a:gridCol>
                <a:gridCol w="658368">
                  <a:extLst>
                    <a:ext uri="{9D8B030D-6E8A-4147-A177-3AD203B41FA5}">
                      <a16:colId xmlns:a16="http://schemas.microsoft.com/office/drawing/2014/main" val="2842382015"/>
                    </a:ext>
                  </a:extLst>
                </a:gridCol>
                <a:gridCol w="658368">
                  <a:extLst>
                    <a:ext uri="{9D8B030D-6E8A-4147-A177-3AD203B41FA5}">
                      <a16:colId xmlns:a16="http://schemas.microsoft.com/office/drawing/2014/main" val="2895749106"/>
                    </a:ext>
                  </a:extLst>
                </a:gridCol>
              </a:tblGrid>
              <a:tr h="370840">
                <a:tc>
                  <a:txBody>
                    <a:bodyPr/>
                    <a:lstStyle/>
                    <a:p>
                      <a:r>
                        <a:rPr lang="en-US" sz="1000"/>
                        <a:t>Post</a:t>
                      </a:r>
                      <a:endParaRPr lang="en-US" sz="1000"/>
                    </a:p>
                  </a:txBody>
                  <a:tcPr/>
                </a:tc>
                <a:tc>
                  <a:txBody>
                    <a:bodyPr/>
                    <a:lstStyle/>
                    <a:p>
                      <a:r>
                        <a:rPr lang="en-US" sz="1000"/>
                        <a:t>Total Interactions</a:t>
                      </a:r>
                      <a:endParaRPr lang="en-US" sz="1000"/>
                    </a:p>
                  </a:txBody>
                  <a:tcPr/>
                </a:tc>
                <a:tc>
                  <a:txBody>
                    <a:bodyPr/>
                    <a:lstStyle/>
                    <a:p>
                      <a:r>
                        <a:rPr lang="en-US" sz="1000"/>
                        <a:t>Reactions</a:t>
                      </a:r>
                      <a:endParaRPr lang="en-US" sz="1000"/>
                    </a:p>
                  </a:txBody>
                  <a:tcPr/>
                </a:tc>
                <a:tc>
                  <a:txBody>
                    <a:bodyPr/>
                    <a:lstStyle/>
                    <a:p>
                      <a:r>
                        <a:rPr lang="en-US" sz="1000"/>
                        <a:t>Comments</a:t>
                      </a:r>
                      <a:endParaRPr lang="en-US" sz="1000"/>
                    </a:p>
                  </a:txBody>
                  <a:tcPr/>
                </a:tc>
                <a:tc>
                  <a:txBody>
                    <a:bodyPr/>
                    <a:lstStyle/>
                    <a:p>
                      <a:r>
                        <a:rPr lang="en-US" sz="1000"/>
                        <a:t>Shares</a:t>
                      </a:r>
                      <a:endParaRPr lang="en-US" sz="1000"/>
                    </a:p>
                  </a:txBody>
                  <a:tcPr/>
                </a:tc>
                <a:tc>
                  <a:txBody>
                    <a:bodyPr/>
                    <a:lstStyle/>
                    <a:p>
                      <a:r>
                        <a:rPr lang="en-US" sz="1000"/>
                        <a:t>I-Rate</a:t>
                      </a:r>
                      <a:endParaRPr lang="en-US" sz="1000"/>
                    </a:p>
                  </a:txBody>
                  <a:tcPr/>
                </a:tc>
                <a:tc>
                  <a:txBody>
                    <a:bodyPr/>
                    <a:lstStyle/>
                    <a:p>
                      <a:r>
                        <a:rPr lang="en-US" sz="1000"/>
                        <a:t>Type</a:t>
                      </a:r>
                      <a:endParaRPr lang="en-US" sz="1000"/>
                    </a:p>
                  </a:txBody>
                  <a:tcPr/>
                </a:tc>
                <a:tc>
                  <a:txBody>
                    <a:bodyPr/>
                    <a:lstStyle/>
                    <a:p>
                      <a:r>
                        <a:rPr lang="en-US" sz="1000"/>
                        <a:t>Sponsored?</a:t>
                      </a:r>
                      <a:endParaRPr lang="en-US" sz="1000"/>
                    </a:p>
                  </a:txBody>
                  <a:tcPr/>
                </a:tc>
                <a:extLst>
                  <a:ext uri="{0D108BD9-81ED-4DB2-BD59-A6C34878D82A}">
                    <a16:rowId xmlns:a16="http://schemas.microsoft.com/office/drawing/2014/main" val="2256807335"/>
                  </a:ext>
                </a:extLst>
              </a:tr>
              <a:tr h="370840">
                <a:tc>
                  <a:txBody>
                    <a:bodyPr/>
                    <a:lstStyle/>
                    <a:p>
                      <a:r>
                        <a:rPr lang="es-ES" sz="1000" b="1"/>
                        <a:t>Pablo Javkin - 2016-12-06 12:00:03</a:t>
                      </a:r>
                      <a:r>
                        <a:rPr lang="es-ES" sz="1000"/>
                        <a:t>
Unos de los proyectos destacados del Presupuesto Participativo fue la comparsa inclusiva del Área Barrial 4, del Distrito Sur. Roxana es representante del centro cultural “Alas para crecer” y fue impulsora de la iniciativa. Para ella, el Presupuesto "es una herramienta que permite año a año lograr los objetivos para el barrio, que se compromete y revoluciona con el mismo fin".
Si te interesa conocer y seguir la ejecución de esta propuesta, podrás hacerlo acá: http://bit.ly/2g5q7Sh</a:t>
                      </a:r>
                      <a:endParaRPr lang="en-US" sz="1000"/>
                    </a:p>
                  </a:txBody>
                  <a:tcPr/>
                </a:tc>
                <a:tc>
                  <a:txBody>
                    <a:bodyPr/>
                    <a:lstStyle/>
                    <a:p>
                      <a:r>
                        <a:rPr lang="en-US" sz="1000"/>
                        <a:t>20</a:t>
                      </a:r>
                      <a:endParaRPr lang="en-US" sz="1000"/>
                    </a:p>
                  </a:txBody>
                  <a:tcPr/>
                </a:tc>
                <a:tc>
                  <a:txBody>
                    <a:bodyPr/>
                    <a:lstStyle/>
                    <a:p>
                      <a:r>
                        <a:rPr lang="en-US" sz="1000"/>
                        <a:t>16</a:t>
                      </a:r>
                      <a:endParaRPr lang="en-US" sz="1000"/>
                    </a:p>
                  </a:txBody>
                  <a:tcPr/>
                </a:tc>
                <a:tc>
                  <a:txBody>
                    <a:bodyPr/>
                    <a:lstStyle/>
                    <a:p>
                      <a:r>
                        <a:rPr lang="en-US" sz="1000"/>
                        <a:t>0</a:t>
                      </a:r>
                      <a:endParaRPr lang="en-US" sz="1000"/>
                    </a:p>
                  </a:txBody>
                  <a:tcPr/>
                </a:tc>
                <a:tc>
                  <a:txBody>
                    <a:bodyPr/>
                    <a:lstStyle/>
                    <a:p>
                      <a:r>
                        <a:rPr lang="en-US" sz="1000"/>
                        <a:t>4</a:t>
                      </a:r>
                      <a:endParaRPr lang="en-US" sz="1000"/>
                    </a:p>
                  </a:txBody>
                  <a:tcPr/>
                </a:tc>
                <a:tc>
                  <a:txBody>
                    <a:bodyPr/>
                    <a:lstStyle/>
                    <a:p>
                      <a:r>
                        <a:rPr lang="en-US" sz="1000"/>
                        <a:t>0.2038%</a:t>
                      </a:r>
                      <a:endParaRPr lang="en-US" sz="1000"/>
                    </a:p>
                  </a:txBody>
                  <a:tcPr/>
                </a:tc>
                <a:tc>
                  <a:txBody>
                    <a:bodyPr/>
                    <a:lstStyle/>
                    <a:p>
                      <a:r>
                        <a:rPr lang="en-US" sz="1000"/>
                        <a:t>Photo</a:t>
                      </a:r>
                      <a:endParaRPr lang="en-US" sz="1000"/>
                    </a:p>
                  </a:txBody>
                  <a:tcPr/>
                </a:tc>
                <a:tc>
                  <a:txBody>
                    <a:bodyPr/>
                    <a:lstStyle/>
                    <a:p>
                      <a:r>
                        <a:rPr lang="en-US" sz="1000"/>
                        <a:t>No</a:t>
                      </a:r>
                      <a:endParaRPr lang="en-US" sz="1000"/>
                    </a:p>
                  </a:txBody>
                  <a:tcPr/>
                </a:tc>
                <a:extLst>
                  <a:ext uri="{0D108BD9-81ED-4DB2-BD59-A6C34878D82A}">
                    <a16:rowId xmlns:a16="http://schemas.microsoft.com/office/drawing/2014/main" val="3851770494"/>
                  </a:ext>
                </a:extLst>
              </a:tr>
              <a:tr h="370840">
                <a:tc>
                  <a:txBody>
                    <a:bodyPr/>
                    <a:lstStyle/>
                    <a:p>
                      <a:r>
                        <a:rPr lang="es-ES" sz="1000" b="1"/>
                        <a:t>Pablo Javkin - 2016-12-22 10:00:00</a:t>
                      </a:r>
                      <a:r>
                        <a:rPr lang="es-ES" sz="1000"/>
                        <a:t>
Ayer celebramos un año de mucho trabajo junto a vecinalistas. Brindamos por su historia y su capacidad de lucha para mejorar nuestros barrios. Por las 90 vecinales que están funcionando hoy en la ciudad, 30 recuperadas y 2 nuevas creadas. Seguir fortaleciendo los vínculos para mejorar los espacios de convivencia.</a:t>
                      </a:r>
                      <a:endParaRPr lang="en-US" sz="1000"/>
                    </a:p>
                  </a:txBody>
                  <a:tcPr/>
                </a:tc>
                <a:tc>
                  <a:txBody>
                    <a:bodyPr/>
                    <a:lstStyle/>
                    <a:p>
                      <a:r>
                        <a:rPr lang="en-US" sz="1000"/>
                        <a:t>19</a:t>
                      </a:r>
                      <a:endParaRPr lang="en-US" sz="1000"/>
                    </a:p>
                  </a:txBody>
                  <a:tcPr/>
                </a:tc>
                <a:tc>
                  <a:txBody>
                    <a:bodyPr/>
                    <a:lstStyle/>
                    <a:p>
                      <a:r>
                        <a:rPr lang="en-US" sz="1000"/>
                        <a:t>18</a:t>
                      </a:r>
                      <a:endParaRPr lang="en-US" sz="1000"/>
                    </a:p>
                  </a:txBody>
                  <a:tcPr/>
                </a:tc>
                <a:tc>
                  <a:txBody>
                    <a:bodyPr/>
                    <a:lstStyle/>
                    <a:p>
                      <a:r>
                        <a:rPr lang="en-US" sz="1000"/>
                        <a:t>0</a:t>
                      </a:r>
                      <a:endParaRPr lang="en-US" sz="1000"/>
                    </a:p>
                  </a:txBody>
                  <a:tcPr/>
                </a:tc>
                <a:tc>
                  <a:txBody>
                    <a:bodyPr/>
                    <a:lstStyle/>
                    <a:p>
                      <a:r>
                        <a:rPr lang="en-US" sz="1000"/>
                        <a:t>1</a:t>
                      </a:r>
                      <a:endParaRPr lang="en-US" sz="1000"/>
                    </a:p>
                  </a:txBody>
                  <a:tcPr/>
                </a:tc>
                <a:tc>
                  <a:txBody>
                    <a:bodyPr/>
                    <a:lstStyle/>
                    <a:p>
                      <a:r>
                        <a:rPr lang="en-US" sz="1000"/>
                        <a:t>0.1925%</a:t>
                      </a:r>
                      <a:endParaRPr lang="en-US" sz="1000"/>
                    </a:p>
                  </a:txBody>
                  <a:tcPr/>
                </a:tc>
                <a:tc>
                  <a:txBody>
                    <a:bodyPr/>
                    <a:lstStyle/>
                    <a:p>
                      <a:r>
                        <a:rPr lang="en-US" sz="1000"/>
                        <a:t>Video</a:t>
                      </a:r>
                      <a:endParaRPr lang="en-US" sz="1000"/>
                    </a:p>
                  </a:txBody>
                  <a:tcPr/>
                </a:tc>
                <a:tc>
                  <a:txBody>
                    <a:bodyPr/>
                    <a:lstStyle/>
                    <a:p>
                      <a:r>
                        <a:rPr lang="en-US" sz="1000"/>
                        <a:t>No</a:t>
                      </a:r>
                      <a:endParaRPr lang="en-US" sz="1000"/>
                    </a:p>
                  </a:txBody>
                  <a:tcPr/>
                </a:tc>
                <a:extLst>
                  <a:ext uri="{0D108BD9-81ED-4DB2-BD59-A6C34878D82A}">
                    <a16:rowId xmlns:a16="http://schemas.microsoft.com/office/drawing/2014/main" val="667296378"/>
                  </a:ext>
                </a:extLst>
              </a:tr>
              <a:tr h="370840">
                <a:tc>
                  <a:txBody>
                    <a:bodyPr/>
                    <a:lstStyle/>
                    <a:p>
                      <a:r>
                        <a:rPr lang="es-ES" sz="1000" b="1"/>
                        <a:t>Pablo Javkin - 2016-12-28 20:00:00</a:t>
                      </a:r>
                      <a:r>
                        <a:rPr lang="es-ES" sz="1000"/>
                        <a:t>
Nuevos senderos, mayor iluminación, desmalezado, limpieza, veredas. Trabajando en toda la ciudad para mejorar los espacios que compartimos.</a:t>
                      </a:r>
                      <a:endParaRPr lang="en-US" sz="1000"/>
                    </a:p>
                  </a:txBody>
                  <a:tcPr/>
                </a:tc>
                <a:tc>
                  <a:txBody>
                    <a:bodyPr/>
                    <a:lstStyle/>
                    <a:p>
                      <a:r>
                        <a:rPr lang="en-US" sz="1000"/>
                        <a:t>19</a:t>
                      </a:r>
                      <a:endParaRPr lang="en-US" sz="1000"/>
                    </a:p>
                  </a:txBody>
                  <a:tcPr/>
                </a:tc>
                <a:tc>
                  <a:txBody>
                    <a:bodyPr/>
                    <a:lstStyle/>
                    <a:p>
                      <a:r>
                        <a:rPr lang="en-US" sz="1000"/>
                        <a:t>15</a:t>
                      </a:r>
                      <a:endParaRPr lang="en-US" sz="1000"/>
                    </a:p>
                  </a:txBody>
                  <a:tcPr/>
                </a:tc>
                <a:tc>
                  <a:txBody>
                    <a:bodyPr/>
                    <a:lstStyle/>
                    <a:p>
                      <a:r>
                        <a:rPr lang="en-US" sz="1000"/>
                        <a:t>4</a:t>
                      </a:r>
                      <a:endParaRPr lang="en-US" sz="1000"/>
                    </a:p>
                  </a:txBody>
                  <a:tcPr/>
                </a:tc>
                <a:tc>
                  <a:txBody>
                    <a:bodyPr/>
                    <a:lstStyle/>
                    <a:p>
                      <a:r>
                        <a:rPr lang="en-US" sz="1000"/>
                        <a:t>0</a:t>
                      </a:r>
                      <a:endParaRPr lang="en-US" sz="1000"/>
                    </a:p>
                  </a:txBody>
                  <a:tcPr/>
                </a:tc>
                <a:tc>
                  <a:txBody>
                    <a:bodyPr/>
                    <a:lstStyle/>
                    <a:p>
                      <a:r>
                        <a:rPr lang="en-US" sz="1000"/>
                        <a:t>0.1925%</a:t>
                      </a:r>
                      <a:endParaRPr lang="en-US" sz="1000"/>
                    </a:p>
                  </a:txBody>
                  <a:tcPr/>
                </a:tc>
                <a:tc>
                  <a:txBody>
                    <a:bodyPr/>
                    <a:lstStyle/>
                    <a:p>
                      <a:r>
                        <a:rPr lang="en-US" sz="1000"/>
                        <a:t>Video</a:t>
                      </a:r>
                      <a:endParaRPr lang="en-US" sz="1000"/>
                    </a:p>
                  </a:txBody>
                  <a:tcPr/>
                </a:tc>
                <a:tc>
                  <a:txBody>
                    <a:bodyPr/>
                    <a:lstStyle/>
                    <a:p>
                      <a:r>
                        <a:rPr lang="en-US" sz="1000"/>
                        <a:t>No</a:t>
                      </a:r>
                      <a:endParaRPr lang="en-US" sz="1000"/>
                    </a:p>
                  </a:txBody>
                  <a:tcPr/>
                </a:tc>
                <a:extLst>
                  <a:ext uri="{0D108BD9-81ED-4DB2-BD59-A6C34878D82A}">
                    <a16:rowId xmlns:a16="http://schemas.microsoft.com/office/drawing/2014/main" val="604064557"/>
                  </a:ext>
                </a:extLst>
              </a:tr>
              <a:tr h="370840">
                <a:tc>
                  <a:txBody>
                    <a:bodyPr/>
                    <a:lstStyle/>
                    <a:p>
                      <a:r>
                        <a:rPr lang="es-ES" sz="1000" b="1"/>
                        <a:t>Pablo Javkin - 2016-12-16 14:32:53</a:t>
                      </a:r>
                      <a:r>
                        <a:rPr lang="es-ES" sz="1000"/>
                        <a:t>
Semana de obras en nuestra ciudad. De norte a sur y de este a oeste, trabajando para seguir por lo que falta.
http://bit.ly/2hClOT8</a:t>
                      </a:r>
                      <a:endParaRPr lang="en-US" sz="1000"/>
                    </a:p>
                  </a:txBody>
                  <a:tcPr/>
                </a:tc>
                <a:tc>
                  <a:txBody>
                    <a:bodyPr/>
                    <a:lstStyle/>
                    <a:p>
                      <a:r>
                        <a:rPr lang="en-US" sz="1000"/>
                        <a:t>18</a:t>
                      </a:r>
                      <a:endParaRPr lang="en-US" sz="1000"/>
                    </a:p>
                  </a:txBody>
                  <a:tcPr/>
                </a:tc>
                <a:tc>
                  <a:txBody>
                    <a:bodyPr/>
                    <a:lstStyle/>
                    <a:p>
                      <a:r>
                        <a:rPr lang="en-US" sz="1000"/>
                        <a:t>17</a:t>
                      </a:r>
                      <a:endParaRPr lang="en-US" sz="1000"/>
                    </a:p>
                  </a:txBody>
                  <a:tcPr/>
                </a:tc>
                <a:tc>
                  <a:txBody>
                    <a:bodyPr/>
                    <a:lstStyle/>
                    <a:p>
                      <a:r>
                        <a:rPr lang="en-US" sz="1000"/>
                        <a:t>0</a:t>
                      </a:r>
                      <a:endParaRPr lang="en-US" sz="1000"/>
                    </a:p>
                  </a:txBody>
                  <a:tcPr/>
                </a:tc>
                <a:tc>
                  <a:txBody>
                    <a:bodyPr/>
                    <a:lstStyle/>
                    <a:p>
                      <a:r>
                        <a:rPr lang="en-US" sz="1000"/>
                        <a:t>1</a:t>
                      </a:r>
                      <a:endParaRPr lang="en-US" sz="1000"/>
                    </a:p>
                  </a:txBody>
                  <a:tcPr/>
                </a:tc>
                <a:tc>
                  <a:txBody>
                    <a:bodyPr/>
                    <a:lstStyle/>
                    <a:p>
                      <a:r>
                        <a:rPr lang="en-US" sz="1000"/>
                        <a:t>0.1823%</a:t>
                      </a:r>
                      <a:endParaRPr lang="en-US" sz="1000"/>
                    </a:p>
                  </a:txBody>
                  <a:tcPr/>
                </a:tc>
                <a:tc>
                  <a:txBody>
                    <a:bodyPr/>
                    <a:lstStyle/>
                    <a:p>
                      <a:r>
                        <a:rPr lang="en-US" sz="1000"/>
                        <a:t>Photo</a:t>
                      </a:r>
                      <a:endParaRPr lang="en-US" sz="1000"/>
                    </a:p>
                  </a:txBody>
                  <a:tcPr/>
                </a:tc>
                <a:tc>
                  <a:txBody>
                    <a:bodyPr/>
                    <a:lstStyle/>
                    <a:p>
                      <a:r>
                        <a:rPr lang="en-US" sz="1000"/>
                        <a:t>No</a:t>
                      </a:r>
                      <a:endParaRPr lang="en-US" sz="1000"/>
                    </a:p>
                  </a:txBody>
                  <a:tcPr/>
                </a:tc>
                <a:extLst>
                  <a:ext uri="{0D108BD9-81ED-4DB2-BD59-A6C34878D82A}">
                    <a16:rowId xmlns:a16="http://schemas.microsoft.com/office/drawing/2014/main" val="1733818033"/>
                  </a:ext>
                </a:extLst>
              </a:tr>
              <a:tr h="370840">
                <a:tc>
                  <a:txBody>
                    <a:bodyPr/>
                    <a:lstStyle/>
                    <a:p>
                      <a:r>
                        <a:rPr lang="es-ES" sz="1000" b="1"/>
                        <a:t>Pablo Javkin - 2016-12-16 21:07:22</a:t>
                      </a:r>
                      <a:r>
                        <a:rPr lang="es-ES" sz="1000"/>
                        <a:t>
Celebrando el año de trabajo del Distrito Sudoeste. 7 Consejos Barriales, 300 vecinos, 110 instituciones, 40 encuentros. Hacemos juntos la ciudad que queremos. #RosarioParticipa</a:t>
                      </a:r>
                      <a:endParaRPr lang="en-US" sz="1000"/>
                    </a:p>
                  </a:txBody>
                  <a:tcPr/>
                </a:tc>
                <a:tc>
                  <a:txBody>
                    <a:bodyPr/>
                    <a:lstStyle/>
                    <a:p>
                      <a:r>
                        <a:rPr lang="en-US" sz="1000"/>
                        <a:t>18</a:t>
                      </a:r>
                      <a:endParaRPr lang="en-US" sz="1000"/>
                    </a:p>
                  </a:txBody>
                  <a:tcPr/>
                </a:tc>
                <a:tc>
                  <a:txBody>
                    <a:bodyPr/>
                    <a:lstStyle/>
                    <a:p>
                      <a:r>
                        <a:rPr lang="en-US" sz="1000"/>
                        <a:t>15</a:t>
                      </a:r>
                      <a:endParaRPr lang="en-US" sz="1000"/>
                    </a:p>
                  </a:txBody>
                  <a:tcPr/>
                </a:tc>
                <a:tc>
                  <a:txBody>
                    <a:bodyPr/>
                    <a:lstStyle/>
                    <a:p>
                      <a:r>
                        <a:rPr lang="en-US" sz="1000"/>
                        <a:t>0</a:t>
                      </a:r>
                      <a:endParaRPr lang="en-US" sz="1000"/>
                    </a:p>
                  </a:txBody>
                  <a:tcPr/>
                </a:tc>
                <a:tc>
                  <a:txBody>
                    <a:bodyPr/>
                    <a:lstStyle/>
                    <a:p>
                      <a:r>
                        <a:rPr lang="en-US" sz="1000"/>
                        <a:t>3</a:t>
                      </a:r>
                      <a:endParaRPr lang="en-US" sz="1000"/>
                    </a:p>
                  </a:txBody>
                  <a:tcPr/>
                </a:tc>
                <a:tc>
                  <a:txBody>
                    <a:bodyPr/>
                    <a:lstStyle/>
                    <a:p>
                      <a:r>
                        <a:rPr lang="en-US" sz="1000"/>
                        <a:t>0.1823%</a:t>
                      </a:r>
                      <a:endParaRPr lang="en-US" sz="1000"/>
                    </a:p>
                  </a:txBody>
                  <a:tcPr/>
                </a:tc>
                <a:tc>
                  <a:txBody>
                    <a:bodyPr/>
                    <a:lstStyle/>
                    <a:p>
                      <a:r>
                        <a:rPr lang="en-US" sz="1000"/>
                        <a:t>Photo</a:t>
                      </a:r>
                      <a:endParaRPr lang="en-US" sz="1000"/>
                    </a:p>
                  </a:txBody>
                  <a:tcPr/>
                </a:tc>
                <a:tc>
                  <a:txBody>
                    <a:bodyPr/>
                    <a:lstStyle/>
                    <a:p>
                      <a:r>
                        <a:rPr lang="en-US" sz="1000"/>
                        <a:t>No</a:t>
                      </a:r>
                      <a:endParaRPr lang="en-US" sz="1000"/>
                    </a:p>
                  </a:txBody>
                  <a:tcPr/>
                </a:tc>
                <a:extLst>
                  <a:ext uri="{0D108BD9-81ED-4DB2-BD59-A6C34878D82A}">
                    <a16:rowId xmlns:a16="http://schemas.microsoft.com/office/drawing/2014/main" val="4220498485"/>
                  </a:ext>
                </a:extLst>
              </a:tr>
              <a:tr h="370840">
                <a:tc>
                  <a:txBody>
                    <a:bodyPr/>
                    <a:lstStyle/>
                    <a:p>
                      <a:r>
                        <a:rPr lang="es-ES" sz="1000" b="1"/>
                        <a:t>Pablo Javkin - 2016-12-07 09:30:02</a:t>
                      </a:r>
                      <a:r>
                        <a:rPr lang="es-ES" sz="1000"/>
                        <a:t>
Un nuevo miércoles de #OperativoIntegral. Hoy estaremos en el Barrio Casiano Casas, realizando obras, inspecciones y controles en el sector comprendido entre las calles Casiano Casas, Baigorria, Pizzurno y Larrechea. Cerca de nuestros vecinos con todas las áreas del municipio.</a:t>
                      </a:r>
                      <a:endParaRPr lang="en-US" sz="1000"/>
                    </a:p>
                  </a:txBody>
                  <a:tcPr/>
                </a:tc>
                <a:tc>
                  <a:txBody>
                    <a:bodyPr/>
                    <a:lstStyle/>
                    <a:p>
                      <a:r>
                        <a:rPr lang="en-US" sz="1000"/>
                        <a:t>18</a:t>
                      </a:r>
                      <a:endParaRPr lang="en-US" sz="1000"/>
                    </a:p>
                  </a:txBody>
                  <a:tcPr/>
                </a:tc>
                <a:tc>
                  <a:txBody>
                    <a:bodyPr/>
                    <a:lstStyle/>
                    <a:p>
                      <a:r>
                        <a:rPr lang="en-US" sz="1000"/>
                        <a:t>15</a:t>
                      </a:r>
                      <a:endParaRPr lang="en-US" sz="1000"/>
                    </a:p>
                  </a:txBody>
                  <a:tcPr/>
                </a:tc>
                <a:tc>
                  <a:txBody>
                    <a:bodyPr/>
                    <a:lstStyle/>
                    <a:p>
                      <a:r>
                        <a:rPr lang="en-US" sz="1000"/>
                        <a:t>0</a:t>
                      </a:r>
                      <a:endParaRPr lang="en-US" sz="1000"/>
                    </a:p>
                  </a:txBody>
                  <a:tcPr/>
                </a:tc>
                <a:tc>
                  <a:txBody>
                    <a:bodyPr/>
                    <a:lstStyle/>
                    <a:p>
                      <a:r>
                        <a:rPr lang="en-US" sz="1000"/>
                        <a:t>3</a:t>
                      </a:r>
                      <a:endParaRPr lang="en-US" sz="1000"/>
                    </a:p>
                  </a:txBody>
                  <a:tcPr/>
                </a:tc>
                <a:tc>
                  <a:txBody>
                    <a:bodyPr/>
                    <a:lstStyle/>
                    <a:p>
                      <a:r>
                        <a:rPr lang="en-US" sz="1000"/>
                        <a:t>0.1833%</a:t>
                      </a:r>
                      <a:endParaRPr lang="en-US" sz="1000"/>
                    </a:p>
                  </a:txBody>
                  <a:tcPr/>
                </a:tc>
                <a:tc>
                  <a:txBody>
                    <a:bodyPr/>
                    <a:lstStyle/>
                    <a:p>
                      <a:r>
                        <a:rPr lang="en-US" sz="1000"/>
                        <a:t>Photo</a:t>
                      </a:r>
                      <a:endParaRPr lang="en-US" sz="1000"/>
                    </a:p>
                  </a:txBody>
                  <a:tcPr/>
                </a:tc>
                <a:tc>
                  <a:txBody>
                    <a:bodyPr/>
                    <a:lstStyle/>
                    <a:p>
                      <a:r>
                        <a:rPr lang="en-US" sz="1000"/>
                        <a:t>No</a:t>
                      </a:r>
                      <a:endParaRPr lang="en-US" sz="1000"/>
                    </a:p>
                  </a:txBody>
                  <a:tcPr/>
                </a:tc>
                <a:extLst>
                  <a:ext uri="{0D108BD9-81ED-4DB2-BD59-A6C34878D82A}">
                    <a16:rowId xmlns:a16="http://schemas.microsoft.com/office/drawing/2014/main" val="1991658924"/>
                  </a:ext>
                </a:extLst>
              </a:tr>
              <a:tr h="370840">
                <a:tc>
                  <a:txBody>
                    <a:bodyPr/>
                    <a:lstStyle/>
                    <a:p>
                      <a:r>
                        <a:rPr lang="es-ES" sz="1000" b="1"/>
                        <a:t>Pablo Javkin - 2016-12-27 14:00:03</a:t>
                      </a:r>
                      <a:r>
                        <a:rPr lang="es-ES" sz="1000"/>
                        <a:t>
Capacitaciones y talleres de plástica, danza, máscaras, murgas. Acá podés conocer los espacios culturales que hay en los 6 distritos de la ciudad para este verano: http://bit.ly/2imOJID</a:t>
                      </a:r>
                      <a:endParaRPr lang="en-US" sz="1000"/>
                    </a:p>
                  </a:txBody>
                  <a:tcPr/>
                </a:tc>
                <a:tc>
                  <a:txBody>
                    <a:bodyPr/>
                    <a:lstStyle/>
                    <a:p>
                      <a:r>
                        <a:rPr lang="en-US" sz="1000"/>
                        <a:t>17</a:t>
                      </a:r>
                      <a:endParaRPr lang="en-US" sz="1000"/>
                    </a:p>
                  </a:txBody>
                  <a:tcPr/>
                </a:tc>
                <a:tc>
                  <a:txBody>
                    <a:bodyPr/>
                    <a:lstStyle/>
                    <a:p>
                      <a:r>
                        <a:rPr lang="en-US" sz="1000"/>
                        <a:t>14</a:t>
                      </a:r>
                      <a:endParaRPr lang="en-US" sz="1000"/>
                    </a:p>
                  </a:txBody>
                  <a:tcPr/>
                </a:tc>
                <a:tc>
                  <a:txBody>
                    <a:bodyPr/>
                    <a:lstStyle/>
                    <a:p>
                      <a:r>
                        <a:rPr lang="en-US" sz="1000"/>
                        <a:t>0</a:t>
                      </a:r>
                      <a:endParaRPr lang="en-US" sz="1000"/>
                    </a:p>
                  </a:txBody>
                  <a:tcPr/>
                </a:tc>
                <a:tc>
                  <a:txBody>
                    <a:bodyPr/>
                    <a:lstStyle/>
                    <a:p>
                      <a:r>
                        <a:rPr lang="en-US" sz="1000"/>
                        <a:t>3</a:t>
                      </a:r>
                      <a:endParaRPr lang="en-US" sz="1000"/>
                    </a:p>
                  </a:txBody>
                  <a:tcPr/>
                </a:tc>
                <a:tc>
                  <a:txBody>
                    <a:bodyPr/>
                    <a:lstStyle/>
                    <a:p>
                      <a:r>
                        <a:rPr lang="en-US" sz="1000"/>
                        <a:t>0.1722%</a:t>
                      </a:r>
                      <a:endParaRPr lang="en-US" sz="1000"/>
                    </a:p>
                  </a:txBody>
                  <a:tcPr/>
                </a:tc>
                <a:tc>
                  <a:txBody>
                    <a:bodyPr/>
                    <a:lstStyle/>
                    <a:p>
                      <a:r>
                        <a:rPr lang="en-US" sz="1000"/>
                        <a:t>Photo</a:t>
                      </a:r>
                      <a:endParaRPr lang="en-US" sz="1000"/>
                    </a:p>
                  </a:txBody>
                  <a:tcPr/>
                </a:tc>
                <a:tc>
                  <a:txBody>
                    <a:bodyPr/>
                    <a:lstStyle/>
                    <a:p>
                      <a:r>
                        <a:rPr lang="en-US" sz="1000"/>
                        <a:t>No</a:t>
                      </a:r>
                      <a:endParaRPr lang="en-US" sz="1000"/>
                    </a:p>
                  </a:txBody>
                  <a:tcPr/>
                </a:tc>
                <a:extLst>
                  <a:ext uri="{0D108BD9-81ED-4DB2-BD59-A6C34878D82A}">
                    <a16:rowId xmlns:a16="http://schemas.microsoft.com/office/drawing/2014/main" val="1161529571"/>
                  </a:ext>
                </a:extLst>
              </a:tr>
              <a:tr h="370840">
                <a:tc>
                  <a:txBody>
                    <a:bodyPr/>
                    <a:lstStyle/>
                    <a:p>
                      <a:r>
                        <a:rPr lang="en-US" sz="1000" b="1"/>
                        <a:t>Pablo Javkin - 2016-12-05 09:14:38</a:t>
                      </a:r>
                      <a:r>
                        <a:rPr lang="en-US" sz="1000"/>
                        <a:t>
</a:t>
                      </a:r>
                      <a:endParaRPr lang="en-US" sz="1000"/>
                    </a:p>
                  </a:txBody>
                  <a:tcPr/>
                </a:tc>
                <a:tc>
                  <a:txBody>
                    <a:bodyPr/>
                    <a:lstStyle/>
                    <a:p>
                      <a:r>
                        <a:rPr lang="en-US" sz="1000"/>
                        <a:t>16</a:t>
                      </a:r>
                      <a:endParaRPr lang="en-US" sz="1000"/>
                    </a:p>
                  </a:txBody>
                  <a:tcPr/>
                </a:tc>
                <a:tc>
                  <a:txBody>
                    <a:bodyPr/>
                    <a:lstStyle/>
                    <a:p>
                      <a:r>
                        <a:rPr lang="en-US" sz="1000"/>
                        <a:t>16</a:t>
                      </a:r>
                      <a:endParaRPr lang="en-US" sz="1000"/>
                    </a:p>
                  </a:txBody>
                  <a:tcPr/>
                </a:tc>
                <a:tc>
                  <a:txBody>
                    <a:bodyPr/>
                    <a:lstStyle/>
                    <a:p>
                      <a:r>
                        <a:rPr lang="en-US" sz="1000"/>
                        <a:t>0</a:t>
                      </a:r>
                      <a:endParaRPr lang="en-US" sz="1000"/>
                    </a:p>
                  </a:txBody>
                  <a:tcPr/>
                </a:tc>
                <a:tc>
                  <a:txBody>
                    <a:bodyPr/>
                    <a:lstStyle/>
                    <a:p>
                      <a:r>
                        <a:rPr lang="en-US" sz="1000"/>
                        <a:t>0</a:t>
                      </a:r>
                      <a:endParaRPr lang="en-US" sz="1000"/>
                    </a:p>
                  </a:txBody>
                  <a:tcPr/>
                </a:tc>
                <a:tc>
                  <a:txBody>
                    <a:bodyPr/>
                    <a:lstStyle/>
                    <a:p>
                      <a:r>
                        <a:rPr lang="en-US" sz="1000"/>
                        <a:t>0.1630%</a:t>
                      </a:r>
                      <a:endParaRPr lang="en-US" sz="1000"/>
                    </a:p>
                  </a:txBody>
                  <a:tcPr/>
                </a:tc>
                <a:tc>
                  <a:txBody>
                    <a:bodyPr/>
                    <a:lstStyle/>
                    <a:p>
                      <a:r>
                        <a:rPr lang="en-US" sz="1000"/>
                        <a:t>Photo</a:t>
                      </a:r>
                      <a:endParaRPr lang="en-US" sz="1000"/>
                    </a:p>
                  </a:txBody>
                  <a:tcPr/>
                </a:tc>
                <a:tc>
                  <a:txBody>
                    <a:bodyPr/>
                    <a:lstStyle/>
                    <a:p>
                      <a:r>
                        <a:rPr lang="en-US" sz="1000"/>
                        <a:t>No</a:t>
                      </a:r>
                      <a:endParaRPr lang="en-US" sz="1000"/>
                    </a:p>
                  </a:txBody>
                  <a:tcPr/>
                </a:tc>
                <a:extLst>
                  <a:ext uri="{0D108BD9-81ED-4DB2-BD59-A6C34878D82A}">
                    <a16:rowId xmlns:a16="http://schemas.microsoft.com/office/drawing/2014/main" val="1242777964"/>
                  </a:ext>
                </a:extLst>
              </a:tr>
              <a:tr h="370840">
                <a:tc>
                  <a:txBody>
                    <a:bodyPr/>
                    <a:lstStyle/>
                    <a:p>
                      <a:r>
                        <a:rPr lang="es-ES" sz="1000" b="1"/>
                        <a:t>Pablo Javkin - 2016-12-21 14:48:54</a:t>
                      </a:r>
                      <a:r>
                        <a:rPr lang="es-ES" sz="1000"/>
                        <a:t>
Trabajos de poda y zanjeo, Imusa, repotenciación de luminarias y mejoramiento del espacio público de Moreno y Biedma. En el Operativo Integral de hoy hicimos y escuchamos a los vecinos para seguir mejorando el barrio Moreno.</a:t>
                      </a:r>
                      <a:endParaRPr lang="en-US" sz="1000"/>
                    </a:p>
                  </a:txBody>
                  <a:tcPr/>
                </a:tc>
                <a:tc>
                  <a:txBody>
                    <a:bodyPr/>
                    <a:lstStyle/>
                    <a:p>
                      <a:r>
                        <a:rPr lang="en-US" sz="1000"/>
                        <a:t>16</a:t>
                      </a:r>
                      <a:endParaRPr lang="en-US" sz="1000"/>
                    </a:p>
                  </a:txBody>
                  <a:tcPr/>
                </a:tc>
                <a:tc>
                  <a:txBody>
                    <a:bodyPr/>
                    <a:lstStyle/>
                    <a:p>
                      <a:r>
                        <a:rPr lang="en-US" sz="1000"/>
                        <a:t>12</a:t>
                      </a:r>
                      <a:endParaRPr lang="en-US" sz="1000"/>
                    </a:p>
                  </a:txBody>
                  <a:tcPr/>
                </a:tc>
                <a:tc>
                  <a:txBody>
                    <a:bodyPr/>
                    <a:lstStyle/>
                    <a:p>
                      <a:r>
                        <a:rPr lang="en-US" sz="1000"/>
                        <a:t>3</a:t>
                      </a:r>
                      <a:endParaRPr lang="en-US" sz="1000"/>
                    </a:p>
                  </a:txBody>
                  <a:tcPr/>
                </a:tc>
                <a:tc>
                  <a:txBody>
                    <a:bodyPr/>
                    <a:lstStyle/>
                    <a:p>
                      <a:r>
                        <a:rPr lang="en-US" sz="1000"/>
                        <a:t>1</a:t>
                      </a:r>
                      <a:endParaRPr lang="en-US" sz="1000"/>
                    </a:p>
                  </a:txBody>
                  <a:tcPr/>
                </a:tc>
                <a:tc>
                  <a:txBody>
                    <a:bodyPr/>
                    <a:lstStyle/>
                    <a:p>
                      <a:r>
                        <a:rPr lang="en-US" sz="1000"/>
                        <a:t>0.1621%</a:t>
                      </a:r>
                      <a:endParaRPr lang="en-US" sz="1000"/>
                    </a:p>
                  </a:txBody>
                  <a:tcPr/>
                </a:tc>
                <a:tc>
                  <a:txBody>
                    <a:bodyPr/>
                    <a:lstStyle/>
                    <a:p>
                      <a:r>
                        <a:rPr lang="en-US" sz="1000"/>
                        <a:t>Video</a:t>
                      </a:r>
                      <a:endParaRPr lang="en-US" sz="1000"/>
                    </a:p>
                  </a:txBody>
                  <a:tcPr/>
                </a:tc>
                <a:tc>
                  <a:txBody>
                    <a:bodyPr/>
                    <a:lstStyle/>
                    <a:p>
                      <a:r>
                        <a:rPr lang="en-US" sz="1000"/>
                        <a:t>No</a:t>
                      </a:r>
                      <a:endParaRPr lang="en-US" sz="1000"/>
                    </a:p>
                  </a:txBody>
                  <a:tcPr/>
                </a:tc>
                <a:extLst>
                  <a:ext uri="{0D108BD9-81ED-4DB2-BD59-A6C34878D82A}">
                    <a16:rowId xmlns:a16="http://schemas.microsoft.com/office/drawing/2014/main" val="2049655915"/>
                  </a:ext>
                </a:extLst>
              </a:tr>
              <a:tr h="370840">
                <a:tc>
                  <a:txBody>
                    <a:bodyPr/>
                    <a:lstStyle/>
                    <a:p>
                      <a:r>
                        <a:rPr lang="es-ES" sz="1000" b="1"/>
                        <a:t>Pablo Javkin - 2016-12-13 14:50:18</a:t>
                      </a:r>
                      <a:r>
                        <a:rPr lang="es-ES" sz="1000"/>
                        <a:t>
Hoy tengo el gusto de compartir un panel de innovación con Juca Ferreira en el #FestInn organizado por SantaLab. Juca fue Ministro de Cultura de Brasil y es referente internacional en políticas públicas, software libre y cultura abierta.
Te esperamos a las 19 en Plataforma Lavardén para poder pensar en red. Participación ciudadana en nuestra ciudad.</a:t>
                      </a:r>
                      <a:endParaRPr lang="en-US" sz="1000"/>
                    </a:p>
                  </a:txBody>
                  <a:tcPr/>
                </a:tc>
                <a:tc>
                  <a:txBody>
                    <a:bodyPr/>
                    <a:lstStyle/>
                    <a:p>
                      <a:r>
                        <a:rPr lang="en-US" sz="1000"/>
                        <a:t>16</a:t>
                      </a:r>
                      <a:endParaRPr lang="en-US" sz="1000"/>
                    </a:p>
                  </a:txBody>
                  <a:tcPr/>
                </a:tc>
                <a:tc>
                  <a:txBody>
                    <a:bodyPr/>
                    <a:lstStyle/>
                    <a:p>
                      <a:r>
                        <a:rPr lang="en-US" sz="1000"/>
                        <a:t>15</a:t>
                      </a:r>
                      <a:endParaRPr lang="en-US" sz="1000"/>
                    </a:p>
                  </a:txBody>
                  <a:tcPr/>
                </a:tc>
                <a:tc>
                  <a:txBody>
                    <a:bodyPr/>
                    <a:lstStyle/>
                    <a:p>
                      <a:r>
                        <a:rPr lang="en-US" sz="1000"/>
                        <a:t>0</a:t>
                      </a:r>
                      <a:endParaRPr lang="en-US" sz="1000"/>
                    </a:p>
                  </a:txBody>
                  <a:tcPr/>
                </a:tc>
                <a:tc>
                  <a:txBody>
                    <a:bodyPr/>
                    <a:lstStyle/>
                    <a:p>
                      <a:r>
                        <a:rPr lang="en-US" sz="1000"/>
                        <a:t>1</a:t>
                      </a:r>
                      <a:endParaRPr lang="en-US" sz="1000"/>
                    </a:p>
                  </a:txBody>
                  <a:tcPr/>
                </a:tc>
                <a:tc>
                  <a:txBody>
                    <a:bodyPr/>
                    <a:lstStyle/>
                    <a:p>
                      <a:r>
                        <a:rPr lang="en-US" sz="1000"/>
                        <a:t>0.1628%</a:t>
                      </a:r>
                      <a:endParaRPr lang="en-US" sz="1000"/>
                    </a:p>
                  </a:txBody>
                  <a:tcPr/>
                </a:tc>
                <a:tc>
                  <a:txBody>
                    <a:bodyPr/>
                    <a:lstStyle/>
                    <a:p>
                      <a:r>
                        <a:rPr lang="en-US" sz="1000"/>
                        <a:t>Photo</a:t>
                      </a:r>
                      <a:endParaRPr lang="en-US" sz="1000"/>
                    </a:p>
                  </a:txBody>
                  <a:tcPr/>
                </a:tc>
                <a:tc>
                  <a:txBody>
                    <a:bodyPr/>
                    <a:lstStyle/>
                    <a:p>
                      <a:r>
                        <a:rPr lang="en-US" sz="1000"/>
                        <a:t>No</a:t>
                      </a:r>
                      <a:endParaRPr lang="en-US" sz="1000"/>
                    </a:p>
                  </a:txBody>
                  <a:tcPr/>
                </a:tc>
                <a:extLst>
                  <a:ext uri="{0D108BD9-81ED-4DB2-BD59-A6C34878D82A}">
                    <a16:rowId xmlns:a16="http://schemas.microsoft.com/office/drawing/2014/main" val="3035582881"/>
                  </a:ext>
                </a:extLst>
              </a:tr>
            </a:tbl>
          </a:graphicData>
        </a:graphic>
      </p:graphicFrame>
      <p:sp>
        <p:nvSpPr>
          <p:cNvPr id="4" name="Text Placeholder 3"/>
          <p:cNvSpPr>
            <a:spLocks noGrp="1"/>
          </p:cNvSpPr>
          <p:nvPr>
            <p:ph type="body" sz="quarter" idx="14"/>
          </p:nvPr>
        </p:nvSpPr>
        <p:spPr/>
        <p:txBody>
          <a:bodyPr/>
          <a:lstStyle/>
          <a:p>
            <a:r>
              <a:rPr lang="en-US"/>
              <a:t>12/01/2016 - 12/31/2016</a:t>
            </a:r>
            <a:endParaRPr lang="en-US"/>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68226176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Own Posts Table - 3 of 3</a:t>
            </a:r>
            <a:endParaRPr lang="en-US"/>
          </a:p>
        </p:txBody>
      </p:sp>
      <p:graphicFrame>
        <p:nvGraphicFramePr>
          <p:cNvPr id="6" name="Table Placeholder 5"/>
          <p:cNvGraphicFramePr>
            <a:graphicFrameLocks noGrp="1"/>
          </p:cNvGraphicFramePr>
          <p:nvPr>
            <p:ph type="tbl" sz="quarter" idx="13"/>
            <p:extLst>
              <p:ext uri="{D42A27DB-BD31-4B8C-83A1-F6EECF244321}">
                <p14:modId xmlns:p14="http://schemas.microsoft.com/office/powerpoint/2010/main" val="189343990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4276204063"/>
                    </a:ext>
                  </a:extLst>
                </a:gridCol>
                <a:gridCol w="658368">
                  <a:extLst>
                    <a:ext uri="{9D8B030D-6E8A-4147-A177-3AD203B41FA5}">
                      <a16:colId xmlns:a16="http://schemas.microsoft.com/office/drawing/2014/main" val="1314228747"/>
                    </a:ext>
                  </a:extLst>
                </a:gridCol>
                <a:gridCol w="658368">
                  <a:extLst>
                    <a:ext uri="{9D8B030D-6E8A-4147-A177-3AD203B41FA5}">
                      <a16:colId xmlns:a16="http://schemas.microsoft.com/office/drawing/2014/main" val="2907546604"/>
                    </a:ext>
                  </a:extLst>
                </a:gridCol>
                <a:gridCol w="658368">
                  <a:extLst>
                    <a:ext uri="{9D8B030D-6E8A-4147-A177-3AD203B41FA5}">
                      <a16:colId xmlns:a16="http://schemas.microsoft.com/office/drawing/2014/main" val="2315833112"/>
                    </a:ext>
                  </a:extLst>
                </a:gridCol>
                <a:gridCol w="658368">
                  <a:extLst>
                    <a:ext uri="{9D8B030D-6E8A-4147-A177-3AD203B41FA5}">
                      <a16:colId xmlns:a16="http://schemas.microsoft.com/office/drawing/2014/main" val="54401231"/>
                    </a:ext>
                  </a:extLst>
                </a:gridCol>
                <a:gridCol w="658368">
                  <a:extLst>
                    <a:ext uri="{9D8B030D-6E8A-4147-A177-3AD203B41FA5}">
                      <a16:colId xmlns:a16="http://schemas.microsoft.com/office/drawing/2014/main" val="1499856202"/>
                    </a:ext>
                  </a:extLst>
                </a:gridCol>
                <a:gridCol w="658368">
                  <a:extLst>
                    <a:ext uri="{9D8B030D-6E8A-4147-A177-3AD203B41FA5}">
                      <a16:colId xmlns:a16="http://schemas.microsoft.com/office/drawing/2014/main" val="420699422"/>
                    </a:ext>
                  </a:extLst>
                </a:gridCol>
                <a:gridCol w="658368">
                  <a:extLst>
                    <a:ext uri="{9D8B030D-6E8A-4147-A177-3AD203B41FA5}">
                      <a16:colId xmlns:a16="http://schemas.microsoft.com/office/drawing/2014/main" val="789842475"/>
                    </a:ext>
                  </a:extLst>
                </a:gridCol>
              </a:tblGrid>
              <a:tr h="370840">
                <a:tc>
                  <a:txBody>
                    <a:bodyPr/>
                    <a:lstStyle/>
                    <a:p>
                      <a:r>
                        <a:rPr lang="en-US" sz="1000"/>
                        <a:t>Post</a:t>
                      </a:r>
                      <a:endParaRPr lang="en-US" sz="1000"/>
                    </a:p>
                  </a:txBody>
                  <a:tcPr/>
                </a:tc>
                <a:tc>
                  <a:txBody>
                    <a:bodyPr/>
                    <a:lstStyle/>
                    <a:p>
                      <a:r>
                        <a:rPr lang="en-US" sz="1000"/>
                        <a:t>Total Interactions</a:t>
                      </a:r>
                      <a:endParaRPr lang="en-US" sz="1000"/>
                    </a:p>
                  </a:txBody>
                  <a:tcPr/>
                </a:tc>
                <a:tc>
                  <a:txBody>
                    <a:bodyPr/>
                    <a:lstStyle/>
                    <a:p>
                      <a:r>
                        <a:rPr lang="en-US" sz="1000"/>
                        <a:t>Reactions</a:t>
                      </a:r>
                      <a:endParaRPr lang="en-US" sz="1000"/>
                    </a:p>
                  </a:txBody>
                  <a:tcPr/>
                </a:tc>
                <a:tc>
                  <a:txBody>
                    <a:bodyPr/>
                    <a:lstStyle/>
                    <a:p>
                      <a:r>
                        <a:rPr lang="en-US" sz="1000"/>
                        <a:t>Comments</a:t>
                      </a:r>
                      <a:endParaRPr lang="en-US" sz="1000"/>
                    </a:p>
                  </a:txBody>
                  <a:tcPr/>
                </a:tc>
                <a:tc>
                  <a:txBody>
                    <a:bodyPr/>
                    <a:lstStyle/>
                    <a:p>
                      <a:r>
                        <a:rPr lang="en-US" sz="1000"/>
                        <a:t>Shares</a:t>
                      </a:r>
                      <a:endParaRPr lang="en-US" sz="1000"/>
                    </a:p>
                  </a:txBody>
                  <a:tcPr/>
                </a:tc>
                <a:tc>
                  <a:txBody>
                    <a:bodyPr/>
                    <a:lstStyle/>
                    <a:p>
                      <a:r>
                        <a:rPr lang="en-US" sz="1000"/>
                        <a:t>I-Rate</a:t>
                      </a:r>
                      <a:endParaRPr lang="en-US" sz="1000"/>
                    </a:p>
                  </a:txBody>
                  <a:tcPr/>
                </a:tc>
                <a:tc>
                  <a:txBody>
                    <a:bodyPr/>
                    <a:lstStyle/>
                    <a:p>
                      <a:r>
                        <a:rPr lang="en-US" sz="1000"/>
                        <a:t>Type</a:t>
                      </a:r>
                      <a:endParaRPr lang="en-US" sz="1000"/>
                    </a:p>
                  </a:txBody>
                  <a:tcPr/>
                </a:tc>
                <a:tc>
                  <a:txBody>
                    <a:bodyPr/>
                    <a:lstStyle/>
                    <a:p>
                      <a:r>
                        <a:rPr lang="en-US" sz="1000"/>
                        <a:t>Sponsored?</a:t>
                      </a:r>
                      <a:endParaRPr lang="en-US" sz="1000"/>
                    </a:p>
                  </a:txBody>
                  <a:tcPr/>
                </a:tc>
                <a:extLst>
                  <a:ext uri="{0D108BD9-81ED-4DB2-BD59-A6C34878D82A}">
                    <a16:rowId xmlns:a16="http://schemas.microsoft.com/office/drawing/2014/main" val="106462045"/>
                  </a:ext>
                </a:extLst>
              </a:tr>
              <a:tr h="370840">
                <a:tc>
                  <a:txBody>
                    <a:bodyPr/>
                    <a:lstStyle/>
                    <a:p>
                      <a:r>
                        <a:rPr lang="es-ES" sz="1000" b="1"/>
                        <a:t>Pablo Javkin - 2016-12-01 20:00:01</a:t>
                      </a:r>
                      <a:r>
                        <a:rPr lang="es-ES" sz="1000"/>
                        <a:t>
Como cada semana, trabajamos juntos en todos los distritos de la ciudad. Mejoras urbanas, acondicionamiento de plazas, bacheo, limpieza, colocación de cestos, ensanchamiento de veredas. En cada rincón, por una Rosario mejor.</a:t>
                      </a:r>
                      <a:endParaRPr lang="en-US" sz="1000"/>
                    </a:p>
                  </a:txBody>
                  <a:tcPr/>
                </a:tc>
                <a:tc>
                  <a:txBody>
                    <a:bodyPr/>
                    <a:lstStyle/>
                    <a:p>
                      <a:r>
                        <a:rPr lang="en-US" sz="1000"/>
                        <a:t>16</a:t>
                      </a:r>
                      <a:endParaRPr lang="en-US" sz="1000"/>
                    </a:p>
                  </a:txBody>
                  <a:tcPr/>
                </a:tc>
                <a:tc>
                  <a:txBody>
                    <a:bodyPr/>
                    <a:lstStyle/>
                    <a:p>
                      <a:r>
                        <a:rPr lang="en-US" sz="1000"/>
                        <a:t>16</a:t>
                      </a:r>
                      <a:endParaRPr lang="en-US" sz="1000"/>
                    </a:p>
                  </a:txBody>
                  <a:tcPr/>
                </a:tc>
                <a:tc>
                  <a:txBody>
                    <a:bodyPr/>
                    <a:lstStyle/>
                    <a:p>
                      <a:r>
                        <a:rPr lang="en-US" sz="1000"/>
                        <a:t>0</a:t>
                      </a:r>
                      <a:endParaRPr lang="en-US" sz="1000"/>
                    </a:p>
                  </a:txBody>
                  <a:tcPr/>
                </a:tc>
                <a:tc>
                  <a:txBody>
                    <a:bodyPr/>
                    <a:lstStyle/>
                    <a:p>
                      <a:r>
                        <a:rPr lang="en-US" sz="1000"/>
                        <a:t>0</a:t>
                      </a:r>
                      <a:endParaRPr lang="en-US" sz="1000"/>
                    </a:p>
                  </a:txBody>
                  <a:tcPr/>
                </a:tc>
                <a:tc>
                  <a:txBody>
                    <a:bodyPr/>
                    <a:lstStyle/>
                    <a:p>
                      <a:r>
                        <a:rPr lang="en-US" sz="1000"/>
                        <a:t>0.1631%</a:t>
                      </a:r>
                      <a:endParaRPr lang="en-US" sz="1000"/>
                    </a:p>
                  </a:txBody>
                  <a:tcPr/>
                </a:tc>
                <a:tc>
                  <a:txBody>
                    <a:bodyPr/>
                    <a:lstStyle/>
                    <a:p>
                      <a:r>
                        <a:rPr lang="en-US" sz="1000"/>
                        <a:t>Link</a:t>
                      </a:r>
                      <a:endParaRPr lang="en-US" sz="1000"/>
                    </a:p>
                  </a:txBody>
                  <a:tcPr/>
                </a:tc>
                <a:tc>
                  <a:txBody>
                    <a:bodyPr/>
                    <a:lstStyle/>
                    <a:p>
                      <a:r>
                        <a:rPr lang="en-US" sz="1000"/>
                        <a:t>No</a:t>
                      </a:r>
                      <a:endParaRPr lang="en-US" sz="1000"/>
                    </a:p>
                  </a:txBody>
                  <a:tcPr/>
                </a:tc>
                <a:extLst>
                  <a:ext uri="{0D108BD9-81ED-4DB2-BD59-A6C34878D82A}">
                    <a16:rowId xmlns:a16="http://schemas.microsoft.com/office/drawing/2014/main" val="1742673128"/>
                  </a:ext>
                </a:extLst>
              </a:tr>
              <a:tr h="370840">
                <a:tc>
                  <a:txBody>
                    <a:bodyPr/>
                    <a:lstStyle/>
                    <a:p>
                      <a:r>
                        <a:rPr lang="es-ES" sz="1000" b="1"/>
                        <a:t>Pablo Javkin - 2016-12-29 14:11:28</a:t>
                      </a:r>
                      <a:r>
                        <a:rPr lang="es-ES" sz="1000"/>
                        <a:t>
Ayer estuvimos junto a los trabajadores del Diario Elciudadanoweb que recuperaron la empresa y terminaron de conformar la cooperativa La Cigarra. Apoyamos su lucha y compromiso porque necesitamos pluralidad de voces para contar lo que pasa en nuestra ciudad. Y de un buen periodismo que lo esté mirando.⁠⁠⁠⁠</a:t>
                      </a:r>
                      <a:endParaRPr lang="en-US" sz="1000"/>
                    </a:p>
                  </a:txBody>
                  <a:tcPr/>
                </a:tc>
                <a:tc>
                  <a:txBody>
                    <a:bodyPr/>
                    <a:lstStyle/>
                    <a:p>
                      <a:r>
                        <a:rPr lang="en-US" sz="1000"/>
                        <a:t>12</a:t>
                      </a:r>
                      <a:endParaRPr lang="en-US" sz="1000"/>
                    </a:p>
                  </a:txBody>
                  <a:tcPr/>
                </a:tc>
                <a:tc>
                  <a:txBody>
                    <a:bodyPr/>
                    <a:lstStyle/>
                    <a:p>
                      <a:r>
                        <a:rPr lang="en-US" sz="1000"/>
                        <a:t>12</a:t>
                      </a:r>
                      <a:endParaRPr lang="en-US" sz="1000"/>
                    </a:p>
                  </a:txBody>
                  <a:tcPr/>
                </a:tc>
                <a:tc>
                  <a:txBody>
                    <a:bodyPr/>
                    <a:lstStyle/>
                    <a:p>
                      <a:r>
                        <a:rPr lang="en-US" sz="1000"/>
                        <a:t>0</a:t>
                      </a:r>
                      <a:endParaRPr lang="en-US" sz="1000"/>
                    </a:p>
                  </a:txBody>
                  <a:tcPr/>
                </a:tc>
                <a:tc>
                  <a:txBody>
                    <a:bodyPr/>
                    <a:lstStyle/>
                    <a:p>
                      <a:r>
                        <a:rPr lang="en-US" sz="1000"/>
                        <a:t>0</a:t>
                      </a:r>
                      <a:endParaRPr lang="en-US" sz="1000"/>
                    </a:p>
                  </a:txBody>
                  <a:tcPr/>
                </a:tc>
                <a:tc>
                  <a:txBody>
                    <a:bodyPr/>
                    <a:lstStyle/>
                    <a:p>
                      <a:r>
                        <a:rPr lang="en-US" sz="1000"/>
                        <a:t>0.1216%</a:t>
                      </a:r>
                      <a:endParaRPr lang="en-US" sz="1000"/>
                    </a:p>
                  </a:txBody>
                  <a:tcPr/>
                </a:tc>
                <a:tc>
                  <a:txBody>
                    <a:bodyPr/>
                    <a:lstStyle/>
                    <a:p>
                      <a:r>
                        <a:rPr lang="en-US" sz="1000"/>
                        <a:t>Photo</a:t>
                      </a:r>
                      <a:endParaRPr lang="en-US" sz="1000"/>
                    </a:p>
                  </a:txBody>
                  <a:tcPr/>
                </a:tc>
                <a:tc>
                  <a:txBody>
                    <a:bodyPr/>
                    <a:lstStyle/>
                    <a:p>
                      <a:r>
                        <a:rPr lang="en-US" sz="1000"/>
                        <a:t>n/a</a:t>
                      </a:r>
                      <a:endParaRPr lang="en-US" sz="1000"/>
                    </a:p>
                  </a:txBody>
                  <a:tcPr/>
                </a:tc>
                <a:extLst>
                  <a:ext uri="{0D108BD9-81ED-4DB2-BD59-A6C34878D82A}">
                    <a16:rowId xmlns:a16="http://schemas.microsoft.com/office/drawing/2014/main" val="1561508890"/>
                  </a:ext>
                </a:extLst>
              </a:tr>
              <a:tr h="370840">
                <a:tc>
                  <a:txBody>
                    <a:bodyPr/>
                    <a:lstStyle/>
                    <a:p>
                      <a:r>
                        <a:rPr lang="es-ES" sz="1000" b="1"/>
                        <a:t>Pablo Javkin - 2016-12-05 20:14:44</a:t>
                      </a:r>
                      <a:r>
                        <a:rPr lang="es-ES" sz="1000"/>
                        <a:t>
Pensar juntos la ciudad que queremos. Recuperar los espacios públicos, usarlos y compartirlos para mejorar nuestra calidad de vida.
http://bit.ly/2g21Hht</a:t>
                      </a:r>
                      <a:endParaRPr lang="en-US" sz="1000"/>
                    </a:p>
                  </a:txBody>
                  <a:tcPr/>
                </a:tc>
                <a:tc>
                  <a:txBody>
                    <a:bodyPr/>
                    <a:lstStyle/>
                    <a:p>
                      <a:r>
                        <a:rPr lang="en-US" sz="1000"/>
                        <a:t>12</a:t>
                      </a:r>
                      <a:endParaRPr lang="en-US" sz="1000"/>
                    </a:p>
                  </a:txBody>
                  <a:tcPr/>
                </a:tc>
                <a:tc>
                  <a:txBody>
                    <a:bodyPr/>
                    <a:lstStyle/>
                    <a:p>
                      <a:r>
                        <a:rPr lang="en-US" sz="1000"/>
                        <a:t>12</a:t>
                      </a:r>
                      <a:endParaRPr lang="en-US" sz="1000"/>
                    </a:p>
                  </a:txBody>
                  <a:tcPr/>
                </a:tc>
                <a:tc>
                  <a:txBody>
                    <a:bodyPr/>
                    <a:lstStyle/>
                    <a:p>
                      <a:r>
                        <a:rPr lang="en-US" sz="1000"/>
                        <a:t>0</a:t>
                      </a:r>
                      <a:endParaRPr lang="en-US" sz="1000"/>
                    </a:p>
                  </a:txBody>
                  <a:tcPr/>
                </a:tc>
                <a:tc>
                  <a:txBody>
                    <a:bodyPr/>
                    <a:lstStyle/>
                    <a:p>
                      <a:r>
                        <a:rPr lang="en-US" sz="1000"/>
                        <a:t>0</a:t>
                      </a:r>
                      <a:endParaRPr lang="en-US" sz="1000"/>
                    </a:p>
                  </a:txBody>
                  <a:tcPr/>
                </a:tc>
                <a:tc>
                  <a:txBody>
                    <a:bodyPr/>
                    <a:lstStyle/>
                    <a:p>
                      <a:r>
                        <a:rPr lang="en-US" sz="1000"/>
                        <a:t>0.1223%</a:t>
                      </a:r>
                      <a:endParaRPr lang="en-US" sz="1000"/>
                    </a:p>
                  </a:txBody>
                  <a:tcPr/>
                </a:tc>
                <a:tc>
                  <a:txBody>
                    <a:bodyPr/>
                    <a:lstStyle/>
                    <a:p>
                      <a:r>
                        <a:rPr lang="en-US" sz="1000"/>
                        <a:t>Photo</a:t>
                      </a:r>
                      <a:endParaRPr lang="en-US" sz="1000"/>
                    </a:p>
                  </a:txBody>
                  <a:tcPr/>
                </a:tc>
                <a:tc>
                  <a:txBody>
                    <a:bodyPr/>
                    <a:lstStyle/>
                    <a:p>
                      <a:r>
                        <a:rPr lang="en-US" sz="1000"/>
                        <a:t>No</a:t>
                      </a:r>
                      <a:endParaRPr lang="en-US" sz="1000"/>
                    </a:p>
                  </a:txBody>
                  <a:tcPr/>
                </a:tc>
                <a:extLst>
                  <a:ext uri="{0D108BD9-81ED-4DB2-BD59-A6C34878D82A}">
                    <a16:rowId xmlns:a16="http://schemas.microsoft.com/office/drawing/2014/main" val="1158225640"/>
                  </a:ext>
                </a:extLst>
              </a:tr>
              <a:tr h="370840">
                <a:tc>
                  <a:txBody>
                    <a:bodyPr/>
                    <a:lstStyle/>
                    <a:p>
                      <a:r>
                        <a:rPr lang="es-ES" sz="1000" b="1"/>
                        <a:t>Pablo Javkin - 2016-12-21 10:23:10</a:t>
                      </a:r>
                      <a:r>
                        <a:rPr lang="es-ES" sz="1000"/>
                        <a:t>
Hoy estaremos trabajando junto a todas las áreas del municipio en el sector comprendido por las calles Dorrego, 24 de septiembre, Bv. Oroño y Centeno. Miércoles de #OperativoIntegral en el Distrito Sur.</a:t>
                      </a:r>
                      <a:endParaRPr lang="en-US" sz="1000"/>
                    </a:p>
                  </a:txBody>
                  <a:tcPr/>
                </a:tc>
                <a:tc>
                  <a:txBody>
                    <a:bodyPr/>
                    <a:lstStyle/>
                    <a:p>
                      <a:r>
                        <a:rPr lang="en-US" sz="1000"/>
                        <a:t>12</a:t>
                      </a:r>
                      <a:endParaRPr lang="en-US" sz="1000"/>
                    </a:p>
                  </a:txBody>
                  <a:tcPr/>
                </a:tc>
                <a:tc>
                  <a:txBody>
                    <a:bodyPr/>
                    <a:lstStyle/>
                    <a:p>
                      <a:r>
                        <a:rPr lang="en-US" sz="1000"/>
                        <a:t>8</a:t>
                      </a:r>
                      <a:endParaRPr lang="en-US" sz="1000"/>
                    </a:p>
                  </a:txBody>
                  <a:tcPr/>
                </a:tc>
                <a:tc>
                  <a:txBody>
                    <a:bodyPr/>
                    <a:lstStyle/>
                    <a:p>
                      <a:r>
                        <a:rPr lang="en-US" sz="1000"/>
                        <a:t>1</a:t>
                      </a:r>
                      <a:endParaRPr lang="en-US" sz="1000"/>
                    </a:p>
                  </a:txBody>
                  <a:tcPr/>
                </a:tc>
                <a:tc>
                  <a:txBody>
                    <a:bodyPr/>
                    <a:lstStyle/>
                    <a:p>
                      <a:r>
                        <a:rPr lang="en-US" sz="1000"/>
                        <a:t>3</a:t>
                      </a:r>
                      <a:endParaRPr lang="en-US" sz="1000"/>
                    </a:p>
                  </a:txBody>
                  <a:tcPr/>
                </a:tc>
                <a:tc>
                  <a:txBody>
                    <a:bodyPr/>
                    <a:lstStyle/>
                    <a:p>
                      <a:r>
                        <a:rPr lang="en-US" sz="1000"/>
                        <a:t>0.1216%</a:t>
                      </a:r>
                      <a:endParaRPr lang="en-US" sz="1000"/>
                    </a:p>
                  </a:txBody>
                  <a:tcPr/>
                </a:tc>
                <a:tc>
                  <a:txBody>
                    <a:bodyPr/>
                    <a:lstStyle/>
                    <a:p>
                      <a:r>
                        <a:rPr lang="en-US" sz="1000"/>
                        <a:t>Photo</a:t>
                      </a:r>
                      <a:endParaRPr lang="en-US" sz="1000"/>
                    </a:p>
                  </a:txBody>
                  <a:tcPr/>
                </a:tc>
                <a:tc>
                  <a:txBody>
                    <a:bodyPr/>
                    <a:lstStyle/>
                    <a:p>
                      <a:r>
                        <a:rPr lang="en-US" sz="1000"/>
                        <a:t>No</a:t>
                      </a:r>
                      <a:endParaRPr lang="en-US" sz="1000"/>
                    </a:p>
                  </a:txBody>
                  <a:tcPr/>
                </a:tc>
                <a:extLst>
                  <a:ext uri="{0D108BD9-81ED-4DB2-BD59-A6C34878D82A}">
                    <a16:rowId xmlns:a16="http://schemas.microsoft.com/office/drawing/2014/main" val="2808775933"/>
                  </a:ext>
                </a:extLst>
              </a:tr>
              <a:tr h="370840">
                <a:tc>
                  <a:txBody>
                    <a:bodyPr/>
                    <a:lstStyle/>
                    <a:p>
                      <a:r>
                        <a:rPr lang="es-ES" sz="1000" b="1"/>
                        <a:t>Pablo Javkin - 2016-12-19 14:24:42</a:t>
                      </a:r>
                      <a:r>
                        <a:rPr lang="es-ES" sz="1000"/>
                        <a:t>
Lunes de obras con mantenimiento de espacios públicos, limpieza, zanjeo y mejoramiento de entornos, tareas de bacheo y hormigón, repotenciación de luminarias y rampas de accesibilidad en el Área Histórica. Haciendo en cada distrito.</a:t>
                      </a:r>
                      <a:endParaRPr lang="en-US" sz="1000"/>
                    </a:p>
                  </a:txBody>
                  <a:tcPr/>
                </a:tc>
                <a:tc>
                  <a:txBody>
                    <a:bodyPr/>
                    <a:lstStyle/>
                    <a:p>
                      <a:r>
                        <a:rPr lang="en-US" sz="1000"/>
                        <a:t>12</a:t>
                      </a:r>
                      <a:endParaRPr lang="en-US" sz="1000"/>
                    </a:p>
                  </a:txBody>
                  <a:tcPr/>
                </a:tc>
                <a:tc>
                  <a:txBody>
                    <a:bodyPr/>
                    <a:lstStyle/>
                    <a:p>
                      <a:r>
                        <a:rPr lang="en-US" sz="1000"/>
                        <a:t>8</a:t>
                      </a:r>
                      <a:endParaRPr lang="en-US" sz="1000"/>
                    </a:p>
                  </a:txBody>
                  <a:tcPr/>
                </a:tc>
                <a:tc>
                  <a:txBody>
                    <a:bodyPr/>
                    <a:lstStyle/>
                    <a:p>
                      <a:r>
                        <a:rPr lang="en-US" sz="1000"/>
                        <a:t>2</a:t>
                      </a:r>
                      <a:endParaRPr lang="en-US" sz="1000"/>
                    </a:p>
                  </a:txBody>
                  <a:tcPr/>
                </a:tc>
                <a:tc>
                  <a:txBody>
                    <a:bodyPr/>
                    <a:lstStyle/>
                    <a:p>
                      <a:r>
                        <a:rPr lang="en-US" sz="1000"/>
                        <a:t>2</a:t>
                      </a:r>
                      <a:endParaRPr lang="en-US" sz="1000"/>
                    </a:p>
                  </a:txBody>
                  <a:tcPr/>
                </a:tc>
                <a:tc>
                  <a:txBody>
                    <a:bodyPr/>
                    <a:lstStyle/>
                    <a:p>
                      <a:r>
                        <a:rPr lang="en-US" sz="1000"/>
                        <a:t>0.1216%</a:t>
                      </a:r>
                      <a:endParaRPr lang="en-US" sz="1000"/>
                    </a:p>
                  </a:txBody>
                  <a:tcPr/>
                </a:tc>
                <a:tc>
                  <a:txBody>
                    <a:bodyPr/>
                    <a:lstStyle/>
                    <a:p>
                      <a:r>
                        <a:rPr lang="en-US" sz="1000"/>
                        <a:t>Video</a:t>
                      </a:r>
                      <a:endParaRPr lang="en-US" sz="1000"/>
                    </a:p>
                  </a:txBody>
                  <a:tcPr/>
                </a:tc>
                <a:tc>
                  <a:txBody>
                    <a:bodyPr/>
                    <a:lstStyle/>
                    <a:p>
                      <a:r>
                        <a:rPr lang="en-US" sz="1000"/>
                        <a:t>No</a:t>
                      </a:r>
                      <a:endParaRPr lang="en-US" sz="1000"/>
                    </a:p>
                  </a:txBody>
                  <a:tcPr/>
                </a:tc>
                <a:extLst>
                  <a:ext uri="{0D108BD9-81ED-4DB2-BD59-A6C34878D82A}">
                    <a16:rowId xmlns:a16="http://schemas.microsoft.com/office/drawing/2014/main" val="3512841989"/>
                  </a:ext>
                </a:extLst>
              </a:tr>
            </a:tbl>
          </a:graphicData>
        </a:graphic>
      </p:graphicFrame>
      <p:sp>
        <p:nvSpPr>
          <p:cNvPr id="4" name="Text Placeholder 3"/>
          <p:cNvSpPr>
            <a:spLocks noGrp="1"/>
          </p:cNvSpPr>
          <p:nvPr>
            <p:ph type="body" sz="quarter" idx="14"/>
          </p:nvPr>
        </p:nvSpPr>
        <p:spPr/>
        <p:txBody>
          <a:bodyPr/>
          <a:lstStyle/>
          <a:p>
            <a:r>
              <a:rPr lang="en-US"/>
              <a:t>12/01/2016 - 12/31/2016</a:t>
            </a:r>
            <a:endParaRPr lang="en-US"/>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01592815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Post Type Distribution</a:t>
            </a:r>
            <a:endParaRPr lang="en-US"/>
          </a:p>
        </p:txBody>
      </p:sp>
      <p:graphicFrame>
        <p:nvGraphicFramePr>
          <p:cNvPr id="6" name="Chart Placeholder 5"/>
          <p:cNvGraphicFramePr>
            <a:graphicFrameLocks noGrp="1"/>
          </p:cNvGraphicFramePr>
          <p:nvPr>
            <p:ph type="chart" sz="quarter" idx="13"/>
            <p:extLst>
              <p:ext uri="{D42A27DB-BD31-4B8C-83A1-F6EECF244321}">
                <p14:modId xmlns:p14="http://schemas.microsoft.com/office/powerpoint/2010/main" val="298421435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p:cNvSpPr>
            <a:spLocks noGrp="1"/>
          </p:cNvSpPr>
          <p:nvPr>
            <p:ph type="body" sz="quarter" idx="14"/>
          </p:nvPr>
        </p:nvSpPr>
        <p:spPr/>
        <p:txBody>
          <a:bodyPr/>
          <a:lstStyle/>
          <a:p>
            <a:r>
              <a:rPr lang="en-US"/>
              <a:t>12/01/2016 - 12/31/2016</a:t>
            </a:r>
            <a:endParaRPr lang="en-US"/>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14141521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Interaction Rate By Post Type</a:t>
            </a:r>
            <a:endParaRPr lang="en-US"/>
          </a:p>
        </p:txBody>
      </p:sp>
      <p:graphicFrame>
        <p:nvGraphicFramePr>
          <p:cNvPr id="6" name="Chart Placeholder 5"/>
          <p:cNvGraphicFramePr>
            <a:graphicFrameLocks noGrp="1"/>
          </p:cNvGraphicFramePr>
          <p:nvPr>
            <p:ph type="chart" sz="quarter" idx="13"/>
            <p:extLst>
              <p:ext uri="{D42A27DB-BD31-4B8C-83A1-F6EECF244321}">
                <p14:modId xmlns:p14="http://schemas.microsoft.com/office/powerpoint/2010/main" val="188578799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p:cNvSpPr>
            <a:spLocks noGrp="1"/>
          </p:cNvSpPr>
          <p:nvPr>
            <p:ph type="body" sz="quarter" idx="14"/>
          </p:nvPr>
        </p:nvSpPr>
        <p:spPr/>
        <p:txBody>
          <a:bodyPr/>
          <a:lstStyle/>
          <a:p>
            <a:r>
              <a:rPr lang="en-US"/>
              <a:t>12/01/2016 - 12/31/2016</a:t>
            </a:r>
            <a:endParaRPr lang="en-US"/>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530850598"/>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Questions Table</a:t>
            </a:r>
            <a:endParaRPr lang="en-US"/>
          </a:p>
        </p:txBody>
      </p:sp>
      <p:graphicFrame>
        <p:nvGraphicFramePr>
          <p:cNvPr id="6" name="Table Placeholder 5"/>
          <p:cNvGraphicFramePr>
            <a:graphicFrameLocks noGrp="1"/>
          </p:cNvGraphicFramePr>
          <p:nvPr>
            <p:ph type="tbl" sz="quarter" idx="13"/>
            <p:extLst>
              <p:ext uri="{D42A27DB-BD31-4B8C-83A1-F6EECF244321}">
                <p14:modId xmlns:p14="http://schemas.microsoft.com/office/powerpoint/2010/main" val="228241956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114800">
                  <a:extLst>
                    <a:ext uri="{9D8B030D-6E8A-4147-A177-3AD203B41FA5}">
                      <a16:colId xmlns:a16="http://schemas.microsoft.com/office/drawing/2014/main" val="418712249"/>
                    </a:ext>
                  </a:extLst>
                </a:gridCol>
                <a:gridCol w="1645920">
                  <a:extLst>
                    <a:ext uri="{9D8B030D-6E8A-4147-A177-3AD203B41FA5}">
                      <a16:colId xmlns:a16="http://schemas.microsoft.com/office/drawing/2014/main" val="572546012"/>
                    </a:ext>
                  </a:extLst>
                </a:gridCol>
                <a:gridCol w="822960">
                  <a:extLst>
                    <a:ext uri="{9D8B030D-6E8A-4147-A177-3AD203B41FA5}">
                      <a16:colId xmlns:a16="http://schemas.microsoft.com/office/drawing/2014/main" val="2998784801"/>
                    </a:ext>
                  </a:extLst>
                </a:gridCol>
                <a:gridCol w="822960">
                  <a:extLst>
                    <a:ext uri="{9D8B030D-6E8A-4147-A177-3AD203B41FA5}">
                      <a16:colId xmlns:a16="http://schemas.microsoft.com/office/drawing/2014/main" val="3576371992"/>
                    </a:ext>
                  </a:extLst>
                </a:gridCol>
                <a:gridCol w="822960">
                  <a:extLst>
                    <a:ext uri="{9D8B030D-6E8A-4147-A177-3AD203B41FA5}">
                      <a16:colId xmlns:a16="http://schemas.microsoft.com/office/drawing/2014/main" val="348612120"/>
                    </a:ext>
                  </a:extLst>
                </a:gridCol>
              </a:tblGrid>
              <a:tr h="370840">
                <a:tc>
                  <a:txBody>
                    <a:bodyPr/>
                    <a:lstStyle/>
                    <a:p>
                      <a:r>
                        <a:rPr lang="en-US" sz="1000"/>
                        <a:t>Question</a:t>
                      </a:r>
                      <a:endParaRPr lang="en-US" sz="1000"/>
                    </a:p>
                  </a:txBody>
                  <a:tcPr/>
                </a:tc>
                <a:tc>
                  <a:txBody>
                    <a:bodyPr/>
                    <a:lstStyle/>
                    <a:p>
                      <a:r>
                        <a:rPr lang="en-US" sz="1000"/>
                        <a:t>Response Time</a:t>
                      </a:r>
                      <a:endParaRPr lang="en-US" sz="1000"/>
                    </a:p>
                  </a:txBody>
                  <a:tcPr/>
                </a:tc>
                <a:tc>
                  <a:txBody>
                    <a:bodyPr/>
                    <a:lstStyle/>
                    <a:p>
                      <a:r>
                        <a:rPr lang="en-US" sz="1000"/>
                        <a:t>Reactions</a:t>
                      </a:r>
                      <a:endParaRPr lang="en-US" sz="1000"/>
                    </a:p>
                  </a:txBody>
                  <a:tcPr/>
                </a:tc>
                <a:tc>
                  <a:txBody>
                    <a:bodyPr/>
                    <a:lstStyle/>
                    <a:p>
                      <a:r>
                        <a:rPr lang="en-US" sz="1000"/>
                        <a:t>Comments</a:t>
                      </a:r>
                      <a:endParaRPr lang="en-US" sz="1000"/>
                    </a:p>
                  </a:txBody>
                  <a:tcPr/>
                </a:tc>
                <a:tc>
                  <a:txBody>
                    <a:bodyPr/>
                    <a:lstStyle/>
                    <a:p>
                      <a:r>
                        <a:rPr lang="en-US" sz="1000"/>
                        <a:t>Shares</a:t>
                      </a:r>
                      <a:endParaRPr lang="en-US" sz="1000"/>
                    </a:p>
                  </a:txBody>
                  <a:tcPr/>
                </a:tc>
                <a:extLst>
                  <a:ext uri="{0D108BD9-81ED-4DB2-BD59-A6C34878D82A}">
                    <a16:rowId xmlns:a16="http://schemas.microsoft.com/office/drawing/2014/main" val="1832012511"/>
                  </a:ext>
                </a:extLst>
              </a:tr>
              <a:tr h="370840">
                <a:tc>
                  <a:txBody>
                    <a:bodyPr/>
                    <a:lstStyle/>
                    <a:p>
                      <a:r>
                        <a:rPr lang="es-ES" sz="1000" b="1"/>
                        <a:t>Pablo Javkin</a:t>
                      </a:r>
                      <a:r>
                        <a:rPr lang="es-ES" sz="1000"/>
                        <a:t> was asked by </a:t>
                      </a:r>
                      <a:r>
                        <a:rPr lang="es-ES" sz="1000" b="1"/>
                        <a:t>Mariana Elizabeth Gentili - 2016-12-13 21:25:28</a:t>
                      </a:r>
                      <a:r>
                        <a:rPr lang="es-ES" sz="1000"/>
                        <a:t>
DIFUNDIR CON SUMA URGENCIA POR FAVOR EN EL DIA DE LA FECHA 10/12/16 A LAS 20:16 HORAS MOMENTO EN QUE INGRESO AL DEPARTAMENTO QUE HABITO CON MIS 2 HIJOS MENORES DE EDAD,SE ENCONTRABAN ESTOS MAL VIVIENTES DE NOMBRE HUGO PADRE DE GISELA ZARATE DELINCUENTE DENUNCIADA FUNCIONARIA PUBLICA Policía Federal Argentina esposa de DAVID FONTANA DELINCUENTE DENUNCIADO FUNCIONARIO PUBLICO Policia Federal Argentina,cuando refiere en voz alta:...GUARDA QUE AHI VIENE!! Y SU HIJO LADRON DENUNCIADO DE NOMBRE Aaron Nicolas DESAFIANDOME SIN DARME EL PASO,JUNTO A SU MADRE DELINCUENTE DENUNCIADA MADRE DE GISELA ZARATE Y MACARENA LADRONA DENUNCIADA///..Difundir con SUMA URGENCIA POR FAVOR,en el dia de la fecha 19/11/16 a las 20 horas al ingresar al departamento que habito con mis 2 hijos menores de edad se encontraban en la puerta de ingreso estos DELINCUENTES LADRONES DENUNCIADOS de nombre Aaron Nicolas y el MINI DISCIPULO hostiigandome,cuando subo las escaleras baja este COBARDE VIOLENTO DE GENERO Y MENORES </a:t>
                      </a:r>
                      <a:endParaRPr lang="en-US" sz="1000"/>
                    </a:p>
                  </a:txBody>
                  <a:tcPr/>
                </a:tc>
                <a:tc>
                  <a:txBody>
                    <a:bodyPr/>
                    <a:lstStyle/>
                    <a:p>
                      <a:r>
                        <a:rPr lang="en-US" sz="1000"/>
                        <a:t>n/a</a:t>
                      </a:r>
                      <a:endParaRPr lang="en-US" sz="1000"/>
                    </a:p>
                  </a:txBody>
                  <a:tcPr/>
                </a:tc>
                <a:tc>
                  <a:txBody>
                    <a:bodyPr/>
                    <a:lstStyle/>
                    <a:p>
                      <a:r>
                        <a:rPr lang="en-US" sz="1000"/>
                        <a:t>0</a:t>
                      </a:r>
                      <a:endParaRPr lang="en-US" sz="1000"/>
                    </a:p>
                  </a:txBody>
                  <a:tcPr/>
                </a:tc>
                <a:tc>
                  <a:txBody>
                    <a:bodyPr/>
                    <a:lstStyle/>
                    <a:p>
                      <a:r>
                        <a:rPr lang="en-US" sz="1000"/>
                        <a:t>0</a:t>
                      </a:r>
                      <a:endParaRPr lang="en-US" sz="1000"/>
                    </a:p>
                  </a:txBody>
                  <a:tcPr/>
                </a:tc>
                <a:tc>
                  <a:txBody>
                    <a:bodyPr/>
                    <a:lstStyle/>
                    <a:p>
                      <a:r>
                        <a:rPr lang="en-US" sz="1000"/>
                        <a:t>0</a:t>
                      </a:r>
                      <a:endParaRPr lang="en-US" sz="1000"/>
                    </a:p>
                  </a:txBody>
                  <a:tcPr/>
                </a:tc>
                <a:extLst>
                  <a:ext uri="{0D108BD9-81ED-4DB2-BD59-A6C34878D82A}">
                    <a16:rowId xmlns:a16="http://schemas.microsoft.com/office/drawing/2014/main" val="1658423742"/>
                  </a:ext>
                </a:extLst>
              </a:tr>
            </a:tbl>
          </a:graphicData>
        </a:graphic>
      </p:graphicFrame>
      <p:sp>
        <p:nvSpPr>
          <p:cNvPr id="4" name="Text Placeholder 3"/>
          <p:cNvSpPr>
            <a:spLocks noGrp="1"/>
          </p:cNvSpPr>
          <p:nvPr>
            <p:ph type="body" sz="quarter" idx="14"/>
          </p:nvPr>
        </p:nvSpPr>
        <p:spPr/>
        <p:txBody>
          <a:bodyPr/>
          <a:lstStyle/>
          <a:p>
            <a:r>
              <a:rPr lang="en-US"/>
              <a:t>12/01/2016 - 12/31/2016</a:t>
            </a:r>
            <a:endParaRPr lang="en-US"/>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29141640"/>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Key Influencers - 1 of 2</a:t>
            </a:r>
            <a:endParaRPr lang="en-US"/>
          </a:p>
        </p:txBody>
      </p:sp>
      <p:graphicFrame>
        <p:nvGraphicFramePr>
          <p:cNvPr id="6" name="Table Placeholder 5"/>
          <p:cNvGraphicFramePr>
            <a:graphicFrameLocks noGrp="1"/>
          </p:cNvGraphicFramePr>
          <p:nvPr>
            <p:ph type="tbl" sz="quarter" idx="13"/>
            <p:extLst>
              <p:ext uri="{D42A27DB-BD31-4B8C-83A1-F6EECF244321}">
                <p14:modId xmlns:p14="http://schemas.microsoft.com/office/powerpoint/2010/main" val="83148796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3011375610"/>
                    </a:ext>
                  </a:extLst>
                </a:gridCol>
                <a:gridCol w="2468880">
                  <a:extLst>
                    <a:ext uri="{9D8B030D-6E8A-4147-A177-3AD203B41FA5}">
                      <a16:colId xmlns:a16="http://schemas.microsoft.com/office/drawing/2014/main" val="4218252513"/>
                    </a:ext>
                  </a:extLst>
                </a:gridCol>
                <a:gridCol w="822960">
                  <a:extLst>
                    <a:ext uri="{9D8B030D-6E8A-4147-A177-3AD203B41FA5}">
                      <a16:colId xmlns:a16="http://schemas.microsoft.com/office/drawing/2014/main" val="168881370"/>
                    </a:ext>
                  </a:extLst>
                </a:gridCol>
                <a:gridCol w="822960">
                  <a:extLst>
                    <a:ext uri="{9D8B030D-6E8A-4147-A177-3AD203B41FA5}">
                      <a16:colId xmlns:a16="http://schemas.microsoft.com/office/drawing/2014/main" val="3163036790"/>
                    </a:ext>
                  </a:extLst>
                </a:gridCol>
                <a:gridCol w="822960">
                  <a:extLst>
                    <a:ext uri="{9D8B030D-6E8A-4147-A177-3AD203B41FA5}">
                      <a16:colId xmlns:a16="http://schemas.microsoft.com/office/drawing/2014/main" val="143953567"/>
                    </a:ext>
                  </a:extLst>
                </a:gridCol>
              </a:tblGrid>
              <a:tr h="370840">
                <a:tc>
                  <a:txBody>
                    <a:bodyPr/>
                    <a:lstStyle/>
                    <a:p>
                      <a:r>
                        <a:rPr lang="en-US" sz="1000"/>
                        <a:t>Name</a:t>
                      </a:r>
                      <a:endParaRPr lang="en-US" sz="1000"/>
                    </a:p>
                  </a:txBody>
                  <a:tcPr/>
                </a:tc>
                <a:tc>
                  <a:txBody>
                    <a:bodyPr/>
                    <a:lstStyle/>
                    <a:p>
                      <a:r>
                        <a:rPr lang="en-US" sz="1000"/>
                        <a:t>On Pages</a:t>
                      </a:r>
                      <a:endParaRPr lang="en-US" sz="1000"/>
                    </a:p>
                  </a:txBody>
                  <a:tcPr/>
                </a:tc>
                <a:tc>
                  <a:txBody>
                    <a:bodyPr/>
                    <a:lstStyle/>
                    <a:p>
                      <a:r>
                        <a:rPr lang="en-US" sz="1000"/>
                        <a:t>Posts</a:t>
                      </a:r>
                      <a:endParaRPr lang="en-US" sz="1000"/>
                    </a:p>
                  </a:txBody>
                  <a:tcPr/>
                </a:tc>
                <a:tc>
                  <a:txBody>
                    <a:bodyPr/>
                    <a:lstStyle/>
                    <a:p>
                      <a:r>
                        <a:rPr lang="en-US" sz="1000"/>
                        <a:t>Comments</a:t>
                      </a:r>
                      <a:endParaRPr lang="en-US" sz="1000"/>
                    </a:p>
                  </a:txBody>
                  <a:tcPr/>
                </a:tc>
                <a:tc>
                  <a:txBody>
                    <a:bodyPr/>
                    <a:lstStyle/>
                    <a:p>
                      <a:r>
                        <a:rPr lang="en-US" sz="1000"/>
                        <a:t>Total</a:t>
                      </a:r>
                      <a:endParaRPr lang="en-US" sz="1000"/>
                    </a:p>
                  </a:txBody>
                  <a:tcPr/>
                </a:tc>
                <a:extLst>
                  <a:ext uri="{0D108BD9-81ED-4DB2-BD59-A6C34878D82A}">
                    <a16:rowId xmlns:a16="http://schemas.microsoft.com/office/drawing/2014/main" val="692059854"/>
                  </a:ext>
                </a:extLst>
              </a:tr>
              <a:tr h="370840">
                <a:tc>
                  <a:txBody>
                    <a:bodyPr/>
                    <a:lstStyle/>
                    <a:p>
                      <a:r>
                        <a:rPr lang="en-US" sz="1000"/>
                        <a:t>Juan Gonzalez</a:t>
                      </a:r>
                      <a:endParaRPr lang="en-US" sz="1000"/>
                    </a:p>
                  </a:txBody>
                  <a:tcPr/>
                </a:tc>
                <a:tc>
                  <a:txBody>
                    <a:bodyPr/>
                    <a:lstStyle/>
                    <a:p>
                      <a:r>
                        <a:rPr lang="en-US" sz="1000"/>
                        <a:t>Pablo Javkin (7)</a:t>
                      </a:r>
                      <a:endParaRPr lang="en-US" sz="1000"/>
                    </a:p>
                  </a:txBody>
                  <a:tcPr/>
                </a:tc>
                <a:tc>
                  <a:txBody>
                    <a:bodyPr/>
                    <a:lstStyle/>
                    <a:p>
                      <a:r>
                        <a:rPr lang="en-US" sz="1000"/>
                        <a:t>0</a:t>
                      </a:r>
                      <a:endParaRPr lang="en-US" sz="1000"/>
                    </a:p>
                  </a:txBody>
                  <a:tcPr/>
                </a:tc>
                <a:tc>
                  <a:txBody>
                    <a:bodyPr/>
                    <a:lstStyle/>
                    <a:p>
                      <a:r>
                        <a:rPr lang="en-US" sz="1000"/>
                        <a:t>7</a:t>
                      </a:r>
                      <a:endParaRPr lang="en-US" sz="1000"/>
                    </a:p>
                  </a:txBody>
                  <a:tcPr/>
                </a:tc>
                <a:tc>
                  <a:txBody>
                    <a:bodyPr/>
                    <a:lstStyle/>
                    <a:p>
                      <a:r>
                        <a:rPr lang="en-US" sz="1000"/>
                        <a:t>7</a:t>
                      </a:r>
                      <a:endParaRPr lang="en-US" sz="1000"/>
                    </a:p>
                  </a:txBody>
                  <a:tcPr/>
                </a:tc>
                <a:extLst>
                  <a:ext uri="{0D108BD9-81ED-4DB2-BD59-A6C34878D82A}">
                    <a16:rowId xmlns:a16="http://schemas.microsoft.com/office/drawing/2014/main" val="2623646978"/>
                  </a:ext>
                </a:extLst>
              </a:tr>
              <a:tr h="370840">
                <a:tc>
                  <a:txBody>
                    <a:bodyPr/>
                    <a:lstStyle/>
                    <a:p>
                      <a:r>
                        <a:rPr lang="en-US" sz="1000"/>
                        <a:t>Federico Brussa Hilligardt</a:t>
                      </a:r>
                      <a:endParaRPr lang="en-US" sz="1000"/>
                    </a:p>
                  </a:txBody>
                  <a:tcPr/>
                </a:tc>
                <a:tc>
                  <a:txBody>
                    <a:bodyPr/>
                    <a:lstStyle/>
                    <a:p>
                      <a:r>
                        <a:rPr lang="en-US" sz="1000"/>
                        <a:t>Pablo Javkin (7)</a:t>
                      </a:r>
                      <a:endParaRPr lang="en-US" sz="1000"/>
                    </a:p>
                  </a:txBody>
                  <a:tcPr/>
                </a:tc>
                <a:tc>
                  <a:txBody>
                    <a:bodyPr/>
                    <a:lstStyle/>
                    <a:p>
                      <a:r>
                        <a:rPr lang="en-US" sz="1000"/>
                        <a:t>0</a:t>
                      </a:r>
                      <a:endParaRPr lang="en-US" sz="1000"/>
                    </a:p>
                  </a:txBody>
                  <a:tcPr/>
                </a:tc>
                <a:tc>
                  <a:txBody>
                    <a:bodyPr/>
                    <a:lstStyle/>
                    <a:p>
                      <a:r>
                        <a:rPr lang="en-US" sz="1000"/>
                        <a:t>7</a:t>
                      </a:r>
                      <a:endParaRPr lang="en-US" sz="1000"/>
                    </a:p>
                  </a:txBody>
                  <a:tcPr/>
                </a:tc>
                <a:tc>
                  <a:txBody>
                    <a:bodyPr/>
                    <a:lstStyle/>
                    <a:p>
                      <a:r>
                        <a:rPr lang="en-US" sz="1000"/>
                        <a:t>7</a:t>
                      </a:r>
                      <a:endParaRPr lang="en-US" sz="1000"/>
                    </a:p>
                  </a:txBody>
                  <a:tcPr/>
                </a:tc>
                <a:extLst>
                  <a:ext uri="{0D108BD9-81ED-4DB2-BD59-A6C34878D82A}">
                    <a16:rowId xmlns:a16="http://schemas.microsoft.com/office/drawing/2014/main" val="827711732"/>
                  </a:ext>
                </a:extLst>
              </a:tr>
              <a:tr h="370840">
                <a:tc>
                  <a:txBody>
                    <a:bodyPr/>
                    <a:lstStyle/>
                    <a:p>
                      <a:r>
                        <a:rPr lang="en-US" sz="1000"/>
                        <a:t>Manuel Luis Martino</a:t>
                      </a:r>
                      <a:endParaRPr lang="en-US" sz="1000"/>
                    </a:p>
                  </a:txBody>
                  <a:tcPr/>
                </a:tc>
                <a:tc>
                  <a:txBody>
                    <a:bodyPr/>
                    <a:lstStyle/>
                    <a:p>
                      <a:r>
                        <a:rPr lang="en-US" sz="1000"/>
                        <a:t>Pablo Javkin (4)</a:t>
                      </a:r>
                      <a:endParaRPr lang="en-US" sz="1000"/>
                    </a:p>
                  </a:txBody>
                  <a:tcPr/>
                </a:tc>
                <a:tc>
                  <a:txBody>
                    <a:bodyPr/>
                    <a:lstStyle/>
                    <a:p>
                      <a:r>
                        <a:rPr lang="en-US" sz="1000"/>
                        <a:t>0</a:t>
                      </a:r>
                      <a:endParaRPr lang="en-US" sz="1000"/>
                    </a:p>
                  </a:txBody>
                  <a:tcPr/>
                </a:tc>
                <a:tc>
                  <a:txBody>
                    <a:bodyPr/>
                    <a:lstStyle/>
                    <a:p>
                      <a:r>
                        <a:rPr lang="en-US" sz="1000"/>
                        <a:t>4</a:t>
                      </a:r>
                      <a:endParaRPr lang="en-US" sz="1000"/>
                    </a:p>
                  </a:txBody>
                  <a:tcPr/>
                </a:tc>
                <a:tc>
                  <a:txBody>
                    <a:bodyPr/>
                    <a:lstStyle/>
                    <a:p>
                      <a:r>
                        <a:rPr lang="en-US" sz="1000"/>
                        <a:t>4</a:t>
                      </a:r>
                      <a:endParaRPr lang="en-US" sz="1000"/>
                    </a:p>
                  </a:txBody>
                  <a:tcPr/>
                </a:tc>
                <a:extLst>
                  <a:ext uri="{0D108BD9-81ED-4DB2-BD59-A6C34878D82A}">
                    <a16:rowId xmlns:a16="http://schemas.microsoft.com/office/drawing/2014/main" val="643940271"/>
                  </a:ext>
                </a:extLst>
              </a:tr>
              <a:tr h="370840">
                <a:tc>
                  <a:txBody>
                    <a:bodyPr/>
                    <a:lstStyle/>
                    <a:p>
                      <a:r>
                        <a:rPr lang="en-US" sz="1000"/>
                        <a:t>Juli Serpille</a:t>
                      </a:r>
                      <a:endParaRPr lang="en-US" sz="1000"/>
                    </a:p>
                  </a:txBody>
                  <a:tcPr/>
                </a:tc>
                <a:tc>
                  <a:txBody>
                    <a:bodyPr/>
                    <a:lstStyle/>
                    <a:p>
                      <a:r>
                        <a:rPr lang="en-US" sz="1000"/>
                        <a:t>Pablo Javkin (3)</a:t>
                      </a:r>
                      <a:endParaRPr lang="en-US" sz="1000"/>
                    </a:p>
                  </a:txBody>
                  <a:tcPr/>
                </a:tc>
                <a:tc>
                  <a:txBody>
                    <a:bodyPr/>
                    <a:lstStyle/>
                    <a:p>
                      <a:r>
                        <a:rPr lang="en-US" sz="1000"/>
                        <a:t>0</a:t>
                      </a:r>
                      <a:endParaRPr lang="en-US" sz="1000"/>
                    </a:p>
                  </a:txBody>
                  <a:tcPr/>
                </a:tc>
                <a:tc>
                  <a:txBody>
                    <a:bodyPr/>
                    <a:lstStyle/>
                    <a:p>
                      <a:r>
                        <a:rPr lang="en-US" sz="1000"/>
                        <a:t>3</a:t>
                      </a:r>
                      <a:endParaRPr lang="en-US" sz="1000"/>
                    </a:p>
                  </a:txBody>
                  <a:tcPr/>
                </a:tc>
                <a:tc>
                  <a:txBody>
                    <a:bodyPr/>
                    <a:lstStyle/>
                    <a:p>
                      <a:r>
                        <a:rPr lang="en-US" sz="1000"/>
                        <a:t>3</a:t>
                      </a:r>
                      <a:endParaRPr lang="en-US" sz="1000"/>
                    </a:p>
                  </a:txBody>
                  <a:tcPr/>
                </a:tc>
                <a:extLst>
                  <a:ext uri="{0D108BD9-81ED-4DB2-BD59-A6C34878D82A}">
                    <a16:rowId xmlns:a16="http://schemas.microsoft.com/office/drawing/2014/main" val="2685029411"/>
                  </a:ext>
                </a:extLst>
              </a:tr>
              <a:tr h="370840">
                <a:tc>
                  <a:txBody>
                    <a:bodyPr/>
                    <a:lstStyle/>
                    <a:p>
                      <a:r>
                        <a:rPr lang="en-US" sz="1000"/>
                        <a:t>Rolando Maggi</a:t>
                      </a:r>
                      <a:endParaRPr lang="en-US" sz="1000"/>
                    </a:p>
                  </a:txBody>
                  <a:tcPr/>
                </a:tc>
                <a:tc>
                  <a:txBody>
                    <a:bodyPr/>
                    <a:lstStyle/>
                    <a:p>
                      <a:r>
                        <a:rPr lang="en-US" sz="1000"/>
                        <a:t>Pablo Javkin (3)</a:t>
                      </a:r>
                      <a:endParaRPr lang="en-US" sz="1000"/>
                    </a:p>
                  </a:txBody>
                  <a:tcPr/>
                </a:tc>
                <a:tc>
                  <a:txBody>
                    <a:bodyPr/>
                    <a:lstStyle/>
                    <a:p>
                      <a:r>
                        <a:rPr lang="en-US" sz="1000"/>
                        <a:t>0</a:t>
                      </a:r>
                      <a:endParaRPr lang="en-US" sz="1000"/>
                    </a:p>
                  </a:txBody>
                  <a:tcPr/>
                </a:tc>
                <a:tc>
                  <a:txBody>
                    <a:bodyPr/>
                    <a:lstStyle/>
                    <a:p>
                      <a:r>
                        <a:rPr lang="en-US" sz="1000"/>
                        <a:t>3</a:t>
                      </a:r>
                      <a:endParaRPr lang="en-US" sz="1000"/>
                    </a:p>
                  </a:txBody>
                  <a:tcPr/>
                </a:tc>
                <a:tc>
                  <a:txBody>
                    <a:bodyPr/>
                    <a:lstStyle/>
                    <a:p>
                      <a:r>
                        <a:rPr lang="en-US" sz="1000"/>
                        <a:t>3</a:t>
                      </a:r>
                      <a:endParaRPr lang="en-US" sz="1000"/>
                    </a:p>
                  </a:txBody>
                  <a:tcPr/>
                </a:tc>
                <a:extLst>
                  <a:ext uri="{0D108BD9-81ED-4DB2-BD59-A6C34878D82A}">
                    <a16:rowId xmlns:a16="http://schemas.microsoft.com/office/drawing/2014/main" val="79013742"/>
                  </a:ext>
                </a:extLst>
              </a:tr>
              <a:tr h="370840">
                <a:tc>
                  <a:txBody>
                    <a:bodyPr/>
                    <a:lstStyle/>
                    <a:p>
                      <a:r>
                        <a:rPr lang="en-US" sz="1000"/>
                        <a:t>Daniel Coppo</a:t>
                      </a:r>
                      <a:endParaRPr lang="en-US" sz="1000"/>
                    </a:p>
                  </a:txBody>
                  <a:tcPr/>
                </a:tc>
                <a:tc>
                  <a:txBody>
                    <a:bodyPr/>
                    <a:lstStyle/>
                    <a:p>
                      <a:r>
                        <a:rPr lang="en-US" sz="1000"/>
                        <a:t>Pablo Javkin (3)</a:t>
                      </a:r>
                      <a:endParaRPr lang="en-US" sz="1000"/>
                    </a:p>
                  </a:txBody>
                  <a:tcPr/>
                </a:tc>
                <a:tc>
                  <a:txBody>
                    <a:bodyPr/>
                    <a:lstStyle/>
                    <a:p>
                      <a:r>
                        <a:rPr lang="en-US" sz="1000"/>
                        <a:t>0</a:t>
                      </a:r>
                      <a:endParaRPr lang="en-US" sz="1000"/>
                    </a:p>
                  </a:txBody>
                  <a:tcPr/>
                </a:tc>
                <a:tc>
                  <a:txBody>
                    <a:bodyPr/>
                    <a:lstStyle/>
                    <a:p>
                      <a:r>
                        <a:rPr lang="en-US" sz="1000"/>
                        <a:t>3</a:t>
                      </a:r>
                      <a:endParaRPr lang="en-US" sz="1000"/>
                    </a:p>
                  </a:txBody>
                  <a:tcPr/>
                </a:tc>
                <a:tc>
                  <a:txBody>
                    <a:bodyPr/>
                    <a:lstStyle/>
                    <a:p>
                      <a:r>
                        <a:rPr lang="en-US" sz="1000"/>
                        <a:t>3</a:t>
                      </a:r>
                      <a:endParaRPr lang="en-US" sz="1000"/>
                    </a:p>
                  </a:txBody>
                  <a:tcPr/>
                </a:tc>
                <a:extLst>
                  <a:ext uri="{0D108BD9-81ED-4DB2-BD59-A6C34878D82A}">
                    <a16:rowId xmlns:a16="http://schemas.microsoft.com/office/drawing/2014/main" val="209270153"/>
                  </a:ext>
                </a:extLst>
              </a:tr>
              <a:tr h="370840">
                <a:tc>
                  <a:txBody>
                    <a:bodyPr/>
                    <a:lstStyle/>
                    <a:p>
                      <a:r>
                        <a:rPr lang="en-US" sz="1000"/>
                        <a:t>Silvia Sanjuan</a:t>
                      </a:r>
                      <a:endParaRPr lang="en-US" sz="1000"/>
                    </a:p>
                  </a:txBody>
                  <a:tcPr/>
                </a:tc>
                <a:tc>
                  <a:txBody>
                    <a:bodyPr/>
                    <a:lstStyle/>
                    <a:p>
                      <a:r>
                        <a:rPr lang="en-US" sz="1000"/>
                        <a:t>Pablo Javkin (3)</a:t>
                      </a:r>
                      <a:endParaRPr lang="en-US" sz="1000"/>
                    </a:p>
                  </a:txBody>
                  <a:tcPr/>
                </a:tc>
                <a:tc>
                  <a:txBody>
                    <a:bodyPr/>
                    <a:lstStyle/>
                    <a:p>
                      <a:r>
                        <a:rPr lang="en-US" sz="1000"/>
                        <a:t>0</a:t>
                      </a:r>
                      <a:endParaRPr lang="en-US" sz="1000"/>
                    </a:p>
                  </a:txBody>
                  <a:tcPr/>
                </a:tc>
                <a:tc>
                  <a:txBody>
                    <a:bodyPr/>
                    <a:lstStyle/>
                    <a:p>
                      <a:r>
                        <a:rPr lang="en-US" sz="1000"/>
                        <a:t>3</a:t>
                      </a:r>
                      <a:endParaRPr lang="en-US" sz="1000"/>
                    </a:p>
                  </a:txBody>
                  <a:tcPr/>
                </a:tc>
                <a:tc>
                  <a:txBody>
                    <a:bodyPr/>
                    <a:lstStyle/>
                    <a:p>
                      <a:r>
                        <a:rPr lang="en-US" sz="1000"/>
                        <a:t>3</a:t>
                      </a:r>
                      <a:endParaRPr lang="en-US" sz="1000"/>
                    </a:p>
                  </a:txBody>
                  <a:tcPr/>
                </a:tc>
                <a:extLst>
                  <a:ext uri="{0D108BD9-81ED-4DB2-BD59-A6C34878D82A}">
                    <a16:rowId xmlns:a16="http://schemas.microsoft.com/office/drawing/2014/main" val="88230046"/>
                  </a:ext>
                </a:extLst>
              </a:tr>
              <a:tr h="370840">
                <a:tc>
                  <a:txBody>
                    <a:bodyPr/>
                    <a:lstStyle/>
                    <a:p>
                      <a:r>
                        <a:rPr lang="en-US" sz="1000"/>
                        <a:t>Beatriz Lucia Gagliardi</a:t>
                      </a:r>
                      <a:endParaRPr lang="en-US" sz="1000"/>
                    </a:p>
                  </a:txBody>
                  <a:tcPr/>
                </a:tc>
                <a:tc>
                  <a:txBody>
                    <a:bodyPr/>
                    <a:lstStyle/>
                    <a:p>
                      <a:r>
                        <a:rPr lang="en-US" sz="1000"/>
                        <a:t>Pablo Javkin (2)</a:t>
                      </a:r>
                      <a:endParaRPr lang="en-US" sz="1000"/>
                    </a:p>
                  </a:txBody>
                  <a:tcPr/>
                </a:tc>
                <a:tc>
                  <a:txBody>
                    <a:bodyPr/>
                    <a:lstStyle/>
                    <a:p>
                      <a:r>
                        <a:rPr lang="en-US" sz="1000"/>
                        <a:t>0</a:t>
                      </a:r>
                      <a:endParaRPr lang="en-US" sz="1000"/>
                    </a:p>
                  </a:txBody>
                  <a:tcPr/>
                </a:tc>
                <a:tc>
                  <a:txBody>
                    <a:bodyPr/>
                    <a:lstStyle/>
                    <a:p>
                      <a:r>
                        <a:rPr lang="en-US" sz="1000"/>
                        <a:t>2</a:t>
                      </a:r>
                      <a:endParaRPr lang="en-US" sz="1000"/>
                    </a:p>
                  </a:txBody>
                  <a:tcPr/>
                </a:tc>
                <a:tc>
                  <a:txBody>
                    <a:bodyPr/>
                    <a:lstStyle/>
                    <a:p>
                      <a:r>
                        <a:rPr lang="en-US" sz="1000"/>
                        <a:t>2</a:t>
                      </a:r>
                      <a:endParaRPr lang="en-US" sz="1000"/>
                    </a:p>
                  </a:txBody>
                  <a:tcPr/>
                </a:tc>
                <a:extLst>
                  <a:ext uri="{0D108BD9-81ED-4DB2-BD59-A6C34878D82A}">
                    <a16:rowId xmlns:a16="http://schemas.microsoft.com/office/drawing/2014/main" val="2889930940"/>
                  </a:ext>
                </a:extLst>
              </a:tr>
              <a:tr h="370840">
                <a:tc>
                  <a:txBody>
                    <a:bodyPr/>
                    <a:lstStyle/>
                    <a:p>
                      <a:r>
                        <a:rPr lang="en-US" sz="1000"/>
                        <a:t>Susana Fernandez</a:t>
                      </a:r>
                      <a:endParaRPr lang="en-US" sz="1000"/>
                    </a:p>
                  </a:txBody>
                  <a:tcPr/>
                </a:tc>
                <a:tc>
                  <a:txBody>
                    <a:bodyPr/>
                    <a:lstStyle/>
                    <a:p>
                      <a:r>
                        <a:rPr lang="en-US" sz="1000"/>
                        <a:t>Pablo Javkin (2)</a:t>
                      </a:r>
                      <a:endParaRPr lang="en-US" sz="1000"/>
                    </a:p>
                  </a:txBody>
                  <a:tcPr/>
                </a:tc>
                <a:tc>
                  <a:txBody>
                    <a:bodyPr/>
                    <a:lstStyle/>
                    <a:p>
                      <a:r>
                        <a:rPr lang="en-US" sz="1000"/>
                        <a:t>0</a:t>
                      </a:r>
                      <a:endParaRPr lang="en-US" sz="1000"/>
                    </a:p>
                  </a:txBody>
                  <a:tcPr/>
                </a:tc>
                <a:tc>
                  <a:txBody>
                    <a:bodyPr/>
                    <a:lstStyle/>
                    <a:p>
                      <a:r>
                        <a:rPr lang="en-US" sz="1000"/>
                        <a:t>2</a:t>
                      </a:r>
                      <a:endParaRPr lang="en-US" sz="1000"/>
                    </a:p>
                  </a:txBody>
                  <a:tcPr/>
                </a:tc>
                <a:tc>
                  <a:txBody>
                    <a:bodyPr/>
                    <a:lstStyle/>
                    <a:p>
                      <a:r>
                        <a:rPr lang="en-US" sz="1000"/>
                        <a:t>2</a:t>
                      </a:r>
                      <a:endParaRPr lang="en-US" sz="1000"/>
                    </a:p>
                  </a:txBody>
                  <a:tcPr/>
                </a:tc>
                <a:extLst>
                  <a:ext uri="{0D108BD9-81ED-4DB2-BD59-A6C34878D82A}">
                    <a16:rowId xmlns:a16="http://schemas.microsoft.com/office/drawing/2014/main" val="413856619"/>
                  </a:ext>
                </a:extLst>
              </a:tr>
              <a:tr h="370840">
                <a:tc>
                  <a:txBody>
                    <a:bodyPr/>
                    <a:lstStyle/>
                    <a:p>
                      <a:r>
                        <a:rPr lang="en-US" sz="1000"/>
                        <a:t>Carlos Sesan</a:t>
                      </a:r>
                      <a:endParaRPr lang="en-US" sz="1000"/>
                    </a:p>
                  </a:txBody>
                  <a:tcPr/>
                </a:tc>
                <a:tc>
                  <a:txBody>
                    <a:bodyPr/>
                    <a:lstStyle/>
                    <a:p>
                      <a:r>
                        <a:rPr lang="en-US" sz="1000"/>
                        <a:t>Pablo Javkin (2)</a:t>
                      </a:r>
                      <a:endParaRPr lang="en-US" sz="1000"/>
                    </a:p>
                  </a:txBody>
                  <a:tcPr/>
                </a:tc>
                <a:tc>
                  <a:txBody>
                    <a:bodyPr/>
                    <a:lstStyle/>
                    <a:p>
                      <a:r>
                        <a:rPr lang="en-US" sz="1000"/>
                        <a:t>0</a:t>
                      </a:r>
                      <a:endParaRPr lang="en-US" sz="1000"/>
                    </a:p>
                  </a:txBody>
                  <a:tcPr/>
                </a:tc>
                <a:tc>
                  <a:txBody>
                    <a:bodyPr/>
                    <a:lstStyle/>
                    <a:p>
                      <a:r>
                        <a:rPr lang="en-US" sz="1000"/>
                        <a:t>2</a:t>
                      </a:r>
                      <a:endParaRPr lang="en-US" sz="1000"/>
                    </a:p>
                  </a:txBody>
                  <a:tcPr/>
                </a:tc>
                <a:tc>
                  <a:txBody>
                    <a:bodyPr/>
                    <a:lstStyle/>
                    <a:p>
                      <a:r>
                        <a:rPr lang="en-US" sz="1000"/>
                        <a:t>2</a:t>
                      </a:r>
                      <a:endParaRPr lang="en-US" sz="1000"/>
                    </a:p>
                  </a:txBody>
                  <a:tcPr/>
                </a:tc>
                <a:extLst>
                  <a:ext uri="{0D108BD9-81ED-4DB2-BD59-A6C34878D82A}">
                    <a16:rowId xmlns:a16="http://schemas.microsoft.com/office/drawing/2014/main" val="2163966655"/>
                  </a:ext>
                </a:extLst>
              </a:tr>
            </a:tbl>
          </a:graphicData>
        </a:graphic>
      </p:graphicFrame>
      <p:sp>
        <p:nvSpPr>
          <p:cNvPr id="4" name="Text Placeholder 3"/>
          <p:cNvSpPr>
            <a:spLocks noGrp="1"/>
          </p:cNvSpPr>
          <p:nvPr>
            <p:ph type="body" sz="quarter" idx="14"/>
          </p:nvPr>
        </p:nvSpPr>
        <p:spPr/>
        <p:txBody>
          <a:bodyPr/>
          <a:lstStyle/>
          <a:p>
            <a:r>
              <a:rPr lang="en-US"/>
              <a:t>12/01/2016 - 12/31/2016</a:t>
            </a:r>
            <a:endParaRPr lang="en-US"/>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558104252"/>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Key Influencers - 2 of 2</a:t>
            </a:r>
            <a:endParaRPr lang="en-US"/>
          </a:p>
        </p:txBody>
      </p:sp>
      <p:graphicFrame>
        <p:nvGraphicFramePr>
          <p:cNvPr id="6" name="Table Placeholder 5"/>
          <p:cNvGraphicFramePr>
            <a:graphicFrameLocks noGrp="1"/>
          </p:cNvGraphicFramePr>
          <p:nvPr>
            <p:ph type="tbl" sz="quarter" idx="13"/>
            <p:extLst>
              <p:ext uri="{D42A27DB-BD31-4B8C-83A1-F6EECF244321}">
                <p14:modId xmlns:p14="http://schemas.microsoft.com/office/powerpoint/2010/main" val="235911607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4070641552"/>
                    </a:ext>
                  </a:extLst>
                </a:gridCol>
                <a:gridCol w="2468880">
                  <a:extLst>
                    <a:ext uri="{9D8B030D-6E8A-4147-A177-3AD203B41FA5}">
                      <a16:colId xmlns:a16="http://schemas.microsoft.com/office/drawing/2014/main" val="1137955763"/>
                    </a:ext>
                  </a:extLst>
                </a:gridCol>
                <a:gridCol w="822960">
                  <a:extLst>
                    <a:ext uri="{9D8B030D-6E8A-4147-A177-3AD203B41FA5}">
                      <a16:colId xmlns:a16="http://schemas.microsoft.com/office/drawing/2014/main" val="2844908710"/>
                    </a:ext>
                  </a:extLst>
                </a:gridCol>
                <a:gridCol w="822960">
                  <a:extLst>
                    <a:ext uri="{9D8B030D-6E8A-4147-A177-3AD203B41FA5}">
                      <a16:colId xmlns:a16="http://schemas.microsoft.com/office/drawing/2014/main" val="727855814"/>
                    </a:ext>
                  </a:extLst>
                </a:gridCol>
                <a:gridCol w="822960">
                  <a:extLst>
                    <a:ext uri="{9D8B030D-6E8A-4147-A177-3AD203B41FA5}">
                      <a16:colId xmlns:a16="http://schemas.microsoft.com/office/drawing/2014/main" val="754331538"/>
                    </a:ext>
                  </a:extLst>
                </a:gridCol>
              </a:tblGrid>
              <a:tr h="370840">
                <a:tc>
                  <a:txBody>
                    <a:bodyPr/>
                    <a:lstStyle/>
                    <a:p>
                      <a:r>
                        <a:rPr lang="en-US" sz="1000"/>
                        <a:t>Name</a:t>
                      </a:r>
                      <a:endParaRPr lang="en-US" sz="1000"/>
                    </a:p>
                  </a:txBody>
                  <a:tcPr/>
                </a:tc>
                <a:tc>
                  <a:txBody>
                    <a:bodyPr/>
                    <a:lstStyle/>
                    <a:p>
                      <a:r>
                        <a:rPr lang="en-US" sz="1000"/>
                        <a:t>On Pages</a:t>
                      </a:r>
                      <a:endParaRPr lang="en-US" sz="1000"/>
                    </a:p>
                  </a:txBody>
                  <a:tcPr/>
                </a:tc>
                <a:tc>
                  <a:txBody>
                    <a:bodyPr/>
                    <a:lstStyle/>
                    <a:p>
                      <a:r>
                        <a:rPr lang="en-US" sz="1000"/>
                        <a:t>Posts</a:t>
                      </a:r>
                      <a:endParaRPr lang="en-US" sz="1000"/>
                    </a:p>
                  </a:txBody>
                  <a:tcPr/>
                </a:tc>
                <a:tc>
                  <a:txBody>
                    <a:bodyPr/>
                    <a:lstStyle/>
                    <a:p>
                      <a:r>
                        <a:rPr lang="en-US" sz="1000"/>
                        <a:t>Comments</a:t>
                      </a:r>
                      <a:endParaRPr lang="en-US" sz="1000"/>
                    </a:p>
                  </a:txBody>
                  <a:tcPr/>
                </a:tc>
                <a:tc>
                  <a:txBody>
                    <a:bodyPr/>
                    <a:lstStyle/>
                    <a:p>
                      <a:r>
                        <a:rPr lang="en-US" sz="1000"/>
                        <a:t>Total</a:t>
                      </a:r>
                      <a:endParaRPr lang="en-US" sz="1000"/>
                    </a:p>
                  </a:txBody>
                  <a:tcPr/>
                </a:tc>
                <a:extLst>
                  <a:ext uri="{0D108BD9-81ED-4DB2-BD59-A6C34878D82A}">
                    <a16:rowId xmlns:a16="http://schemas.microsoft.com/office/drawing/2014/main" val="972320527"/>
                  </a:ext>
                </a:extLst>
              </a:tr>
              <a:tr h="370840">
                <a:tc>
                  <a:txBody>
                    <a:bodyPr/>
                    <a:lstStyle/>
                    <a:p>
                      <a:r>
                        <a:rPr lang="en-US" sz="1000"/>
                        <a:t>Monica Fabiana Espinoza</a:t>
                      </a:r>
                      <a:endParaRPr lang="en-US" sz="1000"/>
                    </a:p>
                  </a:txBody>
                  <a:tcPr/>
                </a:tc>
                <a:tc>
                  <a:txBody>
                    <a:bodyPr/>
                    <a:lstStyle/>
                    <a:p>
                      <a:r>
                        <a:rPr lang="en-US" sz="1000"/>
                        <a:t>Pablo Javkin (2)</a:t>
                      </a:r>
                      <a:endParaRPr lang="en-US" sz="1000"/>
                    </a:p>
                  </a:txBody>
                  <a:tcPr/>
                </a:tc>
                <a:tc>
                  <a:txBody>
                    <a:bodyPr/>
                    <a:lstStyle/>
                    <a:p>
                      <a:r>
                        <a:rPr lang="en-US" sz="1000"/>
                        <a:t>0</a:t>
                      </a:r>
                      <a:endParaRPr lang="en-US" sz="1000"/>
                    </a:p>
                  </a:txBody>
                  <a:tcPr/>
                </a:tc>
                <a:tc>
                  <a:txBody>
                    <a:bodyPr/>
                    <a:lstStyle/>
                    <a:p>
                      <a:r>
                        <a:rPr lang="en-US" sz="1000"/>
                        <a:t>2</a:t>
                      </a:r>
                      <a:endParaRPr lang="en-US" sz="1000"/>
                    </a:p>
                  </a:txBody>
                  <a:tcPr/>
                </a:tc>
                <a:tc>
                  <a:txBody>
                    <a:bodyPr/>
                    <a:lstStyle/>
                    <a:p>
                      <a:r>
                        <a:rPr lang="en-US" sz="1000"/>
                        <a:t>2</a:t>
                      </a:r>
                      <a:endParaRPr lang="en-US" sz="1000"/>
                    </a:p>
                  </a:txBody>
                  <a:tcPr/>
                </a:tc>
                <a:extLst>
                  <a:ext uri="{0D108BD9-81ED-4DB2-BD59-A6C34878D82A}">
                    <a16:rowId xmlns:a16="http://schemas.microsoft.com/office/drawing/2014/main" val="1773505288"/>
                  </a:ext>
                </a:extLst>
              </a:tr>
              <a:tr h="370840">
                <a:tc>
                  <a:txBody>
                    <a:bodyPr/>
                    <a:lstStyle/>
                    <a:p>
                      <a:r>
                        <a:rPr lang="en-US" sz="1000"/>
                        <a:t>Viviana Buontempo</a:t>
                      </a:r>
                      <a:endParaRPr lang="en-US" sz="1000"/>
                    </a:p>
                  </a:txBody>
                  <a:tcPr/>
                </a:tc>
                <a:tc>
                  <a:txBody>
                    <a:bodyPr/>
                    <a:lstStyle/>
                    <a:p>
                      <a:r>
                        <a:rPr lang="en-US" sz="1000"/>
                        <a:t>Pablo Javkin (2)</a:t>
                      </a:r>
                      <a:endParaRPr lang="en-US" sz="1000"/>
                    </a:p>
                  </a:txBody>
                  <a:tcPr/>
                </a:tc>
                <a:tc>
                  <a:txBody>
                    <a:bodyPr/>
                    <a:lstStyle/>
                    <a:p>
                      <a:r>
                        <a:rPr lang="en-US" sz="1000"/>
                        <a:t>0</a:t>
                      </a:r>
                      <a:endParaRPr lang="en-US" sz="1000"/>
                    </a:p>
                  </a:txBody>
                  <a:tcPr/>
                </a:tc>
                <a:tc>
                  <a:txBody>
                    <a:bodyPr/>
                    <a:lstStyle/>
                    <a:p>
                      <a:r>
                        <a:rPr lang="en-US" sz="1000"/>
                        <a:t>2</a:t>
                      </a:r>
                      <a:endParaRPr lang="en-US" sz="1000"/>
                    </a:p>
                  </a:txBody>
                  <a:tcPr/>
                </a:tc>
                <a:tc>
                  <a:txBody>
                    <a:bodyPr/>
                    <a:lstStyle/>
                    <a:p>
                      <a:r>
                        <a:rPr lang="en-US" sz="1000"/>
                        <a:t>2</a:t>
                      </a:r>
                      <a:endParaRPr lang="en-US" sz="1000"/>
                    </a:p>
                  </a:txBody>
                  <a:tcPr/>
                </a:tc>
                <a:extLst>
                  <a:ext uri="{0D108BD9-81ED-4DB2-BD59-A6C34878D82A}">
                    <a16:rowId xmlns:a16="http://schemas.microsoft.com/office/drawing/2014/main" val="1506626318"/>
                  </a:ext>
                </a:extLst>
              </a:tr>
              <a:tr h="370840">
                <a:tc>
                  <a:txBody>
                    <a:bodyPr/>
                    <a:lstStyle/>
                    <a:p>
                      <a:r>
                        <a:rPr lang="en-US" sz="1000"/>
                        <a:t>Maria Cuenca</a:t>
                      </a:r>
                      <a:endParaRPr lang="en-US" sz="1000"/>
                    </a:p>
                  </a:txBody>
                  <a:tcPr/>
                </a:tc>
                <a:tc>
                  <a:txBody>
                    <a:bodyPr/>
                    <a:lstStyle/>
                    <a:p>
                      <a:r>
                        <a:rPr lang="en-US" sz="1000"/>
                        <a:t>Pablo Javkin (2)</a:t>
                      </a:r>
                      <a:endParaRPr lang="en-US" sz="1000"/>
                    </a:p>
                  </a:txBody>
                  <a:tcPr/>
                </a:tc>
                <a:tc>
                  <a:txBody>
                    <a:bodyPr/>
                    <a:lstStyle/>
                    <a:p>
                      <a:r>
                        <a:rPr lang="en-US" sz="1000"/>
                        <a:t>0</a:t>
                      </a:r>
                      <a:endParaRPr lang="en-US" sz="1000"/>
                    </a:p>
                  </a:txBody>
                  <a:tcPr/>
                </a:tc>
                <a:tc>
                  <a:txBody>
                    <a:bodyPr/>
                    <a:lstStyle/>
                    <a:p>
                      <a:r>
                        <a:rPr lang="en-US" sz="1000"/>
                        <a:t>2</a:t>
                      </a:r>
                      <a:endParaRPr lang="en-US" sz="1000"/>
                    </a:p>
                  </a:txBody>
                  <a:tcPr/>
                </a:tc>
                <a:tc>
                  <a:txBody>
                    <a:bodyPr/>
                    <a:lstStyle/>
                    <a:p>
                      <a:r>
                        <a:rPr lang="en-US" sz="1000"/>
                        <a:t>2</a:t>
                      </a:r>
                      <a:endParaRPr lang="en-US" sz="1000"/>
                    </a:p>
                  </a:txBody>
                  <a:tcPr/>
                </a:tc>
                <a:extLst>
                  <a:ext uri="{0D108BD9-81ED-4DB2-BD59-A6C34878D82A}">
                    <a16:rowId xmlns:a16="http://schemas.microsoft.com/office/drawing/2014/main" val="517120330"/>
                  </a:ext>
                </a:extLst>
              </a:tr>
              <a:tr h="370840">
                <a:tc>
                  <a:txBody>
                    <a:bodyPr/>
                    <a:lstStyle/>
                    <a:p>
                      <a:r>
                        <a:rPr lang="en-US" sz="1000"/>
                        <a:t>Raul H. Albarracin</a:t>
                      </a:r>
                      <a:endParaRPr lang="en-US" sz="1000"/>
                    </a:p>
                  </a:txBody>
                  <a:tcPr/>
                </a:tc>
                <a:tc>
                  <a:txBody>
                    <a:bodyPr/>
                    <a:lstStyle/>
                    <a:p>
                      <a:r>
                        <a:rPr lang="en-US" sz="1000"/>
                        <a:t>Pablo Javkin (2)</a:t>
                      </a:r>
                      <a:endParaRPr lang="en-US" sz="1000"/>
                    </a:p>
                  </a:txBody>
                  <a:tcPr/>
                </a:tc>
                <a:tc>
                  <a:txBody>
                    <a:bodyPr/>
                    <a:lstStyle/>
                    <a:p>
                      <a:r>
                        <a:rPr lang="en-US" sz="1000"/>
                        <a:t>0</a:t>
                      </a:r>
                      <a:endParaRPr lang="en-US" sz="1000"/>
                    </a:p>
                  </a:txBody>
                  <a:tcPr/>
                </a:tc>
                <a:tc>
                  <a:txBody>
                    <a:bodyPr/>
                    <a:lstStyle/>
                    <a:p>
                      <a:r>
                        <a:rPr lang="en-US" sz="1000"/>
                        <a:t>2</a:t>
                      </a:r>
                      <a:endParaRPr lang="en-US" sz="1000"/>
                    </a:p>
                  </a:txBody>
                  <a:tcPr/>
                </a:tc>
                <a:tc>
                  <a:txBody>
                    <a:bodyPr/>
                    <a:lstStyle/>
                    <a:p>
                      <a:r>
                        <a:rPr lang="en-US" sz="1000"/>
                        <a:t>2</a:t>
                      </a:r>
                      <a:endParaRPr lang="en-US" sz="1000"/>
                    </a:p>
                  </a:txBody>
                  <a:tcPr/>
                </a:tc>
                <a:extLst>
                  <a:ext uri="{0D108BD9-81ED-4DB2-BD59-A6C34878D82A}">
                    <a16:rowId xmlns:a16="http://schemas.microsoft.com/office/drawing/2014/main" val="2378997790"/>
                  </a:ext>
                </a:extLst>
              </a:tr>
              <a:tr h="370840">
                <a:tc>
                  <a:txBody>
                    <a:bodyPr/>
                    <a:lstStyle/>
                    <a:p>
                      <a:r>
                        <a:rPr lang="en-US" sz="1000"/>
                        <a:t>Rosario Denuncia</a:t>
                      </a:r>
                      <a:endParaRPr lang="en-US" sz="1000"/>
                    </a:p>
                  </a:txBody>
                  <a:tcPr/>
                </a:tc>
                <a:tc>
                  <a:txBody>
                    <a:bodyPr/>
                    <a:lstStyle/>
                    <a:p>
                      <a:r>
                        <a:rPr lang="en-US" sz="1000"/>
                        <a:t>Pablo Javkin (2)</a:t>
                      </a:r>
                      <a:endParaRPr lang="en-US" sz="1000"/>
                    </a:p>
                  </a:txBody>
                  <a:tcPr/>
                </a:tc>
                <a:tc>
                  <a:txBody>
                    <a:bodyPr/>
                    <a:lstStyle/>
                    <a:p>
                      <a:r>
                        <a:rPr lang="en-US" sz="1000"/>
                        <a:t>2</a:t>
                      </a:r>
                      <a:endParaRPr lang="en-US" sz="1000"/>
                    </a:p>
                  </a:txBody>
                  <a:tcPr/>
                </a:tc>
                <a:tc>
                  <a:txBody>
                    <a:bodyPr/>
                    <a:lstStyle/>
                    <a:p>
                      <a:r>
                        <a:rPr lang="en-US" sz="1000"/>
                        <a:t>0</a:t>
                      </a:r>
                      <a:endParaRPr lang="en-US" sz="1000"/>
                    </a:p>
                  </a:txBody>
                  <a:tcPr/>
                </a:tc>
                <a:tc>
                  <a:txBody>
                    <a:bodyPr/>
                    <a:lstStyle/>
                    <a:p>
                      <a:r>
                        <a:rPr lang="en-US" sz="1000"/>
                        <a:t>2</a:t>
                      </a:r>
                      <a:endParaRPr lang="en-US" sz="1000"/>
                    </a:p>
                  </a:txBody>
                  <a:tcPr/>
                </a:tc>
                <a:extLst>
                  <a:ext uri="{0D108BD9-81ED-4DB2-BD59-A6C34878D82A}">
                    <a16:rowId xmlns:a16="http://schemas.microsoft.com/office/drawing/2014/main" val="1666705576"/>
                  </a:ext>
                </a:extLst>
              </a:tr>
            </a:tbl>
          </a:graphicData>
        </a:graphic>
      </p:graphicFrame>
      <p:sp>
        <p:nvSpPr>
          <p:cNvPr id="4" name="Text Placeholder 3"/>
          <p:cNvSpPr>
            <a:spLocks noGrp="1"/>
          </p:cNvSpPr>
          <p:nvPr>
            <p:ph type="body" sz="quarter" idx="14"/>
          </p:nvPr>
        </p:nvSpPr>
        <p:spPr/>
        <p:txBody>
          <a:bodyPr/>
          <a:lstStyle/>
          <a:p>
            <a:r>
              <a:rPr lang="en-US"/>
              <a:t>12/01/2016 - 12/31/2016</a:t>
            </a:r>
            <a:endParaRPr lang="en-US"/>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372507047"/>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0</TotalTime>
  <Words>775</Words>
  <Application>Microsoft Office PowerPoint</Application>
  <PresentationFormat>On-screen Show (4:3)</PresentationFormat>
  <Paragraphs>401</Paragraphs>
  <Slides>21</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21</vt:i4>
      </vt:variant>
    </vt:vector>
  </HeadingPairs>
  <TitlesOfParts>
    <vt:vector size="24" baseType="lpstr">
      <vt:lpstr>Arial</vt:lpstr>
      <vt:lpstr>Calibri</vt:lpstr>
      <vt:lpstr>quintly_template</vt:lpstr>
      <vt:lpstr>Reporte Facebook</vt:lpstr>
      <vt:lpstr>Key Metrics Table</vt:lpstr>
      <vt:lpstr>Fans Total</vt:lpstr>
      <vt:lpstr>Key Metrics Radar</vt:lpstr>
      <vt:lpstr>Fans Change</vt:lpstr>
      <vt:lpstr>Fans Change Per Weekday</vt:lpstr>
      <vt:lpstr>Own Posts</vt:lpstr>
      <vt:lpstr>Own Posts By Weekday</vt:lpstr>
      <vt:lpstr>Interaction Rate By Weekday</vt:lpstr>
      <vt:lpstr>Own Posts By Hour</vt:lpstr>
      <vt:lpstr>Interaction Rate By Hour</vt:lpstr>
      <vt:lpstr>Interactions Distribution</vt:lpstr>
      <vt:lpstr>Response Times</vt:lpstr>
      <vt:lpstr>Own Posts Table - 1 of 3</vt:lpstr>
      <vt:lpstr>Own Posts Table - 2 of 3</vt:lpstr>
      <vt:lpstr>Own Posts Table - 3 of 3</vt:lpstr>
      <vt:lpstr>Post Type Distribution</vt:lpstr>
      <vt:lpstr>Interaction Rate By Post Type</vt:lpstr>
      <vt:lpstr>Questions Table</vt:lpstr>
      <vt:lpstr>Key Influencers - 1 of 2</vt:lpstr>
      <vt:lpstr>Key Influencers - 2 of 2</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Reporte Facebook</dc:title>
  <dc:creator>Administrator</dc:creator>
  <cp:lastModifiedBy>Administrator</cp:lastModifiedBy>
  <cp:revision>1</cp:revision>
  <dcterms:created xsi:type="dcterms:W3CDTF">2016-12-31T07:21:54Z</dcterms:created>
  <dcterms:modified xsi:type="dcterms:W3CDTF">2016-12-31T07:22:46Z</dcterms:modified>
</cp:coreProperties>
</file>