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24798</c:v>
                </c:pt>
                <c:pt idx="1">
                  <c:v>24798</c:v>
                </c:pt>
                <c:pt idx="2">
                  <c:v>24805</c:v>
                </c:pt>
                <c:pt idx="3">
                  <c:v>24808</c:v>
                </c:pt>
                <c:pt idx="4">
                  <c:v>24808</c:v>
                </c:pt>
                <c:pt idx="5">
                  <c:v>24811</c:v>
                </c:pt>
                <c:pt idx="6">
                  <c:v>24817</c:v>
                </c:pt>
                <c:pt idx="7">
                  <c:v>24827</c:v>
                </c:pt>
                <c:pt idx="8">
                  <c:v>24835</c:v>
                </c:pt>
                <c:pt idx="9">
                  <c:v>24842</c:v>
                </c:pt>
                <c:pt idx="10">
                  <c:v>24851</c:v>
                </c:pt>
                <c:pt idx="11">
                  <c:v>24856</c:v>
                </c:pt>
                <c:pt idx="12">
                  <c:v>24865</c:v>
                </c:pt>
                <c:pt idx="13">
                  <c:v>24877</c:v>
                </c:pt>
                <c:pt idx="14">
                  <c:v>24892</c:v>
                </c:pt>
                <c:pt idx="15">
                  <c:v>24896</c:v>
                </c:pt>
                <c:pt idx="16">
                  <c:v>24902</c:v>
                </c:pt>
                <c:pt idx="17">
                  <c:v>24912</c:v>
                </c:pt>
                <c:pt idx="18">
                  <c:v>24922</c:v>
                </c:pt>
                <c:pt idx="19">
                  <c:v>24932</c:v>
                </c:pt>
                <c:pt idx="20">
                  <c:v>24942</c:v>
                </c:pt>
                <c:pt idx="21">
                  <c:v>24960</c:v>
                </c:pt>
                <c:pt idx="22">
                  <c:v>24974</c:v>
                </c:pt>
                <c:pt idx="23">
                  <c:v>24981</c:v>
                </c:pt>
                <c:pt idx="24">
                  <c:v>24988</c:v>
                </c:pt>
                <c:pt idx="25">
                  <c:v>24995</c:v>
                </c:pt>
                <c:pt idx="26">
                  <c:v>25007</c:v>
                </c:pt>
                <c:pt idx="27">
                  <c:v>25015</c:v>
                </c:pt>
                <c:pt idx="28">
                  <c:v>25021</c:v>
                </c:pt>
                <c:pt idx="29">
                  <c:v>25028</c:v>
                </c:pt>
                <c:pt idx="30">
                  <c:v>25029</c:v>
                </c:pt>
              </c:numCache>
            </c:numRef>
          </c:val>
          <c:smooth val="0"/>
          <c:extLst>
            <c:ext xmlns:c16="http://schemas.microsoft.com/office/drawing/2014/chart" uri="{C3380CC4-5D6E-409C-BE32-E72D297353CC}">
              <c16:uniqueId val="{00000000-98BC-4F33-B7F5-B6CFC56ED44E}"/>
            </c:ext>
          </c:extLst>
        </c:ser>
        <c:dLbls>
          <c:showLegendKey val="0"/>
          <c:showVal val="0"/>
          <c:showCatName val="0"/>
          <c:showSerName val="0"/>
          <c:showPercent val="0"/>
          <c:showBubbleSize val="0"/>
        </c:dLbls>
        <c:smooth val="0"/>
        <c:axId val="242083864"/>
        <c:axId val="241176672"/>
      </c:lineChart>
      <c:catAx>
        <c:axId val="24208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76672"/>
        <c:crosses val="autoZero"/>
        <c:auto val="1"/>
        <c:lblAlgn val="ctr"/>
        <c:lblOffset val="100"/>
        <c:noMultiLvlLbl val="0"/>
      </c:catAx>
      <c:valAx>
        <c:axId val="24117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08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01BB-4FE9-8F0F-A0CB64C82683}"/>
            </c:ext>
          </c:extLst>
        </c:ser>
        <c:dLbls>
          <c:showLegendKey val="0"/>
          <c:showVal val="0"/>
          <c:showCatName val="0"/>
          <c:showSerName val="0"/>
          <c:showPercent val="0"/>
          <c:showBubbleSize val="0"/>
        </c:dLbls>
        <c:axId val="275196856"/>
        <c:axId val="275192920"/>
      </c:radarChart>
      <c:catAx>
        <c:axId val="27519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92920"/>
        <c:crosses val="autoZero"/>
        <c:auto val="1"/>
        <c:lblAlgn val="ctr"/>
        <c:lblOffset val="100"/>
        <c:noMultiLvlLbl val="0"/>
      </c:catAx>
      <c:valAx>
        <c:axId val="27519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9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6</c:v>
                </c:pt>
                <c:pt idx="1">
                  <c:v>0</c:v>
                </c:pt>
                <c:pt idx="2">
                  <c:v>7</c:v>
                </c:pt>
                <c:pt idx="3">
                  <c:v>3</c:v>
                </c:pt>
                <c:pt idx="4">
                  <c:v>0</c:v>
                </c:pt>
                <c:pt idx="5">
                  <c:v>3</c:v>
                </c:pt>
                <c:pt idx="6">
                  <c:v>6</c:v>
                </c:pt>
                <c:pt idx="7">
                  <c:v>10</c:v>
                </c:pt>
                <c:pt idx="8">
                  <c:v>8</c:v>
                </c:pt>
                <c:pt idx="9">
                  <c:v>7</c:v>
                </c:pt>
                <c:pt idx="10">
                  <c:v>9</c:v>
                </c:pt>
                <c:pt idx="11">
                  <c:v>5</c:v>
                </c:pt>
                <c:pt idx="12">
                  <c:v>9</c:v>
                </c:pt>
                <c:pt idx="13">
                  <c:v>12</c:v>
                </c:pt>
                <c:pt idx="14">
                  <c:v>15</c:v>
                </c:pt>
                <c:pt idx="15">
                  <c:v>4</c:v>
                </c:pt>
                <c:pt idx="16">
                  <c:v>6</c:v>
                </c:pt>
                <c:pt idx="17">
                  <c:v>10</c:v>
                </c:pt>
                <c:pt idx="18">
                  <c:v>10</c:v>
                </c:pt>
                <c:pt idx="19">
                  <c:v>10</c:v>
                </c:pt>
                <c:pt idx="20">
                  <c:v>10</c:v>
                </c:pt>
                <c:pt idx="21">
                  <c:v>18</c:v>
                </c:pt>
                <c:pt idx="22">
                  <c:v>14</c:v>
                </c:pt>
                <c:pt idx="23">
                  <c:v>7</c:v>
                </c:pt>
                <c:pt idx="24">
                  <c:v>7</c:v>
                </c:pt>
                <c:pt idx="25">
                  <c:v>7</c:v>
                </c:pt>
                <c:pt idx="26">
                  <c:v>12</c:v>
                </c:pt>
                <c:pt idx="27">
                  <c:v>8</c:v>
                </c:pt>
                <c:pt idx="28">
                  <c:v>6</c:v>
                </c:pt>
                <c:pt idx="29">
                  <c:v>7</c:v>
                </c:pt>
                <c:pt idx="30">
                  <c:v>1</c:v>
                </c:pt>
              </c:numCache>
            </c:numRef>
          </c:val>
          <c:smooth val="0"/>
          <c:extLst>
            <c:ext xmlns:c16="http://schemas.microsoft.com/office/drawing/2014/chart" uri="{C3380CC4-5D6E-409C-BE32-E72D297353CC}">
              <c16:uniqueId val="{00000000-2F1C-4BBB-BFE3-5F5B5353A358}"/>
            </c:ext>
          </c:extLst>
        </c:ser>
        <c:dLbls>
          <c:showLegendKey val="0"/>
          <c:showVal val="0"/>
          <c:showCatName val="0"/>
          <c:showSerName val="0"/>
          <c:showPercent val="0"/>
          <c:showBubbleSize val="0"/>
        </c:dLbls>
        <c:smooth val="0"/>
        <c:axId val="275619984"/>
        <c:axId val="275618344"/>
      </c:lineChart>
      <c:catAx>
        <c:axId val="27561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18344"/>
        <c:crosses val="autoZero"/>
        <c:auto val="1"/>
        <c:lblAlgn val="ctr"/>
        <c:lblOffset val="100"/>
        <c:noMultiLvlLbl val="0"/>
      </c:catAx>
      <c:valAx>
        <c:axId val="27561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1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9</c:v>
                </c:pt>
                <c:pt idx="2">
                  <c:v>9</c:v>
                </c:pt>
                <c:pt idx="3">
                  <c:v>11</c:v>
                </c:pt>
                <c:pt idx="4">
                  <c:v>7</c:v>
                </c:pt>
                <c:pt idx="5">
                  <c:v>6</c:v>
                </c:pt>
                <c:pt idx="6">
                  <c:v>7</c:v>
                </c:pt>
              </c:numCache>
            </c:numRef>
          </c:val>
          <c:extLst>
            <c:ext xmlns:c16="http://schemas.microsoft.com/office/drawing/2014/chart" uri="{C3380CC4-5D6E-409C-BE32-E72D297353CC}">
              <c16:uniqueId val="{00000000-B2AF-4B31-B4FD-39E2237F0438}"/>
            </c:ext>
          </c:extLst>
        </c:ser>
        <c:dLbls>
          <c:showLegendKey val="0"/>
          <c:showVal val="0"/>
          <c:showCatName val="0"/>
          <c:showSerName val="0"/>
          <c:showPercent val="0"/>
          <c:showBubbleSize val="0"/>
        </c:dLbls>
        <c:gapWidth val="219"/>
        <c:overlap val="-27"/>
        <c:axId val="277839000"/>
        <c:axId val="277839328"/>
      </c:barChart>
      <c:catAx>
        <c:axId val="27783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39328"/>
        <c:crosses val="autoZero"/>
        <c:auto val="1"/>
        <c:lblAlgn val="ctr"/>
        <c:lblOffset val="100"/>
        <c:noMultiLvlLbl val="0"/>
      </c:catAx>
      <c:valAx>
        <c:axId val="27783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3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0</c:v>
                </c:pt>
                <c:pt idx="2">
                  <c:v>0</c:v>
                </c:pt>
                <c:pt idx="3">
                  <c:v>0</c:v>
                </c:pt>
                <c:pt idx="4">
                  <c:v>1</c:v>
                </c:pt>
                <c:pt idx="5">
                  <c:v>0</c:v>
                </c:pt>
                <c:pt idx="6">
                  <c:v>0</c:v>
                </c:pt>
                <c:pt idx="7">
                  <c:v>1</c:v>
                </c:pt>
                <c:pt idx="8">
                  <c:v>0</c:v>
                </c:pt>
                <c:pt idx="9">
                  <c:v>0</c:v>
                </c:pt>
                <c:pt idx="10">
                  <c:v>0</c:v>
                </c:pt>
                <c:pt idx="11">
                  <c:v>0</c:v>
                </c:pt>
                <c:pt idx="12">
                  <c:v>1</c:v>
                </c:pt>
                <c:pt idx="13">
                  <c:v>1</c:v>
                </c:pt>
                <c:pt idx="14">
                  <c:v>0</c:v>
                </c:pt>
                <c:pt idx="15">
                  <c:v>1</c:v>
                </c:pt>
                <c:pt idx="16">
                  <c:v>0</c:v>
                </c:pt>
                <c:pt idx="17">
                  <c:v>0</c:v>
                </c:pt>
                <c:pt idx="18">
                  <c:v>1</c:v>
                </c:pt>
                <c:pt idx="19">
                  <c:v>0</c:v>
                </c:pt>
                <c:pt idx="20">
                  <c:v>1</c:v>
                </c:pt>
                <c:pt idx="21">
                  <c:v>0</c:v>
                </c:pt>
                <c:pt idx="22">
                  <c:v>0</c:v>
                </c:pt>
                <c:pt idx="23">
                  <c:v>0</c:v>
                </c:pt>
                <c:pt idx="24">
                  <c:v>0</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0-167D-48C8-BEDA-8E1BC5CB8870}"/>
            </c:ext>
          </c:extLst>
        </c:ser>
        <c:dLbls>
          <c:showLegendKey val="0"/>
          <c:showVal val="0"/>
          <c:showCatName val="0"/>
          <c:showSerName val="0"/>
          <c:showPercent val="0"/>
          <c:showBubbleSize val="0"/>
        </c:dLbls>
        <c:smooth val="0"/>
        <c:axId val="277840640"/>
        <c:axId val="277840968"/>
      </c:lineChart>
      <c:catAx>
        <c:axId val="27784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40968"/>
        <c:crosses val="autoZero"/>
        <c:auto val="1"/>
        <c:lblAlgn val="ctr"/>
        <c:lblOffset val="100"/>
        <c:noMultiLvlLbl val="0"/>
      </c:catAx>
      <c:valAx>
        <c:axId val="27784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4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2</c:v>
                </c:pt>
                <c:pt idx="3">
                  <c:v>3</c:v>
                </c:pt>
                <c:pt idx="4">
                  <c:v>1</c:v>
                </c:pt>
                <c:pt idx="5">
                  <c:v>0</c:v>
                </c:pt>
                <c:pt idx="6">
                  <c:v>0</c:v>
                </c:pt>
              </c:numCache>
            </c:numRef>
          </c:val>
          <c:extLst>
            <c:ext xmlns:c16="http://schemas.microsoft.com/office/drawing/2014/chart" uri="{C3380CC4-5D6E-409C-BE32-E72D297353CC}">
              <c16:uniqueId val="{00000000-2A9F-4949-8D7C-FEB0627CCAEA}"/>
            </c:ext>
          </c:extLst>
        </c:ser>
        <c:dLbls>
          <c:showLegendKey val="0"/>
          <c:showVal val="0"/>
          <c:showCatName val="0"/>
          <c:showSerName val="0"/>
          <c:showPercent val="0"/>
          <c:showBubbleSize val="0"/>
        </c:dLbls>
        <c:gapWidth val="219"/>
        <c:overlap val="-27"/>
        <c:axId val="277848512"/>
        <c:axId val="277850480"/>
      </c:barChart>
      <c:catAx>
        <c:axId val="27784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50480"/>
        <c:crosses val="autoZero"/>
        <c:auto val="1"/>
        <c:lblAlgn val="ctr"/>
        <c:lblOffset val="100"/>
        <c:noMultiLvlLbl val="0"/>
      </c:catAx>
      <c:valAx>
        <c:axId val="27785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4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1.0650396713898</c:v>
                </c:pt>
                <c:pt idx="1">
                  <c:v>0.33516637899891999</c:v>
                </c:pt>
                <c:pt idx="2">
                  <c:v>0.41343876690884002</c:v>
                </c:pt>
                <c:pt idx="3">
                  <c:v>0.68638863244088999</c:v>
                </c:pt>
                <c:pt idx="4">
                  <c:v>0.59005338578251998</c:v>
                </c:pt>
              </c:numCache>
            </c:numRef>
          </c:val>
          <c:extLst>
            <c:ext xmlns:c16="http://schemas.microsoft.com/office/drawing/2014/chart" uri="{C3380CC4-5D6E-409C-BE32-E72D297353CC}">
              <c16:uniqueId val="{00000000-0D98-4D07-B20C-391C327D4FF5}"/>
            </c:ext>
          </c:extLst>
        </c:ser>
        <c:dLbls>
          <c:showLegendKey val="0"/>
          <c:showVal val="0"/>
          <c:showCatName val="0"/>
          <c:showSerName val="0"/>
          <c:showPercent val="0"/>
          <c:showBubbleSize val="0"/>
        </c:dLbls>
        <c:gapWidth val="219"/>
        <c:overlap val="-27"/>
        <c:axId val="277846544"/>
        <c:axId val="277847528"/>
      </c:barChart>
      <c:catAx>
        <c:axId val="27784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47528"/>
        <c:crosses val="autoZero"/>
        <c:auto val="1"/>
        <c:lblAlgn val="ctr"/>
        <c:lblOffset val="100"/>
        <c:noMultiLvlLbl val="0"/>
      </c:catAx>
      <c:valAx>
        <c:axId val="27784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4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4</c:v>
                </c:pt>
                <c:pt idx="14">
                  <c:v>1</c:v>
                </c:pt>
                <c:pt idx="15">
                  <c:v>0</c:v>
                </c:pt>
                <c:pt idx="16">
                  <c:v>0</c:v>
                </c:pt>
                <c:pt idx="17">
                  <c:v>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52C-458A-9B74-F714202826E8}"/>
            </c:ext>
          </c:extLst>
        </c:ser>
        <c:dLbls>
          <c:showLegendKey val="0"/>
          <c:showVal val="0"/>
          <c:showCatName val="0"/>
          <c:showSerName val="0"/>
          <c:showPercent val="0"/>
          <c:showBubbleSize val="0"/>
        </c:dLbls>
        <c:smooth val="0"/>
        <c:axId val="275622608"/>
        <c:axId val="239413408"/>
      </c:lineChart>
      <c:catAx>
        <c:axId val="275622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413408"/>
        <c:crosses val="autoZero"/>
        <c:auto val="1"/>
        <c:lblAlgn val="ctr"/>
        <c:lblOffset val="100"/>
        <c:noMultiLvlLbl val="0"/>
      </c:catAx>
      <c:valAx>
        <c:axId val="23941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2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0.59010075870098</c:v>
                </c:pt>
                <c:pt idx="13">
                  <c:v>0.65834370358476002</c:v>
                </c:pt>
                <c:pt idx="14">
                  <c:v>0.42551483280479002</c:v>
                </c:pt>
                <c:pt idx="15">
                  <c:v>0</c:v>
                </c:pt>
                <c:pt idx="16">
                  <c:v>0</c:v>
                </c:pt>
                <c:pt idx="17">
                  <c:v>0.73862952109510005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849-48AC-8197-3F70536E474F}"/>
            </c:ext>
          </c:extLst>
        </c:ser>
        <c:dLbls>
          <c:showLegendKey val="0"/>
          <c:showVal val="0"/>
          <c:showCatName val="0"/>
          <c:showSerName val="0"/>
          <c:showPercent val="0"/>
          <c:showBubbleSize val="0"/>
        </c:dLbls>
        <c:smooth val="0"/>
        <c:axId val="241178968"/>
        <c:axId val="245201392"/>
      </c:lineChart>
      <c:catAx>
        <c:axId val="241178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201392"/>
        <c:crosses val="autoZero"/>
        <c:auto val="1"/>
        <c:lblAlgn val="ctr"/>
        <c:lblOffset val="100"/>
        <c:noMultiLvlLbl val="0"/>
      </c:catAx>
      <c:valAx>
        <c:axId val="24520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7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Mónica Fein</c:v>
                </c:pt>
              </c:strCache>
            </c:strRef>
          </c:cat>
          <c:val>
            <c:numRef>
              <c:f>Sheet1!$B$2</c:f>
              <c:numCache>
                <c:formatCode>General</c:formatCode>
                <c:ptCount val="1"/>
                <c:pt idx="0">
                  <c:v>1054</c:v>
                </c:pt>
              </c:numCache>
            </c:numRef>
          </c:val>
          <c:extLst>
            <c:ext xmlns:c16="http://schemas.microsoft.com/office/drawing/2014/chart" uri="{C3380CC4-5D6E-409C-BE32-E72D297353CC}">
              <c16:uniqueId val="{00000000-BFB4-453D-A0FB-04EECD3D47A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Mónica Fein</c:v>
                </c:pt>
              </c:strCache>
            </c:strRef>
          </c:cat>
          <c:val>
            <c:numRef>
              <c:f>Sheet1!$C$2</c:f>
              <c:numCache>
                <c:formatCode>General</c:formatCode>
                <c:ptCount val="1"/>
                <c:pt idx="0">
                  <c:v>88</c:v>
                </c:pt>
              </c:numCache>
            </c:numRef>
          </c:val>
          <c:extLst>
            <c:ext xmlns:c16="http://schemas.microsoft.com/office/drawing/2014/chart" uri="{C3380CC4-5D6E-409C-BE32-E72D297353CC}">
              <c16:uniqueId val="{00000001-BFB4-453D-A0FB-04EECD3D47A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Mónica Fein</c:v>
                </c:pt>
              </c:strCache>
            </c:strRef>
          </c:cat>
          <c:val>
            <c:numRef>
              <c:f>Sheet1!$D$2</c:f>
              <c:numCache>
                <c:formatCode>General</c:formatCode>
                <c:ptCount val="1"/>
                <c:pt idx="0">
                  <c:v>2</c:v>
                </c:pt>
              </c:numCache>
            </c:numRef>
          </c:val>
          <c:extLst>
            <c:ext xmlns:c16="http://schemas.microsoft.com/office/drawing/2014/chart" uri="{C3380CC4-5D6E-409C-BE32-E72D297353CC}">
              <c16:uniqueId val="{00000002-BFB4-453D-A0FB-04EECD3D47A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Mónica Fein</c:v>
                </c:pt>
              </c:strCache>
            </c:strRef>
          </c:cat>
          <c:val>
            <c:numRef>
              <c:f>Sheet1!$E$2</c:f>
              <c:numCache>
                <c:formatCode>General</c:formatCode>
                <c:ptCount val="1"/>
                <c:pt idx="0">
                  <c:v>1</c:v>
                </c:pt>
              </c:numCache>
            </c:numRef>
          </c:val>
          <c:extLst>
            <c:ext xmlns:c16="http://schemas.microsoft.com/office/drawing/2014/chart" uri="{C3380CC4-5D6E-409C-BE32-E72D297353CC}">
              <c16:uniqueId val="{00000003-BFB4-453D-A0FB-04EECD3D47A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Mónica Fein</c:v>
                </c:pt>
              </c:strCache>
            </c:strRef>
          </c:cat>
          <c:val>
            <c:numRef>
              <c:f>Sheet1!$F$2</c:f>
              <c:numCache>
                <c:formatCode>General</c:formatCode>
                <c:ptCount val="1"/>
                <c:pt idx="0">
                  <c:v>58</c:v>
                </c:pt>
              </c:numCache>
            </c:numRef>
          </c:val>
          <c:extLst>
            <c:ext xmlns:c16="http://schemas.microsoft.com/office/drawing/2014/chart" uri="{C3380CC4-5D6E-409C-BE32-E72D297353CC}">
              <c16:uniqueId val="{00000004-BFB4-453D-A0FB-04EECD3D47A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Mónica Fein</c:v>
                </c:pt>
              </c:strCache>
            </c:strRef>
          </c:cat>
          <c:val>
            <c:numRef>
              <c:f>Sheet1!$G$2</c:f>
              <c:numCache>
                <c:formatCode>General</c:formatCode>
                <c:ptCount val="1"/>
                <c:pt idx="0">
                  <c:v>3</c:v>
                </c:pt>
              </c:numCache>
            </c:numRef>
          </c:val>
          <c:extLst>
            <c:ext xmlns:c16="http://schemas.microsoft.com/office/drawing/2014/chart" uri="{C3380CC4-5D6E-409C-BE32-E72D297353CC}">
              <c16:uniqueId val="{00000005-BFB4-453D-A0FB-04EECD3D47A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Mónica Fein</c:v>
                </c:pt>
              </c:strCache>
            </c:strRef>
          </c:cat>
          <c:val>
            <c:numRef>
              <c:f>Sheet1!$H$2</c:f>
              <c:numCache>
                <c:formatCode>General</c:formatCode>
                <c:ptCount val="1"/>
                <c:pt idx="0">
                  <c:v>437</c:v>
                </c:pt>
              </c:numCache>
            </c:numRef>
          </c:val>
          <c:extLst>
            <c:ext xmlns:c16="http://schemas.microsoft.com/office/drawing/2014/chart" uri="{C3380CC4-5D6E-409C-BE32-E72D297353CC}">
              <c16:uniqueId val="{00000006-BFB4-453D-A0FB-04EECD3D47A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Mónica Fein</c:v>
                </c:pt>
              </c:strCache>
            </c:strRef>
          </c:cat>
          <c:val>
            <c:numRef>
              <c:f>Sheet1!$I$2</c:f>
              <c:numCache>
                <c:formatCode>General</c:formatCode>
                <c:ptCount val="1"/>
                <c:pt idx="0">
                  <c:v>186</c:v>
                </c:pt>
              </c:numCache>
            </c:numRef>
          </c:val>
          <c:extLst>
            <c:ext xmlns:c16="http://schemas.microsoft.com/office/drawing/2014/chart" uri="{C3380CC4-5D6E-409C-BE32-E72D297353CC}">
              <c16:uniqueId val="{00000007-BFB4-453D-A0FB-04EECD3D47AC}"/>
            </c:ext>
          </c:extLst>
        </c:ser>
        <c:dLbls>
          <c:showLegendKey val="0"/>
          <c:showVal val="0"/>
          <c:showCatName val="0"/>
          <c:showSerName val="0"/>
          <c:showPercent val="0"/>
          <c:showBubbleSize val="0"/>
        </c:dLbls>
        <c:gapWidth val="150"/>
        <c:overlap val="100"/>
        <c:axId val="275621624"/>
        <c:axId val="275617032"/>
      </c:barChart>
      <c:catAx>
        <c:axId val="27562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17032"/>
        <c:crosses val="autoZero"/>
        <c:auto val="1"/>
        <c:lblAlgn val="ctr"/>
        <c:lblOffset val="100"/>
        <c:noMultiLvlLbl val="0"/>
      </c:catAx>
      <c:valAx>
        <c:axId val="275617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2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E84-418C-8B67-0F3016724E37}"/>
            </c:ext>
          </c:extLst>
        </c:ser>
        <c:dLbls>
          <c:showLegendKey val="0"/>
          <c:showVal val="0"/>
          <c:showCatName val="0"/>
          <c:showSerName val="0"/>
          <c:showPercent val="0"/>
          <c:showBubbleSize val="0"/>
        </c:dLbls>
        <c:gapWidth val="219"/>
        <c:overlap val="-27"/>
        <c:axId val="274369464"/>
        <c:axId val="274370120"/>
      </c:barChart>
      <c:catAx>
        <c:axId val="274369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370120"/>
        <c:crosses val="autoZero"/>
        <c:auto val="1"/>
        <c:lblAlgn val="ctr"/>
        <c:lblOffset val="100"/>
        <c:noMultiLvlLbl val="0"/>
      </c:catAx>
      <c:valAx>
        <c:axId val="27437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36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Mónica Fein</c:v>
                </c:pt>
              </c:strCache>
            </c:strRef>
          </c:cat>
          <c:val>
            <c:numRef>
              <c:f>Sheet1!$B$2</c:f>
              <c:numCache>
                <c:formatCode>General</c:formatCode>
                <c:ptCount val="1"/>
                <c:pt idx="0">
                  <c:v>1</c:v>
                </c:pt>
              </c:numCache>
            </c:numRef>
          </c:val>
          <c:extLst>
            <c:ext xmlns:c16="http://schemas.microsoft.com/office/drawing/2014/chart" uri="{C3380CC4-5D6E-409C-BE32-E72D297353CC}">
              <c16:uniqueId val="{00000000-19A4-4E6B-B409-F6A53F93926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Mónica Fein</c:v>
                </c:pt>
              </c:strCache>
            </c:strRef>
          </c:cat>
          <c:val>
            <c:numRef>
              <c:f>Sheet1!$C$2</c:f>
              <c:numCache>
                <c:formatCode>General</c:formatCode>
                <c:ptCount val="1"/>
                <c:pt idx="0">
                  <c:v>7</c:v>
                </c:pt>
              </c:numCache>
            </c:numRef>
          </c:val>
          <c:extLst>
            <c:ext xmlns:c16="http://schemas.microsoft.com/office/drawing/2014/chart" uri="{C3380CC4-5D6E-409C-BE32-E72D297353CC}">
              <c16:uniqueId val="{00000001-19A4-4E6B-B409-F6A53F93926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Mónica Fein</c:v>
                </c:pt>
              </c:strCache>
            </c:strRef>
          </c:cat>
          <c:val>
            <c:numRef>
              <c:f>Sheet1!$D$2</c:f>
              <c:numCache>
                <c:formatCode>General</c:formatCode>
                <c:ptCount val="1"/>
                <c:pt idx="0">
                  <c:v>3</c:v>
                </c:pt>
              </c:numCache>
            </c:numRef>
          </c:val>
          <c:extLst>
            <c:ext xmlns:c16="http://schemas.microsoft.com/office/drawing/2014/chart" uri="{C3380CC4-5D6E-409C-BE32-E72D297353CC}">
              <c16:uniqueId val="{00000002-19A4-4E6B-B409-F6A53F939266}"/>
            </c:ext>
          </c:extLst>
        </c:ser>
        <c:dLbls>
          <c:showLegendKey val="0"/>
          <c:showVal val="0"/>
          <c:showCatName val="0"/>
          <c:showSerName val="0"/>
          <c:showPercent val="0"/>
          <c:showBubbleSize val="0"/>
        </c:dLbls>
        <c:gapWidth val="150"/>
        <c:overlap val="100"/>
        <c:axId val="274364216"/>
        <c:axId val="274364544"/>
      </c:barChart>
      <c:catAx>
        <c:axId val="27436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364544"/>
        <c:crosses val="autoZero"/>
        <c:auto val="1"/>
        <c:lblAlgn val="ctr"/>
        <c:lblOffset val="100"/>
        <c:noMultiLvlLbl val="0"/>
      </c:catAx>
      <c:valAx>
        <c:axId val="274364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36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0.40093015796648002</c:v>
                </c:pt>
                <c:pt idx="2">
                  <c:v>0.65537611838314003</c:v>
                </c:pt>
                <c:pt idx="3">
                  <c:v>0</c:v>
                </c:pt>
                <c:pt idx="4">
                  <c:v>0.78557801944059003</c:v>
                </c:pt>
                <c:pt idx="5">
                  <c:v>0</c:v>
                </c:pt>
                <c:pt idx="6">
                  <c:v>0</c:v>
                </c:pt>
              </c:numCache>
            </c:numRef>
          </c:val>
          <c:extLst>
            <c:ext xmlns:c16="http://schemas.microsoft.com/office/drawing/2014/chart" uri="{C3380CC4-5D6E-409C-BE32-E72D297353CC}">
              <c16:uniqueId val="{00000000-791D-42DB-A25F-70DCD1762CF0}"/>
            </c:ext>
          </c:extLst>
        </c:ser>
        <c:dLbls>
          <c:showLegendKey val="0"/>
          <c:showVal val="0"/>
          <c:showCatName val="0"/>
          <c:showSerName val="0"/>
          <c:showPercent val="0"/>
          <c:showBubbleSize val="0"/>
        </c:dLbls>
        <c:gapWidth val="219"/>
        <c:overlap val="-27"/>
        <c:axId val="274369136"/>
        <c:axId val="274369792"/>
      </c:barChart>
      <c:catAx>
        <c:axId val="27436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369792"/>
        <c:crosses val="autoZero"/>
        <c:auto val="1"/>
        <c:lblAlgn val="ctr"/>
        <c:lblOffset val="100"/>
        <c:noMultiLvlLbl val="0"/>
      </c:catAx>
      <c:valAx>
        <c:axId val="27436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36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936457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34612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23895365"/>
                    </a:ext>
                  </a:extLst>
                </a:gridCol>
                <a:gridCol w="740664">
                  <a:extLst>
                    <a:ext uri="{9D8B030D-6E8A-4147-A177-3AD203B41FA5}">
                      <a16:colId xmlns:a16="http://schemas.microsoft.com/office/drawing/2014/main" val="2578218718"/>
                    </a:ext>
                  </a:extLst>
                </a:gridCol>
                <a:gridCol w="740664">
                  <a:extLst>
                    <a:ext uri="{9D8B030D-6E8A-4147-A177-3AD203B41FA5}">
                      <a16:colId xmlns:a16="http://schemas.microsoft.com/office/drawing/2014/main" val="1065465518"/>
                    </a:ext>
                  </a:extLst>
                </a:gridCol>
                <a:gridCol w="740664">
                  <a:extLst>
                    <a:ext uri="{9D8B030D-6E8A-4147-A177-3AD203B41FA5}">
                      <a16:colId xmlns:a16="http://schemas.microsoft.com/office/drawing/2014/main" val="2827982895"/>
                    </a:ext>
                  </a:extLst>
                </a:gridCol>
                <a:gridCol w="740664">
                  <a:extLst>
                    <a:ext uri="{9D8B030D-6E8A-4147-A177-3AD203B41FA5}">
                      <a16:colId xmlns:a16="http://schemas.microsoft.com/office/drawing/2014/main" val="1220982064"/>
                    </a:ext>
                  </a:extLst>
                </a:gridCol>
                <a:gridCol w="740664">
                  <a:extLst>
                    <a:ext uri="{9D8B030D-6E8A-4147-A177-3AD203B41FA5}">
                      <a16:colId xmlns:a16="http://schemas.microsoft.com/office/drawing/2014/main" val="4264994081"/>
                    </a:ext>
                  </a:extLst>
                </a:gridCol>
                <a:gridCol w="740664">
                  <a:extLst>
                    <a:ext uri="{9D8B030D-6E8A-4147-A177-3AD203B41FA5}">
                      <a16:colId xmlns:a16="http://schemas.microsoft.com/office/drawing/2014/main" val="3525113113"/>
                    </a:ext>
                  </a:extLst>
                </a:gridCol>
                <a:gridCol w="740664">
                  <a:extLst>
                    <a:ext uri="{9D8B030D-6E8A-4147-A177-3AD203B41FA5}">
                      <a16:colId xmlns:a16="http://schemas.microsoft.com/office/drawing/2014/main" val="1999594687"/>
                    </a:ext>
                  </a:extLst>
                </a:gridCol>
                <a:gridCol w="740664">
                  <a:extLst>
                    <a:ext uri="{9D8B030D-6E8A-4147-A177-3AD203B41FA5}">
                      <a16:colId xmlns:a16="http://schemas.microsoft.com/office/drawing/2014/main" val="2888508238"/>
                    </a:ext>
                  </a:extLst>
                </a:gridCol>
                <a:gridCol w="740664">
                  <a:extLst>
                    <a:ext uri="{9D8B030D-6E8A-4147-A177-3AD203B41FA5}">
                      <a16:colId xmlns:a16="http://schemas.microsoft.com/office/drawing/2014/main" val="866532081"/>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965454357"/>
                  </a:ext>
                </a:extLst>
              </a:tr>
              <a:tr h="370840">
                <a:tc>
                  <a:txBody>
                    <a:bodyPr/>
                    <a:lstStyle/>
                    <a:p>
                      <a:r>
                        <a:rPr lang="en-US" sz="1000"/>
                        <a:t>Mónica Fein</a:t>
                      </a:r>
                      <a:endParaRPr lang="en-US" sz="1000"/>
                    </a:p>
                  </a:txBody>
                  <a:tcPr/>
                </a:tc>
                <a:tc>
                  <a:txBody>
                    <a:bodyPr/>
                    <a:lstStyle/>
                    <a:p>
                      <a:r>
                        <a:rPr lang="en-US" sz="1000"/>
                        <a:t>25029</a:t>
                      </a:r>
                      <a:endParaRPr lang="en-US" sz="1000"/>
                    </a:p>
                  </a:txBody>
                  <a:tcPr/>
                </a:tc>
                <a:tc>
                  <a:txBody>
                    <a:bodyPr/>
                    <a:lstStyle/>
                    <a:p>
                      <a:r>
                        <a:rPr lang="en-US" sz="1000"/>
                        <a:t>237</a:t>
                      </a:r>
                      <a:endParaRPr lang="en-US" sz="1000"/>
                    </a:p>
                  </a:txBody>
                  <a:tcPr/>
                </a:tc>
                <a:tc>
                  <a:txBody>
                    <a:bodyPr/>
                    <a:lstStyle/>
                    <a:p>
                      <a:r>
                        <a:rPr lang="en-US" sz="1000"/>
                        <a:t>11</a:t>
                      </a:r>
                      <a:endParaRPr lang="en-US" sz="1000"/>
                    </a:p>
                  </a:txBody>
                  <a:tcPr/>
                </a:tc>
                <a:tc>
                  <a:txBody>
                    <a:bodyPr/>
                    <a:lstStyle/>
                    <a:p>
                      <a:r>
                        <a:rPr lang="en-US" sz="1000"/>
                        <a:t>1206</a:t>
                      </a:r>
                      <a:endParaRPr lang="en-US" sz="1000"/>
                    </a:p>
                  </a:txBody>
                  <a:tcPr/>
                </a:tc>
                <a:tc>
                  <a:txBody>
                    <a:bodyPr/>
                    <a:lstStyle/>
                    <a:p>
                      <a:r>
                        <a:rPr lang="en-US" sz="1000"/>
                        <a:t>437</a:t>
                      </a:r>
                      <a:endParaRPr lang="en-US" sz="1000"/>
                    </a:p>
                  </a:txBody>
                  <a:tcPr/>
                </a:tc>
                <a:tc>
                  <a:txBody>
                    <a:bodyPr/>
                    <a:lstStyle/>
                    <a:p>
                      <a:r>
                        <a:rPr lang="en-US" sz="1000"/>
                        <a:t>186</a:t>
                      </a:r>
                      <a:endParaRPr lang="en-US" sz="1000"/>
                    </a:p>
                  </a:txBody>
                  <a:tcPr/>
                </a:tc>
                <a:tc>
                  <a:txBody>
                    <a:bodyPr/>
                    <a:lstStyle/>
                    <a:p>
                      <a:r>
                        <a:rPr lang="en-US" sz="1000"/>
                        <a:t>0</a:t>
                      </a:r>
                      <a:endParaRPr lang="en-US" sz="1000"/>
                    </a:p>
                  </a:txBody>
                  <a:tcPr/>
                </a:tc>
                <a:tc>
                  <a:txBody>
                    <a:bodyPr/>
                    <a:lstStyle/>
                    <a:p>
                      <a:r>
                        <a:rPr lang="en-US" sz="1000"/>
                        <a:t>0.6675%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229785986"/>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3475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28747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3714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84153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329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05221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3897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33805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252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41985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7694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07611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912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40722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3793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56338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063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4494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7483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75223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0774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7375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3800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0139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541087"/>
                    </a:ext>
                  </a:extLst>
                </a:gridCol>
                <a:gridCol w="658368">
                  <a:extLst>
                    <a:ext uri="{9D8B030D-6E8A-4147-A177-3AD203B41FA5}">
                      <a16:colId xmlns:a16="http://schemas.microsoft.com/office/drawing/2014/main" val="4280595779"/>
                    </a:ext>
                  </a:extLst>
                </a:gridCol>
                <a:gridCol w="658368">
                  <a:extLst>
                    <a:ext uri="{9D8B030D-6E8A-4147-A177-3AD203B41FA5}">
                      <a16:colId xmlns:a16="http://schemas.microsoft.com/office/drawing/2014/main" val="1157789002"/>
                    </a:ext>
                  </a:extLst>
                </a:gridCol>
                <a:gridCol w="658368">
                  <a:extLst>
                    <a:ext uri="{9D8B030D-6E8A-4147-A177-3AD203B41FA5}">
                      <a16:colId xmlns:a16="http://schemas.microsoft.com/office/drawing/2014/main" val="4224612888"/>
                    </a:ext>
                  </a:extLst>
                </a:gridCol>
                <a:gridCol w="658368">
                  <a:extLst>
                    <a:ext uri="{9D8B030D-6E8A-4147-A177-3AD203B41FA5}">
                      <a16:colId xmlns:a16="http://schemas.microsoft.com/office/drawing/2014/main" val="804848814"/>
                    </a:ext>
                  </a:extLst>
                </a:gridCol>
                <a:gridCol w="658368">
                  <a:extLst>
                    <a:ext uri="{9D8B030D-6E8A-4147-A177-3AD203B41FA5}">
                      <a16:colId xmlns:a16="http://schemas.microsoft.com/office/drawing/2014/main" val="2635280778"/>
                    </a:ext>
                  </a:extLst>
                </a:gridCol>
                <a:gridCol w="658368">
                  <a:extLst>
                    <a:ext uri="{9D8B030D-6E8A-4147-A177-3AD203B41FA5}">
                      <a16:colId xmlns:a16="http://schemas.microsoft.com/office/drawing/2014/main" val="3409878762"/>
                    </a:ext>
                  </a:extLst>
                </a:gridCol>
                <a:gridCol w="658368">
                  <a:extLst>
                    <a:ext uri="{9D8B030D-6E8A-4147-A177-3AD203B41FA5}">
                      <a16:colId xmlns:a16="http://schemas.microsoft.com/office/drawing/2014/main" val="148037717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430490753"/>
                  </a:ext>
                </a:extLst>
              </a:tr>
              <a:tr h="370840">
                <a:tc>
                  <a:txBody>
                    <a:bodyPr/>
                    <a:lstStyle/>
                    <a:p>
                      <a:r>
                        <a:rPr lang="es-ES" sz="1000" b="1"/>
                        <a:t>Mónica Fein - 2016-12-19 13:00:00</a:t>
                      </a:r>
                      <a:r>
                        <a:rPr lang="es-ES" sz="1000"/>
                        <a:t>
En #Rosario tenemos el primer #DroneSalvavidas del país. Una nueva herramienta para la seguridad y prevención de accidentes en el río desarrollada por emprendedores locales. Te invito a conocer los detalles &gt; bit.ly/2hQkigC</a:t>
                      </a:r>
                      <a:endParaRPr lang="en-US" sz="1000"/>
                    </a:p>
                  </a:txBody>
                  <a:tcPr/>
                </a:tc>
                <a:tc>
                  <a:txBody>
                    <a:bodyPr/>
                    <a:lstStyle/>
                    <a:p>
                      <a:r>
                        <a:rPr lang="en-US" sz="1000"/>
                        <a:t>334</a:t>
                      </a:r>
                      <a:endParaRPr lang="en-US" sz="1000"/>
                    </a:p>
                  </a:txBody>
                  <a:tcPr/>
                </a:tc>
                <a:tc>
                  <a:txBody>
                    <a:bodyPr/>
                    <a:lstStyle/>
                    <a:p>
                      <a:r>
                        <a:rPr lang="en-US" sz="1000"/>
                        <a:t>175</a:t>
                      </a:r>
                      <a:endParaRPr lang="en-US" sz="1000"/>
                    </a:p>
                  </a:txBody>
                  <a:tcPr/>
                </a:tc>
                <a:tc>
                  <a:txBody>
                    <a:bodyPr/>
                    <a:lstStyle/>
                    <a:p>
                      <a:r>
                        <a:rPr lang="en-US" sz="1000"/>
                        <a:t>105</a:t>
                      </a:r>
                      <a:endParaRPr lang="en-US" sz="1000"/>
                    </a:p>
                  </a:txBody>
                  <a:tcPr/>
                </a:tc>
                <a:tc>
                  <a:txBody>
                    <a:bodyPr/>
                    <a:lstStyle/>
                    <a:p>
                      <a:r>
                        <a:rPr lang="en-US" sz="1000"/>
                        <a:t>54</a:t>
                      </a:r>
                      <a:endParaRPr lang="en-US" sz="1000"/>
                    </a:p>
                  </a:txBody>
                  <a:tcPr/>
                </a:tc>
                <a:tc>
                  <a:txBody>
                    <a:bodyPr/>
                    <a:lstStyle/>
                    <a:p>
                      <a:r>
                        <a:rPr lang="en-US" sz="1000"/>
                        <a:t>1.3402%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31577398"/>
                  </a:ext>
                </a:extLst>
              </a:tr>
              <a:tr h="370840">
                <a:tc>
                  <a:txBody>
                    <a:bodyPr/>
                    <a:lstStyle/>
                    <a:p>
                      <a:r>
                        <a:rPr lang="es-ES" sz="1000" b="1"/>
                        <a:t>Mónica Fein - 2016-12-26 17:00:00</a:t>
                      </a:r>
                      <a:r>
                        <a:rPr lang="es-ES" sz="1000"/>
                        <a:t>
Hoy Rosario despide al padre Edgardo Montaldo, la voz de los humildes de Ludueña, de los niños, de los jóvenes y los más necesitados.
Fue siempre un gran ejemplo y el motor de una barriada que hoy le dice adiós, entre lágrimas y con un profundo agradecimiento por su entrega y su amor cotidiano. Despedimos a un hombre comprometido, abnegado, que trabajó hasta el final para mejorar la realidad, para dar oportunidades, para equilibrar las desigualdades. Una persona que estuvo presente cada vez que lo convocamos para trabajar juntos, pensando en el futuro con profunda esperanza.
La ciudad ha perdido a un gran hombre, invaluable y único, que nos deja un gran legado de escucha, de respeto y lucha en favor de los mas débiles.</a:t>
                      </a:r>
                      <a:endParaRPr lang="en-US" sz="1000"/>
                    </a:p>
                  </a:txBody>
                  <a:tcPr/>
                </a:tc>
                <a:tc>
                  <a:txBody>
                    <a:bodyPr/>
                    <a:lstStyle/>
                    <a:p>
                      <a:r>
                        <a:rPr lang="en-US" sz="1000"/>
                        <a:t>316</a:t>
                      </a:r>
                      <a:endParaRPr lang="en-US" sz="1000"/>
                    </a:p>
                  </a:txBody>
                  <a:tcPr/>
                </a:tc>
                <a:tc>
                  <a:txBody>
                    <a:bodyPr/>
                    <a:lstStyle/>
                    <a:p>
                      <a:r>
                        <a:rPr lang="en-US" sz="1000"/>
                        <a:t>251</a:t>
                      </a:r>
                      <a:endParaRPr lang="en-US" sz="1000"/>
                    </a:p>
                  </a:txBody>
                  <a:tcPr/>
                </a:tc>
                <a:tc>
                  <a:txBody>
                    <a:bodyPr/>
                    <a:lstStyle/>
                    <a:p>
                      <a:r>
                        <a:rPr lang="en-US" sz="1000"/>
                        <a:t>28</a:t>
                      </a:r>
                      <a:endParaRPr lang="en-US" sz="1000"/>
                    </a:p>
                  </a:txBody>
                  <a:tcPr/>
                </a:tc>
                <a:tc>
                  <a:txBody>
                    <a:bodyPr/>
                    <a:lstStyle/>
                    <a:p>
                      <a:r>
                        <a:rPr lang="en-US" sz="1000"/>
                        <a:t>37</a:t>
                      </a:r>
                      <a:endParaRPr lang="en-US" sz="1000"/>
                    </a:p>
                  </a:txBody>
                  <a:tcPr/>
                </a:tc>
                <a:tc>
                  <a:txBody>
                    <a:bodyPr/>
                    <a:lstStyle/>
                    <a:p>
                      <a:r>
                        <a:rPr lang="en-US" sz="1000"/>
                        <a:t>1.2643%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49201834"/>
                  </a:ext>
                </a:extLst>
              </a:tr>
              <a:tr h="370840">
                <a:tc>
                  <a:txBody>
                    <a:bodyPr/>
                    <a:lstStyle/>
                    <a:p>
                      <a:r>
                        <a:rPr lang="es-ES" sz="1000" b="1"/>
                        <a:t>Mónica Fein - 2016-12-01 17:21:15</a:t>
                      </a:r>
                      <a:r>
                        <a:rPr lang="es-ES" sz="1000"/>
                        <a:t>
Gracias a los 93.000 rosarinos que votaron para mejorar los barrios de nuestra ciudad a través del Presupuesto Participativo 2017. Los invito a conocer los proyectos ganadores &gt; https://participa.rosario.gob.ar</a:t>
                      </a:r>
                      <a:endParaRPr lang="en-US" sz="1000"/>
                    </a:p>
                  </a:txBody>
                  <a:tcPr/>
                </a:tc>
                <a:tc>
                  <a:txBody>
                    <a:bodyPr/>
                    <a:lstStyle/>
                    <a:p>
                      <a:r>
                        <a:rPr lang="en-US" sz="1000"/>
                        <a:t>294</a:t>
                      </a:r>
                      <a:endParaRPr lang="en-US" sz="1000"/>
                    </a:p>
                  </a:txBody>
                  <a:tcPr/>
                </a:tc>
                <a:tc>
                  <a:txBody>
                    <a:bodyPr/>
                    <a:lstStyle/>
                    <a:p>
                      <a:r>
                        <a:rPr lang="en-US" sz="1000"/>
                        <a:t>150</a:t>
                      </a:r>
                      <a:endParaRPr lang="en-US" sz="1000"/>
                    </a:p>
                  </a:txBody>
                  <a:tcPr/>
                </a:tc>
                <a:tc>
                  <a:txBody>
                    <a:bodyPr/>
                    <a:lstStyle/>
                    <a:p>
                      <a:r>
                        <a:rPr lang="en-US" sz="1000"/>
                        <a:t>129</a:t>
                      </a:r>
                      <a:endParaRPr lang="en-US" sz="1000"/>
                    </a:p>
                  </a:txBody>
                  <a:tcPr/>
                </a:tc>
                <a:tc>
                  <a:txBody>
                    <a:bodyPr/>
                    <a:lstStyle/>
                    <a:p>
                      <a:r>
                        <a:rPr lang="en-US" sz="1000"/>
                        <a:t>15</a:t>
                      </a:r>
                      <a:endParaRPr lang="en-US" sz="1000"/>
                    </a:p>
                  </a:txBody>
                  <a:tcPr/>
                </a:tc>
                <a:tc>
                  <a:txBody>
                    <a:bodyPr/>
                    <a:lstStyle/>
                    <a:p>
                      <a:r>
                        <a:rPr lang="en-US" sz="1000"/>
                        <a:t>1.1856%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53982859"/>
                  </a:ext>
                </a:extLst>
              </a:tr>
              <a:tr h="370840">
                <a:tc>
                  <a:txBody>
                    <a:bodyPr/>
                    <a:lstStyle/>
                    <a:p>
                      <a:r>
                        <a:rPr lang="es-ES" sz="1000" b="1"/>
                        <a:t>Mónica Fein - 2016-12-16 12:49:15</a:t>
                      </a:r>
                      <a:r>
                        <a:rPr lang="es-ES" sz="1000"/>
                        <a:t>
Si sentís que te caés, #Rosario tiene una red. No te quedes sola ni solo, conocé cómo podemos ayudarte &gt; bit.ly/2hxrz4K</a:t>
                      </a:r>
                      <a:endParaRPr lang="en-US" sz="1000"/>
                    </a:p>
                  </a:txBody>
                  <a:tcPr/>
                </a:tc>
                <a:tc>
                  <a:txBody>
                    <a:bodyPr/>
                    <a:lstStyle/>
                    <a:p>
                      <a:r>
                        <a:rPr lang="en-US" sz="1000"/>
                        <a:t>147</a:t>
                      </a:r>
                      <a:endParaRPr lang="en-US" sz="1000"/>
                    </a:p>
                  </a:txBody>
                  <a:tcPr/>
                </a:tc>
                <a:tc>
                  <a:txBody>
                    <a:bodyPr/>
                    <a:lstStyle/>
                    <a:p>
                      <a:r>
                        <a:rPr lang="en-US" sz="1000"/>
                        <a:t>89</a:t>
                      </a:r>
                      <a:endParaRPr lang="en-US" sz="1000"/>
                    </a:p>
                  </a:txBody>
                  <a:tcPr/>
                </a:tc>
                <a:tc>
                  <a:txBody>
                    <a:bodyPr/>
                    <a:lstStyle/>
                    <a:p>
                      <a:r>
                        <a:rPr lang="en-US" sz="1000"/>
                        <a:t>21</a:t>
                      </a:r>
                      <a:endParaRPr lang="en-US" sz="1000"/>
                    </a:p>
                  </a:txBody>
                  <a:tcPr/>
                </a:tc>
                <a:tc>
                  <a:txBody>
                    <a:bodyPr/>
                    <a:lstStyle/>
                    <a:p>
                      <a:r>
                        <a:rPr lang="en-US" sz="1000"/>
                        <a:t>37</a:t>
                      </a:r>
                      <a:endParaRPr lang="en-US" sz="1000"/>
                    </a:p>
                  </a:txBody>
                  <a:tcPr/>
                </a:tc>
                <a:tc>
                  <a:txBody>
                    <a:bodyPr/>
                    <a:lstStyle/>
                    <a:p>
                      <a:r>
                        <a:rPr lang="en-US" sz="1000"/>
                        <a:t>0.5905%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6422350"/>
                  </a:ext>
                </a:extLst>
              </a:tr>
              <a:tr h="370840">
                <a:tc>
                  <a:txBody>
                    <a:bodyPr/>
                    <a:lstStyle/>
                    <a:p>
                      <a:r>
                        <a:rPr lang="es-ES" sz="1000" b="1"/>
                        <a:t>Mónica Fein - 2016-12-05 17:00:00</a:t>
                      </a:r>
                      <a:r>
                        <a:rPr lang="es-ES" sz="1000"/>
                        <a:t>
Cerramos el ciclo de formación #EntreSaberes, donde los representantes de comedores comunitarios de nuestra ciudad se capacitaron en temas relacionados a la alimentación saludable, manipulación de alimentos y prevención de plagas. Un gran año de trabajo orientado también al fortalecimiento de lazos y redes con otras instituciones barriales, apuntando a mejorar la calidad alimentaria de lo que se produce, aprendiendo a identificar necesidades y a trabajar en soluciones conjuntas. ¡Felicitaciones a todos!</a:t>
                      </a:r>
                      <a:endParaRPr lang="en-US" sz="1000"/>
                    </a:p>
                  </a:txBody>
                  <a:tcPr/>
                </a:tc>
                <a:tc>
                  <a:txBody>
                    <a:bodyPr/>
                    <a:lstStyle/>
                    <a:p>
                      <a:r>
                        <a:rPr lang="en-US" sz="1000"/>
                        <a:t>146</a:t>
                      </a:r>
                      <a:endParaRPr lang="en-US" sz="1000"/>
                    </a:p>
                  </a:txBody>
                  <a:tcPr/>
                </a:tc>
                <a:tc>
                  <a:txBody>
                    <a:bodyPr/>
                    <a:lstStyle/>
                    <a:p>
                      <a:r>
                        <a:rPr lang="en-US" sz="1000"/>
                        <a:t>107</a:t>
                      </a:r>
                      <a:endParaRPr lang="en-US" sz="1000"/>
                    </a:p>
                  </a:txBody>
                  <a:tcPr/>
                </a:tc>
                <a:tc>
                  <a:txBody>
                    <a:bodyPr/>
                    <a:lstStyle/>
                    <a:p>
                      <a:r>
                        <a:rPr lang="en-US" sz="1000"/>
                        <a:t>26</a:t>
                      </a:r>
                      <a:endParaRPr lang="en-US" sz="1000"/>
                    </a:p>
                  </a:txBody>
                  <a:tcPr/>
                </a:tc>
                <a:tc>
                  <a:txBody>
                    <a:bodyPr/>
                    <a:lstStyle/>
                    <a:p>
                      <a:r>
                        <a:rPr lang="en-US" sz="1000"/>
                        <a:t>13</a:t>
                      </a:r>
                      <a:endParaRPr lang="en-US" sz="1000"/>
                    </a:p>
                  </a:txBody>
                  <a:tcPr/>
                </a:tc>
                <a:tc>
                  <a:txBody>
                    <a:bodyPr/>
                    <a:lstStyle/>
                    <a:p>
                      <a:r>
                        <a:rPr lang="en-US" sz="1000"/>
                        <a:t>0.5885%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16596805"/>
                  </a:ext>
                </a:extLst>
              </a:tr>
              <a:tr h="370840">
                <a:tc>
                  <a:txBody>
                    <a:bodyPr/>
                    <a:lstStyle/>
                    <a:p>
                      <a:r>
                        <a:rPr lang="es-ES" sz="1000" b="1"/>
                        <a:t>Mónica Fein - 2016-12-08 13:50:40</a:t>
                      </a:r>
                      <a:r>
                        <a:rPr lang="es-ES" sz="1000"/>
                        <a:t>
Junto al Gobierno nacional relanzamos el proyecto de viviendas #Procrear en terrenos del ex Tiro Federal. Es un gran sueño para los vecinos del barrio porque involucra el acceso a la vivienda y también es un proyecto para la toda la ciudad que va a permitir una profunda transformación urbana. Los invito a conocer los detalles &gt; bit.ly/2h7j1ym</a:t>
                      </a:r>
                      <a:endParaRPr lang="en-US" sz="1000"/>
                    </a:p>
                  </a:txBody>
                  <a:tcPr/>
                </a:tc>
                <a:tc>
                  <a:txBody>
                    <a:bodyPr/>
                    <a:lstStyle/>
                    <a:p>
                      <a:r>
                        <a:rPr lang="en-US" sz="1000"/>
                        <a:t>135</a:t>
                      </a:r>
                      <a:endParaRPr lang="en-US" sz="1000"/>
                    </a:p>
                  </a:txBody>
                  <a:tcPr/>
                </a:tc>
                <a:tc>
                  <a:txBody>
                    <a:bodyPr/>
                    <a:lstStyle/>
                    <a:p>
                      <a:r>
                        <a:rPr lang="en-US" sz="1000"/>
                        <a:t>77</a:t>
                      </a:r>
                      <a:endParaRPr lang="en-US" sz="1000"/>
                    </a:p>
                  </a:txBody>
                  <a:tcPr/>
                </a:tc>
                <a:tc>
                  <a:txBody>
                    <a:bodyPr/>
                    <a:lstStyle/>
                    <a:p>
                      <a:r>
                        <a:rPr lang="en-US" sz="1000"/>
                        <a:t>54</a:t>
                      </a:r>
                      <a:endParaRPr lang="en-US" sz="1000"/>
                    </a:p>
                  </a:txBody>
                  <a:tcPr/>
                </a:tc>
                <a:tc>
                  <a:txBody>
                    <a:bodyPr/>
                    <a:lstStyle/>
                    <a:p>
                      <a:r>
                        <a:rPr lang="en-US" sz="1000"/>
                        <a:t>4</a:t>
                      </a:r>
                      <a:endParaRPr lang="en-US" sz="1000"/>
                    </a:p>
                  </a:txBody>
                  <a:tcPr/>
                </a:tc>
                <a:tc>
                  <a:txBody>
                    <a:bodyPr/>
                    <a:lstStyle/>
                    <a:p>
                      <a:r>
                        <a:rPr lang="en-US" sz="1000"/>
                        <a:t>0.5438%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594075248"/>
                  </a:ext>
                </a:extLst>
              </a:tr>
              <a:tr h="370840">
                <a:tc>
                  <a:txBody>
                    <a:bodyPr/>
                    <a:lstStyle/>
                    <a:p>
                      <a:r>
                        <a:rPr lang="es-ES" sz="1000" b="1"/>
                        <a:t>Mónica Fein - 2016-12-14 14:17:00</a:t>
                      </a:r>
                      <a:r>
                        <a:rPr lang="es-ES" sz="1000"/>
                        <a:t>
Recorrimos junto a los vecinos las obras de infraestructura y vivienda que estamos realizando en el barrio Santa Lucía Viejo como parte del #PlanAbre. Redes y conexiones de agua y electricidad, veredas y pavimento que benefician a un total de 120 familias y, en poco tiempo más, 18 viviendas serán entregadas a sus nuevos dueños. Junto a ellos celebramos los avances de este proyecto! Los invito a conocer los detalles &gt; bit.ly/2h0sqqW</a:t>
                      </a:r>
                      <a:endParaRPr lang="en-US" sz="1000"/>
                    </a:p>
                  </a:txBody>
                  <a:tcPr/>
                </a:tc>
                <a:tc>
                  <a:txBody>
                    <a:bodyPr/>
                    <a:lstStyle/>
                    <a:p>
                      <a:r>
                        <a:rPr lang="en-US" sz="1000"/>
                        <a:t>106</a:t>
                      </a:r>
                      <a:endParaRPr lang="en-US" sz="1000"/>
                    </a:p>
                  </a:txBody>
                  <a:tcPr/>
                </a:tc>
                <a:tc>
                  <a:txBody>
                    <a:bodyPr/>
                    <a:lstStyle/>
                    <a:p>
                      <a:r>
                        <a:rPr lang="en-US" sz="1000"/>
                        <a:t>80</a:t>
                      </a:r>
                      <a:endParaRPr lang="en-US" sz="1000"/>
                    </a:p>
                  </a:txBody>
                  <a:tcPr/>
                </a:tc>
                <a:tc>
                  <a:txBody>
                    <a:bodyPr/>
                    <a:lstStyle/>
                    <a:p>
                      <a:r>
                        <a:rPr lang="en-US" sz="1000"/>
                        <a:t>20</a:t>
                      </a:r>
                      <a:endParaRPr lang="en-US" sz="1000"/>
                    </a:p>
                  </a:txBody>
                  <a:tcPr/>
                </a:tc>
                <a:tc>
                  <a:txBody>
                    <a:bodyPr/>
                    <a:lstStyle/>
                    <a:p>
                      <a:r>
                        <a:rPr lang="en-US" sz="1000"/>
                        <a:t>6</a:t>
                      </a:r>
                      <a:endParaRPr lang="en-US" sz="1000"/>
                    </a:p>
                  </a:txBody>
                  <a:tcPr/>
                </a:tc>
                <a:tc>
                  <a:txBody>
                    <a:bodyPr/>
                    <a:lstStyle/>
                    <a:p>
                      <a:r>
                        <a:rPr lang="en-US" sz="1000"/>
                        <a:t>0.4261%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63421176"/>
                  </a:ext>
                </a:extLst>
              </a:tr>
              <a:tr h="370840">
                <a:tc>
                  <a:txBody>
                    <a:bodyPr/>
                    <a:lstStyle/>
                    <a:p>
                      <a:r>
                        <a:rPr lang="es-ES" sz="1000" b="1"/>
                        <a:t>Mónica Fein - 2016-12-21 13:05:00</a:t>
                      </a:r>
                      <a:r>
                        <a:rPr lang="es-ES" sz="1000"/>
                        <a:t>
Presentamos el #ProyectoDeliot, un plan para desarrollar obras integrales en barrio Moderno. Más de 700 familias van a mejorar su calidad de vida. Te invito a conocer todos los detalles.</a:t>
                      </a:r>
                      <a:endParaRPr lang="en-US" sz="1000"/>
                    </a:p>
                  </a:txBody>
                  <a:tcPr/>
                </a:tc>
                <a:tc>
                  <a:txBody>
                    <a:bodyPr/>
                    <a:lstStyle/>
                    <a:p>
                      <a:r>
                        <a:rPr lang="en-US" sz="1000"/>
                        <a:t>100</a:t>
                      </a:r>
                      <a:endParaRPr lang="en-US" sz="1000"/>
                    </a:p>
                  </a:txBody>
                  <a:tcPr/>
                </a:tc>
                <a:tc>
                  <a:txBody>
                    <a:bodyPr/>
                    <a:lstStyle/>
                    <a:p>
                      <a:r>
                        <a:rPr lang="en-US" sz="1000"/>
                        <a:t>70</a:t>
                      </a:r>
                      <a:endParaRPr lang="en-US" sz="1000"/>
                    </a:p>
                  </a:txBody>
                  <a:tcPr/>
                </a:tc>
                <a:tc>
                  <a:txBody>
                    <a:bodyPr/>
                    <a:lstStyle/>
                    <a:p>
                      <a:r>
                        <a:rPr lang="en-US" sz="1000"/>
                        <a:t>26</a:t>
                      </a:r>
                      <a:endParaRPr lang="en-US" sz="1000"/>
                    </a:p>
                  </a:txBody>
                  <a:tcPr/>
                </a:tc>
                <a:tc>
                  <a:txBody>
                    <a:bodyPr/>
                    <a:lstStyle/>
                    <a:p>
                      <a:r>
                        <a:rPr lang="en-US" sz="1000"/>
                        <a:t>4</a:t>
                      </a:r>
                      <a:endParaRPr lang="en-US" sz="1000"/>
                    </a:p>
                  </a:txBody>
                  <a:tcPr/>
                </a:tc>
                <a:tc>
                  <a:txBody>
                    <a:bodyPr/>
                    <a:lstStyle/>
                    <a:p>
                      <a:r>
                        <a:rPr lang="en-US" sz="1000"/>
                        <a:t>0.4009%</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14378717"/>
                  </a:ext>
                </a:extLst>
              </a:tr>
              <a:tr h="370840">
                <a:tc>
                  <a:txBody>
                    <a:bodyPr/>
                    <a:lstStyle/>
                    <a:p>
                      <a:r>
                        <a:rPr lang="es-ES" sz="1000" b="1"/>
                        <a:t>Mónica Fein - 2016-12-13 13:30:02</a:t>
                      </a:r>
                      <a:r>
                        <a:rPr lang="es-ES" sz="1000"/>
                        <a:t>
En los barrios Villa Urquiza, Bella Vista Oeste, Azcuénaga Sur y Avellaneda Oeste del #DistritoOeste, incorporamos el sistema de alarma comunitaria. Una herramienta de alerta, prevención y disuasión que se complementa con el compromiso y la solidaridad de los vecinos. &gt; bit.ly/2gDmqbp</a:t>
                      </a:r>
                      <a:endParaRPr lang="en-US" sz="1000"/>
                    </a:p>
                  </a:txBody>
                  <a:tcPr/>
                </a:tc>
                <a:tc>
                  <a:txBody>
                    <a:bodyPr/>
                    <a:lstStyle/>
                    <a:p>
                      <a:r>
                        <a:rPr lang="en-US" sz="1000"/>
                        <a:t>87</a:t>
                      </a:r>
                      <a:endParaRPr lang="en-US" sz="1000"/>
                    </a:p>
                  </a:txBody>
                  <a:tcPr/>
                </a:tc>
                <a:tc>
                  <a:txBody>
                    <a:bodyPr/>
                    <a:lstStyle/>
                    <a:p>
                      <a:r>
                        <a:rPr lang="en-US" sz="1000"/>
                        <a:t>63</a:t>
                      </a:r>
                      <a:endParaRPr lang="en-US" sz="1000"/>
                    </a:p>
                  </a:txBody>
                  <a:tcPr/>
                </a:tc>
                <a:tc>
                  <a:txBody>
                    <a:bodyPr/>
                    <a:lstStyle/>
                    <a:p>
                      <a:r>
                        <a:rPr lang="en-US" sz="1000"/>
                        <a:t>22</a:t>
                      </a:r>
                      <a:endParaRPr lang="en-US" sz="1000"/>
                    </a:p>
                  </a:txBody>
                  <a:tcPr/>
                </a:tc>
                <a:tc>
                  <a:txBody>
                    <a:bodyPr/>
                    <a:lstStyle/>
                    <a:p>
                      <a:r>
                        <a:rPr lang="en-US" sz="1000"/>
                        <a:t>2</a:t>
                      </a:r>
                      <a:endParaRPr lang="en-US" sz="1000"/>
                    </a:p>
                  </a:txBody>
                  <a:tcPr/>
                </a:tc>
                <a:tc>
                  <a:txBody>
                    <a:bodyPr/>
                    <a:lstStyle/>
                    <a:p>
                      <a:r>
                        <a:rPr lang="en-US" sz="1000"/>
                        <a:t>0.3499%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47048123"/>
                  </a:ext>
                </a:extLst>
              </a:tr>
              <a:tr h="370840">
                <a:tc>
                  <a:txBody>
                    <a:bodyPr/>
                    <a:lstStyle/>
                    <a:p>
                      <a:r>
                        <a:rPr lang="es-ES" sz="1000" b="1"/>
                        <a:t>Mónica Fein - 2016-12-29 17:04:02</a:t>
                      </a:r>
                      <a:r>
                        <a:rPr lang="es-ES" sz="1000"/>
                        <a:t>
Más de 2000 jóvenes de entre 16 y 30 años se capacitaron a lo largo de 2016 a través del programa #NuevaOportunidad. Desde el municipio seguimos apostando al trabajo con las organizaciones sociales para construir una red que acompañe y cuide a los jóvenes de nuestra ciudad, para que puedan concretar sus proyectos de vida. ¡Felicitaciones a tod@s! bit.ly/2im2Ssh</a:t>
                      </a:r>
                      <a:endParaRPr lang="en-US" sz="1000"/>
                    </a:p>
                  </a:txBody>
                  <a:tcPr/>
                </a:tc>
                <a:tc>
                  <a:txBody>
                    <a:bodyPr/>
                    <a:lstStyle/>
                    <a:p>
                      <a:r>
                        <a:rPr lang="en-US" sz="1000"/>
                        <a:t>84</a:t>
                      </a:r>
                      <a:endParaRPr lang="en-US" sz="1000"/>
                    </a:p>
                  </a:txBody>
                  <a:tcPr/>
                </a:tc>
                <a:tc>
                  <a:txBody>
                    <a:bodyPr/>
                    <a:lstStyle/>
                    <a:p>
                      <a:r>
                        <a:rPr lang="en-US" sz="1000"/>
                        <a:t>71</a:t>
                      </a:r>
                      <a:endParaRPr lang="en-US" sz="1000"/>
                    </a:p>
                  </a:txBody>
                  <a:tcPr/>
                </a:tc>
                <a:tc>
                  <a:txBody>
                    <a:bodyPr/>
                    <a:lstStyle/>
                    <a:p>
                      <a:r>
                        <a:rPr lang="en-US" sz="1000"/>
                        <a:t>5</a:t>
                      </a:r>
                      <a:endParaRPr lang="en-US" sz="1000"/>
                    </a:p>
                  </a:txBody>
                  <a:tcPr/>
                </a:tc>
                <a:tc>
                  <a:txBody>
                    <a:bodyPr/>
                    <a:lstStyle/>
                    <a:p>
                      <a:r>
                        <a:rPr lang="en-US" sz="1000"/>
                        <a:t>8</a:t>
                      </a:r>
                      <a:endParaRPr lang="en-US" sz="1000"/>
                    </a:p>
                  </a:txBody>
                  <a:tcPr/>
                </a:tc>
                <a:tc>
                  <a:txBody>
                    <a:bodyPr/>
                    <a:lstStyle/>
                    <a:p>
                      <a:r>
                        <a:rPr lang="en-US" sz="1000"/>
                        <a:t>0.3357%</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523999952"/>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9542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7414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7760498"/>
                    </a:ext>
                  </a:extLst>
                </a:gridCol>
                <a:gridCol w="658368">
                  <a:extLst>
                    <a:ext uri="{9D8B030D-6E8A-4147-A177-3AD203B41FA5}">
                      <a16:colId xmlns:a16="http://schemas.microsoft.com/office/drawing/2014/main" val="1657445285"/>
                    </a:ext>
                  </a:extLst>
                </a:gridCol>
                <a:gridCol w="658368">
                  <a:extLst>
                    <a:ext uri="{9D8B030D-6E8A-4147-A177-3AD203B41FA5}">
                      <a16:colId xmlns:a16="http://schemas.microsoft.com/office/drawing/2014/main" val="3693280244"/>
                    </a:ext>
                  </a:extLst>
                </a:gridCol>
                <a:gridCol w="658368">
                  <a:extLst>
                    <a:ext uri="{9D8B030D-6E8A-4147-A177-3AD203B41FA5}">
                      <a16:colId xmlns:a16="http://schemas.microsoft.com/office/drawing/2014/main" val="1634228074"/>
                    </a:ext>
                  </a:extLst>
                </a:gridCol>
                <a:gridCol w="658368">
                  <a:extLst>
                    <a:ext uri="{9D8B030D-6E8A-4147-A177-3AD203B41FA5}">
                      <a16:colId xmlns:a16="http://schemas.microsoft.com/office/drawing/2014/main" val="2778485544"/>
                    </a:ext>
                  </a:extLst>
                </a:gridCol>
                <a:gridCol w="658368">
                  <a:extLst>
                    <a:ext uri="{9D8B030D-6E8A-4147-A177-3AD203B41FA5}">
                      <a16:colId xmlns:a16="http://schemas.microsoft.com/office/drawing/2014/main" val="3688717245"/>
                    </a:ext>
                  </a:extLst>
                </a:gridCol>
                <a:gridCol w="658368">
                  <a:extLst>
                    <a:ext uri="{9D8B030D-6E8A-4147-A177-3AD203B41FA5}">
                      <a16:colId xmlns:a16="http://schemas.microsoft.com/office/drawing/2014/main" val="1525216523"/>
                    </a:ext>
                  </a:extLst>
                </a:gridCol>
                <a:gridCol w="658368">
                  <a:extLst>
                    <a:ext uri="{9D8B030D-6E8A-4147-A177-3AD203B41FA5}">
                      <a16:colId xmlns:a16="http://schemas.microsoft.com/office/drawing/2014/main" val="101920458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250351082"/>
                  </a:ext>
                </a:extLst>
              </a:tr>
              <a:tr h="370840">
                <a:tc>
                  <a:txBody>
                    <a:bodyPr/>
                    <a:lstStyle/>
                    <a:p>
                      <a:r>
                        <a:rPr lang="es-ES" sz="1000" b="1"/>
                        <a:t>Mónica Fein - 2016-12-27 17:14:01</a:t>
                      </a:r>
                      <a:r>
                        <a:rPr lang="es-ES" sz="1000"/>
                        <a:t>
Recibieron sus diplomas los recuperadores urbanos que durante todo el año se capacitaron en distintos oficios a través del programa Andando y otras iniciativas. A ell@s, y a los próxim@s que vendrán quiero agradecerles por confiar en nuestros equipos de trabajo, por dejarnos compartir la alegría de sus logros.
Queremos seguir transitando este camino juntos. Queremos seguir siendo un Estado presente, para construir a la par un futuro de trabajo y oportunidades para todos.</a:t>
                      </a:r>
                      <a:endParaRPr lang="en-US" sz="1000"/>
                    </a:p>
                  </a:txBody>
                  <a:tcPr/>
                </a:tc>
                <a:tc>
                  <a:txBody>
                    <a:bodyPr/>
                    <a:lstStyle/>
                    <a:p>
                      <a:r>
                        <a:rPr lang="en-US" sz="1000"/>
                        <a:t>80</a:t>
                      </a:r>
                      <a:endParaRPr lang="en-US" sz="1000"/>
                    </a:p>
                  </a:txBody>
                  <a:tcPr/>
                </a:tc>
                <a:tc>
                  <a:txBody>
                    <a:bodyPr/>
                    <a:lstStyle/>
                    <a:p>
                      <a:r>
                        <a:rPr lang="en-US" sz="1000"/>
                        <a:t>73</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0.3199%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30341644"/>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3239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93447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8465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15893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5594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65090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4997277"/>
                    </a:ext>
                  </a:extLst>
                </a:gridCol>
                <a:gridCol w="2468880">
                  <a:extLst>
                    <a:ext uri="{9D8B030D-6E8A-4147-A177-3AD203B41FA5}">
                      <a16:colId xmlns:a16="http://schemas.microsoft.com/office/drawing/2014/main" val="3936407167"/>
                    </a:ext>
                  </a:extLst>
                </a:gridCol>
                <a:gridCol w="822960">
                  <a:extLst>
                    <a:ext uri="{9D8B030D-6E8A-4147-A177-3AD203B41FA5}">
                      <a16:colId xmlns:a16="http://schemas.microsoft.com/office/drawing/2014/main" val="3359072716"/>
                    </a:ext>
                  </a:extLst>
                </a:gridCol>
                <a:gridCol w="822960">
                  <a:extLst>
                    <a:ext uri="{9D8B030D-6E8A-4147-A177-3AD203B41FA5}">
                      <a16:colId xmlns:a16="http://schemas.microsoft.com/office/drawing/2014/main" val="1446456950"/>
                    </a:ext>
                  </a:extLst>
                </a:gridCol>
                <a:gridCol w="822960">
                  <a:extLst>
                    <a:ext uri="{9D8B030D-6E8A-4147-A177-3AD203B41FA5}">
                      <a16:colId xmlns:a16="http://schemas.microsoft.com/office/drawing/2014/main" val="185868821"/>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536496882"/>
                  </a:ext>
                </a:extLst>
              </a:tr>
              <a:tr h="370840">
                <a:tc>
                  <a:txBody>
                    <a:bodyPr/>
                    <a:lstStyle/>
                    <a:p>
                      <a:r>
                        <a:rPr lang="en-US" sz="1000"/>
                        <a:t>Hermes Navarro</a:t>
                      </a:r>
                      <a:endParaRPr lang="en-US" sz="1000"/>
                    </a:p>
                  </a:txBody>
                  <a:tcPr/>
                </a:tc>
                <a:tc>
                  <a:txBody>
                    <a:bodyPr/>
                    <a:lstStyle/>
                    <a:p>
                      <a:r>
                        <a:rPr lang="en-US" sz="1000"/>
                        <a:t>Mónica Fein (63)</a:t>
                      </a:r>
                      <a:endParaRPr lang="en-US" sz="1000"/>
                    </a:p>
                  </a:txBody>
                  <a:tcPr/>
                </a:tc>
                <a:tc>
                  <a:txBody>
                    <a:bodyPr/>
                    <a:lstStyle/>
                    <a:p>
                      <a:r>
                        <a:rPr lang="en-US" sz="1000"/>
                        <a:t>0</a:t>
                      </a:r>
                      <a:endParaRPr lang="en-US" sz="1000"/>
                    </a:p>
                  </a:txBody>
                  <a:tcPr/>
                </a:tc>
                <a:tc>
                  <a:txBody>
                    <a:bodyPr/>
                    <a:lstStyle/>
                    <a:p>
                      <a:r>
                        <a:rPr lang="en-US" sz="1000"/>
                        <a:t>63</a:t>
                      </a:r>
                      <a:endParaRPr lang="en-US" sz="1000"/>
                    </a:p>
                  </a:txBody>
                  <a:tcPr/>
                </a:tc>
                <a:tc>
                  <a:txBody>
                    <a:bodyPr/>
                    <a:lstStyle/>
                    <a:p>
                      <a:r>
                        <a:rPr lang="en-US" sz="1000"/>
                        <a:t>63</a:t>
                      </a:r>
                      <a:endParaRPr lang="en-US" sz="1000"/>
                    </a:p>
                  </a:txBody>
                  <a:tcPr/>
                </a:tc>
                <a:extLst>
                  <a:ext uri="{0D108BD9-81ED-4DB2-BD59-A6C34878D82A}">
                    <a16:rowId xmlns:a16="http://schemas.microsoft.com/office/drawing/2014/main" val="1441338295"/>
                  </a:ext>
                </a:extLst>
              </a:tr>
              <a:tr h="370840">
                <a:tc>
                  <a:txBody>
                    <a:bodyPr/>
                    <a:lstStyle/>
                    <a:p>
                      <a:r>
                        <a:rPr lang="en-US" sz="1000"/>
                        <a:t>Harpo Marx</a:t>
                      </a:r>
                      <a:endParaRPr lang="en-US" sz="1000"/>
                    </a:p>
                  </a:txBody>
                  <a:tcPr/>
                </a:tc>
                <a:tc>
                  <a:txBody>
                    <a:bodyPr/>
                    <a:lstStyle/>
                    <a:p>
                      <a:r>
                        <a:rPr lang="en-US" sz="1000"/>
                        <a:t>Mónica Fein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2813044680"/>
                  </a:ext>
                </a:extLst>
              </a:tr>
              <a:tr h="370840">
                <a:tc>
                  <a:txBody>
                    <a:bodyPr/>
                    <a:lstStyle/>
                    <a:p>
                      <a:r>
                        <a:rPr lang="en-US" sz="1000"/>
                        <a:t>Witty Påez Ormeño</a:t>
                      </a:r>
                      <a:endParaRPr lang="en-US" sz="1000"/>
                    </a:p>
                  </a:txBody>
                  <a:tcPr/>
                </a:tc>
                <a:tc>
                  <a:txBody>
                    <a:bodyPr/>
                    <a:lstStyle/>
                    <a:p>
                      <a:r>
                        <a:rPr lang="en-US" sz="1000"/>
                        <a:t>Mónica Fein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1783997640"/>
                  </a:ext>
                </a:extLst>
              </a:tr>
              <a:tr h="370840">
                <a:tc>
                  <a:txBody>
                    <a:bodyPr/>
                    <a:lstStyle/>
                    <a:p>
                      <a:r>
                        <a:rPr lang="en-US" sz="1000"/>
                        <a:t>Andreina Moscoloni</a:t>
                      </a:r>
                      <a:endParaRPr lang="en-US" sz="1000"/>
                    </a:p>
                  </a:txBody>
                  <a:tcPr/>
                </a:tc>
                <a:tc>
                  <a:txBody>
                    <a:bodyPr/>
                    <a:lstStyle/>
                    <a:p>
                      <a:r>
                        <a:rPr lang="en-US" sz="1000"/>
                        <a:t>Mónica Fein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3271988537"/>
                  </a:ext>
                </a:extLst>
              </a:tr>
              <a:tr h="370840">
                <a:tc>
                  <a:txBody>
                    <a:bodyPr/>
                    <a:lstStyle/>
                    <a:p>
                      <a:r>
                        <a:rPr lang="en-US" sz="1000"/>
                        <a:t>Franco Pantano</a:t>
                      </a:r>
                      <a:endParaRPr lang="en-US" sz="1000"/>
                    </a:p>
                  </a:txBody>
                  <a:tcPr/>
                </a:tc>
                <a:tc>
                  <a:txBody>
                    <a:bodyPr/>
                    <a:lstStyle/>
                    <a:p>
                      <a:r>
                        <a:rPr lang="en-US" sz="1000"/>
                        <a:t>Mónica Fein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1745419232"/>
                  </a:ext>
                </a:extLst>
              </a:tr>
              <a:tr h="370840">
                <a:tc>
                  <a:txBody>
                    <a:bodyPr/>
                    <a:lstStyle/>
                    <a:p>
                      <a:r>
                        <a:rPr lang="en-US" sz="1000"/>
                        <a:t>Sergio Juan Superti</a:t>
                      </a:r>
                      <a:endParaRPr lang="en-US" sz="1000"/>
                    </a:p>
                  </a:txBody>
                  <a:tcPr/>
                </a:tc>
                <a:tc>
                  <a:txBody>
                    <a:bodyPr/>
                    <a:lstStyle/>
                    <a:p>
                      <a:r>
                        <a:rPr lang="en-US" sz="1000"/>
                        <a:t>Mónica Fein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1199715182"/>
                  </a:ext>
                </a:extLst>
              </a:tr>
              <a:tr h="370840">
                <a:tc>
                  <a:txBody>
                    <a:bodyPr/>
                    <a:lstStyle/>
                    <a:p>
                      <a:r>
                        <a:rPr lang="en-US" sz="1000"/>
                        <a:t>Damián Lambertucci</a:t>
                      </a:r>
                      <a:endParaRPr lang="en-US" sz="1000"/>
                    </a:p>
                  </a:txBody>
                  <a:tcPr/>
                </a:tc>
                <a:tc>
                  <a:txBody>
                    <a:bodyPr/>
                    <a:lstStyle/>
                    <a:p>
                      <a:r>
                        <a:rPr lang="en-US" sz="1000"/>
                        <a:t>Mónica Fein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915208390"/>
                  </a:ext>
                </a:extLst>
              </a:tr>
              <a:tr h="370840">
                <a:tc>
                  <a:txBody>
                    <a:bodyPr/>
                    <a:lstStyle/>
                    <a:p>
                      <a:r>
                        <a:rPr lang="en-US" sz="1000"/>
                        <a:t>Edgardo Capiglioni Cirez</a:t>
                      </a:r>
                      <a:endParaRPr lang="en-US" sz="1000"/>
                    </a:p>
                  </a:txBody>
                  <a:tcPr/>
                </a:tc>
                <a:tc>
                  <a:txBody>
                    <a:bodyPr/>
                    <a:lstStyle/>
                    <a:p>
                      <a:r>
                        <a:rPr lang="en-US" sz="1000"/>
                        <a:t>Mónica Fein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790936963"/>
                  </a:ext>
                </a:extLst>
              </a:tr>
              <a:tr h="370840">
                <a:tc>
                  <a:txBody>
                    <a:bodyPr/>
                    <a:lstStyle/>
                    <a:p>
                      <a:r>
                        <a:rPr lang="en-US" sz="1000"/>
                        <a:t>Steffy Attaque</a:t>
                      </a:r>
                      <a:endParaRPr lang="en-US" sz="1000"/>
                    </a:p>
                  </a:txBody>
                  <a:tcPr/>
                </a:tc>
                <a:tc>
                  <a:txBody>
                    <a:bodyPr/>
                    <a:lstStyle/>
                    <a:p>
                      <a:r>
                        <a:rPr lang="en-US" sz="1000"/>
                        <a:t>Mónica Fein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000603637"/>
                  </a:ext>
                </a:extLst>
              </a:tr>
              <a:tr h="370840">
                <a:tc>
                  <a:txBody>
                    <a:bodyPr/>
                    <a:lstStyle/>
                    <a:p>
                      <a:r>
                        <a:rPr lang="en-US" sz="1000"/>
                        <a:t>Rubén Pesson</a:t>
                      </a:r>
                      <a:endParaRPr lang="en-US" sz="1000"/>
                    </a:p>
                  </a:txBody>
                  <a:tcPr/>
                </a:tc>
                <a:tc>
                  <a:txBody>
                    <a:bodyPr/>
                    <a:lstStyle/>
                    <a:p>
                      <a:r>
                        <a:rPr lang="en-US" sz="1000"/>
                        <a:t>Mónica Fein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56240030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5613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5047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8238360"/>
                    </a:ext>
                  </a:extLst>
                </a:gridCol>
                <a:gridCol w="2468880">
                  <a:extLst>
                    <a:ext uri="{9D8B030D-6E8A-4147-A177-3AD203B41FA5}">
                      <a16:colId xmlns:a16="http://schemas.microsoft.com/office/drawing/2014/main" val="3107437511"/>
                    </a:ext>
                  </a:extLst>
                </a:gridCol>
                <a:gridCol w="822960">
                  <a:extLst>
                    <a:ext uri="{9D8B030D-6E8A-4147-A177-3AD203B41FA5}">
                      <a16:colId xmlns:a16="http://schemas.microsoft.com/office/drawing/2014/main" val="3255985643"/>
                    </a:ext>
                  </a:extLst>
                </a:gridCol>
                <a:gridCol w="822960">
                  <a:extLst>
                    <a:ext uri="{9D8B030D-6E8A-4147-A177-3AD203B41FA5}">
                      <a16:colId xmlns:a16="http://schemas.microsoft.com/office/drawing/2014/main" val="1846808914"/>
                    </a:ext>
                  </a:extLst>
                </a:gridCol>
                <a:gridCol w="822960">
                  <a:extLst>
                    <a:ext uri="{9D8B030D-6E8A-4147-A177-3AD203B41FA5}">
                      <a16:colId xmlns:a16="http://schemas.microsoft.com/office/drawing/2014/main" val="918386655"/>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223990370"/>
                  </a:ext>
                </a:extLst>
              </a:tr>
              <a:tr h="370840">
                <a:tc>
                  <a:txBody>
                    <a:bodyPr/>
                    <a:lstStyle/>
                    <a:p>
                      <a:r>
                        <a:rPr lang="en-US" sz="1000"/>
                        <a:t>Cristian Ronald</a:t>
                      </a:r>
                      <a:endParaRPr lang="en-US" sz="1000"/>
                    </a:p>
                  </a:txBody>
                  <a:tcPr/>
                </a:tc>
                <a:tc>
                  <a:txBody>
                    <a:bodyPr/>
                    <a:lstStyle/>
                    <a:p>
                      <a:r>
                        <a:rPr lang="en-US" sz="1000"/>
                        <a:t>Mónica Fein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658753216"/>
                  </a:ext>
                </a:extLst>
              </a:tr>
              <a:tr h="370840">
                <a:tc>
                  <a:txBody>
                    <a:bodyPr/>
                    <a:lstStyle/>
                    <a:p>
                      <a:r>
                        <a:rPr lang="en-US" sz="1000"/>
                        <a:t>Carlos Bondino</a:t>
                      </a:r>
                      <a:endParaRPr lang="en-US" sz="1000"/>
                    </a:p>
                  </a:txBody>
                  <a:tcPr/>
                </a:tc>
                <a:tc>
                  <a:txBody>
                    <a:bodyPr/>
                    <a:lstStyle/>
                    <a:p>
                      <a:r>
                        <a:rPr lang="en-US" sz="1000"/>
                        <a:t>Mónica Fein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408203162"/>
                  </a:ext>
                </a:extLst>
              </a:tr>
              <a:tr h="370840">
                <a:tc>
                  <a:txBody>
                    <a:bodyPr/>
                    <a:lstStyle/>
                    <a:p>
                      <a:r>
                        <a:rPr lang="en-US" sz="1000"/>
                        <a:t>Cordelia Santillan</a:t>
                      </a:r>
                      <a:endParaRPr lang="en-US" sz="1000"/>
                    </a:p>
                  </a:txBody>
                  <a:tcPr/>
                </a:tc>
                <a:tc>
                  <a:txBody>
                    <a:bodyPr/>
                    <a:lstStyle/>
                    <a:p>
                      <a:r>
                        <a:rPr lang="en-US" sz="1000"/>
                        <a:t>Mónica Fein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721878201"/>
                  </a:ext>
                </a:extLst>
              </a:tr>
              <a:tr h="370840">
                <a:tc>
                  <a:txBody>
                    <a:bodyPr/>
                    <a:lstStyle/>
                    <a:p>
                      <a:r>
                        <a:rPr lang="en-US" sz="1000"/>
                        <a:t>Seba Blanco</a:t>
                      </a:r>
                      <a:endParaRPr lang="en-US" sz="1000"/>
                    </a:p>
                  </a:txBody>
                  <a:tcPr/>
                </a:tc>
                <a:tc>
                  <a:txBody>
                    <a:bodyPr/>
                    <a:lstStyle/>
                    <a:p>
                      <a:r>
                        <a:rPr lang="en-US" sz="1000"/>
                        <a:t>Mónica Fein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395174420"/>
                  </a:ext>
                </a:extLst>
              </a:tr>
              <a:tr h="370840">
                <a:tc>
                  <a:txBody>
                    <a:bodyPr/>
                    <a:lstStyle/>
                    <a:p>
                      <a:r>
                        <a:rPr lang="en-US" sz="1000"/>
                        <a:t>Alejandro Fagoti</a:t>
                      </a:r>
                      <a:endParaRPr lang="en-US" sz="1000"/>
                    </a:p>
                  </a:txBody>
                  <a:tcPr/>
                </a:tc>
                <a:tc>
                  <a:txBody>
                    <a:bodyPr/>
                    <a:lstStyle/>
                    <a:p>
                      <a:r>
                        <a:rPr lang="en-US" sz="1000"/>
                        <a:t>Mónica Fein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377749892"/>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75326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536</Words>
  <Application>Microsoft Office PowerPoint</Application>
  <PresentationFormat>On-screen Show (4:3)</PresentationFormat>
  <Paragraphs>265</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2</vt:lpstr>
      <vt:lpstr>Own Posts Table - 2 of 2</vt:lpstr>
      <vt:lpstr>Post Type Distribution</vt:lpstr>
      <vt:lpstr>Interaction Rate By Post Type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2016-12-31T07:20:15Z</dcterms:created>
  <dcterms:modified xsi:type="dcterms:W3CDTF">2016-12-31T07:20:51Z</dcterms:modified>
</cp:coreProperties>
</file>