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Sheet1!$A$2:$A$18</c:f>
              <c:numCache>
                <c:formatCode>m/d/yyyy</c:formatCode>
                <c:ptCount val="17"/>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numCache>
            </c:numRef>
          </c:cat>
          <c:val>
            <c:numRef>
              <c:f>Sheet1!$B$2:$B$18</c:f>
              <c:numCache>
                <c:formatCode>General</c:formatCode>
                <c:ptCount val="17"/>
                <c:pt idx="0">
                  <c:v>7410</c:v>
                </c:pt>
                <c:pt idx="1">
                  <c:v>7413</c:v>
                </c:pt>
                <c:pt idx="2">
                  <c:v>7414</c:v>
                </c:pt>
                <c:pt idx="3">
                  <c:v>7414</c:v>
                </c:pt>
                <c:pt idx="4">
                  <c:v>7415</c:v>
                </c:pt>
                <c:pt idx="5">
                  <c:v>7419</c:v>
                </c:pt>
                <c:pt idx="6">
                  <c:v>7420</c:v>
                </c:pt>
                <c:pt idx="7">
                  <c:v>7420</c:v>
                </c:pt>
                <c:pt idx="8">
                  <c:v>7421</c:v>
                </c:pt>
                <c:pt idx="9">
                  <c:v>7420</c:v>
                </c:pt>
                <c:pt idx="10">
                  <c:v>7421</c:v>
                </c:pt>
                <c:pt idx="11">
                  <c:v>7421</c:v>
                </c:pt>
                <c:pt idx="12">
                  <c:v>7422</c:v>
                </c:pt>
                <c:pt idx="13">
                  <c:v>7426</c:v>
                </c:pt>
                <c:pt idx="14">
                  <c:v>7430</c:v>
                </c:pt>
                <c:pt idx="15">
                  <c:v>7431</c:v>
                </c:pt>
                <c:pt idx="16">
                  <c:v>7432</c:v>
                </c:pt>
              </c:numCache>
            </c:numRef>
          </c:val>
          <c:smooth val="0"/>
          <c:extLst>
            <c:ext xmlns:c16="http://schemas.microsoft.com/office/drawing/2014/chart" uri="{C3380CC4-5D6E-409C-BE32-E72D297353CC}">
              <c16:uniqueId val="{00000000-2E36-4B0C-A19B-0866520B30B8}"/>
            </c:ext>
          </c:extLst>
        </c:ser>
        <c:dLbls>
          <c:showLegendKey val="0"/>
          <c:showVal val="0"/>
          <c:showCatName val="0"/>
          <c:showSerName val="0"/>
          <c:showPercent val="0"/>
          <c:showBubbleSize val="0"/>
        </c:dLbls>
        <c:smooth val="0"/>
        <c:axId val="242990448"/>
        <c:axId val="242983232"/>
      </c:lineChart>
      <c:dateAx>
        <c:axId val="24299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83232"/>
        <c:crosses val="autoZero"/>
        <c:auto val="1"/>
        <c:lblOffset val="100"/>
        <c:baseTimeUnit val="days"/>
      </c:dateAx>
      <c:valAx>
        <c:axId val="24298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9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72F9-4ECB-95B4-60B018AD5932}"/>
            </c:ext>
          </c:extLst>
        </c:ser>
        <c:dLbls>
          <c:showLegendKey val="0"/>
          <c:showVal val="0"/>
          <c:showCatName val="0"/>
          <c:showSerName val="0"/>
          <c:showPercent val="0"/>
          <c:showBubbleSize val="0"/>
        </c:dLbls>
        <c:axId val="272529696"/>
        <c:axId val="272530680"/>
      </c:radarChart>
      <c:catAx>
        <c:axId val="27252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30680"/>
        <c:crosses val="autoZero"/>
        <c:auto val="1"/>
        <c:lblAlgn val="ctr"/>
        <c:lblOffset val="100"/>
        <c:noMultiLvlLbl val="0"/>
      </c:catAx>
      <c:valAx>
        <c:axId val="27253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2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Sheet1!$A$2:$A$18</c:f>
              <c:numCache>
                <c:formatCode>m/d/yyyy</c:formatCode>
                <c:ptCount val="17"/>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numCache>
            </c:numRef>
          </c:cat>
          <c:val>
            <c:numRef>
              <c:f>Sheet1!$B$2:$B$18</c:f>
              <c:numCache>
                <c:formatCode>General</c:formatCode>
                <c:ptCount val="17"/>
                <c:pt idx="0">
                  <c:v>1</c:v>
                </c:pt>
                <c:pt idx="1">
                  <c:v>3</c:v>
                </c:pt>
                <c:pt idx="2">
                  <c:v>1</c:v>
                </c:pt>
                <c:pt idx="3">
                  <c:v>0</c:v>
                </c:pt>
                <c:pt idx="4">
                  <c:v>1</c:v>
                </c:pt>
                <c:pt idx="5">
                  <c:v>4</c:v>
                </c:pt>
                <c:pt idx="6">
                  <c:v>1</c:v>
                </c:pt>
                <c:pt idx="7">
                  <c:v>0</c:v>
                </c:pt>
                <c:pt idx="8">
                  <c:v>1</c:v>
                </c:pt>
                <c:pt idx="9">
                  <c:v>-1</c:v>
                </c:pt>
                <c:pt idx="10">
                  <c:v>1</c:v>
                </c:pt>
                <c:pt idx="11">
                  <c:v>0</c:v>
                </c:pt>
                <c:pt idx="12">
                  <c:v>1</c:v>
                </c:pt>
                <c:pt idx="13">
                  <c:v>4</c:v>
                </c:pt>
                <c:pt idx="14">
                  <c:v>4</c:v>
                </c:pt>
                <c:pt idx="15">
                  <c:v>1</c:v>
                </c:pt>
                <c:pt idx="16">
                  <c:v>1</c:v>
                </c:pt>
              </c:numCache>
            </c:numRef>
          </c:val>
          <c:smooth val="0"/>
          <c:extLst>
            <c:ext xmlns:c16="http://schemas.microsoft.com/office/drawing/2014/chart" uri="{C3380CC4-5D6E-409C-BE32-E72D297353CC}">
              <c16:uniqueId val="{00000000-7D93-4533-BAC0-9C3A2E3D326E}"/>
            </c:ext>
          </c:extLst>
        </c:ser>
        <c:dLbls>
          <c:showLegendKey val="0"/>
          <c:showVal val="0"/>
          <c:showCatName val="0"/>
          <c:showSerName val="0"/>
          <c:showPercent val="0"/>
          <c:showBubbleSize val="0"/>
        </c:dLbls>
        <c:smooth val="0"/>
        <c:axId val="272502824"/>
        <c:axId val="272501840"/>
      </c:lineChart>
      <c:dateAx>
        <c:axId val="272502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01840"/>
        <c:crosses val="autoZero"/>
        <c:auto val="1"/>
        <c:lblOffset val="100"/>
        <c:baseTimeUnit val="days"/>
      </c:dateAx>
      <c:valAx>
        <c:axId val="27250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0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3</c:v>
                </c:pt>
                <c:pt idx="3">
                  <c:v>2</c:v>
                </c:pt>
                <c:pt idx="4">
                  <c:v>2</c:v>
                </c:pt>
                <c:pt idx="5">
                  <c:v>0</c:v>
                </c:pt>
                <c:pt idx="6">
                  <c:v>1</c:v>
                </c:pt>
              </c:numCache>
            </c:numRef>
          </c:val>
          <c:extLst>
            <c:ext xmlns:c16="http://schemas.microsoft.com/office/drawing/2014/chart" uri="{C3380CC4-5D6E-409C-BE32-E72D297353CC}">
              <c16:uniqueId val="{00000000-3431-4EA8-91E2-EC861F682073}"/>
            </c:ext>
          </c:extLst>
        </c:ser>
        <c:dLbls>
          <c:showLegendKey val="0"/>
          <c:showVal val="0"/>
          <c:showCatName val="0"/>
          <c:showSerName val="0"/>
          <c:showPercent val="0"/>
          <c:showBubbleSize val="0"/>
        </c:dLbls>
        <c:gapWidth val="219"/>
        <c:overlap val="-27"/>
        <c:axId val="272506760"/>
        <c:axId val="272507088"/>
      </c:barChart>
      <c:catAx>
        <c:axId val="27250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07088"/>
        <c:crosses val="autoZero"/>
        <c:auto val="1"/>
        <c:lblAlgn val="ctr"/>
        <c:lblOffset val="100"/>
        <c:noMultiLvlLbl val="0"/>
      </c:catAx>
      <c:valAx>
        <c:axId val="27250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0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Sheet1!$A$2:$A$18</c:f>
              <c:numCache>
                <c:formatCode>m/d/yyyy</c:formatCode>
                <c:ptCount val="17"/>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numCache>
            </c:numRef>
          </c:cat>
          <c:val>
            <c:numRef>
              <c:f>Sheet1!$B$2:$B$18</c:f>
              <c:numCache>
                <c:formatCode>General</c:formatCode>
                <c:ptCount val="17"/>
                <c:pt idx="0">
                  <c:v>4</c:v>
                </c:pt>
                <c:pt idx="1">
                  <c:v>2</c:v>
                </c:pt>
                <c:pt idx="2">
                  <c:v>1</c:v>
                </c:pt>
                <c:pt idx="3">
                  <c:v>1</c:v>
                </c:pt>
                <c:pt idx="4">
                  <c:v>2</c:v>
                </c:pt>
                <c:pt idx="5">
                  <c:v>3</c:v>
                </c:pt>
                <c:pt idx="6">
                  <c:v>3</c:v>
                </c:pt>
                <c:pt idx="7">
                  <c:v>4</c:v>
                </c:pt>
                <c:pt idx="8">
                  <c:v>2</c:v>
                </c:pt>
                <c:pt idx="9">
                  <c:v>1</c:v>
                </c:pt>
                <c:pt idx="10">
                  <c:v>1</c:v>
                </c:pt>
                <c:pt idx="11">
                  <c:v>1</c:v>
                </c:pt>
                <c:pt idx="12">
                  <c:v>3</c:v>
                </c:pt>
                <c:pt idx="13">
                  <c:v>1</c:v>
                </c:pt>
                <c:pt idx="14">
                  <c:v>1</c:v>
                </c:pt>
                <c:pt idx="15">
                  <c:v>1</c:v>
                </c:pt>
                <c:pt idx="16">
                  <c:v>0</c:v>
                </c:pt>
              </c:numCache>
            </c:numRef>
          </c:val>
          <c:smooth val="0"/>
          <c:extLst>
            <c:ext xmlns:c16="http://schemas.microsoft.com/office/drawing/2014/chart" uri="{C3380CC4-5D6E-409C-BE32-E72D297353CC}">
              <c16:uniqueId val="{00000000-8344-4D34-93D9-E64638412395}"/>
            </c:ext>
          </c:extLst>
        </c:ser>
        <c:dLbls>
          <c:showLegendKey val="0"/>
          <c:showVal val="0"/>
          <c:showCatName val="0"/>
          <c:showSerName val="0"/>
          <c:showPercent val="0"/>
          <c:showBubbleSize val="0"/>
        </c:dLbls>
        <c:smooth val="0"/>
        <c:axId val="242482464"/>
        <c:axId val="242485088"/>
      </c:lineChart>
      <c:dateAx>
        <c:axId val="242482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85088"/>
        <c:crosses val="autoZero"/>
        <c:auto val="1"/>
        <c:lblOffset val="100"/>
        <c:baseTimeUnit val="days"/>
      </c:dateAx>
      <c:valAx>
        <c:axId val="24248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8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6</c:v>
                </c:pt>
                <c:pt idx="2">
                  <c:v>4</c:v>
                </c:pt>
                <c:pt idx="3">
                  <c:v>9</c:v>
                </c:pt>
                <c:pt idx="4">
                  <c:v>5</c:v>
                </c:pt>
                <c:pt idx="5">
                  <c:v>2</c:v>
                </c:pt>
                <c:pt idx="6">
                  <c:v>2</c:v>
                </c:pt>
              </c:numCache>
            </c:numRef>
          </c:val>
          <c:extLst>
            <c:ext xmlns:c16="http://schemas.microsoft.com/office/drawing/2014/chart" uri="{C3380CC4-5D6E-409C-BE32-E72D297353CC}">
              <c16:uniqueId val="{00000000-7F5A-4522-91FA-FA53A6627CD5}"/>
            </c:ext>
          </c:extLst>
        </c:ser>
        <c:dLbls>
          <c:showLegendKey val="0"/>
          <c:showVal val="0"/>
          <c:showCatName val="0"/>
          <c:showSerName val="0"/>
          <c:showPercent val="0"/>
          <c:showBubbleSize val="0"/>
        </c:dLbls>
        <c:gapWidth val="219"/>
        <c:overlap val="-27"/>
        <c:axId val="242474920"/>
        <c:axId val="242470984"/>
      </c:barChart>
      <c:catAx>
        <c:axId val="24247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70984"/>
        <c:crosses val="autoZero"/>
        <c:auto val="1"/>
        <c:lblAlgn val="ctr"/>
        <c:lblOffset val="100"/>
        <c:noMultiLvlLbl val="0"/>
      </c:catAx>
      <c:valAx>
        <c:axId val="24247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7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0.28747248798455</c:v>
                </c:pt>
                <c:pt idx="1">
                  <c:v>0.69846831064995996</c:v>
                </c:pt>
                <c:pt idx="2">
                  <c:v>8.0851637245654001E-2</c:v>
                </c:pt>
                <c:pt idx="3">
                  <c:v>9.7321415203102002E-2</c:v>
                </c:pt>
                <c:pt idx="4">
                  <c:v>8.6241746395364999E-2</c:v>
                </c:pt>
                <c:pt idx="5">
                  <c:v>0.11453981943134001</c:v>
                </c:pt>
                <c:pt idx="6">
                  <c:v>0.16170327449131</c:v>
                </c:pt>
              </c:numCache>
            </c:numRef>
          </c:val>
          <c:extLst>
            <c:ext xmlns:c16="http://schemas.microsoft.com/office/drawing/2014/chart" uri="{C3380CC4-5D6E-409C-BE32-E72D297353CC}">
              <c16:uniqueId val="{00000000-2EE6-459A-9FE3-E032A217EC8D}"/>
            </c:ext>
          </c:extLst>
        </c:ser>
        <c:dLbls>
          <c:showLegendKey val="0"/>
          <c:showVal val="0"/>
          <c:showCatName val="0"/>
          <c:showSerName val="0"/>
          <c:showPercent val="0"/>
          <c:showBubbleSize val="0"/>
        </c:dLbls>
        <c:gapWidth val="219"/>
        <c:overlap val="-27"/>
        <c:axId val="242476232"/>
        <c:axId val="242473280"/>
      </c:barChart>
      <c:catAx>
        <c:axId val="24247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73280"/>
        <c:crosses val="autoZero"/>
        <c:auto val="1"/>
        <c:lblAlgn val="ctr"/>
        <c:lblOffset val="100"/>
        <c:noMultiLvlLbl val="0"/>
      </c:catAx>
      <c:valAx>
        <c:axId val="24247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7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10</c:v>
                </c:pt>
                <c:pt idx="13">
                  <c:v>0</c:v>
                </c:pt>
                <c:pt idx="14">
                  <c:v>3</c:v>
                </c:pt>
                <c:pt idx="15">
                  <c:v>1</c:v>
                </c:pt>
                <c:pt idx="16">
                  <c:v>0</c:v>
                </c:pt>
                <c:pt idx="17">
                  <c:v>1</c:v>
                </c:pt>
                <c:pt idx="18">
                  <c:v>3</c:v>
                </c:pt>
                <c:pt idx="19">
                  <c:v>5</c:v>
                </c:pt>
                <c:pt idx="20">
                  <c:v>4</c:v>
                </c:pt>
                <c:pt idx="21">
                  <c:v>0</c:v>
                </c:pt>
                <c:pt idx="22">
                  <c:v>1</c:v>
                </c:pt>
                <c:pt idx="23">
                  <c:v>0</c:v>
                </c:pt>
              </c:numCache>
            </c:numRef>
          </c:val>
          <c:smooth val="0"/>
          <c:extLst>
            <c:ext xmlns:c16="http://schemas.microsoft.com/office/drawing/2014/chart" uri="{C3380CC4-5D6E-409C-BE32-E72D297353CC}">
              <c16:uniqueId val="{00000000-322C-4500-ADB3-C54BA200EC95}"/>
            </c:ext>
          </c:extLst>
        </c:ser>
        <c:dLbls>
          <c:showLegendKey val="0"/>
          <c:showVal val="0"/>
          <c:showCatName val="0"/>
          <c:showSerName val="0"/>
          <c:showPercent val="0"/>
          <c:showBubbleSize val="0"/>
        </c:dLbls>
        <c:smooth val="0"/>
        <c:axId val="242478528"/>
        <c:axId val="242478856"/>
      </c:lineChart>
      <c:catAx>
        <c:axId val="24247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78856"/>
        <c:crosses val="autoZero"/>
        <c:auto val="1"/>
        <c:lblAlgn val="ctr"/>
        <c:lblOffset val="100"/>
        <c:noMultiLvlLbl val="0"/>
      </c:catAx>
      <c:valAx>
        <c:axId val="24247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7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0.16621743036837</c:v>
                </c:pt>
                <c:pt idx="12">
                  <c:v>9.5687331536388004E-2</c:v>
                </c:pt>
                <c:pt idx="13">
                  <c:v>0</c:v>
                </c:pt>
                <c:pt idx="14">
                  <c:v>0.68283917340521005</c:v>
                </c:pt>
                <c:pt idx="15">
                  <c:v>9.4339622641508997E-2</c:v>
                </c:pt>
                <c:pt idx="16">
                  <c:v>0</c:v>
                </c:pt>
                <c:pt idx="17">
                  <c:v>0.49865229110511999</c:v>
                </c:pt>
                <c:pt idx="18">
                  <c:v>0.73225516621743003</c:v>
                </c:pt>
                <c:pt idx="19">
                  <c:v>0.11590296495957</c:v>
                </c:pt>
                <c:pt idx="20">
                  <c:v>8.4231805929918996E-2</c:v>
                </c:pt>
                <c:pt idx="21">
                  <c:v>0</c:v>
                </c:pt>
                <c:pt idx="22">
                  <c:v>2.6954177897574001E-2</c:v>
                </c:pt>
                <c:pt idx="23">
                  <c:v>0</c:v>
                </c:pt>
              </c:numCache>
            </c:numRef>
          </c:val>
          <c:smooth val="0"/>
          <c:extLst>
            <c:ext xmlns:c16="http://schemas.microsoft.com/office/drawing/2014/chart" uri="{C3380CC4-5D6E-409C-BE32-E72D297353CC}">
              <c16:uniqueId val="{00000000-BE98-411D-838A-51C6448985DA}"/>
            </c:ext>
          </c:extLst>
        </c:ser>
        <c:dLbls>
          <c:showLegendKey val="0"/>
          <c:showVal val="0"/>
          <c:showCatName val="0"/>
          <c:showSerName val="0"/>
          <c:showPercent val="0"/>
          <c:showBubbleSize val="0"/>
        </c:dLbls>
        <c:smooth val="0"/>
        <c:axId val="242477544"/>
        <c:axId val="242474592"/>
      </c:lineChart>
      <c:catAx>
        <c:axId val="24247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74592"/>
        <c:crosses val="autoZero"/>
        <c:auto val="1"/>
        <c:lblAlgn val="ctr"/>
        <c:lblOffset val="100"/>
        <c:noMultiLvlLbl val="0"/>
      </c:catAx>
      <c:valAx>
        <c:axId val="24247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7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Finanzas de Córdoba</c:v>
                </c:pt>
              </c:strCache>
            </c:strRef>
          </c:cat>
          <c:val>
            <c:numRef>
              <c:f>Sheet1!$B$2</c:f>
              <c:numCache>
                <c:formatCode>General</c:formatCode>
                <c:ptCount val="1"/>
                <c:pt idx="0">
                  <c:v>327</c:v>
                </c:pt>
              </c:numCache>
            </c:numRef>
          </c:val>
          <c:extLst>
            <c:ext xmlns:c16="http://schemas.microsoft.com/office/drawing/2014/chart" uri="{C3380CC4-5D6E-409C-BE32-E72D297353CC}">
              <c16:uniqueId val="{00000000-CD2D-42D0-8668-8B21F623CC2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Finanzas de Córdoba</c:v>
                </c:pt>
              </c:strCache>
            </c:strRef>
          </c:cat>
          <c:val>
            <c:numRef>
              <c:f>Sheet1!$C$2</c:f>
              <c:numCache>
                <c:formatCode>General</c:formatCode>
                <c:ptCount val="1"/>
                <c:pt idx="0">
                  <c:v>6</c:v>
                </c:pt>
              </c:numCache>
            </c:numRef>
          </c:val>
          <c:extLst>
            <c:ext xmlns:c16="http://schemas.microsoft.com/office/drawing/2014/chart" uri="{C3380CC4-5D6E-409C-BE32-E72D297353CC}">
              <c16:uniqueId val="{00000001-CD2D-42D0-8668-8B21F623CC2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Finanzas de Córdoba</c:v>
                </c:pt>
              </c:strCache>
            </c:strRef>
          </c:cat>
          <c:val>
            <c:numRef>
              <c:f>Sheet1!$D$2</c:f>
              <c:numCache>
                <c:formatCode>General</c:formatCode>
                <c:ptCount val="1"/>
                <c:pt idx="0">
                  <c:v>5</c:v>
                </c:pt>
              </c:numCache>
            </c:numRef>
          </c:val>
          <c:extLst>
            <c:ext xmlns:c16="http://schemas.microsoft.com/office/drawing/2014/chart" uri="{C3380CC4-5D6E-409C-BE32-E72D297353CC}">
              <c16:uniqueId val="{00000002-CD2D-42D0-8668-8B21F623CC2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Finanzas de Córdoba</c:v>
                </c:pt>
              </c:strCache>
            </c:strRef>
          </c:cat>
          <c:val>
            <c:numRef>
              <c:f>Sheet1!$E$2</c:f>
              <c:numCache>
                <c:formatCode>General</c:formatCode>
                <c:ptCount val="1"/>
                <c:pt idx="0">
                  <c:v>1</c:v>
                </c:pt>
              </c:numCache>
            </c:numRef>
          </c:val>
          <c:extLst>
            <c:ext xmlns:c16="http://schemas.microsoft.com/office/drawing/2014/chart" uri="{C3380CC4-5D6E-409C-BE32-E72D297353CC}">
              <c16:uniqueId val="{00000003-CD2D-42D0-8668-8B21F623CC2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Finanzas de Córdoba</c:v>
                </c:pt>
              </c:strCache>
            </c:strRef>
          </c:cat>
          <c:val>
            <c:numRef>
              <c:f>Sheet1!$F$2</c:f>
              <c:numCache>
                <c:formatCode>General</c:formatCode>
                <c:ptCount val="1"/>
                <c:pt idx="0">
                  <c:v>3</c:v>
                </c:pt>
              </c:numCache>
            </c:numRef>
          </c:val>
          <c:extLst>
            <c:ext xmlns:c16="http://schemas.microsoft.com/office/drawing/2014/chart" uri="{C3380CC4-5D6E-409C-BE32-E72D297353CC}">
              <c16:uniqueId val="{00000004-CD2D-42D0-8668-8B21F623CC2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Finanzas de Córdoba</c:v>
                </c:pt>
              </c:strCache>
            </c:strRef>
          </c:cat>
          <c:val>
            <c:numRef>
              <c:f>Sheet1!$G$2</c:f>
              <c:numCache>
                <c:formatCode>General</c:formatCode>
                <c:ptCount val="1"/>
                <c:pt idx="0">
                  <c:v>9</c:v>
                </c:pt>
              </c:numCache>
            </c:numRef>
          </c:val>
          <c:extLst>
            <c:ext xmlns:c16="http://schemas.microsoft.com/office/drawing/2014/chart" uri="{C3380CC4-5D6E-409C-BE32-E72D297353CC}">
              <c16:uniqueId val="{00000005-CD2D-42D0-8668-8B21F623CC2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Finanzas de Córdoba</c:v>
                </c:pt>
              </c:strCache>
            </c:strRef>
          </c:cat>
          <c:val>
            <c:numRef>
              <c:f>Sheet1!$H$2</c:f>
              <c:numCache>
                <c:formatCode>General</c:formatCode>
                <c:ptCount val="1"/>
                <c:pt idx="0">
                  <c:v>54</c:v>
                </c:pt>
              </c:numCache>
            </c:numRef>
          </c:val>
          <c:extLst>
            <c:ext xmlns:c16="http://schemas.microsoft.com/office/drawing/2014/chart" uri="{C3380CC4-5D6E-409C-BE32-E72D297353CC}">
              <c16:uniqueId val="{00000006-CD2D-42D0-8668-8B21F623CC2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Finanzas de Córdoba</c:v>
                </c:pt>
              </c:strCache>
            </c:strRef>
          </c:cat>
          <c:val>
            <c:numRef>
              <c:f>Sheet1!$I$2</c:f>
              <c:numCache>
                <c:formatCode>General</c:formatCode>
                <c:ptCount val="1"/>
                <c:pt idx="0">
                  <c:v>132</c:v>
                </c:pt>
              </c:numCache>
            </c:numRef>
          </c:val>
          <c:extLst>
            <c:ext xmlns:c16="http://schemas.microsoft.com/office/drawing/2014/chart" uri="{C3380CC4-5D6E-409C-BE32-E72D297353CC}">
              <c16:uniqueId val="{00000007-CD2D-42D0-8668-8B21F623CC2A}"/>
            </c:ext>
          </c:extLst>
        </c:ser>
        <c:dLbls>
          <c:showLegendKey val="0"/>
          <c:showVal val="0"/>
          <c:showCatName val="0"/>
          <c:showSerName val="0"/>
          <c:showPercent val="0"/>
          <c:showBubbleSize val="0"/>
        </c:dLbls>
        <c:gapWidth val="150"/>
        <c:overlap val="100"/>
        <c:axId val="242986840"/>
        <c:axId val="242987168"/>
      </c:barChart>
      <c:catAx>
        <c:axId val="24298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87168"/>
        <c:crosses val="autoZero"/>
        <c:auto val="1"/>
        <c:lblAlgn val="ctr"/>
        <c:lblOffset val="100"/>
        <c:noMultiLvlLbl val="0"/>
      </c:catAx>
      <c:valAx>
        <c:axId val="242987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8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4C8-4144-A1EE-A5C850505D1B}"/>
            </c:ext>
          </c:extLst>
        </c:ser>
        <c:dLbls>
          <c:showLegendKey val="0"/>
          <c:showVal val="0"/>
          <c:showCatName val="0"/>
          <c:showSerName val="0"/>
          <c:showPercent val="0"/>
          <c:showBubbleSize val="0"/>
        </c:dLbls>
        <c:gapWidth val="219"/>
        <c:overlap val="-27"/>
        <c:axId val="237251992"/>
        <c:axId val="166751016"/>
      </c:barChart>
      <c:catAx>
        <c:axId val="23725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751016"/>
        <c:crosses val="autoZero"/>
        <c:auto val="1"/>
        <c:lblAlgn val="ctr"/>
        <c:lblOffset val="100"/>
        <c:noMultiLvlLbl val="0"/>
      </c:catAx>
      <c:valAx>
        <c:axId val="16675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5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Finanzas de Córdoba</c:v>
                </c:pt>
              </c:strCache>
            </c:strRef>
          </c:cat>
          <c:val>
            <c:numRef>
              <c:f>Sheet1!$B$2</c:f>
              <c:numCache>
                <c:formatCode>General</c:formatCode>
                <c:ptCount val="1"/>
                <c:pt idx="0">
                  <c:v>7</c:v>
                </c:pt>
              </c:numCache>
            </c:numRef>
          </c:val>
          <c:extLst>
            <c:ext xmlns:c16="http://schemas.microsoft.com/office/drawing/2014/chart" uri="{C3380CC4-5D6E-409C-BE32-E72D297353CC}">
              <c16:uniqueId val="{00000000-4EA1-4F42-8395-980785A78D2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Ministerio de Finanzas de Córdoba</c:v>
                </c:pt>
              </c:strCache>
            </c:strRef>
          </c:cat>
          <c:val>
            <c:numRef>
              <c:f>Sheet1!$C$2</c:f>
              <c:numCache>
                <c:formatCode>General</c:formatCode>
                <c:ptCount val="1"/>
                <c:pt idx="0">
                  <c:v>23</c:v>
                </c:pt>
              </c:numCache>
            </c:numRef>
          </c:val>
          <c:extLst>
            <c:ext xmlns:c16="http://schemas.microsoft.com/office/drawing/2014/chart" uri="{C3380CC4-5D6E-409C-BE32-E72D297353CC}">
              <c16:uniqueId val="{00000001-4EA1-4F42-8395-980785A78D23}"/>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Ministerio de Finanzas de Córdoba</c:v>
                </c:pt>
              </c:strCache>
            </c:strRef>
          </c:cat>
          <c:val>
            <c:numRef>
              <c:f>Sheet1!$D$2</c:f>
              <c:numCache>
                <c:formatCode>General</c:formatCode>
                <c:ptCount val="1"/>
                <c:pt idx="0">
                  <c:v>1</c:v>
                </c:pt>
              </c:numCache>
            </c:numRef>
          </c:val>
          <c:extLst>
            <c:ext xmlns:c16="http://schemas.microsoft.com/office/drawing/2014/chart" uri="{C3380CC4-5D6E-409C-BE32-E72D297353CC}">
              <c16:uniqueId val="{00000002-4EA1-4F42-8395-980785A78D23}"/>
            </c:ext>
          </c:extLst>
        </c:ser>
        <c:dLbls>
          <c:showLegendKey val="0"/>
          <c:showVal val="0"/>
          <c:showCatName val="0"/>
          <c:showSerName val="0"/>
          <c:showPercent val="0"/>
          <c:showBubbleSize val="0"/>
        </c:dLbls>
        <c:gapWidth val="150"/>
        <c:overlap val="100"/>
        <c:axId val="279108552"/>
        <c:axId val="279108880"/>
      </c:barChart>
      <c:catAx>
        <c:axId val="27910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08880"/>
        <c:crosses val="autoZero"/>
        <c:auto val="1"/>
        <c:lblAlgn val="ctr"/>
        <c:lblOffset val="100"/>
        <c:noMultiLvlLbl val="0"/>
      </c:catAx>
      <c:valAx>
        <c:axId val="279108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0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9.8185307693283999E-2</c:v>
                </c:pt>
                <c:pt idx="2">
                  <c:v>0.28359851766188998</c:v>
                </c:pt>
                <c:pt idx="3">
                  <c:v>0</c:v>
                </c:pt>
                <c:pt idx="4">
                  <c:v>2.6957811025745002E-2</c:v>
                </c:pt>
                <c:pt idx="5">
                  <c:v>0</c:v>
                </c:pt>
                <c:pt idx="6">
                  <c:v>0</c:v>
                </c:pt>
              </c:numCache>
            </c:numRef>
          </c:val>
          <c:extLst>
            <c:ext xmlns:c16="http://schemas.microsoft.com/office/drawing/2014/chart" uri="{C3380CC4-5D6E-409C-BE32-E72D297353CC}">
              <c16:uniqueId val="{00000000-5BAA-45DC-9262-757726EE24DB}"/>
            </c:ext>
          </c:extLst>
        </c:ser>
        <c:dLbls>
          <c:showLegendKey val="0"/>
          <c:showVal val="0"/>
          <c:showCatName val="0"/>
          <c:showSerName val="0"/>
          <c:showPercent val="0"/>
          <c:showBubbleSize val="0"/>
        </c:dLbls>
        <c:gapWidth val="219"/>
        <c:overlap val="-27"/>
        <c:axId val="272504464"/>
        <c:axId val="272506104"/>
      </c:barChart>
      <c:catAx>
        <c:axId val="27250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06104"/>
        <c:crosses val="autoZero"/>
        <c:auto val="1"/>
        <c:lblAlgn val="ctr"/>
        <c:lblOffset val="100"/>
        <c:noMultiLvlLbl val="0"/>
      </c:catAx>
      <c:valAx>
        <c:axId val="27250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0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113419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16916049"/>
                    </a:ext>
                  </a:extLst>
                </a:gridCol>
                <a:gridCol w="740664">
                  <a:extLst>
                    <a:ext uri="{9D8B030D-6E8A-4147-A177-3AD203B41FA5}">
                      <a16:colId xmlns:a16="http://schemas.microsoft.com/office/drawing/2014/main" val="1894450476"/>
                    </a:ext>
                  </a:extLst>
                </a:gridCol>
                <a:gridCol w="740664">
                  <a:extLst>
                    <a:ext uri="{9D8B030D-6E8A-4147-A177-3AD203B41FA5}">
                      <a16:colId xmlns:a16="http://schemas.microsoft.com/office/drawing/2014/main" val="3658107480"/>
                    </a:ext>
                  </a:extLst>
                </a:gridCol>
                <a:gridCol w="740664">
                  <a:extLst>
                    <a:ext uri="{9D8B030D-6E8A-4147-A177-3AD203B41FA5}">
                      <a16:colId xmlns:a16="http://schemas.microsoft.com/office/drawing/2014/main" val="1462741117"/>
                    </a:ext>
                  </a:extLst>
                </a:gridCol>
                <a:gridCol w="740664">
                  <a:extLst>
                    <a:ext uri="{9D8B030D-6E8A-4147-A177-3AD203B41FA5}">
                      <a16:colId xmlns:a16="http://schemas.microsoft.com/office/drawing/2014/main" val="2567902037"/>
                    </a:ext>
                  </a:extLst>
                </a:gridCol>
                <a:gridCol w="740664">
                  <a:extLst>
                    <a:ext uri="{9D8B030D-6E8A-4147-A177-3AD203B41FA5}">
                      <a16:colId xmlns:a16="http://schemas.microsoft.com/office/drawing/2014/main" val="1145869540"/>
                    </a:ext>
                  </a:extLst>
                </a:gridCol>
                <a:gridCol w="740664">
                  <a:extLst>
                    <a:ext uri="{9D8B030D-6E8A-4147-A177-3AD203B41FA5}">
                      <a16:colId xmlns:a16="http://schemas.microsoft.com/office/drawing/2014/main" val="1628953331"/>
                    </a:ext>
                  </a:extLst>
                </a:gridCol>
                <a:gridCol w="740664">
                  <a:extLst>
                    <a:ext uri="{9D8B030D-6E8A-4147-A177-3AD203B41FA5}">
                      <a16:colId xmlns:a16="http://schemas.microsoft.com/office/drawing/2014/main" val="1493603957"/>
                    </a:ext>
                  </a:extLst>
                </a:gridCol>
                <a:gridCol w="740664">
                  <a:extLst>
                    <a:ext uri="{9D8B030D-6E8A-4147-A177-3AD203B41FA5}">
                      <a16:colId xmlns:a16="http://schemas.microsoft.com/office/drawing/2014/main" val="2947021073"/>
                    </a:ext>
                  </a:extLst>
                </a:gridCol>
                <a:gridCol w="740664">
                  <a:extLst>
                    <a:ext uri="{9D8B030D-6E8A-4147-A177-3AD203B41FA5}">
                      <a16:colId xmlns:a16="http://schemas.microsoft.com/office/drawing/2014/main" val="951278610"/>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327669139"/>
                  </a:ext>
                </a:extLst>
              </a:tr>
              <a:tr h="370840">
                <a:tc>
                  <a:txBody>
                    <a:bodyPr/>
                    <a:lstStyle/>
                    <a:p>
                      <a:r>
                        <a:rPr lang="en-US" sz="1000"/>
                        <a:t>Ministerio de Finanzas de Córdoba</a:t>
                      </a:r>
                      <a:endParaRPr lang="en-US" sz="1000"/>
                    </a:p>
                  </a:txBody>
                  <a:tcPr/>
                </a:tc>
                <a:tc>
                  <a:txBody>
                    <a:bodyPr/>
                    <a:lstStyle/>
                    <a:p>
                      <a:r>
                        <a:rPr lang="en-US" sz="1000"/>
                        <a:t>7432</a:t>
                      </a:r>
                      <a:endParaRPr lang="en-US" sz="1000"/>
                    </a:p>
                  </a:txBody>
                  <a:tcPr/>
                </a:tc>
                <a:tc>
                  <a:txBody>
                    <a:bodyPr/>
                    <a:lstStyle/>
                    <a:p>
                      <a:r>
                        <a:rPr lang="en-US" sz="1000"/>
                        <a:t>23</a:t>
                      </a:r>
                      <a:endParaRPr lang="en-US" sz="1000"/>
                    </a:p>
                  </a:txBody>
                  <a:tcPr/>
                </a:tc>
                <a:tc>
                  <a:txBody>
                    <a:bodyPr/>
                    <a:lstStyle/>
                    <a:p>
                      <a:r>
                        <a:rPr lang="en-US" sz="1000"/>
                        <a:t>31</a:t>
                      </a:r>
                      <a:endParaRPr lang="en-US" sz="1000"/>
                    </a:p>
                  </a:txBody>
                  <a:tcPr/>
                </a:tc>
                <a:tc>
                  <a:txBody>
                    <a:bodyPr/>
                    <a:lstStyle/>
                    <a:p>
                      <a:r>
                        <a:rPr lang="en-US" sz="1000"/>
                        <a:t>351</a:t>
                      </a:r>
                      <a:endParaRPr lang="en-US" sz="1000"/>
                    </a:p>
                  </a:txBody>
                  <a:tcPr/>
                </a:tc>
                <a:tc>
                  <a:txBody>
                    <a:bodyPr/>
                    <a:lstStyle/>
                    <a:p>
                      <a:r>
                        <a:rPr lang="en-US" sz="1000"/>
                        <a:t>54</a:t>
                      </a:r>
                      <a:endParaRPr lang="en-US" sz="1000"/>
                    </a:p>
                  </a:txBody>
                  <a:tcPr/>
                </a:tc>
                <a:tc>
                  <a:txBody>
                    <a:bodyPr/>
                    <a:lstStyle/>
                    <a:p>
                      <a:r>
                        <a:rPr lang="en-US" sz="1000"/>
                        <a:t>132</a:t>
                      </a:r>
                      <a:endParaRPr lang="en-US" sz="1000"/>
                    </a:p>
                  </a:txBody>
                  <a:tcPr/>
                </a:tc>
                <a:tc>
                  <a:txBody>
                    <a:bodyPr/>
                    <a:lstStyle/>
                    <a:p>
                      <a:r>
                        <a:rPr lang="en-US" sz="1000"/>
                        <a:t>0</a:t>
                      </a:r>
                      <a:endParaRPr lang="en-US" sz="1000"/>
                    </a:p>
                  </a:txBody>
                  <a:tcPr/>
                </a:tc>
                <a:tc>
                  <a:txBody>
                    <a:bodyPr/>
                    <a:lstStyle/>
                    <a:p>
                      <a:r>
                        <a:rPr lang="en-US" sz="1000"/>
                        <a:t>0.2335%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362238441"/>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2234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54832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6546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86732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3493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48442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0982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3723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2788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10703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8328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15042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0462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02584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85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62080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6478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07479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0958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11597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3377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86127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0102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73978113"/>
                    </a:ext>
                  </a:extLst>
                </a:gridCol>
                <a:gridCol w="658368">
                  <a:extLst>
                    <a:ext uri="{9D8B030D-6E8A-4147-A177-3AD203B41FA5}">
                      <a16:colId xmlns:a16="http://schemas.microsoft.com/office/drawing/2014/main" val="1033799487"/>
                    </a:ext>
                  </a:extLst>
                </a:gridCol>
                <a:gridCol w="658368">
                  <a:extLst>
                    <a:ext uri="{9D8B030D-6E8A-4147-A177-3AD203B41FA5}">
                      <a16:colId xmlns:a16="http://schemas.microsoft.com/office/drawing/2014/main" val="4212574143"/>
                    </a:ext>
                  </a:extLst>
                </a:gridCol>
                <a:gridCol w="658368">
                  <a:extLst>
                    <a:ext uri="{9D8B030D-6E8A-4147-A177-3AD203B41FA5}">
                      <a16:colId xmlns:a16="http://schemas.microsoft.com/office/drawing/2014/main" val="3390025964"/>
                    </a:ext>
                  </a:extLst>
                </a:gridCol>
                <a:gridCol w="658368">
                  <a:extLst>
                    <a:ext uri="{9D8B030D-6E8A-4147-A177-3AD203B41FA5}">
                      <a16:colId xmlns:a16="http://schemas.microsoft.com/office/drawing/2014/main" val="97486037"/>
                    </a:ext>
                  </a:extLst>
                </a:gridCol>
                <a:gridCol w="658368">
                  <a:extLst>
                    <a:ext uri="{9D8B030D-6E8A-4147-A177-3AD203B41FA5}">
                      <a16:colId xmlns:a16="http://schemas.microsoft.com/office/drawing/2014/main" val="2392419140"/>
                    </a:ext>
                  </a:extLst>
                </a:gridCol>
                <a:gridCol w="658368">
                  <a:extLst>
                    <a:ext uri="{9D8B030D-6E8A-4147-A177-3AD203B41FA5}">
                      <a16:colId xmlns:a16="http://schemas.microsoft.com/office/drawing/2014/main" val="324011692"/>
                    </a:ext>
                  </a:extLst>
                </a:gridCol>
                <a:gridCol w="658368">
                  <a:extLst>
                    <a:ext uri="{9D8B030D-6E8A-4147-A177-3AD203B41FA5}">
                      <a16:colId xmlns:a16="http://schemas.microsoft.com/office/drawing/2014/main" val="234591529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96668799"/>
                  </a:ext>
                </a:extLst>
              </a:tr>
              <a:tr h="370840">
                <a:tc>
                  <a:txBody>
                    <a:bodyPr/>
                    <a:lstStyle/>
                    <a:p>
                      <a:r>
                        <a:rPr lang="es-ES" sz="1000" b="1"/>
                        <a:t>Ministerio de Finanzas de Córdoba - 2016-12-13 18:30:00</a:t>
                      </a:r>
                      <a:r>
                        <a:rPr lang="es-ES" sz="1000"/>
                        <a:t>
322 MIL MOTOS DEJARÁN DE PAGAR EL IMPUESTO AUTOMOTOR DE #RENTAS EN 2017.
Con la aprobación del #Presupuesto2017, aquellos rodados valuados en menos de 20 mil pesos, o que tengan más de 5 años de antigüedad,  no tributarán el impuesto emitido por la Dirección de Rentas de Córdoba.</a:t>
                      </a:r>
                      <a:endParaRPr lang="en-US" sz="1000"/>
                    </a:p>
                  </a:txBody>
                  <a:tcPr/>
                </a:tc>
                <a:tc>
                  <a:txBody>
                    <a:bodyPr/>
                    <a:lstStyle/>
                    <a:p>
                      <a:r>
                        <a:rPr lang="en-US" sz="1000"/>
                        <a:t>141</a:t>
                      </a:r>
                      <a:endParaRPr lang="en-US" sz="1000"/>
                    </a:p>
                  </a:txBody>
                  <a:tcPr/>
                </a:tc>
                <a:tc>
                  <a:txBody>
                    <a:bodyPr/>
                    <a:lstStyle/>
                    <a:p>
                      <a:r>
                        <a:rPr lang="en-US" sz="1000"/>
                        <a:t>93</a:t>
                      </a:r>
                      <a:endParaRPr lang="en-US" sz="1000"/>
                    </a:p>
                  </a:txBody>
                  <a:tcPr/>
                </a:tc>
                <a:tc>
                  <a:txBody>
                    <a:bodyPr/>
                    <a:lstStyle/>
                    <a:p>
                      <a:r>
                        <a:rPr lang="en-US" sz="1000"/>
                        <a:t>12</a:t>
                      </a:r>
                      <a:endParaRPr lang="en-US" sz="1000"/>
                    </a:p>
                  </a:txBody>
                  <a:tcPr/>
                </a:tc>
                <a:tc>
                  <a:txBody>
                    <a:bodyPr/>
                    <a:lstStyle/>
                    <a:p>
                      <a:r>
                        <a:rPr lang="en-US" sz="1000"/>
                        <a:t>36</a:t>
                      </a:r>
                      <a:endParaRPr lang="en-US" sz="1000"/>
                    </a:p>
                  </a:txBody>
                  <a:tcPr/>
                </a:tc>
                <a:tc>
                  <a:txBody>
                    <a:bodyPr/>
                    <a:lstStyle/>
                    <a:p>
                      <a:r>
                        <a:rPr lang="en-US" sz="1000"/>
                        <a:t>1.8998%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28947854"/>
                  </a:ext>
                </a:extLst>
              </a:tr>
              <a:tr h="370840">
                <a:tc>
                  <a:txBody>
                    <a:bodyPr/>
                    <a:lstStyle/>
                    <a:p>
                      <a:r>
                        <a:rPr lang="es-ES" sz="1000" b="1"/>
                        <a:t>Ministerio de Finanzas de Córdoba - 2016-12-13 14:33:54</a:t>
                      </a:r>
                      <a:r>
                        <a:rPr lang="es-ES" sz="1000"/>
                        <a:t>
¿CÓMO AFECTARÁ A CÓRDOBA EL PROYECTO SOBRE GANANCIAS IMPULSADO POR DIPUTADOS?
Hoy el Senado tratará el proyecto de ley que reforma el Impuesto a las Ganancias aprobado por Diputados. En caso de aprobarse, las finanzas de la provincia se verán afectadas.
Ante este panorama, el Ministro de Finanzas, Osvaldo Giordano, expresó que "este esquema implica pensar a Córdoba con menos ingresos, y por lo tanto, menos obras y servicios".</a:t>
                      </a:r>
                      <a:endParaRPr lang="en-US" sz="1000"/>
                    </a:p>
                  </a:txBody>
                  <a:tcPr/>
                </a:tc>
                <a:tc>
                  <a:txBody>
                    <a:bodyPr/>
                    <a:lstStyle/>
                    <a:p>
                      <a:r>
                        <a:rPr lang="en-US" sz="1000"/>
                        <a:t>121</a:t>
                      </a:r>
                      <a:endParaRPr lang="en-US" sz="1000"/>
                    </a:p>
                  </a:txBody>
                  <a:tcPr/>
                </a:tc>
                <a:tc>
                  <a:txBody>
                    <a:bodyPr/>
                    <a:lstStyle/>
                    <a:p>
                      <a:r>
                        <a:rPr lang="en-US" sz="1000"/>
                        <a:t>71</a:t>
                      </a:r>
                      <a:endParaRPr lang="en-US" sz="1000"/>
                    </a:p>
                  </a:txBody>
                  <a:tcPr/>
                </a:tc>
                <a:tc>
                  <a:txBody>
                    <a:bodyPr/>
                    <a:lstStyle/>
                    <a:p>
                      <a:r>
                        <a:rPr lang="en-US" sz="1000"/>
                        <a:t>31</a:t>
                      </a:r>
                      <a:endParaRPr lang="en-US" sz="1000"/>
                    </a:p>
                  </a:txBody>
                  <a:tcPr/>
                </a:tc>
                <a:tc>
                  <a:txBody>
                    <a:bodyPr/>
                    <a:lstStyle/>
                    <a:p>
                      <a:r>
                        <a:rPr lang="en-US" sz="1000"/>
                        <a:t>19</a:t>
                      </a:r>
                      <a:endParaRPr lang="en-US" sz="1000"/>
                    </a:p>
                  </a:txBody>
                  <a:tcPr/>
                </a:tc>
                <a:tc>
                  <a:txBody>
                    <a:bodyPr/>
                    <a:lstStyle/>
                    <a:p>
                      <a:r>
                        <a:rPr lang="en-US" sz="1000"/>
                        <a:t>1.6303%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61678412"/>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7813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4889100"/>
                    </a:ext>
                  </a:extLst>
                </a:gridCol>
                <a:gridCol w="658368">
                  <a:extLst>
                    <a:ext uri="{9D8B030D-6E8A-4147-A177-3AD203B41FA5}">
                      <a16:colId xmlns:a16="http://schemas.microsoft.com/office/drawing/2014/main" val="3145110022"/>
                    </a:ext>
                  </a:extLst>
                </a:gridCol>
                <a:gridCol w="658368">
                  <a:extLst>
                    <a:ext uri="{9D8B030D-6E8A-4147-A177-3AD203B41FA5}">
                      <a16:colId xmlns:a16="http://schemas.microsoft.com/office/drawing/2014/main" val="1911066215"/>
                    </a:ext>
                  </a:extLst>
                </a:gridCol>
                <a:gridCol w="658368">
                  <a:extLst>
                    <a:ext uri="{9D8B030D-6E8A-4147-A177-3AD203B41FA5}">
                      <a16:colId xmlns:a16="http://schemas.microsoft.com/office/drawing/2014/main" val="2938910806"/>
                    </a:ext>
                  </a:extLst>
                </a:gridCol>
                <a:gridCol w="658368">
                  <a:extLst>
                    <a:ext uri="{9D8B030D-6E8A-4147-A177-3AD203B41FA5}">
                      <a16:colId xmlns:a16="http://schemas.microsoft.com/office/drawing/2014/main" val="1258573451"/>
                    </a:ext>
                  </a:extLst>
                </a:gridCol>
                <a:gridCol w="658368">
                  <a:extLst>
                    <a:ext uri="{9D8B030D-6E8A-4147-A177-3AD203B41FA5}">
                      <a16:colId xmlns:a16="http://schemas.microsoft.com/office/drawing/2014/main" val="2752063513"/>
                    </a:ext>
                  </a:extLst>
                </a:gridCol>
                <a:gridCol w="658368">
                  <a:extLst>
                    <a:ext uri="{9D8B030D-6E8A-4147-A177-3AD203B41FA5}">
                      <a16:colId xmlns:a16="http://schemas.microsoft.com/office/drawing/2014/main" val="440789412"/>
                    </a:ext>
                  </a:extLst>
                </a:gridCol>
                <a:gridCol w="658368">
                  <a:extLst>
                    <a:ext uri="{9D8B030D-6E8A-4147-A177-3AD203B41FA5}">
                      <a16:colId xmlns:a16="http://schemas.microsoft.com/office/drawing/2014/main" val="350804362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449929792"/>
                  </a:ext>
                </a:extLst>
              </a:tr>
              <a:tr h="370840">
                <a:tc>
                  <a:txBody>
                    <a:bodyPr/>
                    <a:lstStyle/>
                    <a:p>
                      <a:r>
                        <a:rPr lang="es-ES" sz="1000" b="1"/>
                        <a:t>Ministerio de Finanzas de Córdoba - 2016-12-05 17:28:51</a:t>
                      </a:r>
                      <a:r>
                        <a:rPr lang="es-ES" sz="1000"/>
                        <a:t>
SEGUNDO ENCUENTRO MINISTERIAL. ANÁLISIS DE 2016
Durante el fin de semana, se llevó a cabo el Segundo Encuentro Ministerial, donde 170 miembros pertenecientes a las diferentes reparticiones y secretarías dependientes al Ministerio de Finanzas de Córdoba realizaron un análisis de 2016 y definieron las variables para proyectar el 2017.
En dicha oportunidad, el Ministro Osvaldo Giordano destacó la importancia de "estar preparados para adaptarse a los cambios y apuntar de manera constante a la modernización del Estado, simplificando la vida a los ciudadanos".</a:t>
                      </a:r>
                      <a:endParaRPr lang="en-US" sz="1000"/>
                    </a:p>
                  </a:txBody>
                  <a:tcPr/>
                </a:tc>
                <a:tc>
                  <a:txBody>
                    <a:bodyPr/>
                    <a:lstStyle/>
                    <a:p>
                      <a:r>
                        <a:rPr lang="en-US" sz="1000"/>
                        <a:t>37</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0.4990%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35377981"/>
                  </a:ext>
                </a:extLst>
              </a:tr>
              <a:tr h="370840">
                <a:tc>
                  <a:txBody>
                    <a:bodyPr/>
                    <a:lstStyle/>
                    <a:p>
                      <a:r>
                        <a:rPr lang="es-ES" sz="1000" b="1"/>
                        <a:t>Ministerio de Finanzas de Córdoba - 2016-12-13 12:15:13</a:t>
                      </a:r>
                      <a:r>
                        <a:rPr lang="es-ES" sz="1000"/>
                        <a:t>
ÚLTIMAS SEMANAS PARA ACCEDER AL DESCUENTO DE RENTAS.
La Dirección General de #Rentas beneficia a aquellos contribuyentes sin deudas en sus impuestos.
Recordá que tenés tiempo hasta el 31 de diciembre para ponerte al día y acceder al 30 por ciento de descuento en 2017.
Informate más en: http://bit.ly/2fWfQda</a:t>
                      </a:r>
                      <a:endParaRPr lang="en-US" sz="1000"/>
                    </a:p>
                  </a:txBody>
                  <a:tcPr/>
                </a:tc>
                <a:tc>
                  <a:txBody>
                    <a:bodyPr/>
                    <a:lstStyle/>
                    <a:p>
                      <a:r>
                        <a:rPr lang="en-US" sz="1000"/>
                        <a:t>28</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22</a:t>
                      </a:r>
                      <a:endParaRPr lang="en-US" sz="1000"/>
                    </a:p>
                  </a:txBody>
                  <a:tcPr/>
                </a:tc>
                <a:tc>
                  <a:txBody>
                    <a:bodyPr/>
                    <a:lstStyle/>
                    <a:p>
                      <a:r>
                        <a:rPr lang="en-US" sz="1000"/>
                        <a:t>0.3773%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14716684"/>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569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5153140"/>
                    </a:ext>
                  </a:extLst>
                </a:gridCol>
                <a:gridCol w="658368">
                  <a:extLst>
                    <a:ext uri="{9D8B030D-6E8A-4147-A177-3AD203B41FA5}">
                      <a16:colId xmlns:a16="http://schemas.microsoft.com/office/drawing/2014/main" val="3356752381"/>
                    </a:ext>
                  </a:extLst>
                </a:gridCol>
                <a:gridCol w="658368">
                  <a:extLst>
                    <a:ext uri="{9D8B030D-6E8A-4147-A177-3AD203B41FA5}">
                      <a16:colId xmlns:a16="http://schemas.microsoft.com/office/drawing/2014/main" val="3997430346"/>
                    </a:ext>
                  </a:extLst>
                </a:gridCol>
                <a:gridCol w="658368">
                  <a:extLst>
                    <a:ext uri="{9D8B030D-6E8A-4147-A177-3AD203B41FA5}">
                      <a16:colId xmlns:a16="http://schemas.microsoft.com/office/drawing/2014/main" val="3520625892"/>
                    </a:ext>
                  </a:extLst>
                </a:gridCol>
                <a:gridCol w="658368">
                  <a:extLst>
                    <a:ext uri="{9D8B030D-6E8A-4147-A177-3AD203B41FA5}">
                      <a16:colId xmlns:a16="http://schemas.microsoft.com/office/drawing/2014/main" val="1357999485"/>
                    </a:ext>
                  </a:extLst>
                </a:gridCol>
                <a:gridCol w="658368">
                  <a:extLst>
                    <a:ext uri="{9D8B030D-6E8A-4147-A177-3AD203B41FA5}">
                      <a16:colId xmlns:a16="http://schemas.microsoft.com/office/drawing/2014/main" val="1739902218"/>
                    </a:ext>
                  </a:extLst>
                </a:gridCol>
                <a:gridCol w="658368">
                  <a:extLst>
                    <a:ext uri="{9D8B030D-6E8A-4147-A177-3AD203B41FA5}">
                      <a16:colId xmlns:a16="http://schemas.microsoft.com/office/drawing/2014/main" val="3554075498"/>
                    </a:ext>
                  </a:extLst>
                </a:gridCol>
                <a:gridCol w="658368">
                  <a:extLst>
                    <a:ext uri="{9D8B030D-6E8A-4147-A177-3AD203B41FA5}">
                      <a16:colId xmlns:a16="http://schemas.microsoft.com/office/drawing/2014/main" val="395823483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561160992"/>
                  </a:ext>
                </a:extLst>
              </a:tr>
              <a:tr h="370840">
                <a:tc>
                  <a:txBody>
                    <a:bodyPr/>
                    <a:lstStyle/>
                    <a:p>
                      <a:r>
                        <a:rPr lang="es-ES" sz="1000" b="1"/>
                        <a:t>Ministerio de Finanzas de Córdoba - 2016-12-12 11:30:01</a:t>
                      </a:r>
                      <a:r>
                        <a:rPr lang="es-ES" sz="1000"/>
                        <a:t>
#PEI Con cada operativo del #PEI, buscamos promover mejores servicios, para simplificar y agilizar la relación del contribuyente con el Estado.
Esta semana, nuestros equipos relevarán las siguientes zonas comerciales:</a:t>
                      </a:r>
                      <a:endParaRPr lang="en-US" sz="1000"/>
                    </a:p>
                  </a:txBody>
                  <a:tcPr/>
                </a:tc>
                <a:tc>
                  <a:txBody>
                    <a:bodyPr/>
                    <a:lstStyle/>
                    <a:p>
                      <a:r>
                        <a:rPr lang="en-US" sz="1000"/>
                        <a:t>21</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0.2830%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33222548"/>
                  </a:ext>
                </a:extLst>
              </a:tr>
              <a:tr h="370840">
                <a:tc>
                  <a:txBody>
                    <a:bodyPr/>
                    <a:lstStyle/>
                    <a:p>
                      <a:r>
                        <a:rPr lang="es-ES" sz="1000" b="1"/>
                        <a:t>Ministerio de Finanzas de Córdoba - 2016-12-09 18:00:00</a:t>
                      </a:r>
                      <a:r>
                        <a:rPr lang="es-ES" sz="1000"/>
                        <a:t>
Durante el desarrollo del Segundo Encuentro Ministerial, el Ministro Osvaldo Giordano destacó la importancia de "estar preparados para adaptarse a los cambios y apuntar de manera constante a la modernización del Estado, simplificando la vida a los ciudadanos".
Con #Innovación y #Compromiso, trabajando para los cordobeses.</a:t>
                      </a:r>
                      <a:endParaRPr lang="en-US" sz="1000"/>
                    </a:p>
                  </a:txBody>
                  <a:tcPr/>
                </a:tc>
                <a:tc>
                  <a:txBody>
                    <a:bodyPr/>
                    <a:lstStyle/>
                    <a:p>
                      <a:r>
                        <a:rPr lang="en-US" sz="1000"/>
                        <a:t>18</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0.2426%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9242387"/>
                  </a:ext>
                </a:extLst>
              </a:tr>
              <a:tr h="370840">
                <a:tc>
                  <a:txBody>
                    <a:bodyPr/>
                    <a:lstStyle/>
                    <a:p>
                      <a:r>
                        <a:rPr lang="es-ES" sz="1000" b="1"/>
                        <a:t>Ministerio de Finanzas de Córdoba - 2016-12-01 14:22:55</a:t>
                      </a:r>
                      <a:r>
                        <a:rPr lang="es-ES" sz="1000"/>
                        <a:t>
127 años de trabajo y dedicación. 
Hoy, la Dirección General de Rentas cumple un año más junto a los cordobeses. 
Con #equidad y #transparencia, brindamos más y mejores servicios al ciudadano.</a:t>
                      </a:r>
                      <a:endParaRPr lang="en-US" sz="1000"/>
                    </a:p>
                  </a:txBody>
                  <a:tcPr/>
                </a:tc>
                <a:tc>
                  <a:txBody>
                    <a:bodyPr/>
                    <a:lstStyle/>
                    <a:p>
                      <a:r>
                        <a:rPr lang="en-US" sz="1000"/>
                        <a:t>17</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0.2294%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89074356"/>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4916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3752105"/>
                    </a:ext>
                  </a:extLst>
                </a:gridCol>
                <a:gridCol w="658368">
                  <a:extLst>
                    <a:ext uri="{9D8B030D-6E8A-4147-A177-3AD203B41FA5}">
                      <a16:colId xmlns:a16="http://schemas.microsoft.com/office/drawing/2014/main" val="518455809"/>
                    </a:ext>
                  </a:extLst>
                </a:gridCol>
                <a:gridCol w="658368">
                  <a:extLst>
                    <a:ext uri="{9D8B030D-6E8A-4147-A177-3AD203B41FA5}">
                      <a16:colId xmlns:a16="http://schemas.microsoft.com/office/drawing/2014/main" val="1497160438"/>
                    </a:ext>
                  </a:extLst>
                </a:gridCol>
                <a:gridCol w="658368">
                  <a:extLst>
                    <a:ext uri="{9D8B030D-6E8A-4147-A177-3AD203B41FA5}">
                      <a16:colId xmlns:a16="http://schemas.microsoft.com/office/drawing/2014/main" val="3949136680"/>
                    </a:ext>
                  </a:extLst>
                </a:gridCol>
                <a:gridCol w="658368">
                  <a:extLst>
                    <a:ext uri="{9D8B030D-6E8A-4147-A177-3AD203B41FA5}">
                      <a16:colId xmlns:a16="http://schemas.microsoft.com/office/drawing/2014/main" val="1277727277"/>
                    </a:ext>
                  </a:extLst>
                </a:gridCol>
                <a:gridCol w="658368">
                  <a:extLst>
                    <a:ext uri="{9D8B030D-6E8A-4147-A177-3AD203B41FA5}">
                      <a16:colId xmlns:a16="http://schemas.microsoft.com/office/drawing/2014/main" val="343166504"/>
                    </a:ext>
                  </a:extLst>
                </a:gridCol>
                <a:gridCol w="658368">
                  <a:extLst>
                    <a:ext uri="{9D8B030D-6E8A-4147-A177-3AD203B41FA5}">
                      <a16:colId xmlns:a16="http://schemas.microsoft.com/office/drawing/2014/main" val="1278029633"/>
                    </a:ext>
                  </a:extLst>
                </a:gridCol>
                <a:gridCol w="658368">
                  <a:extLst>
                    <a:ext uri="{9D8B030D-6E8A-4147-A177-3AD203B41FA5}">
                      <a16:colId xmlns:a16="http://schemas.microsoft.com/office/drawing/2014/main" val="324932501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299562796"/>
                  </a:ext>
                </a:extLst>
              </a:tr>
              <a:tr h="370840">
                <a:tc>
                  <a:txBody>
                    <a:bodyPr/>
                    <a:lstStyle/>
                    <a:p>
                      <a:r>
                        <a:rPr lang="es-ES" sz="1000" b="1"/>
                        <a:t>Ministerio de Finanzas de Córdoba - 2016-12-04 19:39:01</a:t>
                      </a:r>
                      <a:r>
                        <a:rPr lang="es-ES" sz="1000"/>
                        <a:t>
ACCEDÉ AL DESCUENTO DE RENTAS.
La Dirección General de Rentas beneficia a aquellos contribuyentes sin deudas en sus impuestos.
Recordá que tenés tiempo hasta el 31 de diciembre para ponerte al día y acceder al 30 por ciento de descuento en 2017.
Informate más en esta nota: http://bit.ly/2fWfQda</a:t>
                      </a:r>
                      <a:endParaRPr lang="en-US" sz="1000"/>
                    </a:p>
                  </a:txBody>
                  <a:tcPr/>
                </a:tc>
                <a:tc>
                  <a:txBody>
                    <a:bodyPr/>
                    <a:lstStyle/>
                    <a:p>
                      <a:r>
                        <a:rPr lang="en-US" sz="1000"/>
                        <a:t>17</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0.2293%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15660564"/>
                  </a:ext>
                </a:extLst>
              </a:tr>
              <a:tr h="370840">
                <a:tc>
                  <a:txBody>
                    <a:bodyPr/>
                    <a:lstStyle/>
                    <a:p>
                      <a:r>
                        <a:rPr lang="es-ES" sz="1000" b="1"/>
                        <a:t>Ministerio de Finanzas de Córdoba - 2016-12-15 19:01:21</a:t>
                      </a:r>
                      <a:r>
                        <a:rPr lang="es-ES" sz="1000"/>
                        <a:t>
Nuestros equipos del #PEI relevaron, en un operativo especial, más de 40 bares y restaurantes ubicados en Av. Rafael Nuñez.
En dicha jornada, advirtieron importantes inconsistencias impositivas. 
Recordá que con el pago de tus impuestos, contribuís al crecimiento de la provincia.</a:t>
                      </a:r>
                      <a:endParaRPr lang="en-US" sz="1000"/>
                    </a:p>
                  </a:txBody>
                  <a:tcPr/>
                </a:tc>
                <a:tc>
                  <a:txBody>
                    <a:bodyPr/>
                    <a:lstStyle/>
                    <a:p>
                      <a:r>
                        <a:rPr lang="en-US" sz="1000"/>
                        <a:t>14</a:t>
                      </a:r>
                      <a:endParaRPr lang="en-US" sz="1000"/>
                    </a:p>
                  </a:txBody>
                  <a:tcPr/>
                </a:tc>
                <a:tc>
                  <a:txBody>
                    <a:bodyPr/>
                    <a:lstStyle/>
                    <a:p>
                      <a:r>
                        <a:rPr lang="en-US" sz="1000"/>
                        <a:t>10</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0.1884%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921575193"/>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947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3858666"/>
                    </a:ext>
                  </a:extLst>
                </a:gridCol>
                <a:gridCol w="658368">
                  <a:extLst>
                    <a:ext uri="{9D8B030D-6E8A-4147-A177-3AD203B41FA5}">
                      <a16:colId xmlns:a16="http://schemas.microsoft.com/office/drawing/2014/main" val="2469474092"/>
                    </a:ext>
                  </a:extLst>
                </a:gridCol>
                <a:gridCol w="658368">
                  <a:extLst>
                    <a:ext uri="{9D8B030D-6E8A-4147-A177-3AD203B41FA5}">
                      <a16:colId xmlns:a16="http://schemas.microsoft.com/office/drawing/2014/main" val="2939588424"/>
                    </a:ext>
                  </a:extLst>
                </a:gridCol>
                <a:gridCol w="658368">
                  <a:extLst>
                    <a:ext uri="{9D8B030D-6E8A-4147-A177-3AD203B41FA5}">
                      <a16:colId xmlns:a16="http://schemas.microsoft.com/office/drawing/2014/main" val="2599261958"/>
                    </a:ext>
                  </a:extLst>
                </a:gridCol>
                <a:gridCol w="658368">
                  <a:extLst>
                    <a:ext uri="{9D8B030D-6E8A-4147-A177-3AD203B41FA5}">
                      <a16:colId xmlns:a16="http://schemas.microsoft.com/office/drawing/2014/main" val="1239882936"/>
                    </a:ext>
                  </a:extLst>
                </a:gridCol>
                <a:gridCol w="658368">
                  <a:extLst>
                    <a:ext uri="{9D8B030D-6E8A-4147-A177-3AD203B41FA5}">
                      <a16:colId xmlns:a16="http://schemas.microsoft.com/office/drawing/2014/main" val="1403980916"/>
                    </a:ext>
                  </a:extLst>
                </a:gridCol>
                <a:gridCol w="658368">
                  <a:extLst>
                    <a:ext uri="{9D8B030D-6E8A-4147-A177-3AD203B41FA5}">
                      <a16:colId xmlns:a16="http://schemas.microsoft.com/office/drawing/2014/main" val="3406232443"/>
                    </a:ext>
                  </a:extLst>
                </a:gridCol>
                <a:gridCol w="658368">
                  <a:extLst>
                    <a:ext uri="{9D8B030D-6E8A-4147-A177-3AD203B41FA5}">
                      <a16:colId xmlns:a16="http://schemas.microsoft.com/office/drawing/2014/main" val="46046492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629660166"/>
                  </a:ext>
                </a:extLst>
              </a:tr>
              <a:tr h="370840">
                <a:tc>
                  <a:txBody>
                    <a:bodyPr/>
                    <a:lstStyle/>
                    <a:p>
                      <a:r>
                        <a:rPr lang="es-ES" sz="1000" b="1"/>
                        <a:t>Ministerio de Finanzas de Córdoba - 2016-12-08 14:58:44</a:t>
                      </a:r>
                      <a:r>
                        <a:rPr lang="es-ES" sz="1000"/>
                        <a:t>
EL PROYECTO DE PRESUPUESTO 2017 YA ES LEY
Ayer, durante el desarrollo de la sesión número 40 de la Legislatura de Córdoba, la Unicameral aprobó, tras cuatro horas de debate, el paquete de proyectos económicos presentado por el Ministro de Finanzas, Osvaldo Giordano.
El presupuesto estipulado para 2017 será de 125 mil millones de pesos y destinará un porcentaje histórico al desarrollo de obras tanto viales, como de gasoductos y cloacas, entre otras.
Con #compromiso, #transparencia y #unidad, ayudamos al desarrollo de la Provincia.</a:t>
                      </a:r>
                      <a:endParaRPr lang="en-US" sz="1000"/>
                    </a:p>
                  </a:txBody>
                  <a:tcPr/>
                </a:tc>
                <a:tc>
                  <a:txBody>
                    <a:bodyPr/>
                    <a:lstStyle/>
                    <a:p>
                      <a:r>
                        <a:rPr lang="en-US" sz="1000"/>
                        <a:t>14</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0.1887%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51175922"/>
                  </a:ext>
                </a:extLst>
              </a:tr>
              <a:tr h="370840">
                <a:tc>
                  <a:txBody>
                    <a:bodyPr/>
                    <a:lstStyle/>
                    <a:p>
                      <a:r>
                        <a:rPr lang="es-ES" sz="1000" b="1"/>
                        <a:t>Ministerio de Finanzas de Córdoba - 2016-12-06 11:03:01</a:t>
                      </a:r>
                      <a:r>
                        <a:rPr lang="es-ES" sz="1000"/>
                        <a:t>
ÚLTIMAS SEMANAS PARA ACCEDER AL DESCUENTO DE RENTAS.
La Dirección General de Rentas beneficia a aquellos contribuyentes sin deudas en sus impuestos.
Recordá que tenés tiempo hasta el 31 de diciembre para ponerte al día y acceder al 30 por ciento de descuento en 2017.
Informate más en: http://bit.ly/2fWfQda</a:t>
                      </a:r>
                      <a:endParaRPr lang="en-US" sz="1000"/>
                    </a:p>
                  </a:txBody>
                  <a:tcPr/>
                </a:tc>
                <a:tc>
                  <a:txBody>
                    <a:bodyPr/>
                    <a:lstStyle/>
                    <a:p>
                      <a:r>
                        <a:rPr lang="en-US" sz="1000"/>
                        <a:t>10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0.1348%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53364754"/>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1099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51391379"/>
                    </a:ext>
                  </a:extLst>
                </a:gridCol>
                <a:gridCol w="658368">
                  <a:extLst>
                    <a:ext uri="{9D8B030D-6E8A-4147-A177-3AD203B41FA5}">
                      <a16:colId xmlns:a16="http://schemas.microsoft.com/office/drawing/2014/main" val="4070159970"/>
                    </a:ext>
                  </a:extLst>
                </a:gridCol>
                <a:gridCol w="658368">
                  <a:extLst>
                    <a:ext uri="{9D8B030D-6E8A-4147-A177-3AD203B41FA5}">
                      <a16:colId xmlns:a16="http://schemas.microsoft.com/office/drawing/2014/main" val="2815671909"/>
                    </a:ext>
                  </a:extLst>
                </a:gridCol>
                <a:gridCol w="658368">
                  <a:extLst>
                    <a:ext uri="{9D8B030D-6E8A-4147-A177-3AD203B41FA5}">
                      <a16:colId xmlns:a16="http://schemas.microsoft.com/office/drawing/2014/main" val="656523753"/>
                    </a:ext>
                  </a:extLst>
                </a:gridCol>
                <a:gridCol w="658368">
                  <a:extLst>
                    <a:ext uri="{9D8B030D-6E8A-4147-A177-3AD203B41FA5}">
                      <a16:colId xmlns:a16="http://schemas.microsoft.com/office/drawing/2014/main" val="3622940821"/>
                    </a:ext>
                  </a:extLst>
                </a:gridCol>
                <a:gridCol w="658368">
                  <a:extLst>
                    <a:ext uri="{9D8B030D-6E8A-4147-A177-3AD203B41FA5}">
                      <a16:colId xmlns:a16="http://schemas.microsoft.com/office/drawing/2014/main" val="1164516118"/>
                    </a:ext>
                  </a:extLst>
                </a:gridCol>
                <a:gridCol w="658368">
                  <a:extLst>
                    <a:ext uri="{9D8B030D-6E8A-4147-A177-3AD203B41FA5}">
                      <a16:colId xmlns:a16="http://schemas.microsoft.com/office/drawing/2014/main" val="3975091530"/>
                    </a:ext>
                  </a:extLst>
                </a:gridCol>
                <a:gridCol w="658368">
                  <a:extLst>
                    <a:ext uri="{9D8B030D-6E8A-4147-A177-3AD203B41FA5}">
                      <a16:colId xmlns:a16="http://schemas.microsoft.com/office/drawing/2014/main" val="148795621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09612318"/>
                  </a:ext>
                </a:extLst>
              </a:tr>
              <a:tr h="370840">
                <a:tc>
                  <a:txBody>
                    <a:bodyPr/>
                    <a:lstStyle/>
                    <a:p>
                      <a:r>
                        <a:rPr lang="es-ES" sz="1000" b="1"/>
                        <a:t>Ministerio de Finanzas de Córdoba - 2016-12-03 12:46:03</a:t>
                      </a:r>
                      <a:r>
                        <a:rPr lang="es-ES" sz="1000"/>
                        <a:t>
Gracias al proceso de #Modernización que llevamos adelante, ahora podés tramitar tu pensión desde casa, y obtenerla en menos de un mes.
¿Cómo hacerlo? 
Ingresá a www.cajajubilaciones.cba.gov.ar y empezá a tramitarla.</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0.1214%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14719482"/>
                  </a:ext>
                </a:extLst>
              </a:tr>
              <a:tr h="370840">
                <a:tc>
                  <a:txBody>
                    <a:bodyPr/>
                    <a:lstStyle/>
                    <a:p>
                      <a:r>
                        <a:rPr lang="es-ES" sz="1000" b="1"/>
                        <a:t>Ministerio de Finanzas de Córdoba - 2016-12-06 12:24:51</a:t>
                      </a:r>
                      <a:r>
                        <a:rPr lang="es-ES" sz="1000"/>
                        <a:t>
El Ministro Osvaldo Giordano se reunió esta mañana con empresarios de #SanAntoniodeLitín para presentarles el Programa #ReactivaciónProductiva.
El mismo brindará financiamiento a obras destinadas al sector agro, industrial, minero y turístico.
Seguimos trabajando para los cordobeses con más #obras, #compromiso y #transparencia.</a:t>
                      </a:r>
                      <a:endParaRPr lang="en-US" sz="1000"/>
                    </a:p>
                  </a:txBody>
                  <a:tcPr/>
                </a:tc>
                <a:tc>
                  <a:txBody>
                    <a:bodyPr/>
                    <a:lstStyle/>
                    <a:p>
                      <a:r>
                        <a:rPr lang="en-US" sz="1000"/>
                        <a:t>9</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0.1213%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57491117"/>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1591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4314692"/>
                    </a:ext>
                  </a:extLst>
                </a:gridCol>
                <a:gridCol w="658368">
                  <a:extLst>
                    <a:ext uri="{9D8B030D-6E8A-4147-A177-3AD203B41FA5}">
                      <a16:colId xmlns:a16="http://schemas.microsoft.com/office/drawing/2014/main" val="1294239218"/>
                    </a:ext>
                  </a:extLst>
                </a:gridCol>
                <a:gridCol w="658368">
                  <a:extLst>
                    <a:ext uri="{9D8B030D-6E8A-4147-A177-3AD203B41FA5}">
                      <a16:colId xmlns:a16="http://schemas.microsoft.com/office/drawing/2014/main" val="4019747321"/>
                    </a:ext>
                  </a:extLst>
                </a:gridCol>
                <a:gridCol w="658368">
                  <a:extLst>
                    <a:ext uri="{9D8B030D-6E8A-4147-A177-3AD203B41FA5}">
                      <a16:colId xmlns:a16="http://schemas.microsoft.com/office/drawing/2014/main" val="2686954373"/>
                    </a:ext>
                  </a:extLst>
                </a:gridCol>
                <a:gridCol w="658368">
                  <a:extLst>
                    <a:ext uri="{9D8B030D-6E8A-4147-A177-3AD203B41FA5}">
                      <a16:colId xmlns:a16="http://schemas.microsoft.com/office/drawing/2014/main" val="2090558042"/>
                    </a:ext>
                  </a:extLst>
                </a:gridCol>
                <a:gridCol w="658368">
                  <a:extLst>
                    <a:ext uri="{9D8B030D-6E8A-4147-A177-3AD203B41FA5}">
                      <a16:colId xmlns:a16="http://schemas.microsoft.com/office/drawing/2014/main" val="2249391164"/>
                    </a:ext>
                  </a:extLst>
                </a:gridCol>
                <a:gridCol w="658368">
                  <a:extLst>
                    <a:ext uri="{9D8B030D-6E8A-4147-A177-3AD203B41FA5}">
                      <a16:colId xmlns:a16="http://schemas.microsoft.com/office/drawing/2014/main" val="355084146"/>
                    </a:ext>
                  </a:extLst>
                </a:gridCol>
                <a:gridCol w="658368">
                  <a:extLst>
                    <a:ext uri="{9D8B030D-6E8A-4147-A177-3AD203B41FA5}">
                      <a16:colId xmlns:a16="http://schemas.microsoft.com/office/drawing/2014/main" val="20027970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114736373"/>
                  </a:ext>
                </a:extLst>
              </a:tr>
              <a:tr h="370840">
                <a:tc>
                  <a:txBody>
                    <a:bodyPr/>
                    <a:lstStyle/>
                    <a:p>
                      <a:r>
                        <a:rPr lang="es-ES" sz="1000" b="1"/>
                        <a:t>Ministerio de Finanzas de Córdoba - 2016-12-10 19:30:00</a:t>
                      </a:r>
                      <a:r>
                        <a:rPr lang="es-ES" sz="1000"/>
                        <a:t>
MANTENETE ACTUALIZADO DESDE TU CELULAR
Informate sobre las finanzas y economía de la provincia a través de nuestra cuenta de #Twitter @finanzascba
Con #transparencia y #equidad, trabajamos para los cordobeses.</a:t>
                      </a:r>
                      <a:endParaRPr lang="en-US" sz="1000"/>
                    </a:p>
                  </a:txBody>
                  <a:tcPr/>
                </a:tc>
                <a:tc>
                  <a:txBody>
                    <a:bodyPr/>
                    <a:lstStyle/>
                    <a:p>
                      <a:r>
                        <a:rPr lang="en-US" sz="1000"/>
                        <a:t>8</a:t>
                      </a:r>
                      <a:endParaRPr lang="en-US" sz="1000"/>
                    </a:p>
                  </a:txBody>
                  <a:tcPr/>
                </a:tc>
                <a:tc>
                  <a:txBody>
                    <a:bodyPr/>
                    <a:lstStyle/>
                    <a:p>
                      <a:r>
                        <a:rPr lang="en-US" sz="1000"/>
                        <a:t>7</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0.1078%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87951188"/>
                  </a:ext>
                </a:extLst>
              </a:tr>
              <a:tr h="370840">
                <a:tc>
                  <a:txBody>
                    <a:bodyPr/>
                    <a:lstStyle/>
                    <a:p>
                      <a:r>
                        <a:rPr lang="es-ES" sz="1000" b="1"/>
                        <a:t>Ministerio de Finanzas de Córdoba - 2016-12-07 20:45:01</a:t>
                      </a:r>
                      <a:r>
                        <a:rPr lang="es-ES" sz="1000"/>
                        <a:t>
ACTUALIZACIÓN DE HABERES PREVISIONALES.
6045 beneficiarios recibieron una actualización de sus haberes. Así, respecto al salario medio de los activos provinciales, hoy la jubilación promedio equivale al 93% del mismo.
Al aplicarse estos incrementos, la jubilación media del sistema previsional de la Provincia alcanzó los $22.210 en el mes de noviembre. Esto implica una variación del 30,2% respecto a igual mes del año anterior.</a:t>
                      </a:r>
                      <a:endParaRPr lang="en-US" sz="1000"/>
                    </a:p>
                  </a:txBody>
                  <a:tcPr/>
                </a:tc>
                <a:tc>
                  <a:txBody>
                    <a:bodyPr/>
                    <a:lstStyle/>
                    <a:p>
                      <a:r>
                        <a:rPr lang="en-US" sz="1000"/>
                        <a:t>8</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0.1078%</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671925"/>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5010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8941069"/>
                    </a:ext>
                  </a:extLst>
                </a:gridCol>
                <a:gridCol w="658368">
                  <a:extLst>
                    <a:ext uri="{9D8B030D-6E8A-4147-A177-3AD203B41FA5}">
                      <a16:colId xmlns:a16="http://schemas.microsoft.com/office/drawing/2014/main" val="4110160464"/>
                    </a:ext>
                  </a:extLst>
                </a:gridCol>
                <a:gridCol w="658368">
                  <a:extLst>
                    <a:ext uri="{9D8B030D-6E8A-4147-A177-3AD203B41FA5}">
                      <a16:colId xmlns:a16="http://schemas.microsoft.com/office/drawing/2014/main" val="149459254"/>
                    </a:ext>
                  </a:extLst>
                </a:gridCol>
                <a:gridCol w="658368">
                  <a:extLst>
                    <a:ext uri="{9D8B030D-6E8A-4147-A177-3AD203B41FA5}">
                      <a16:colId xmlns:a16="http://schemas.microsoft.com/office/drawing/2014/main" val="1380135473"/>
                    </a:ext>
                  </a:extLst>
                </a:gridCol>
                <a:gridCol w="658368">
                  <a:extLst>
                    <a:ext uri="{9D8B030D-6E8A-4147-A177-3AD203B41FA5}">
                      <a16:colId xmlns:a16="http://schemas.microsoft.com/office/drawing/2014/main" val="2601708662"/>
                    </a:ext>
                  </a:extLst>
                </a:gridCol>
                <a:gridCol w="658368">
                  <a:extLst>
                    <a:ext uri="{9D8B030D-6E8A-4147-A177-3AD203B41FA5}">
                      <a16:colId xmlns:a16="http://schemas.microsoft.com/office/drawing/2014/main" val="804957761"/>
                    </a:ext>
                  </a:extLst>
                </a:gridCol>
                <a:gridCol w="658368">
                  <a:extLst>
                    <a:ext uri="{9D8B030D-6E8A-4147-A177-3AD203B41FA5}">
                      <a16:colId xmlns:a16="http://schemas.microsoft.com/office/drawing/2014/main" val="695398878"/>
                    </a:ext>
                  </a:extLst>
                </a:gridCol>
                <a:gridCol w="658368">
                  <a:extLst>
                    <a:ext uri="{9D8B030D-6E8A-4147-A177-3AD203B41FA5}">
                      <a16:colId xmlns:a16="http://schemas.microsoft.com/office/drawing/2014/main" val="351492371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597094871"/>
                  </a:ext>
                </a:extLst>
              </a:tr>
              <a:tr h="370840">
                <a:tc>
                  <a:txBody>
                    <a:bodyPr/>
                    <a:lstStyle/>
                    <a:p>
                      <a:r>
                        <a:rPr lang="es-ES" sz="1000" b="1"/>
                        <a:t>Ministerio de Finanzas de Córdoba - 2016-12-02 15:28:01</a:t>
                      </a:r>
                      <a:r>
                        <a:rPr lang="es-ES" sz="1000"/>
                        <a:t>
CAPACITACIONES AL TRIBUNAL SUPERIOR DE JUSTICIA
Mediante el proceso de #modernización y trabajo conjunto llevado a cabo desde el Ministerio de Finanzas de Córdoba, capacitamos a jefes de áreas del Tribunal Superior de Justicia para comenzar a implementar el Sistema Único de Atención al Ciudadano (SUAC) a comienzos del 2017, y así actualizar y modernizar los procesos informáticos de la entidad.
A través de este sistema, cada ciudadano puede seguir y conocer el estado de su trámite vía web de manera agilizar y sencilla.
#EntreTodos logramos una administración eficiente y transparente al servicio de los cordobeses.</a:t>
                      </a:r>
                      <a:endParaRPr lang="en-US" sz="1000"/>
                    </a:p>
                  </a:txBody>
                  <a:tcPr/>
                </a:tc>
                <a:tc>
                  <a:txBody>
                    <a:bodyPr/>
                    <a:lstStyle/>
                    <a:p>
                      <a:r>
                        <a:rPr lang="en-US" sz="1000"/>
                        <a:t>7</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0.0944%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81780363"/>
                  </a:ext>
                </a:extLst>
              </a:tr>
              <a:tr h="370840">
                <a:tc>
                  <a:txBody>
                    <a:bodyPr/>
                    <a:lstStyle/>
                    <a:p>
                      <a:r>
                        <a:rPr lang="es-ES" sz="1000" b="1"/>
                        <a:t>Ministerio de Finanzas de Córdoba - 2016-12-11 20:30:00</a:t>
                      </a:r>
                      <a:r>
                        <a:rPr lang="es-ES" sz="1000"/>
                        <a:t>
#PEI ¿Sabías que el 12% de los #contribuyentes visitados, presentan irregularidades en #facturación? 
Para mejorar la administración tributaria, desde el Ministerio de Finanzas de Córdoba apostamos por un esquema equitativo.</a:t>
                      </a:r>
                      <a:endParaRPr lang="en-US" sz="1000"/>
                    </a:p>
                  </a:txBody>
                  <a:tcPr/>
                </a:tc>
                <a:tc>
                  <a:txBody>
                    <a:bodyPr/>
                    <a:lstStyle/>
                    <a:p>
                      <a:r>
                        <a:rPr lang="en-US" sz="1000"/>
                        <a:t>7</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0.0943%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54435780"/>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4835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- 9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8791853"/>
                    </a:ext>
                  </a:extLst>
                </a:gridCol>
                <a:gridCol w="658368">
                  <a:extLst>
                    <a:ext uri="{9D8B030D-6E8A-4147-A177-3AD203B41FA5}">
                      <a16:colId xmlns:a16="http://schemas.microsoft.com/office/drawing/2014/main" val="3412298629"/>
                    </a:ext>
                  </a:extLst>
                </a:gridCol>
                <a:gridCol w="658368">
                  <a:extLst>
                    <a:ext uri="{9D8B030D-6E8A-4147-A177-3AD203B41FA5}">
                      <a16:colId xmlns:a16="http://schemas.microsoft.com/office/drawing/2014/main" val="783578584"/>
                    </a:ext>
                  </a:extLst>
                </a:gridCol>
                <a:gridCol w="658368">
                  <a:extLst>
                    <a:ext uri="{9D8B030D-6E8A-4147-A177-3AD203B41FA5}">
                      <a16:colId xmlns:a16="http://schemas.microsoft.com/office/drawing/2014/main" val="1181707553"/>
                    </a:ext>
                  </a:extLst>
                </a:gridCol>
                <a:gridCol w="658368">
                  <a:extLst>
                    <a:ext uri="{9D8B030D-6E8A-4147-A177-3AD203B41FA5}">
                      <a16:colId xmlns:a16="http://schemas.microsoft.com/office/drawing/2014/main" val="1080661082"/>
                    </a:ext>
                  </a:extLst>
                </a:gridCol>
                <a:gridCol w="658368">
                  <a:extLst>
                    <a:ext uri="{9D8B030D-6E8A-4147-A177-3AD203B41FA5}">
                      <a16:colId xmlns:a16="http://schemas.microsoft.com/office/drawing/2014/main" val="1448066056"/>
                    </a:ext>
                  </a:extLst>
                </a:gridCol>
                <a:gridCol w="658368">
                  <a:extLst>
                    <a:ext uri="{9D8B030D-6E8A-4147-A177-3AD203B41FA5}">
                      <a16:colId xmlns:a16="http://schemas.microsoft.com/office/drawing/2014/main" val="281689385"/>
                    </a:ext>
                  </a:extLst>
                </a:gridCol>
                <a:gridCol w="658368">
                  <a:extLst>
                    <a:ext uri="{9D8B030D-6E8A-4147-A177-3AD203B41FA5}">
                      <a16:colId xmlns:a16="http://schemas.microsoft.com/office/drawing/2014/main" val="411285770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953530830"/>
                  </a:ext>
                </a:extLst>
              </a:tr>
              <a:tr h="370840">
                <a:tc>
                  <a:txBody>
                    <a:bodyPr/>
                    <a:lstStyle/>
                    <a:p>
                      <a:r>
                        <a:rPr lang="es-ES" sz="1000" b="1"/>
                        <a:t>Ministerio de Finanzas de Córdoba - 2016-12-14 12:00:02</a:t>
                      </a:r>
                      <a:r>
                        <a:rPr lang="es-ES" sz="1000"/>
                        <a:t>
#PEI CON EL PAGO DE TUS IMPUESTOS, CONTRIBUÍS AL CRECIMIENTO DE LA PROVINCIA
Para mejorar la administración tributaria, desde el Ministerio de Finanzas de Córdoba apostamos por un esquema equitativo.
Mañana verificaremos el sector comercial de las siguientes localidades.</a:t>
                      </a:r>
                      <a:endParaRPr lang="en-US" sz="1000"/>
                    </a:p>
                  </a:txBody>
                  <a:tcPr/>
                </a:tc>
                <a:tc>
                  <a:txBody>
                    <a:bodyPr/>
                    <a:lstStyle/>
                    <a:p>
                      <a:r>
                        <a:rPr lang="en-US" sz="1000"/>
                        <a:t>7</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0.0943%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27755297"/>
                  </a:ext>
                </a:extLst>
              </a:tr>
              <a:tr h="370840">
                <a:tc>
                  <a:txBody>
                    <a:bodyPr/>
                    <a:lstStyle/>
                    <a:p>
                      <a:r>
                        <a:rPr lang="es-ES" sz="1000" b="1"/>
                        <a:t>Ministerio de Finanzas de Córdoba - 2016-12-05 11:45:01</a:t>
                      </a:r>
                      <a:r>
                        <a:rPr lang="es-ES" sz="1000"/>
                        <a:t>
#PEI Con cada operativo del #PEI, buscamos promover mejores servicios, para simplificar y agilizar la relación del contribuyente con el Estado.
Esta semana, nuestros equipos relevarán las siguientes zonas comerciales:</a:t>
                      </a:r>
                      <a:endParaRPr lang="en-US" sz="1000"/>
                    </a:p>
                  </a:txBody>
                  <a:tcPr/>
                </a:tc>
                <a:tc>
                  <a:txBody>
                    <a:bodyPr/>
                    <a:lstStyle/>
                    <a:p>
                      <a:r>
                        <a:rPr lang="en-US" sz="1000"/>
                        <a:t>6</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0.0809%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46379299"/>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8341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- 10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3393331"/>
                    </a:ext>
                  </a:extLst>
                </a:gridCol>
                <a:gridCol w="658368">
                  <a:extLst>
                    <a:ext uri="{9D8B030D-6E8A-4147-A177-3AD203B41FA5}">
                      <a16:colId xmlns:a16="http://schemas.microsoft.com/office/drawing/2014/main" val="1156314333"/>
                    </a:ext>
                  </a:extLst>
                </a:gridCol>
                <a:gridCol w="658368">
                  <a:extLst>
                    <a:ext uri="{9D8B030D-6E8A-4147-A177-3AD203B41FA5}">
                      <a16:colId xmlns:a16="http://schemas.microsoft.com/office/drawing/2014/main" val="3263131090"/>
                    </a:ext>
                  </a:extLst>
                </a:gridCol>
                <a:gridCol w="658368">
                  <a:extLst>
                    <a:ext uri="{9D8B030D-6E8A-4147-A177-3AD203B41FA5}">
                      <a16:colId xmlns:a16="http://schemas.microsoft.com/office/drawing/2014/main" val="1132270664"/>
                    </a:ext>
                  </a:extLst>
                </a:gridCol>
                <a:gridCol w="658368">
                  <a:extLst>
                    <a:ext uri="{9D8B030D-6E8A-4147-A177-3AD203B41FA5}">
                      <a16:colId xmlns:a16="http://schemas.microsoft.com/office/drawing/2014/main" val="2439689824"/>
                    </a:ext>
                  </a:extLst>
                </a:gridCol>
                <a:gridCol w="658368">
                  <a:extLst>
                    <a:ext uri="{9D8B030D-6E8A-4147-A177-3AD203B41FA5}">
                      <a16:colId xmlns:a16="http://schemas.microsoft.com/office/drawing/2014/main" val="4264128227"/>
                    </a:ext>
                  </a:extLst>
                </a:gridCol>
                <a:gridCol w="658368">
                  <a:extLst>
                    <a:ext uri="{9D8B030D-6E8A-4147-A177-3AD203B41FA5}">
                      <a16:colId xmlns:a16="http://schemas.microsoft.com/office/drawing/2014/main" val="1844166731"/>
                    </a:ext>
                  </a:extLst>
                </a:gridCol>
                <a:gridCol w="658368">
                  <a:extLst>
                    <a:ext uri="{9D8B030D-6E8A-4147-A177-3AD203B41FA5}">
                      <a16:colId xmlns:a16="http://schemas.microsoft.com/office/drawing/2014/main" val="356856233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043922221"/>
                  </a:ext>
                </a:extLst>
              </a:tr>
              <a:tr h="370840">
                <a:tc>
                  <a:txBody>
                    <a:bodyPr/>
                    <a:lstStyle/>
                    <a:p>
                      <a:r>
                        <a:rPr lang="es-ES" sz="1000" b="1"/>
                        <a:t>Ministerio de Finanzas de Córdoba - 2016-12-01 12:30:01</a:t>
                      </a:r>
                      <a:r>
                        <a:rPr lang="es-ES" sz="1000"/>
                        <a:t>
Ahora hacer tus trámites es más simple y más fácil. Desde la implementación de esta plataforma digital, cada ciudadano con su clave #CiDi, puede realizar consultas y trámites provinciales con tan sólo un click.
Desde su puesta en marca, seguimos trabajando para mejor la experiencia del usuario y brindarle más accesibilidad a sus datos y registros.
Con #Innovación, mejoramos la calidad de servicios al ciudadano.
Ingresá a www.cidi.cba.gov.ar y registrate.</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0.0675%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40179227"/>
                  </a:ext>
                </a:extLst>
              </a:tr>
              <a:tr h="370840">
                <a:tc>
                  <a:txBody>
                    <a:bodyPr/>
                    <a:lstStyle/>
                    <a:p>
                      <a:r>
                        <a:rPr lang="es-ES" sz="1000" b="1"/>
                        <a:t>Ministerio de Finanzas de Córdoba - 2016-12-01 20:00:01</a:t>
                      </a:r>
                      <a:r>
                        <a:rPr lang="es-ES" sz="1000"/>
                        <a:t>
MANTENETE ACTUALIZADO DESDE TU CELULAR
Informate sobre las finanzas y economía de la provincia a través de nuestra cuenta de #Twitter @finanzascba
Con #transparencia y #equidad, trabajamos para los cordobeses.</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0.0675%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00878232"/>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444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- 11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2608810"/>
                    </a:ext>
                  </a:extLst>
                </a:gridCol>
                <a:gridCol w="658368">
                  <a:extLst>
                    <a:ext uri="{9D8B030D-6E8A-4147-A177-3AD203B41FA5}">
                      <a16:colId xmlns:a16="http://schemas.microsoft.com/office/drawing/2014/main" val="3387334226"/>
                    </a:ext>
                  </a:extLst>
                </a:gridCol>
                <a:gridCol w="658368">
                  <a:extLst>
                    <a:ext uri="{9D8B030D-6E8A-4147-A177-3AD203B41FA5}">
                      <a16:colId xmlns:a16="http://schemas.microsoft.com/office/drawing/2014/main" val="1710549488"/>
                    </a:ext>
                  </a:extLst>
                </a:gridCol>
                <a:gridCol w="658368">
                  <a:extLst>
                    <a:ext uri="{9D8B030D-6E8A-4147-A177-3AD203B41FA5}">
                      <a16:colId xmlns:a16="http://schemas.microsoft.com/office/drawing/2014/main" val="1776453822"/>
                    </a:ext>
                  </a:extLst>
                </a:gridCol>
                <a:gridCol w="658368">
                  <a:extLst>
                    <a:ext uri="{9D8B030D-6E8A-4147-A177-3AD203B41FA5}">
                      <a16:colId xmlns:a16="http://schemas.microsoft.com/office/drawing/2014/main" val="3658937486"/>
                    </a:ext>
                  </a:extLst>
                </a:gridCol>
                <a:gridCol w="658368">
                  <a:extLst>
                    <a:ext uri="{9D8B030D-6E8A-4147-A177-3AD203B41FA5}">
                      <a16:colId xmlns:a16="http://schemas.microsoft.com/office/drawing/2014/main" val="379557065"/>
                    </a:ext>
                  </a:extLst>
                </a:gridCol>
                <a:gridCol w="658368">
                  <a:extLst>
                    <a:ext uri="{9D8B030D-6E8A-4147-A177-3AD203B41FA5}">
                      <a16:colId xmlns:a16="http://schemas.microsoft.com/office/drawing/2014/main" val="3521118613"/>
                    </a:ext>
                  </a:extLst>
                </a:gridCol>
                <a:gridCol w="658368">
                  <a:extLst>
                    <a:ext uri="{9D8B030D-6E8A-4147-A177-3AD203B41FA5}">
                      <a16:colId xmlns:a16="http://schemas.microsoft.com/office/drawing/2014/main" val="323329919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487590373"/>
                  </a:ext>
                </a:extLst>
              </a:tr>
              <a:tr h="370840">
                <a:tc>
                  <a:txBody>
                    <a:bodyPr/>
                    <a:lstStyle/>
                    <a:p>
                      <a:r>
                        <a:rPr lang="es-ES" sz="1000" b="1"/>
                        <a:t>Ministerio de Finanzas de Córdoba - 2016-12-07 12:00:00</a:t>
                      </a:r>
                      <a:r>
                        <a:rPr lang="es-ES" sz="1000"/>
                        <a:t>
#PEI CON EL PAGO DE TUS IMPUESTOS, CONTRIBUÍS AL CRECIMIENTO DE LA PROVINCIA
Para mejorar la administración tributaria, desde el Ministerio de Finanzas de Córdoba apostamos por un esquema equitativo.
Hoy verificamos el sector comercial de las siguientes localidades.</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0.0674%</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11860073"/>
                  </a:ext>
                </a:extLst>
              </a:tr>
              <a:tr h="370840">
                <a:tc>
                  <a:txBody>
                    <a:bodyPr/>
                    <a:lstStyle/>
                    <a:p>
                      <a:r>
                        <a:rPr lang="es-ES" sz="1000" b="1"/>
                        <a:t>Ministerio de Finanzas de Córdoba - 2016-12-08 20:00:00</a:t>
                      </a:r>
                      <a:r>
                        <a:rPr lang="es-ES" sz="1000"/>
                        <a:t>
ÚLTIMAS SEMANAS PARA ACCEDER AL DESCUENTO DE RENTAS.
La Dirección General de Rentas beneficia a aquellos contribuyentes sin deudas en sus impuestos.
Recordá que tenés tiempo hasta el 31 de diciembre para ponerte al día y acceder al 30 por ciento de descuento en 2017.
Informate más en: http://bit.ly/2fWfQda</a:t>
                      </a:r>
                      <a:endParaRPr lang="en-US" sz="1000"/>
                    </a:p>
                  </a:txBody>
                  <a:tcPr/>
                </a:tc>
                <a:tc>
                  <a:txBody>
                    <a:bodyPr/>
                    <a:lstStyle/>
                    <a:p>
                      <a:r>
                        <a:rPr lang="en-US" sz="1000"/>
                        <a:t>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0.0674%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33392169"/>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5661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- 12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5063374"/>
                    </a:ext>
                  </a:extLst>
                </a:gridCol>
                <a:gridCol w="658368">
                  <a:extLst>
                    <a:ext uri="{9D8B030D-6E8A-4147-A177-3AD203B41FA5}">
                      <a16:colId xmlns:a16="http://schemas.microsoft.com/office/drawing/2014/main" val="4032121540"/>
                    </a:ext>
                  </a:extLst>
                </a:gridCol>
                <a:gridCol w="658368">
                  <a:extLst>
                    <a:ext uri="{9D8B030D-6E8A-4147-A177-3AD203B41FA5}">
                      <a16:colId xmlns:a16="http://schemas.microsoft.com/office/drawing/2014/main" val="1263316530"/>
                    </a:ext>
                  </a:extLst>
                </a:gridCol>
                <a:gridCol w="658368">
                  <a:extLst>
                    <a:ext uri="{9D8B030D-6E8A-4147-A177-3AD203B41FA5}">
                      <a16:colId xmlns:a16="http://schemas.microsoft.com/office/drawing/2014/main" val="3388138196"/>
                    </a:ext>
                  </a:extLst>
                </a:gridCol>
                <a:gridCol w="658368">
                  <a:extLst>
                    <a:ext uri="{9D8B030D-6E8A-4147-A177-3AD203B41FA5}">
                      <a16:colId xmlns:a16="http://schemas.microsoft.com/office/drawing/2014/main" val="1250717294"/>
                    </a:ext>
                  </a:extLst>
                </a:gridCol>
                <a:gridCol w="658368">
                  <a:extLst>
                    <a:ext uri="{9D8B030D-6E8A-4147-A177-3AD203B41FA5}">
                      <a16:colId xmlns:a16="http://schemas.microsoft.com/office/drawing/2014/main" val="3576165104"/>
                    </a:ext>
                  </a:extLst>
                </a:gridCol>
                <a:gridCol w="658368">
                  <a:extLst>
                    <a:ext uri="{9D8B030D-6E8A-4147-A177-3AD203B41FA5}">
                      <a16:colId xmlns:a16="http://schemas.microsoft.com/office/drawing/2014/main" val="4011855728"/>
                    </a:ext>
                  </a:extLst>
                </a:gridCol>
                <a:gridCol w="658368">
                  <a:extLst>
                    <a:ext uri="{9D8B030D-6E8A-4147-A177-3AD203B41FA5}">
                      <a16:colId xmlns:a16="http://schemas.microsoft.com/office/drawing/2014/main" val="236827363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465141200"/>
                  </a:ext>
                </a:extLst>
              </a:tr>
              <a:tr h="370840">
                <a:tc>
                  <a:txBody>
                    <a:bodyPr/>
                    <a:lstStyle/>
                    <a:p>
                      <a:r>
                        <a:rPr lang="es-ES" sz="1000" b="1"/>
                        <a:t>Ministerio de Finanzas de Córdoba - 2016-12-07 18:21:56</a:t>
                      </a:r>
                      <a:r>
                        <a:rPr lang="es-ES" sz="1000"/>
                        <a:t>
ENCUENTRO DE GOBERNADORES DE LA REGIÓN CENTRO
Ayer, el Gobernador Juan Schiaretti y sus pares Miguel Lifschitz , de Santa Fe, y Gustavo Bordet , de Entre Ríos, se reunieron para coordinar la integración productiva de la región.
El objetivo principal será profundizar lazos en materia social, económica, productiva y cultural, e insertar empresas locales en el mercado del Medio Oriente.
Para su consecución, el #ConsejoFederaldeInversiones firmó un acuerdo con los gobernadores involucrados, donde #CFI tendrá a su cargo la organización del viaje comercial y aportará un financiamiento por 10 millones de pesos.</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0.0539%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89881558"/>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613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- 13 of 13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2497376"/>
                    </a:ext>
                  </a:extLst>
                </a:gridCol>
                <a:gridCol w="658368">
                  <a:extLst>
                    <a:ext uri="{9D8B030D-6E8A-4147-A177-3AD203B41FA5}">
                      <a16:colId xmlns:a16="http://schemas.microsoft.com/office/drawing/2014/main" val="73253918"/>
                    </a:ext>
                  </a:extLst>
                </a:gridCol>
                <a:gridCol w="658368">
                  <a:extLst>
                    <a:ext uri="{9D8B030D-6E8A-4147-A177-3AD203B41FA5}">
                      <a16:colId xmlns:a16="http://schemas.microsoft.com/office/drawing/2014/main" val="3850878446"/>
                    </a:ext>
                  </a:extLst>
                </a:gridCol>
                <a:gridCol w="658368">
                  <a:extLst>
                    <a:ext uri="{9D8B030D-6E8A-4147-A177-3AD203B41FA5}">
                      <a16:colId xmlns:a16="http://schemas.microsoft.com/office/drawing/2014/main" val="3666331616"/>
                    </a:ext>
                  </a:extLst>
                </a:gridCol>
                <a:gridCol w="658368">
                  <a:extLst>
                    <a:ext uri="{9D8B030D-6E8A-4147-A177-3AD203B41FA5}">
                      <a16:colId xmlns:a16="http://schemas.microsoft.com/office/drawing/2014/main" val="1112009515"/>
                    </a:ext>
                  </a:extLst>
                </a:gridCol>
                <a:gridCol w="658368">
                  <a:extLst>
                    <a:ext uri="{9D8B030D-6E8A-4147-A177-3AD203B41FA5}">
                      <a16:colId xmlns:a16="http://schemas.microsoft.com/office/drawing/2014/main" val="848460385"/>
                    </a:ext>
                  </a:extLst>
                </a:gridCol>
                <a:gridCol w="658368">
                  <a:extLst>
                    <a:ext uri="{9D8B030D-6E8A-4147-A177-3AD203B41FA5}">
                      <a16:colId xmlns:a16="http://schemas.microsoft.com/office/drawing/2014/main" val="2791593265"/>
                    </a:ext>
                  </a:extLst>
                </a:gridCol>
                <a:gridCol w="658368">
                  <a:extLst>
                    <a:ext uri="{9D8B030D-6E8A-4147-A177-3AD203B41FA5}">
                      <a16:colId xmlns:a16="http://schemas.microsoft.com/office/drawing/2014/main" val="86370627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58278203"/>
                  </a:ext>
                </a:extLst>
              </a:tr>
              <a:tr h="370840">
                <a:tc>
                  <a:txBody>
                    <a:bodyPr/>
                    <a:lstStyle/>
                    <a:p>
                      <a:r>
                        <a:rPr lang="es-ES" sz="1000" b="1"/>
                        <a:t>Ministerio de Finanzas de Córdoba - 2016-12-16 12:04:00</a:t>
                      </a:r>
                      <a:r>
                        <a:rPr lang="es-ES" sz="1000"/>
                        <a:t>
#PEI OPERATIVO ESPECIAL ALTA CÓRDOBA
Seguimos trabajando conjuntamente con la Municipalidad de Córdoba para brindar mejores servicios a los cordobeses.
Hoy nuestros equipos interdisciplinarios realizarán un operativo nocturno para relevar las condiciones impositivas del sector comercial de Alta Córdoba.
Construimos una mejor provincia para los ciudadanos con #transparencia, #equidad y #EntreTodos.</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0.0404%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290736864"/>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610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05826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5932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669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636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95065015"/>
                    </a:ext>
                  </a:extLst>
                </a:gridCol>
                <a:gridCol w="2468880">
                  <a:extLst>
                    <a:ext uri="{9D8B030D-6E8A-4147-A177-3AD203B41FA5}">
                      <a16:colId xmlns:a16="http://schemas.microsoft.com/office/drawing/2014/main" val="2669986773"/>
                    </a:ext>
                  </a:extLst>
                </a:gridCol>
                <a:gridCol w="822960">
                  <a:extLst>
                    <a:ext uri="{9D8B030D-6E8A-4147-A177-3AD203B41FA5}">
                      <a16:colId xmlns:a16="http://schemas.microsoft.com/office/drawing/2014/main" val="334553619"/>
                    </a:ext>
                  </a:extLst>
                </a:gridCol>
                <a:gridCol w="822960">
                  <a:extLst>
                    <a:ext uri="{9D8B030D-6E8A-4147-A177-3AD203B41FA5}">
                      <a16:colId xmlns:a16="http://schemas.microsoft.com/office/drawing/2014/main" val="2648753940"/>
                    </a:ext>
                  </a:extLst>
                </a:gridCol>
                <a:gridCol w="822960">
                  <a:extLst>
                    <a:ext uri="{9D8B030D-6E8A-4147-A177-3AD203B41FA5}">
                      <a16:colId xmlns:a16="http://schemas.microsoft.com/office/drawing/2014/main" val="204751849"/>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572789672"/>
                  </a:ext>
                </a:extLst>
              </a:tr>
              <a:tr h="370840">
                <a:tc>
                  <a:txBody>
                    <a:bodyPr/>
                    <a:lstStyle/>
                    <a:p>
                      <a:r>
                        <a:rPr lang="en-US" sz="1000"/>
                        <a:t>Fernando Pereyra</a:t>
                      </a:r>
                      <a:endParaRPr lang="en-US" sz="1000"/>
                    </a:p>
                  </a:txBody>
                  <a:tcPr/>
                </a:tc>
                <a:tc>
                  <a:txBody>
                    <a:bodyPr/>
                    <a:lstStyle/>
                    <a:p>
                      <a:r>
                        <a:rPr lang="en-US" sz="1000"/>
                        <a:t>Ministerio de Finanzas de Córdoba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909482544"/>
                  </a:ext>
                </a:extLst>
              </a:tr>
              <a:tr h="370840">
                <a:tc>
                  <a:txBody>
                    <a:bodyPr/>
                    <a:lstStyle/>
                    <a:p>
                      <a:r>
                        <a:rPr lang="en-US" sz="1000"/>
                        <a:t>Meel Herrera</a:t>
                      </a:r>
                      <a:endParaRPr lang="en-US" sz="1000"/>
                    </a:p>
                  </a:txBody>
                  <a:tcPr/>
                </a:tc>
                <a:tc>
                  <a:txBody>
                    <a:bodyPr/>
                    <a:lstStyle/>
                    <a:p>
                      <a:r>
                        <a:rPr lang="en-US" sz="1000"/>
                        <a:t>Ministerio de Finanzas de Córdoba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433359263"/>
                  </a:ext>
                </a:extLst>
              </a:tr>
              <a:tr h="370840">
                <a:tc>
                  <a:txBody>
                    <a:bodyPr/>
                    <a:lstStyle/>
                    <a:p>
                      <a:r>
                        <a:rPr lang="en-US" sz="1000"/>
                        <a:t>Hugo Pedro Ficetti</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523807324"/>
                  </a:ext>
                </a:extLst>
              </a:tr>
              <a:tr h="370840">
                <a:tc>
                  <a:txBody>
                    <a:bodyPr/>
                    <a:lstStyle/>
                    <a:p>
                      <a:r>
                        <a:rPr lang="en-US" sz="1000"/>
                        <a:t>Jorge Acosta</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849698257"/>
                  </a:ext>
                </a:extLst>
              </a:tr>
              <a:tr h="370840">
                <a:tc>
                  <a:txBody>
                    <a:bodyPr/>
                    <a:lstStyle/>
                    <a:p>
                      <a:r>
                        <a:rPr lang="en-US" sz="1000"/>
                        <a:t>Nico Farias</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4161536953"/>
                  </a:ext>
                </a:extLst>
              </a:tr>
              <a:tr h="370840">
                <a:tc>
                  <a:txBody>
                    <a:bodyPr/>
                    <a:lstStyle/>
                    <a:p>
                      <a:r>
                        <a:rPr lang="en-US" sz="1000"/>
                        <a:t>Jose Almada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099855185"/>
                  </a:ext>
                </a:extLst>
              </a:tr>
              <a:tr h="370840">
                <a:tc>
                  <a:txBody>
                    <a:bodyPr/>
                    <a:lstStyle/>
                    <a:p>
                      <a:r>
                        <a:rPr lang="en-US" sz="1000"/>
                        <a:t>Ricardo Antonio Lenes</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949965597"/>
                  </a:ext>
                </a:extLst>
              </a:tr>
              <a:tr h="370840">
                <a:tc>
                  <a:txBody>
                    <a:bodyPr/>
                    <a:lstStyle/>
                    <a:p>
                      <a:r>
                        <a:rPr lang="en-US" sz="1000"/>
                        <a:t>Andrea Panigatti</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591777833"/>
                  </a:ext>
                </a:extLst>
              </a:tr>
              <a:tr h="370840">
                <a:tc>
                  <a:txBody>
                    <a:bodyPr/>
                    <a:lstStyle/>
                    <a:p>
                      <a:r>
                        <a:rPr lang="en-US" sz="1000"/>
                        <a:t>Ruben Garcia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687347885"/>
                  </a:ext>
                </a:extLst>
              </a:tr>
              <a:tr h="370840">
                <a:tc>
                  <a:txBody>
                    <a:bodyPr/>
                    <a:lstStyle/>
                    <a:p>
                      <a:r>
                        <a:rPr lang="en-US" sz="1000"/>
                        <a:t>Mariela Elsa Alvarez Silva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914357007"/>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5183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9058171"/>
                    </a:ext>
                  </a:extLst>
                </a:gridCol>
                <a:gridCol w="2468880">
                  <a:extLst>
                    <a:ext uri="{9D8B030D-6E8A-4147-A177-3AD203B41FA5}">
                      <a16:colId xmlns:a16="http://schemas.microsoft.com/office/drawing/2014/main" val="4250272787"/>
                    </a:ext>
                  </a:extLst>
                </a:gridCol>
                <a:gridCol w="822960">
                  <a:extLst>
                    <a:ext uri="{9D8B030D-6E8A-4147-A177-3AD203B41FA5}">
                      <a16:colId xmlns:a16="http://schemas.microsoft.com/office/drawing/2014/main" val="4029764171"/>
                    </a:ext>
                  </a:extLst>
                </a:gridCol>
                <a:gridCol w="822960">
                  <a:extLst>
                    <a:ext uri="{9D8B030D-6E8A-4147-A177-3AD203B41FA5}">
                      <a16:colId xmlns:a16="http://schemas.microsoft.com/office/drawing/2014/main" val="3226611579"/>
                    </a:ext>
                  </a:extLst>
                </a:gridCol>
                <a:gridCol w="822960">
                  <a:extLst>
                    <a:ext uri="{9D8B030D-6E8A-4147-A177-3AD203B41FA5}">
                      <a16:colId xmlns:a16="http://schemas.microsoft.com/office/drawing/2014/main" val="190372362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589025087"/>
                  </a:ext>
                </a:extLst>
              </a:tr>
              <a:tr h="370840">
                <a:tc>
                  <a:txBody>
                    <a:bodyPr/>
                    <a:lstStyle/>
                    <a:p>
                      <a:r>
                        <a:rPr lang="en-US" sz="1000"/>
                        <a:t>Oscar Barroso</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632526057"/>
                  </a:ext>
                </a:extLst>
              </a:tr>
              <a:tr h="370840">
                <a:tc>
                  <a:txBody>
                    <a:bodyPr/>
                    <a:lstStyle/>
                    <a:p>
                      <a:r>
                        <a:rPr lang="en-US" sz="1000"/>
                        <a:t>Angel Maldonado Aymal</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64084962"/>
                  </a:ext>
                </a:extLst>
              </a:tr>
              <a:tr h="370840">
                <a:tc>
                  <a:txBody>
                    <a:bodyPr/>
                    <a:lstStyle/>
                    <a:p>
                      <a:r>
                        <a:rPr lang="en-US" sz="1000"/>
                        <a:t>Estela Ortiz</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715691896"/>
                  </a:ext>
                </a:extLst>
              </a:tr>
              <a:tr h="370840">
                <a:tc>
                  <a:txBody>
                    <a:bodyPr/>
                    <a:lstStyle/>
                    <a:p>
                      <a:r>
                        <a:rPr lang="en-US" sz="1000"/>
                        <a:t>Ramón Miguel Quinteros</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72682758"/>
                  </a:ext>
                </a:extLst>
              </a:tr>
              <a:tr h="370840">
                <a:tc>
                  <a:txBody>
                    <a:bodyPr/>
                    <a:lstStyle/>
                    <a:p>
                      <a:r>
                        <a:rPr lang="en-US" sz="1000"/>
                        <a:t>Claudia Noemi Barros Olivera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705090037"/>
                  </a:ext>
                </a:extLst>
              </a:tr>
            </a:tbl>
          </a:graphicData>
        </a:graphic>
      </p:graphicFrame>
      <p:sp>
        <p:nvSpPr>
          <p:cNvPr id="4" name="Text Placeholder 3"/>
          <p:cNvSpPr>
            <a:spLocks noGrp="1"/>
          </p:cNvSpPr>
          <p:nvPr>
            <p:ph type="body" sz="quarter" idx="14"/>
          </p:nvPr>
        </p:nvSpPr>
        <p:spPr/>
        <p:txBody>
          <a:bodyPr/>
          <a:lstStyle/>
          <a:p>
            <a:r>
              <a:rPr lang="en-US"/>
              <a:t>12/01/2016 - 12/17/2016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356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1101</Words>
  <Application>Microsoft Office PowerPoint</Application>
  <PresentationFormat>On-screen Show (4:3)</PresentationFormat>
  <Paragraphs>498</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13</vt:lpstr>
      <vt:lpstr>Own Posts Table - 2 of 13</vt:lpstr>
      <vt:lpstr>Own Posts Table - 3 of 13</vt:lpstr>
      <vt:lpstr>Own Posts Table - 4 of 13</vt:lpstr>
      <vt:lpstr>Own Posts Table - 5 of 13</vt:lpstr>
      <vt:lpstr>Own Posts Table - 6 of 13</vt:lpstr>
      <vt:lpstr>Own Posts Table - 7 of 13</vt:lpstr>
      <vt:lpstr>Own Posts Table - 8 of 13</vt:lpstr>
      <vt:lpstr>Own Posts Table - 9 of 13</vt:lpstr>
      <vt:lpstr>Own Posts Table - 10 of 13</vt:lpstr>
      <vt:lpstr>Own Posts Table - 11 of 13</vt:lpstr>
      <vt:lpstr>Own Posts Table - 12 of 13</vt:lpstr>
      <vt:lpstr>Own Posts Table - 13 of 13</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2016-12-17T15:10:17Z</dcterms:created>
  <dcterms:modified xsi:type="dcterms:W3CDTF">2016-12-17T15:11:24Z</dcterms:modified>
</cp:coreProperties>
</file>