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6"/>
      <p:bold r:id="rId17"/>
      <p:italic r:id="rId18"/>
      <p:boldItalic r:id="rId1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3.fntdata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2.fntdata"/><Relationship Id="rId2" Type="http://schemas.openxmlformats.org/officeDocument/2006/relationships/slide" Target="slides/slide1.xml"/><Relationship Id="rId16" Type="http://schemas.openxmlformats.org/officeDocument/2006/relationships/font" Target="fonts/font1.fntdata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banco.ciudad (Banco Ciudad)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Followers</c:v>
                </c:pt>
                <c:pt idx="1">
                  <c:v>Images</c:v>
                </c:pt>
                <c:pt idx="2">
                  <c:v>Videos</c:v>
                </c:pt>
                <c:pt idx="3">
                  <c:v>Posts</c:v>
                </c:pt>
                <c:pt idx="4">
                  <c:v>Interactions</c:v>
                </c:pt>
                <c:pt idx="5">
                  <c:v>Interaction Rate</c:v>
                </c:pt>
                <c:pt idx="6">
                  <c:v>Followers Change Rate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13.8743</c:v>
                </c:pt>
                <c:pt idx="1">
                  <c:v>8</c:v>
                </c:pt>
                <c:pt idx="2">
                  <c:v>0</c:v>
                </c:pt>
                <c:pt idx="3">
                  <c:v>7.4074</c:v>
                </c:pt>
                <c:pt idx="4">
                  <c:v>2.2906</c:v>
                </c:pt>
                <c:pt idx="5">
                  <c:v>100</c:v>
                </c:pt>
                <c:pt idx="6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107-41DA-A6B9-ACCB0A054B59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santanderrio (Santander Río)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Followers</c:v>
                </c:pt>
                <c:pt idx="1">
                  <c:v>Images</c:v>
                </c:pt>
                <c:pt idx="2">
                  <c:v>Videos</c:v>
                </c:pt>
                <c:pt idx="3">
                  <c:v>Posts</c:v>
                </c:pt>
                <c:pt idx="4">
                  <c:v>Interactions</c:v>
                </c:pt>
                <c:pt idx="5">
                  <c:v>Interaction Rate</c:v>
                </c:pt>
                <c:pt idx="6">
                  <c:v>Followers Change Rate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100</c:v>
                </c:pt>
                <c:pt idx="1">
                  <c:v>100</c:v>
                </c:pt>
                <c:pt idx="2">
                  <c:v>100</c:v>
                </c:pt>
                <c:pt idx="3">
                  <c:v>100</c:v>
                </c:pt>
                <c:pt idx="4">
                  <c:v>100</c:v>
                </c:pt>
                <c:pt idx="5">
                  <c:v>43.847200000000001</c:v>
                </c:pt>
                <c:pt idx="6">
                  <c:v>33.295999999999999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B107-41DA-A6B9-ACCB0A054B5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35725616"/>
        <c:axId val="235722008"/>
      </c:radarChart>
      <c:catAx>
        <c:axId val="2357256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5722008"/>
        <c:crosses val="autoZero"/>
        <c:auto val="1"/>
        <c:lblAlgn val="ctr"/>
        <c:lblOffset val="100"/>
        <c:noMultiLvlLbl val="0"/>
      </c:catAx>
      <c:valAx>
        <c:axId val="2357220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57256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banco.ciudad (Banco Ciudad)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42685</c:v>
                </c:pt>
                <c:pt idx="1">
                  <c:v>42686</c:v>
                </c:pt>
                <c:pt idx="2">
                  <c:v>42687</c:v>
                </c:pt>
                <c:pt idx="3">
                  <c:v>42688</c:v>
                </c:pt>
                <c:pt idx="4">
                  <c:v>42689</c:v>
                </c:pt>
                <c:pt idx="5">
                  <c:v>42690</c:v>
                </c:pt>
                <c:pt idx="6">
                  <c:v>42691</c:v>
                </c:pt>
                <c:pt idx="7">
                  <c:v>42692</c:v>
                </c:pt>
                <c:pt idx="8">
                  <c:v>42693</c:v>
                </c:pt>
                <c:pt idx="9">
                  <c:v>42694</c:v>
                </c:pt>
                <c:pt idx="10">
                  <c:v>42695</c:v>
                </c:pt>
                <c:pt idx="11">
                  <c:v>42696</c:v>
                </c:pt>
                <c:pt idx="12">
                  <c:v>42697</c:v>
                </c:pt>
                <c:pt idx="13">
                  <c:v>42698</c:v>
                </c:pt>
                <c:pt idx="14">
                  <c:v>42699</c:v>
                </c:pt>
                <c:pt idx="15">
                  <c:v>42700</c:v>
                </c:pt>
                <c:pt idx="16">
                  <c:v>42701</c:v>
                </c:pt>
                <c:pt idx="17">
                  <c:v>42702</c:v>
                </c:pt>
                <c:pt idx="18">
                  <c:v>42703</c:v>
                </c:pt>
                <c:pt idx="19">
                  <c:v>42704</c:v>
                </c:pt>
                <c:pt idx="20">
                  <c:v>42705</c:v>
                </c:pt>
                <c:pt idx="21">
                  <c:v>42706</c:v>
                </c:pt>
                <c:pt idx="22">
                  <c:v>42707</c:v>
                </c:pt>
                <c:pt idx="23">
                  <c:v>42708</c:v>
                </c:pt>
                <c:pt idx="24">
                  <c:v>42709</c:v>
                </c:pt>
                <c:pt idx="25">
                  <c:v>42710</c:v>
                </c:pt>
                <c:pt idx="26">
                  <c:v>42711</c:v>
                </c:pt>
                <c:pt idx="27">
                  <c:v>42712</c:v>
                </c:pt>
                <c:pt idx="28">
                  <c:v>42713</c:v>
                </c:pt>
                <c:pt idx="29">
                  <c:v>42714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3225</c:v>
                </c:pt>
                <c:pt idx="1">
                  <c:v>3227</c:v>
                </c:pt>
                <c:pt idx="2">
                  <c:v>3233</c:v>
                </c:pt>
                <c:pt idx="3">
                  <c:v>3237</c:v>
                </c:pt>
                <c:pt idx="4">
                  <c:v>3241</c:v>
                </c:pt>
                <c:pt idx="5">
                  <c:v>3248</c:v>
                </c:pt>
                <c:pt idx="6">
                  <c:v>3271</c:v>
                </c:pt>
                <c:pt idx="7">
                  <c:v>3287</c:v>
                </c:pt>
                <c:pt idx="8">
                  <c:v>3302</c:v>
                </c:pt>
                <c:pt idx="9">
                  <c:v>3309</c:v>
                </c:pt>
                <c:pt idx="10">
                  <c:v>3315</c:v>
                </c:pt>
                <c:pt idx="11">
                  <c:v>3318</c:v>
                </c:pt>
                <c:pt idx="12">
                  <c:v>3320</c:v>
                </c:pt>
                <c:pt idx="13">
                  <c:v>3323</c:v>
                </c:pt>
                <c:pt idx="14">
                  <c:v>3328</c:v>
                </c:pt>
                <c:pt idx="15">
                  <c:v>3333</c:v>
                </c:pt>
                <c:pt idx="16">
                  <c:v>3343</c:v>
                </c:pt>
                <c:pt idx="17">
                  <c:v>3349</c:v>
                </c:pt>
                <c:pt idx="18">
                  <c:v>3354</c:v>
                </c:pt>
                <c:pt idx="19">
                  <c:v>3358</c:v>
                </c:pt>
                <c:pt idx="20">
                  <c:v>3377</c:v>
                </c:pt>
                <c:pt idx="21">
                  <c:v>3393</c:v>
                </c:pt>
                <c:pt idx="22">
                  <c:v>3402</c:v>
                </c:pt>
                <c:pt idx="23">
                  <c:v>3420</c:v>
                </c:pt>
                <c:pt idx="24">
                  <c:v>3434</c:v>
                </c:pt>
                <c:pt idx="25">
                  <c:v>3440</c:v>
                </c:pt>
                <c:pt idx="26">
                  <c:v>3448</c:v>
                </c:pt>
                <c:pt idx="27">
                  <c:v>3452</c:v>
                </c:pt>
                <c:pt idx="28">
                  <c:v>3456</c:v>
                </c:pt>
                <c:pt idx="29">
                  <c:v>3459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0BA-4A79-BC30-C9B7B584D90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santanderrio (Santander Río)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42685</c:v>
                </c:pt>
                <c:pt idx="1">
                  <c:v>42686</c:v>
                </c:pt>
                <c:pt idx="2">
                  <c:v>42687</c:v>
                </c:pt>
                <c:pt idx="3">
                  <c:v>42688</c:v>
                </c:pt>
                <c:pt idx="4">
                  <c:v>42689</c:v>
                </c:pt>
                <c:pt idx="5">
                  <c:v>42690</c:v>
                </c:pt>
                <c:pt idx="6">
                  <c:v>42691</c:v>
                </c:pt>
                <c:pt idx="7">
                  <c:v>42692</c:v>
                </c:pt>
                <c:pt idx="8">
                  <c:v>42693</c:v>
                </c:pt>
                <c:pt idx="9">
                  <c:v>42694</c:v>
                </c:pt>
                <c:pt idx="10">
                  <c:v>42695</c:v>
                </c:pt>
                <c:pt idx="11">
                  <c:v>42696</c:v>
                </c:pt>
                <c:pt idx="12">
                  <c:v>42697</c:v>
                </c:pt>
                <c:pt idx="13">
                  <c:v>42698</c:v>
                </c:pt>
                <c:pt idx="14">
                  <c:v>42699</c:v>
                </c:pt>
                <c:pt idx="15">
                  <c:v>42700</c:v>
                </c:pt>
                <c:pt idx="16">
                  <c:v>42701</c:v>
                </c:pt>
                <c:pt idx="17">
                  <c:v>42702</c:v>
                </c:pt>
                <c:pt idx="18">
                  <c:v>42703</c:v>
                </c:pt>
                <c:pt idx="19">
                  <c:v>42704</c:v>
                </c:pt>
                <c:pt idx="20">
                  <c:v>42705</c:v>
                </c:pt>
                <c:pt idx="21">
                  <c:v>42706</c:v>
                </c:pt>
                <c:pt idx="22">
                  <c:v>42707</c:v>
                </c:pt>
                <c:pt idx="23">
                  <c:v>42708</c:v>
                </c:pt>
                <c:pt idx="24">
                  <c:v>42709</c:v>
                </c:pt>
                <c:pt idx="25">
                  <c:v>42710</c:v>
                </c:pt>
                <c:pt idx="26">
                  <c:v>42711</c:v>
                </c:pt>
                <c:pt idx="27">
                  <c:v>42712</c:v>
                </c:pt>
                <c:pt idx="28">
                  <c:v>42713</c:v>
                </c:pt>
                <c:pt idx="29">
                  <c:v>42714</c:v>
                </c:pt>
              </c:numCache>
            </c:numRef>
          </c:cat>
          <c:val>
            <c:numRef>
              <c:f>Sheet1!$C$2:$C$31</c:f>
              <c:numCache>
                <c:formatCode>General</c:formatCode>
                <c:ptCount val="30"/>
                <c:pt idx="0">
                  <c:v>24353</c:v>
                </c:pt>
                <c:pt idx="1">
                  <c:v>24369</c:v>
                </c:pt>
                <c:pt idx="2">
                  <c:v>24385</c:v>
                </c:pt>
                <c:pt idx="3">
                  <c:v>24393</c:v>
                </c:pt>
                <c:pt idx="4">
                  <c:v>24418</c:v>
                </c:pt>
                <c:pt idx="5">
                  <c:v>24434</c:v>
                </c:pt>
                <c:pt idx="6">
                  <c:v>24468</c:v>
                </c:pt>
                <c:pt idx="7">
                  <c:v>24494</c:v>
                </c:pt>
                <c:pt idx="8">
                  <c:v>24517</c:v>
                </c:pt>
                <c:pt idx="9">
                  <c:v>24528</c:v>
                </c:pt>
                <c:pt idx="10">
                  <c:v>24547</c:v>
                </c:pt>
                <c:pt idx="11">
                  <c:v>24571</c:v>
                </c:pt>
                <c:pt idx="12">
                  <c:v>24589</c:v>
                </c:pt>
                <c:pt idx="13">
                  <c:v>24625</c:v>
                </c:pt>
                <c:pt idx="14">
                  <c:v>24649</c:v>
                </c:pt>
                <c:pt idx="15">
                  <c:v>24663</c:v>
                </c:pt>
                <c:pt idx="16">
                  <c:v>24677</c:v>
                </c:pt>
                <c:pt idx="17">
                  <c:v>24697</c:v>
                </c:pt>
                <c:pt idx="18">
                  <c:v>24718</c:v>
                </c:pt>
                <c:pt idx="19">
                  <c:v>24741</c:v>
                </c:pt>
                <c:pt idx="20">
                  <c:v>24750</c:v>
                </c:pt>
                <c:pt idx="21">
                  <c:v>24779</c:v>
                </c:pt>
                <c:pt idx="22">
                  <c:v>24801</c:v>
                </c:pt>
                <c:pt idx="23">
                  <c:v>24808</c:v>
                </c:pt>
                <c:pt idx="24">
                  <c:v>24840</c:v>
                </c:pt>
                <c:pt idx="25">
                  <c:v>24855</c:v>
                </c:pt>
                <c:pt idx="26">
                  <c:v>24882</c:v>
                </c:pt>
                <c:pt idx="27">
                  <c:v>24906</c:v>
                </c:pt>
                <c:pt idx="28">
                  <c:v>24923</c:v>
                </c:pt>
                <c:pt idx="29">
                  <c:v>24931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A0BA-4A79-BC30-C9B7B584D90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35726272"/>
        <c:axId val="235723320"/>
      </c:lineChart>
      <c:dateAx>
        <c:axId val="23572627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5723320"/>
        <c:crosses val="autoZero"/>
        <c:auto val="1"/>
        <c:lblOffset val="100"/>
        <c:baseTimeUnit val="days"/>
      </c:dateAx>
      <c:valAx>
        <c:axId val="2357233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57262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banco.ciudad (Banco Ciudad)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8</c:v>
                </c:pt>
                <c:pt idx="1">
                  <c:v>5</c:v>
                </c:pt>
                <c:pt idx="2">
                  <c:v>5</c:v>
                </c:pt>
                <c:pt idx="3">
                  <c:v>12</c:v>
                </c:pt>
                <c:pt idx="4">
                  <c:v>9</c:v>
                </c:pt>
                <c:pt idx="5">
                  <c:v>7</c:v>
                </c:pt>
                <c:pt idx="6">
                  <c:v>10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1D8-4ED8-8ECA-C847A2EBD6AD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santanderrio (Santander Río)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20</c:v>
                </c:pt>
                <c:pt idx="1">
                  <c:v>21</c:v>
                </c:pt>
                <c:pt idx="2">
                  <c:v>21</c:v>
                </c:pt>
                <c:pt idx="3">
                  <c:v>26</c:v>
                </c:pt>
                <c:pt idx="4">
                  <c:v>23</c:v>
                </c:pt>
                <c:pt idx="5">
                  <c:v>17</c:v>
                </c:pt>
                <c:pt idx="6">
                  <c:v>12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31D8-4ED8-8ECA-C847A2EBD6A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71876968"/>
        <c:axId val="271873032"/>
      </c:barChart>
      <c:catAx>
        <c:axId val="2718769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1873032"/>
        <c:crosses val="autoZero"/>
        <c:auto val="1"/>
        <c:lblAlgn val="ctr"/>
        <c:lblOffset val="100"/>
        <c:noMultiLvlLbl val="0"/>
      </c:catAx>
      <c:valAx>
        <c:axId val="2718730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18769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banco.ciudad (Banco Ciudad)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2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422-41B5-8092-6B5756E164D2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santanderrio (Santander Río)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Sheet1!$C$2:$C$25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2</c:v>
                </c:pt>
                <c:pt idx="10">
                  <c:v>3</c:v>
                </c:pt>
                <c:pt idx="11">
                  <c:v>4</c:v>
                </c:pt>
                <c:pt idx="12">
                  <c:v>2</c:v>
                </c:pt>
                <c:pt idx="13">
                  <c:v>4</c:v>
                </c:pt>
                <c:pt idx="14">
                  <c:v>2</c:v>
                </c:pt>
                <c:pt idx="15">
                  <c:v>2</c:v>
                </c:pt>
                <c:pt idx="16">
                  <c:v>0</c:v>
                </c:pt>
                <c:pt idx="17">
                  <c:v>3</c:v>
                </c:pt>
                <c:pt idx="18">
                  <c:v>4</c:v>
                </c:pt>
                <c:pt idx="19">
                  <c:v>1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4422-41B5-8092-6B5756E164D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71873360"/>
        <c:axId val="271872048"/>
      </c:lineChart>
      <c:catAx>
        <c:axId val="2718733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1872048"/>
        <c:crosses val="autoZero"/>
        <c:auto val="1"/>
        <c:lblAlgn val="ctr"/>
        <c:lblOffset val="100"/>
        <c:noMultiLvlLbl val="0"/>
      </c:catAx>
      <c:valAx>
        <c:axId val="2718720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18733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banco.ciudad (Banco Ciudad)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0.95779706674648002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E1F-4EBF-9169-9F52BDC75A6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santanderrio (Santander Río)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Sheet1!$C$2:$C$25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0.46876902471691001</c:v>
                </c:pt>
                <c:pt idx="10">
                  <c:v>0.34633440209965</c:v>
                </c:pt>
                <c:pt idx="11">
                  <c:v>0.43427087138276999</c:v>
                </c:pt>
                <c:pt idx="12">
                  <c:v>0.29830756118349</c:v>
                </c:pt>
                <c:pt idx="13">
                  <c:v>0.41296318844108998</c:v>
                </c:pt>
                <c:pt idx="14">
                  <c:v>0.52356020942407999</c:v>
                </c:pt>
                <c:pt idx="15">
                  <c:v>0.52964811883598995</c:v>
                </c:pt>
                <c:pt idx="16">
                  <c:v>0</c:v>
                </c:pt>
                <c:pt idx="17">
                  <c:v>0.41803644628434999</c:v>
                </c:pt>
                <c:pt idx="18">
                  <c:v>0.42412435569625001</c:v>
                </c:pt>
                <c:pt idx="19">
                  <c:v>0.32062989569382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4E1F-4EBF-9169-9F52BDC75A6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71891712"/>
        <c:axId val="271891056"/>
      </c:lineChart>
      <c:catAx>
        <c:axId val="2718917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1891056"/>
        <c:crosses val="autoZero"/>
        <c:auto val="1"/>
        <c:lblAlgn val="ctr"/>
        <c:lblOffset val="100"/>
        <c:noMultiLvlLbl val="0"/>
      </c:catAx>
      <c:valAx>
        <c:axId val="2718910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18917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banco.ciudad (Banco Ciudad)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</c:v>
                </c:pt>
                <c:pt idx="1">
                  <c:v>1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165-451A-BEB9-349EB4455F63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santanderrio (Santander Río)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3</c:v>
                </c:pt>
                <c:pt idx="1">
                  <c:v>3</c:v>
                </c:pt>
                <c:pt idx="2">
                  <c:v>4</c:v>
                </c:pt>
                <c:pt idx="3">
                  <c:v>4</c:v>
                </c:pt>
                <c:pt idx="4">
                  <c:v>4</c:v>
                </c:pt>
                <c:pt idx="5">
                  <c:v>5</c:v>
                </c:pt>
                <c:pt idx="6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3165-451A-BEB9-349EB4455F6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71893352"/>
        <c:axId val="271893680"/>
      </c:barChart>
      <c:catAx>
        <c:axId val="2718933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1893680"/>
        <c:crosses val="autoZero"/>
        <c:auto val="1"/>
        <c:lblAlgn val="ctr"/>
        <c:lblOffset val="100"/>
        <c:noMultiLvlLbl val="0"/>
      </c:catAx>
      <c:valAx>
        <c:axId val="2718936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18933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Photos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banco.ciudad (Banco Ciudad)</c:v>
                </c:pt>
                <c:pt idx="1">
                  <c:v>santanderrio (Santander Río)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2</c:v>
                </c:pt>
                <c:pt idx="1">
                  <c:v>25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807-4B99-B214-DE0CFEE3F698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Videos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banco.ciudad (Banco Ciudad)</c:v>
                </c:pt>
                <c:pt idx="1">
                  <c:v>santanderrio (Santander Río)</c:v>
                </c:pt>
              </c:strCache>
            </c:strRef>
          </c:cat>
          <c:val>
            <c:numRef>
              <c:f>Sheet1!$C$2:$C$3</c:f>
              <c:numCache>
                <c:formatCode>General</c:formatCode>
                <c:ptCount val="2"/>
                <c:pt idx="0">
                  <c:v>0</c:v>
                </c:pt>
                <c:pt idx="1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807-4B99-B214-DE0CFEE3F69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71912408"/>
        <c:axId val="271906504"/>
      </c:barChart>
      <c:catAx>
        <c:axId val="2719124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1906504"/>
        <c:crosses val="autoZero"/>
        <c:auto val="1"/>
        <c:lblAlgn val="ctr"/>
        <c:lblOffset val="100"/>
        <c:noMultiLvlLbl val="0"/>
      </c:catAx>
      <c:valAx>
        <c:axId val="2719065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19124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banco.ciudad (Banco Ciudad)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0.95751047277080004</c:v>
                </c:pt>
                <c:pt idx="1">
                  <c:v>0.95751047277080004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D35-4558-8EF5-2899F92F9C7C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santanderrio (Santander Río)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0.51808565322079003</c:v>
                </c:pt>
                <c:pt idx="1">
                  <c:v>0.43827611395179</c:v>
                </c:pt>
                <c:pt idx="2">
                  <c:v>0.39160782404026001</c:v>
                </c:pt>
                <c:pt idx="3">
                  <c:v>0.41900008116224002</c:v>
                </c:pt>
                <c:pt idx="4">
                  <c:v>0.43827611395179</c:v>
                </c:pt>
                <c:pt idx="5">
                  <c:v>0.34250466682899</c:v>
                </c:pt>
                <c:pt idx="6">
                  <c:v>0.4403051700349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1D35-4558-8EF5-2899F92F9C7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71908800"/>
        <c:axId val="271908144"/>
      </c:barChart>
      <c:catAx>
        <c:axId val="2719088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1908144"/>
        <c:crosses val="autoZero"/>
        <c:auto val="1"/>
        <c:lblAlgn val="ctr"/>
        <c:lblOffset val="100"/>
        <c:noMultiLvlLbl val="0"/>
      </c:catAx>
      <c:valAx>
        <c:axId val="2719081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19088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banco.ciudad (Banco Ciudad)</c:v>
                </c:pt>
                <c:pt idx="1">
                  <c:v>santanderrio (Santander Río)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61</c:v>
                </c:pt>
                <c:pt idx="1">
                  <c:v>2760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DCB-4DD7-B9B9-252607C97E80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Comments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banco.ciudad (Banco Ciudad)</c:v>
                </c:pt>
                <c:pt idx="1">
                  <c:v>santanderrio (Santander Río)</c:v>
                </c:pt>
              </c:strCache>
            </c:strRef>
          </c:cat>
          <c:val>
            <c:numRef>
              <c:f>Sheet1!$C$2:$C$3</c:f>
              <c:numCache>
                <c:formatCode>General</c:formatCode>
                <c:ptCount val="2"/>
                <c:pt idx="0">
                  <c:v>3</c:v>
                </c:pt>
                <c:pt idx="1">
                  <c:v>34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8DCB-4DD7-B9B9-252607C97E8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71910768"/>
        <c:axId val="271911096"/>
      </c:barChart>
      <c:catAx>
        <c:axId val="2719107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1911096"/>
        <c:crosses val="autoZero"/>
        <c:auto val="1"/>
        <c:lblAlgn val="ctr"/>
        <c:lblOffset val="100"/>
        <c:noMultiLvlLbl val="0"/>
      </c:catAx>
      <c:valAx>
        <c:axId val="2719110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19107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banco.ciudad (Banco Ciudad)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Images</c:v>
                </c:pt>
                <c:pt idx="1">
                  <c:v>Videos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0.97132716914168005</c:v>
                </c:pt>
                <c:pt idx="1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307-47E9-A40D-6B3B736DE787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santanderrio (Santander Río)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Images</c:v>
                </c:pt>
                <c:pt idx="1">
                  <c:v>Videos</c:v>
                </c:pt>
              </c:strCache>
            </c:strRef>
          </c:cat>
          <c:val>
            <c:numRef>
              <c:f>Sheet1!$C$2:$C$3</c:f>
              <c:numCache>
                <c:formatCode>General</c:formatCode>
                <c:ptCount val="2"/>
                <c:pt idx="0">
                  <c:v>0.42640368066536</c:v>
                </c:pt>
                <c:pt idx="1">
                  <c:v>0.34146066741624997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307-47E9-A40D-6B3B736DE78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70662344"/>
        <c:axId val="270664640"/>
      </c:barChart>
      <c:catAx>
        <c:axId val="2706623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0664640"/>
        <c:crosses val="autoZero"/>
        <c:auto val="1"/>
        <c:lblAlgn val="ctr"/>
        <c:lblOffset val="100"/>
        <c:noMultiLvlLbl val="0"/>
      </c:catAx>
      <c:valAx>
        <c:axId val="2706646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06623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12/12/2016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12/12/2016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12/12/2016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12/12/2016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12/12/2016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12/12/2016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12/12/2016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12/12/2016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12/12/2016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12/12/2016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Reporte Instagram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Socialad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804695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Key Metrics Table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257242287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74064737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48462899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48200739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31824656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9100374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95689901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31434099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16598810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469409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banco.ciudad (Banco Ciudad)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3459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0.9581%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897720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santanderrio (Santander Río)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24931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596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2760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0.4201%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34505906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11/11/2016 - 12/10/2016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7640923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Key Metrics Radar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20509987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11/11/2016 - 12/10/2016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1701105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Followers Total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29924787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11/11/2016 - 12/10/2016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7717497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Followers Change Per Weekday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4777559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11/11/2016 - 12/10/2016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3106576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Posts By Hour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71782642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11/11/2016 - 12/10/2016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628012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Interaction Rate By Hour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22580782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11/11/2016 - 12/10/2016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568174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Posts By Weekday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70721927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11/11/2016 - 12/10/2016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0434875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Posts Type Distribution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0791753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11/11/2016 - 12/10/2016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1008544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Interaction Rate By Weekday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57521089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11/11/2016 - 12/10/2016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410362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Interactions Distribution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86373812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11/11/2016 - 12/10/2016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868597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Interaction Rate By Post Type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49032938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11/11/2016 - 12/10/2016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3968522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Posts Table - 1 of 2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214626706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26739558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60606201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53907363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1271548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125910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banco.ciudad (Banco Ciudad) - 2016-11-14 18:22:53</a:t>
                      </a:r>
                      <a:r>
                        <a:rPr lang="es-ES" sz="1000"/>
                        <a:t>
#ConcursoFotográfico 2016, 5to. premio. "Volver a la calesita" por Sergio Pisani.
#arte #fotografía #calesita #estamosgrandesya #niñointerior #buenosaires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0.9886%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718779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banco.ciudad (Banco Ciudad) - 2016-11-29 18:24:24</a:t>
                      </a:r>
                      <a:r>
                        <a:rPr lang="es-ES" sz="1000"/>
                        <a:t>
#ConcursoFotográfico 2016, #TrabajosSeleccionados, "Mis Vecinos", por Alberto Natan.
#arte #fotografía #television  #widescreen #beso #postal #espectador #gorrita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0.9541%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488721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santanderrio (Santander Río) - 2016-12-04 11:50:19</a:t>
                      </a:r>
                      <a:r>
                        <a:rPr lang="es-ES" sz="1000"/>
                        <a:t>
Así disfrutamos con #Sandro nuestro #Domingo ❤️ ¿Y vos, con quién estás aprovechando tu día de #descanso? 🙋😌🐶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0.7215%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311997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santanderrio (Santander Río) - 2016-11-17 14:28:30</a:t>
                      </a:r>
                      <a:r>
                        <a:rPr lang="es-ES" sz="1000"/>
                        <a:t>
Recta final del año y los planes para las vacaciones ya empiezan a sonar. 🔜 Cuál es tu idea para este verano? #vacaciones #trip #verano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0.6621%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444189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santanderrio (Santander Río) - 2016-11-21 09:01:10</a:t>
                      </a:r>
                      <a:r>
                        <a:rPr lang="es-ES" sz="1000"/>
                        <a:t>
¡Buen día! ☀️ A sonreír que ya arrancó una nueva semana! 😃☕️❤️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0.5948%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927738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santanderrio (Santander Río) - 2016-11-11 13:01:39</a:t>
                      </a:r>
                      <a:r>
                        <a:rPr lang="es-ES" sz="1000"/>
                        <a:t>
Sos de las que llega con la última gota ....y a veces ¡no!🚗 😬Acordate que podés canjear tus puntos #SuperClub por comodines de ahorro en #combustible y ¡manejá tranquila!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0.5831%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07905229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11/11/2016 - 12/10/2016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939159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Posts Table - 2 of 2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244776845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70798206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12984622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99096707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43333519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081495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santanderrio (Santander Río) - 2016-11-23 17:15:24</a:t>
                      </a:r>
                      <a:r>
                        <a:rPr lang="es-ES" sz="1000"/>
                        <a:t>
Se viene el #findesemana largo.. 😆🙌🎈 ¡Contanos a dónde tenés planificado escaparte con @despegaroficial! ✈☀👜❤🚗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0.5775%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212531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santanderrio (Santander Río) - 2016-12-05 15:19:08</a:t>
                      </a:r>
                      <a:r>
                        <a:rPr lang="es-ES" sz="1000"/>
                        <a:t>
Sonreíle a este principio de semana corta con un divertidísimo #nailart 😁❤️ canjeando tus puntos #SuperClub por comodines de ahorro en #peluquerías 💅🏻💇🏼💳‼️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0.5676%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407392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santanderrio (Santander Río) - 2016-12-02 18:04:36</a:t>
                      </a:r>
                      <a:r>
                        <a:rPr lang="es-ES" sz="1000"/>
                        <a:t>
¡Se terminó la semana, chau ropa de oficina! 😆💥🙌 Ponete algo cómodo y salí a disfrutar de esta tarde divina canjeando tus puntos #SuperClub por comodines de ahorro de indumentaria en @kosiukooficial! 🏃💃💳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0.5206%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563247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santanderrio (Santander Río) - 2016-11-29 15:04:17</a:t>
                      </a:r>
                      <a:r>
                        <a:rPr lang="es-ES" sz="1000"/>
                        <a:t>
Volvé a cargar la #heladera 🍴😋 después del #findesemana largo canjeando tus puntos #SuperClub por comodines de ahorro en#supermercados DIA o CARREFOUR 🙌💳📌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0.4855%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85861015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11/11/2016 - 12/10/2016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6291756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312</Words>
  <Application>Microsoft Office PowerPoint</Application>
  <PresentationFormat>On-screen Show (4:3)</PresentationFormat>
  <Paragraphs>128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Arial</vt:lpstr>
      <vt:lpstr>Calibri</vt:lpstr>
      <vt:lpstr>quintly_template</vt:lpstr>
      <vt:lpstr>Reporte Instagram</vt:lpstr>
      <vt:lpstr>Key Metrics Table</vt:lpstr>
      <vt:lpstr>Key Metrics Radar</vt:lpstr>
      <vt:lpstr>Followers Total</vt:lpstr>
      <vt:lpstr>Followers Change Per Weekday</vt:lpstr>
      <vt:lpstr>Posts By Hour</vt:lpstr>
      <vt:lpstr>Interaction Rate By Hour</vt:lpstr>
      <vt:lpstr>Posts By Weekday</vt:lpstr>
      <vt:lpstr>Posts Type Distribution</vt:lpstr>
      <vt:lpstr>Interaction Rate By Weekday</vt:lpstr>
      <vt:lpstr>Interactions Distribution</vt:lpstr>
      <vt:lpstr>Interaction Rate By Post Type</vt:lpstr>
      <vt:lpstr>Posts Table - 1 of 2</vt:lpstr>
      <vt:lpstr>Posts Table - 2 of 2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Reporte Instagram</dc:title>
  <dc:creator>Administrator</dc:creator>
  <cp:lastModifiedBy>Administrator</cp:lastModifiedBy>
  <cp:revision>1</cp:revision>
  <dcterms:created xsi:type="dcterms:W3CDTF">2016-12-12T20:11:50Z</dcterms:created>
  <dcterms:modified xsi:type="dcterms:W3CDTF">2016-12-12T20:12:12Z</dcterms:modified>
</cp:coreProperties>
</file>