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440621</c:v>
                </c:pt>
                <c:pt idx="1">
                  <c:v>440730</c:v>
                </c:pt>
                <c:pt idx="2">
                  <c:v>440855</c:v>
                </c:pt>
                <c:pt idx="3">
                  <c:v>441017</c:v>
                </c:pt>
                <c:pt idx="4">
                  <c:v>441181</c:v>
                </c:pt>
                <c:pt idx="5">
                  <c:v>441416</c:v>
                </c:pt>
                <c:pt idx="6">
                  <c:v>441703</c:v>
                </c:pt>
                <c:pt idx="7">
                  <c:v>441941</c:v>
                </c:pt>
                <c:pt idx="8">
                  <c:v>442047</c:v>
                </c:pt>
                <c:pt idx="9">
                  <c:v>442099</c:v>
                </c:pt>
                <c:pt idx="10">
                  <c:v>442161</c:v>
                </c:pt>
                <c:pt idx="11">
                  <c:v>442334</c:v>
                </c:pt>
                <c:pt idx="12">
                  <c:v>442488</c:v>
                </c:pt>
                <c:pt idx="13">
                  <c:v>442607</c:v>
                </c:pt>
                <c:pt idx="14">
                  <c:v>442708</c:v>
                </c:pt>
                <c:pt idx="15">
                  <c:v>442802</c:v>
                </c:pt>
                <c:pt idx="16">
                  <c:v>442906</c:v>
                </c:pt>
                <c:pt idx="17">
                  <c:v>443041</c:v>
                </c:pt>
                <c:pt idx="18">
                  <c:v>443124</c:v>
                </c:pt>
                <c:pt idx="19">
                  <c:v>443169</c:v>
                </c:pt>
                <c:pt idx="20">
                  <c:v>443372</c:v>
                </c:pt>
                <c:pt idx="21">
                  <c:v>443697</c:v>
                </c:pt>
                <c:pt idx="22">
                  <c:v>444045</c:v>
                </c:pt>
                <c:pt idx="23">
                  <c:v>444397</c:v>
                </c:pt>
                <c:pt idx="24">
                  <c:v>444749</c:v>
                </c:pt>
                <c:pt idx="25">
                  <c:v>445016</c:v>
                </c:pt>
                <c:pt idx="26">
                  <c:v>445242</c:v>
                </c:pt>
                <c:pt idx="27">
                  <c:v>445455</c:v>
                </c:pt>
                <c:pt idx="28">
                  <c:v>445674</c:v>
                </c:pt>
                <c:pt idx="29">
                  <c:v>445893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AA-4A33-B357-0A315151D6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515040"/>
        <c:axId val="238509792"/>
      </c:lineChart>
      <c:dateAx>
        <c:axId val="238515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09792"/>
        <c:crosses val="autoZero"/>
        <c:auto val="1"/>
        <c:lblOffset val="100"/>
        <c:baseTimeUnit val="days"/>
      </c:dateAx>
      <c:valAx>
        <c:axId val="23850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1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42-423B-AC34-0A41ABDCDB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5192976"/>
        <c:axId val="265193304"/>
      </c:radarChart>
      <c:catAx>
        <c:axId val="26519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93304"/>
        <c:crosses val="autoZero"/>
        <c:auto val="1"/>
        <c:lblAlgn val="ctr"/>
        <c:lblOffset val="100"/>
        <c:noMultiLvlLbl val="0"/>
      </c:catAx>
      <c:valAx>
        <c:axId val="26519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9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76</c:v>
                </c:pt>
                <c:pt idx="1">
                  <c:v>109</c:v>
                </c:pt>
                <c:pt idx="2">
                  <c:v>125</c:v>
                </c:pt>
                <c:pt idx="3">
                  <c:v>162</c:v>
                </c:pt>
                <c:pt idx="4">
                  <c:v>164</c:v>
                </c:pt>
                <c:pt idx="5">
                  <c:v>235</c:v>
                </c:pt>
                <c:pt idx="6">
                  <c:v>287</c:v>
                </c:pt>
                <c:pt idx="7">
                  <c:v>238</c:v>
                </c:pt>
                <c:pt idx="8">
                  <c:v>106</c:v>
                </c:pt>
                <c:pt idx="9">
                  <c:v>52</c:v>
                </c:pt>
                <c:pt idx="10">
                  <c:v>62</c:v>
                </c:pt>
                <c:pt idx="11">
                  <c:v>173</c:v>
                </c:pt>
                <c:pt idx="12">
                  <c:v>154</c:v>
                </c:pt>
                <c:pt idx="13">
                  <c:v>119</c:v>
                </c:pt>
                <c:pt idx="14">
                  <c:v>101</c:v>
                </c:pt>
                <c:pt idx="15">
                  <c:v>94</c:v>
                </c:pt>
                <c:pt idx="16">
                  <c:v>104</c:v>
                </c:pt>
                <c:pt idx="17">
                  <c:v>135</c:v>
                </c:pt>
                <c:pt idx="18">
                  <c:v>83</c:v>
                </c:pt>
                <c:pt idx="19">
                  <c:v>45</c:v>
                </c:pt>
                <c:pt idx="20">
                  <c:v>203</c:v>
                </c:pt>
                <c:pt idx="21">
                  <c:v>325</c:v>
                </c:pt>
                <c:pt idx="22">
                  <c:v>348</c:v>
                </c:pt>
                <c:pt idx="23">
                  <c:v>352</c:v>
                </c:pt>
                <c:pt idx="24">
                  <c:v>352</c:v>
                </c:pt>
                <c:pt idx="25">
                  <c:v>267</c:v>
                </c:pt>
                <c:pt idx="26">
                  <c:v>226</c:v>
                </c:pt>
                <c:pt idx="27">
                  <c:v>213</c:v>
                </c:pt>
                <c:pt idx="28">
                  <c:v>219</c:v>
                </c:pt>
                <c:pt idx="29">
                  <c:v>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0C-412E-86D5-6F1D226F3D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186416"/>
        <c:axId val="265186744"/>
      </c:lineChart>
      <c:dateAx>
        <c:axId val="265186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86744"/>
        <c:crosses val="autoZero"/>
        <c:auto val="1"/>
        <c:lblOffset val="100"/>
        <c:baseTimeUnit val="days"/>
      </c:dateAx>
      <c:valAx>
        <c:axId val="265186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8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178</c:v>
                </c:pt>
                <c:pt idx="1">
                  <c:v>172</c:v>
                </c:pt>
                <c:pt idx="2">
                  <c:v>165</c:v>
                </c:pt>
                <c:pt idx="3">
                  <c:v>206</c:v>
                </c:pt>
                <c:pt idx="4">
                  <c:v>192</c:v>
                </c:pt>
                <c:pt idx="5">
                  <c:v>175</c:v>
                </c:pt>
                <c:pt idx="6">
                  <c:v>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31-4B02-91D8-396944706C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513400"/>
        <c:axId val="238516024"/>
      </c:barChart>
      <c:catAx>
        <c:axId val="23851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16024"/>
        <c:crosses val="autoZero"/>
        <c:auto val="1"/>
        <c:lblAlgn val="ctr"/>
        <c:lblOffset val="100"/>
        <c:noMultiLvlLbl val="0"/>
      </c:catAx>
      <c:valAx>
        <c:axId val="23851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1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3</c:v>
                </c:pt>
                <c:pt idx="21">
                  <c:v>3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B0-4D40-B573-2C64F3F324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035248"/>
        <c:axId val="267032296"/>
      </c:lineChart>
      <c:dateAx>
        <c:axId val="267035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32296"/>
        <c:crosses val="autoZero"/>
        <c:auto val="1"/>
        <c:lblOffset val="100"/>
        <c:baseTimeUnit val="days"/>
      </c:dateAx>
      <c:valAx>
        <c:axId val="26703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3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9</c:v>
                </c:pt>
                <c:pt idx="2">
                  <c:v>5</c:v>
                </c:pt>
                <c:pt idx="3">
                  <c:v>6</c:v>
                </c:pt>
                <c:pt idx="4">
                  <c:v>9</c:v>
                </c:pt>
                <c:pt idx="5">
                  <c:v>6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C6-41C3-B8AD-5C52C97C22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000032"/>
        <c:axId val="270001016"/>
      </c:barChart>
      <c:catAx>
        <c:axId val="27000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001016"/>
        <c:crosses val="autoZero"/>
        <c:auto val="1"/>
        <c:lblAlgn val="ctr"/>
        <c:lblOffset val="100"/>
        <c:noMultiLvlLbl val="0"/>
      </c:catAx>
      <c:valAx>
        <c:axId val="27000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00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2.4365097449110001E-2</c:v>
                </c:pt>
                <c:pt idx="1">
                  <c:v>0.15784672699284</c:v>
                </c:pt>
                <c:pt idx="2">
                  <c:v>0.20029012514184999</c:v>
                </c:pt>
                <c:pt idx="3">
                  <c:v>1.1956945970396E-2</c:v>
                </c:pt>
                <c:pt idx="4">
                  <c:v>1.0653463390813999E-2</c:v>
                </c:pt>
                <c:pt idx="5">
                  <c:v>1.1317738166948E-2</c:v>
                </c:pt>
                <c:pt idx="6">
                  <c:v>1.1787743904778001E-2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DD-4DEA-AFCA-B3592A688B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989208"/>
        <c:axId val="269994128"/>
      </c:barChart>
      <c:catAx>
        <c:axId val="26998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94128"/>
        <c:crosses val="autoZero"/>
        <c:auto val="1"/>
        <c:lblAlgn val="ctr"/>
        <c:lblOffset val="100"/>
        <c:noMultiLvlLbl val="0"/>
      </c:catAx>
      <c:valAx>
        <c:axId val="26999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8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1</c:v>
                </c:pt>
                <c:pt idx="11">
                  <c:v>9</c:v>
                </c:pt>
                <c:pt idx="12">
                  <c:v>9</c:v>
                </c:pt>
                <c:pt idx="13">
                  <c:v>6</c:v>
                </c:pt>
                <c:pt idx="14">
                  <c:v>4</c:v>
                </c:pt>
                <c:pt idx="15">
                  <c:v>1</c:v>
                </c:pt>
                <c:pt idx="16">
                  <c:v>5</c:v>
                </c:pt>
                <c:pt idx="17">
                  <c:v>3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E0-4D4F-A2B0-0A8DE023BC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989536"/>
        <c:axId val="269987896"/>
      </c:lineChart>
      <c:catAx>
        <c:axId val="26998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87896"/>
        <c:crosses val="autoZero"/>
        <c:auto val="1"/>
        <c:lblAlgn val="ctr"/>
        <c:lblOffset val="100"/>
        <c:noMultiLvlLbl val="0"/>
      </c:catAx>
      <c:valAx>
        <c:axId val="26998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89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1.4740111528497E-2</c:v>
                </c:pt>
                <c:pt idx="10">
                  <c:v>5.1891208952361996E-3</c:v>
                </c:pt>
                <c:pt idx="11">
                  <c:v>9.6261952839163997E-3</c:v>
                </c:pt>
                <c:pt idx="12">
                  <c:v>1.3135745647844E-2</c:v>
                </c:pt>
                <c:pt idx="13">
                  <c:v>1.8161923133326999E-2</c:v>
                </c:pt>
                <c:pt idx="14">
                  <c:v>8.8553476146964998E-3</c:v>
                </c:pt>
                <c:pt idx="15">
                  <c:v>5.6403487991696999E-3</c:v>
                </c:pt>
                <c:pt idx="16">
                  <c:v>0.48173091023949</c:v>
                </c:pt>
                <c:pt idx="17">
                  <c:v>1.2032744104895E-2</c:v>
                </c:pt>
                <c:pt idx="18">
                  <c:v>5.2793664760228997E-3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57-4434-84FC-D9A864BBEA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035576"/>
        <c:axId val="267033936"/>
      </c:lineChart>
      <c:catAx>
        <c:axId val="267035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33936"/>
        <c:crosses val="autoZero"/>
        <c:auto val="1"/>
        <c:lblAlgn val="ctr"/>
        <c:lblOffset val="100"/>
        <c:noMultiLvlLbl val="0"/>
      </c:catAx>
      <c:valAx>
        <c:axId val="26703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03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07-4B0E-BDED-6F7B32DB25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07-4B0E-BDED-6F7B32DB25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07-4B0E-BDED-6F7B32DB25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07-4B0E-BDED-6F7B32DB25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F07-4B0E-BDED-6F7B32DB256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F07-4B0E-BDED-6F7B32DB256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F07-4B0E-BDED-6F7B32DB256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F07-4B0E-BDED-6F7B32DB25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2782576"/>
        <c:axId val="265189368"/>
      </c:barChart>
      <c:catAx>
        <c:axId val="23278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89368"/>
        <c:crosses val="autoZero"/>
        <c:auto val="1"/>
        <c:lblAlgn val="ctr"/>
        <c:lblOffset val="100"/>
        <c:noMultiLvlLbl val="0"/>
      </c:catAx>
      <c:valAx>
        <c:axId val="26518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78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DA-438F-8A1B-B142609F8C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740136"/>
        <c:axId val="269739152"/>
      </c:barChart>
      <c:catAx>
        <c:axId val="26974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739152"/>
        <c:crosses val="autoZero"/>
        <c:auto val="1"/>
        <c:lblAlgn val="ctr"/>
        <c:lblOffset val="100"/>
        <c:noMultiLvlLbl val="0"/>
      </c:catAx>
      <c:valAx>
        <c:axId val="26973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74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68-4B2B-BE29-3EAF0F2492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68-4B2B-BE29-3EAF0F2492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68-4B2B-BE29-3EAF0F2492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68-4B2B-BE29-3EAF0F2492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1986000"/>
        <c:axId val="341984032"/>
      </c:barChart>
      <c:catAx>
        <c:axId val="34198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84032"/>
        <c:crosses val="autoZero"/>
        <c:auto val="1"/>
        <c:lblAlgn val="ctr"/>
        <c:lblOffset val="100"/>
        <c:noMultiLvlLbl val="0"/>
      </c:catAx>
      <c:valAx>
        <c:axId val="34198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8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2.4666184558098998E-2</c:v>
                </c:pt>
                <c:pt idx="1">
                  <c:v>4.5186039272149996E-3</c:v>
                </c:pt>
                <c:pt idx="2">
                  <c:v>7.8581385413019997E-2</c:v>
                </c:pt>
                <c:pt idx="3">
                  <c:v>0</c:v>
                </c:pt>
                <c:pt idx="4">
                  <c:v>9.9256873422224993E-3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A8-40E9-9C9F-8FBAD31DC7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983704"/>
        <c:axId val="341988296"/>
      </c:barChart>
      <c:catAx>
        <c:axId val="341983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88296"/>
        <c:crosses val="autoZero"/>
        <c:auto val="1"/>
        <c:lblAlgn val="ctr"/>
        <c:lblOffset val="100"/>
        <c:noMultiLvlLbl val="0"/>
      </c:catAx>
      <c:valAx>
        <c:axId val="34198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8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9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672205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7210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1034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1372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0956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0108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8613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3189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0655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6922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9456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PTAT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154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445893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8928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99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34932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743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7700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093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90483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274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54389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214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0713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825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8181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4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8778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733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1780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942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9827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887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3114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17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951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785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49376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9306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3778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4411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2389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2350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6767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4541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563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- 2016-11-15 16:02:22</a:t>
                      </a:r>
                      <a:r>
                        <a:rPr lang="es-ES" sz="1000"/>
                        <a:t>
⚽ Atención hinchas de Racing Club - Oficial ➡ https://goo.gl/wdxYhJ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63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- 2016-11-30 16:19:50</a:t>
                      </a:r>
                      <a:r>
                        <a:rPr lang="es-ES" sz="1000"/>
                        <a:t>
Hincha de San Lorenzo, viví una tarde como tus ídolos! ➡➡➡ https://goo.gl/zTWXME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0.9748%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339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- 2016-12-05 13:56:39</a:t>
                      </a:r>
                      <a:r>
                        <a:rPr lang="es-ES" sz="1000"/>
                        <a:t>
Estimados usuarios: por un inconveniente de la Red Link, las plataformas de Home Banking y Banca Móvil se encuentran funcionando de manera irregular. Red Link nos informa que está trabajando para normalizar el servicio a la mayor brevedad posible.Les pedimos disculpas por las molestias ocasionadas.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225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- 2016-11-26 16:23:24</a:t>
                      </a:r>
                      <a:r>
                        <a:rPr lang="es-ES" sz="1000"/>
                        <a:t>
Apoyamos la iniciativa de los clubes Club Atlético Independiente y Racing Club - Oficial #SomosRivalesNoEnemigos
Por un fùtbol sin violencia.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33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- 2016-11-14 12:22:14</a:t>
                      </a:r>
                      <a:r>
                        <a:rPr lang="es-ES" sz="1000"/>
                        <a:t>
Venite a nuestra próxima #Subasta de Bienes de #Aduana y dejá de imaginar qué habrá en los contenedores... 
Agendate: viernes 18, 11 hs. y conocé los detalles aquí: 
https://goo.gl/pvDMbH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3992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092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26859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5900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2571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5049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8612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6694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2717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5112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463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- 2016-12-01 12:20:26</a:t>
                      </a:r>
                      <a:r>
                        <a:rPr lang="es-ES" sz="1000"/>
                        <a:t>
Vos, que siempre mirás los contenedores pensando "qué habrá adentro...?", venite a nuestra próxima #Subasta de Bienes de #Aduana y descubrí un poco de eso 🚢🚢
¿Cuándo, cómo y dónde? Acá: https://goo.gl/IDa1vQ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552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- 2016-12-02 11:56:22</a:t>
                      </a:r>
                      <a:r>
                        <a:rPr lang="es-ES" sz="1000"/>
                        <a:t>
Se viene una importante Subasta de Inmuebles. Conocé todos los detalles y el catálogo acá ➡ https://goo.gl/PDTf61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65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- 2016-11-21 17:24:42</a:t>
                      </a:r>
                      <a:r>
                        <a:rPr lang="es-ES" sz="1000"/>
                        <a:t>
Te invitamos a nuestra próxima Subasta de Bienes de #Aduana el próximo viernes 25 de noviembre 🔨
Conocé qué se subasta, a qué hora y en dónde acá ➡ https://goo.gl/Ck1ffI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631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- 2016-11-20 09:29:39</a:t>
                      </a:r>
                      <a:r>
                        <a:rPr lang="es-E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403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- 2016-11-14 16:00:31</a:t>
                      </a:r>
                      <a:r>
                        <a:rPr lang="es-ES" sz="1000"/>
                        <a:t>
¿Sabías que hay librerías donde tenés descuento todos los días? Sí, todos los días :)  https://goo.gl/FL7SUW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701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- 2016-11-30 09:50:04</a:t>
                      </a:r>
                      <a:r>
                        <a:rPr lang="es-ES" sz="1000"/>
                        <a:t>
☕ Aunque haga calor, las palmeritas calentitas son lo más. 
Buscate algo rico para tu desayuno ;) http://goo.gl/QCTN7G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272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910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07915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8919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5464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8479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1062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790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7939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5638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452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- 2016-11-20 09:25:38</a:t>
                      </a:r>
                      <a:r>
                        <a:rPr lang="es-ES" sz="1000"/>
                        <a:t>
Las chicas ya entraron en calor!. Se larga la #WomensRace 😄🏃🏻‍♀️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816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- 2016-11-25 11:24:23</a:t>
                      </a:r>
                      <a:r>
                        <a:rPr lang="es-ES" sz="1000"/>
                        <a:t>
¿Sabías que hoy tenés descuento en picadas, la pidas a la hora que la pidas? 🍴
Sí, a las 10.30 am también... goo.gl/QumjNn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42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- 2016-12-06 18:19:05</a:t>
                      </a:r>
                      <a:r>
                        <a:rPr lang="es-ES" sz="1000"/>
                        <a:t>
Miércoles 21 ➡ #SubastaExtraordinaria 🎨
Exhibición ➡ 13 al 20 de diciembre, lunes a domingo, 10 a 18 hs.
Mirá el catálogo completo y conocé más ➡ https://goo.gl/bjAhiY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791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- 2016-12-09 14:00:07</a:t>
                      </a:r>
                      <a:r>
                        <a:rPr lang="es-ES" sz="1000"/>
                        <a:t>
Hablá con tus amigos y adelantá la despedida de año 🍴 ¿Salimos a comer?
#FinDeAño #FindeLargo goo.gl/QumjNn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313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- 2016-12-04 13:30:01</a:t>
                      </a:r>
                      <a:r>
                        <a:rPr lang="es-ES" sz="1000"/>
                        <a:t>
¡Atención hincha de Club Atlético Independiente! Hoy si vas a la cancha te esperamos en nuestro stand del Rojo Fan Fest :)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594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- 2016-11-28 13:30:14</a:t>
                      </a:r>
                      <a:r>
                        <a:rPr lang="es-ES" sz="1000"/>
                        <a:t>
👗👜 Los lunes, buscá tu look de verano con descuento ;) goo.gl/lpvWZn
#InversoresDeLaVida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8761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758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- 4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15969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9419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5698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4392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333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9169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9217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5647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414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- 2016-11-24 12:21:31</a:t>
                      </a:r>
                      <a:r>
                        <a:rPr lang="es-ES" sz="1000"/>
                        <a:t>
Las promos, los descuentos, los productos para vos... conocé todo antes :) http://goo.gl/10kgD3 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239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- 2016-11-29 11:45:01</a:t>
                      </a:r>
                      <a:r>
                        <a:rPr lang="es-ES" sz="1000"/>
                        <a:t>
💍 El próximo 6 de diciembre se viene una subasta donde va a haber joyas como esta. Mirá el catálogo y conocé más aquí ➡➡➡
https://goo.gl/9XUKTe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265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- 2016-12-01 17:16:43</a:t>
                      </a:r>
                      <a:r>
                        <a:rPr lang="es-ES" sz="1000"/>
                        <a:t>
📝 Armá la listita, el finde los #InversoresDeLaVida nos vamos a COTO ;) http://goo.gl/nW4Wmz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9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- 2016-11-21 12:28:03</a:t>
                      </a:r>
                      <a:r>
                        <a:rPr lang="es-ES" sz="1000"/>
                        <a:t>
Hermoso día para pasar por COTO, reponer eso que te falta en la heladera y calcular lo que ahorrás cuando pagás con el Ciudad  ^_^ goo.gl/3oQdFQ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551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- 2016-12-02 14:14:36</a:t>
                      </a:r>
                      <a:r>
                        <a:rPr lang="es-ES" sz="1000"/>
                        <a:t>
¿Querés conocer más? Dejanos tu mail y te mandamos la mega agenda de Fiestas 🎄➡ http://goo.gl/10kgD3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3713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934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- 5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25865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3687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1387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9511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3170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2683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514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8016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584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- 2016-12-05 12:37:09</a:t>
                      </a:r>
                      <a:r>
                        <a:rPr lang="es-ES" sz="1000"/>
                        <a:t>
Te invitamos a nuestras próximas Subastas, que vienen con chapa, pintura, fierros y ruedas 🔧🔨🔩🚗
Agendá el próximo 13/12 y conocé todos los detalles ingresando acá 👉 https://goo.gl/eTvlXL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853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- 2016-11-18 13:46:42</a:t>
                      </a:r>
                      <a:r>
                        <a:rPr lang="es-ES" sz="1000"/>
                        <a:t>
🍴 Arrancá el finde gastronómico tranquilo, te quedan más de dos días completos por delante :) goo.gl/QumjNn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347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- 2016-12-10 14:00:36</a:t>
                      </a:r>
                      <a:r>
                        <a:rPr lang="es-ES" sz="1000"/>
                        <a:t>
Enterate de tooooodas las promos antes que nadie :) 
✉ 🎄 http://goo.gl/10kgD3
https://goo.gl/hm9vOa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8434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560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2573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16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5138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249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66295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50575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7690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335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2223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Silvia Cedillo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590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Juan Carlos Leiva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456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Norma Veron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605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Yamil Matias Gautie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52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Pablo Tejeiro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942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Mabel Martinez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439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Sandra Rodriguez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259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Raúl Pescio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005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Jorge Ricardo Milito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63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Maxi Cai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6445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62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080327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6514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9789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5565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3326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400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Flor Wicle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522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Ivan Agustin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08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Gaby Botta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59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Patricia Carballo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828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Susana Diaz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9013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488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789</Words>
  <Application>Microsoft Office PowerPoint</Application>
  <PresentationFormat>On-screen Show (4:3)</PresentationFormat>
  <Paragraphs>412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Facebook</vt:lpstr>
      <vt:lpstr>Key Metrics Table</vt:lpstr>
      <vt:lpstr>Fans Total</vt:lpstr>
      <vt:lpstr>Key Metrics Radar</vt:lpstr>
      <vt:lpstr>Fans Change</vt:lpstr>
      <vt:lpstr>Fans Change Per Weekday</vt:lpstr>
      <vt:lpstr>Own Posts</vt:lpstr>
      <vt:lpstr>Own Posts By Weekday</vt:lpstr>
      <vt:lpstr>Interaction Rate By Weekday</vt:lpstr>
      <vt:lpstr>Own Posts By Hour</vt:lpstr>
      <vt:lpstr>Interaction Rate By Hour</vt:lpstr>
      <vt:lpstr>Interactions Distribution</vt:lpstr>
      <vt:lpstr>Response Times</vt:lpstr>
      <vt:lpstr>Own Posts Table - 1 of 5</vt:lpstr>
      <vt:lpstr>Own Posts Table - 2 of 5</vt:lpstr>
      <vt:lpstr>Own Posts Table - 3 of 5</vt:lpstr>
      <vt:lpstr>Own Posts Table - 4 of 5</vt:lpstr>
      <vt:lpstr>Own Posts Table - 5 of 5</vt:lpstr>
      <vt:lpstr>Post Type Distribution</vt:lpstr>
      <vt:lpstr>Interaction Rate By Post Type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2016-12-12T19:45:38Z</dcterms:created>
  <dcterms:modified xsi:type="dcterms:W3CDTF">2016-12-12T19:46:27Z</dcterms:modified>
</cp:coreProperties>
</file>