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440621</c:v>
                </c:pt>
                <c:pt idx="1">
                  <c:v>440730</c:v>
                </c:pt>
                <c:pt idx="2">
                  <c:v>440855</c:v>
                </c:pt>
                <c:pt idx="3">
                  <c:v>441017</c:v>
                </c:pt>
                <c:pt idx="4">
                  <c:v>441181</c:v>
                </c:pt>
                <c:pt idx="5">
                  <c:v>441416</c:v>
                </c:pt>
                <c:pt idx="6">
                  <c:v>441703</c:v>
                </c:pt>
                <c:pt idx="7">
                  <c:v>441941</c:v>
                </c:pt>
                <c:pt idx="8">
                  <c:v>442047</c:v>
                </c:pt>
                <c:pt idx="9">
                  <c:v>442099</c:v>
                </c:pt>
                <c:pt idx="10">
                  <c:v>442161</c:v>
                </c:pt>
                <c:pt idx="11">
                  <c:v>442334</c:v>
                </c:pt>
                <c:pt idx="12">
                  <c:v>442488</c:v>
                </c:pt>
                <c:pt idx="13">
                  <c:v>442607</c:v>
                </c:pt>
                <c:pt idx="14">
                  <c:v>442708</c:v>
                </c:pt>
                <c:pt idx="15">
                  <c:v>442802</c:v>
                </c:pt>
                <c:pt idx="16">
                  <c:v>442906</c:v>
                </c:pt>
                <c:pt idx="17">
                  <c:v>443041</c:v>
                </c:pt>
                <c:pt idx="18">
                  <c:v>443124</c:v>
                </c:pt>
                <c:pt idx="19">
                  <c:v>443169</c:v>
                </c:pt>
                <c:pt idx="20">
                  <c:v>443372</c:v>
                </c:pt>
                <c:pt idx="21">
                  <c:v>443697</c:v>
                </c:pt>
                <c:pt idx="22">
                  <c:v>444045</c:v>
                </c:pt>
                <c:pt idx="23">
                  <c:v>444397</c:v>
                </c:pt>
                <c:pt idx="24">
                  <c:v>444749</c:v>
                </c:pt>
                <c:pt idx="25">
                  <c:v>445016</c:v>
                </c:pt>
                <c:pt idx="26">
                  <c:v>445242</c:v>
                </c:pt>
                <c:pt idx="27">
                  <c:v>445455</c:v>
                </c:pt>
                <c:pt idx="28">
                  <c:v>445674</c:v>
                </c:pt>
                <c:pt idx="29">
                  <c:v>445893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79-486C-938E-483F2E68B3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959360"/>
        <c:axId val="267961000"/>
      </c:lineChart>
      <c:dateAx>
        <c:axId val="267959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961000"/>
        <c:crosses val="autoZero"/>
        <c:auto val="1"/>
        <c:lblOffset val="100"/>
        <c:baseTimeUnit val="days"/>
      </c:dateAx>
      <c:valAx>
        <c:axId val="26796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95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AD-4101-A8D5-F1AA100EDA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7962968"/>
        <c:axId val="267965592"/>
      </c:radarChart>
      <c:catAx>
        <c:axId val="267962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965592"/>
        <c:crosses val="autoZero"/>
        <c:auto val="1"/>
        <c:lblAlgn val="ctr"/>
        <c:lblOffset val="100"/>
        <c:noMultiLvlLbl val="0"/>
      </c:catAx>
      <c:valAx>
        <c:axId val="267965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96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76</c:v>
                </c:pt>
                <c:pt idx="1">
                  <c:v>109</c:v>
                </c:pt>
                <c:pt idx="2">
                  <c:v>125</c:v>
                </c:pt>
                <c:pt idx="3">
                  <c:v>162</c:v>
                </c:pt>
                <c:pt idx="4">
                  <c:v>164</c:v>
                </c:pt>
                <c:pt idx="5">
                  <c:v>235</c:v>
                </c:pt>
                <c:pt idx="6">
                  <c:v>287</c:v>
                </c:pt>
                <c:pt idx="7">
                  <c:v>238</c:v>
                </c:pt>
                <c:pt idx="8">
                  <c:v>106</c:v>
                </c:pt>
                <c:pt idx="9">
                  <c:v>52</c:v>
                </c:pt>
                <c:pt idx="10">
                  <c:v>62</c:v>
                </c:pt>
                <c:pt idx="11">
                  <c:v>173</c:v>
                </c:pt>
                <c:pt idx="12">
                  <c:v>154</c:v>
                </c:pt>
                <c:pt idx="13">
                  <c:v>119</c:v>
                </c:pt>
                <c:pt idx="14">
                  <c:v>101</c:v>
                </c:pt>
                <c:pt idx="15">
                  <c:v>94</c:v>
                </c:pt>
                <c:pt idx="16">
                  <c:v>104</c:v>
                </c:pt>
                <c:pt idx="17">
                  <c:v>135</c:v>
                </c:pt>
                <c:pt idx="18">
                  <c:v>83</c:v>
                </c:pt>
                <c:pt idx="19">
                  <c:v>45</c:v>
                </c:pt>
                <c:pt idx="20">
                  <c:v>203</c:v>
                </c:pt>
                <c:pt idx="21">
                  <c:v>325</c:v>
                </c:pt>
                <c:pt idx="22">
                  <c:v>348</c:v>
                </c:pt>
                <c:pt idx="23">
                  <c:v>352</c:v>
                </c:pt>
                <c:pt idx="24">
                  <c:v>352</c:v>
                </c:pt>
                <c:pt idx="25">
                  <c:v>267</c:v>
                </c:pt>
                <c:pt idx="26">
                  <c:v>226</c:v>
                </c:pt>
                <c:pt idx="27">
                  <c:v>213</c:v>
                </c:pt>
                <c:pt idx="28">
                  <c:v>219</c:v>
                </c:pt>
                <c:pt idx="29">
                  <c:v>219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18-43BD-AB14-8FDB5C09B5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205040"/>
        <c:axId val="269203400"/>
      </c:lineChart>
      <c:dateAx>
        <c:axId val="269205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203400"/>
        <c:crosses val="autoZero"/>
        <c:auto val="1"/>
        <c:lblOffset val="100"/>
        <c:baseTimeUnit val="days"/>
      </c:dateAx>
      <c:valAx>
        <c:axId val="26920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20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178</c:v>
                </c:pt>
                <c:pt idx="1">
                  <c:v>172</c:v>
                </c:pt>
                <c:pt idx="2">
                  <c:v>165</c:v>
                </c:pt>
                <c:pt idx="3">
                  <c:v>206</c:v>
                </c:pt>
                <c:pt idx="4">
                  <c:v>192</c:v>
                </c:pt>
                <c:pt idx="5">
                  <c:v>175</c:v>
                </c:pt>
                <c:pt idx="6">
                  <c:v>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80-40A1-8B06-20DC899BA9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0632016"/>
        <c:axId val="230631032"/>
      </c:barChart>
      <c:catAx>
        <c:axId val="230632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631032"/>
        <c:crosses val="autoZero"/>
        <c:auto val="1"/>
        <c:lblAlgn val="ctr"/>
        <c:lblOffset val="100"/>
        <c:noMultiLvlLbl val="0"/>
      </c:catAx>
      <c:valAx>
        <c:axId val="23063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63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3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50-4DF0-B2A2-768EF82177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616752"/>
        <c:axId val="235615768"/>
      </c:lineChart>
      <c:dateAx>
        <c:axId val="235616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15768"/>
        <c:crosses val="autoZero"/>
        <c:auto val="1"/>
        <c:lblOffset val="100"/>
        <c:baseTimeUnit val="days"/>
      </c:dateAx>
      <c:valAx>
        <c:axId val="235615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1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9</c:v>
                </c:pt>
                <c:pt idx="2">
                  <c:v>5</c:v>
                </c:pt>
                <c:pt idx="3">
                  <c:v>6</c:v>
                </c:pt>
                <c:pt idx="4">
                  <c:v>9</c:v>
                </c:pt>
                <c:pt idx="5">
                  <c:v>6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60-4CDD-8489-1ED8F99F1A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620688"/>
        <c:axId val="235622000"/>
      </c:barChart>
      <c:catAx>
        <c:axId val="23562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22000"/>
        <c:crosses val="autoZero"/>
        <c:auto val="1"/>
        <c:lblAlgn val="ctr"/>
        <c:lblOffset val="100"/>
        <c:noMultiLvlLbl val="0"/>
      </c:catAx>
      <c:valAx>
        <c:axId val="23562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2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2.4365097449110001E-2</c:v>
                </c:pt>
                <c:pt idx="1">
                  <c:v>0.15784672699284</c:v>
                </c:pt>
                <c:pt idx="2">
                  <c:v>0.20029012514184999</c:v>
                </c:pt>
                <c:pt idx="3">
                  <c:v>1.1956945970396E-2</c:v>
                </c:pt>
                <c:pt idx="4">
                  <c:v>1.0653463390813999E-2</c:v>
                </c:pt>
                <c:pt idx="5">
                  <c:v>1.1317738166948E-2</c:v>
                </c:pt>
                <c:pt idx="6">
                  <c:v>1.1787743904778001E-2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76-43CF-8F5F-FEFCE77155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073608"/>
        <c:axId val="271072296"/>
      </c:barChart>
      <c:catAx>
        <c:axId val="271073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72296"/>
        <c:crosses val="autoZero"/>
        <c:auto val="1"/>
        <c:lblAlgn val="ctr"/>
        <c:lblOffset val="100"/>
        <c:noMultiLvlLbl val="0"/>
      </c:catAx>
      <c:valAx>
        <c:axId val="27107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7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1</c:v>
                </c:pt>
                <c:pt idx="11">
                  <c:v>9</c:v>
                </c:pt>
                <c:pt idx="12">
                  <c:v>9</c:v>
                </c:pt>
                <c:pt idx="13">
                  <c:v>6</c:v>
                </c:pt>
                <c:pt idx="14">
                  <c:v>4</c:v>
                </c:pt>
                <c:pt idx="15">
                  <c:v>1</c:v>
                </c:pt>
                <c:pt idx="16">
                  <c:v>5</c:v>
                </c:pt>
                <c:pt idx="17">
                  <c:v>3</c:v>
                </c:pt>
                <c:pt idx="18">
                  <c:v>5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40-4AF1-A26C-FF55FA4915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076560"/>
        <c:axId val="271071312"/>
      </c:lineChart>
      <c:catAx>
        <c:axId val="27107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71312"/>
        <c:crosses val="autoZero"/>
        <c:auto val="1"/>
        <c:lblAlgn val="ctr"/>
        <c:lblOffset val="100"/>
        <c:noMultiLvlLbl val="0"/>
      </c:catAx>
      <c:valAx>
        <c:axId val="27107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7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1.4740111528497E-2</c:v>
                </c:pt>
                <c:pt idx="10">
                  <c:v>5.1891208952361996E-3</c:v>
                </c:pt>
                <c:pt idx="11">
                  <c:v>9.6261952839163997E-3</c:v>
                </c:pt>
                <c:pt idx="12">
                  <c:v>1.3135745647844E-2</c:v>
                </c:pt>
                <c:pt idx="13">
                  <c:v>1.8161923133326999E-2</c:v>
                </c:pt>
                <c:pt idx="14">
                  <c:v>8.8553476146964998E-3</c:v>
                </c:pt>
                <c:pt idx="15">
                  <c:v>5.6403487991696999E-3</c:v>
                </c:pt>
                <c:pt idx="16">
                  <c:v>0.48173091023949</c:v>
                </c:pt>
                <c:pt idx="17">
                  <c:v>1.2032744104895E-2</c:v>
                </c:pt>
                <c:pt idx="18">
                  <c:v>5.2793664760228997E-3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68-41DE-A8A5-76BE7A97C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064752"/>
        <c:axId val="271065080"/>
      </c:lineChart>
      <c:catAx>
        <c:axId val="271064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65080"/>
        <c:crosses val="autoZero"/>
        <c:auto val="1"/>
        <c:lblAlgn val="ctr"/>
        <c:lblOffset val="100"/>
        <c:noMultiLvlLbl val="0"/>
      </c:catAx>
      <c:valAx>
        <c:axId val="27106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64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20-4083-8E8F-1D42DB7AFE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20-4083-8E8F-1D42DB7AFE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20-4083-8E8F-1D42DB7AFE5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20-4083-8E8F-1D42DB7AFE5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520-4083-8E8F-1D42DB7AFE5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520-4083-8E8F-1D42DB7AFE5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520-4083-8E8F-1D42DB7AFE5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520-4083-8E8F-1D42DB7AF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208320"/>
        <c:axId val="269208648"/>
      </c:barChart>
      <c:catAx>
        <c:axId val="269208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208648"/>
        <c:crosses val="autoZero"/>
        <c:auto val="1"/>
        <c:lblAlgn val="ctr"/>
        <c:lblOffset val="100"/>
        <c:noMultiLvlLbl val="0"/>
      </c:catAx>
      <c:valAx>
        <c:axId val="26920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20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96-49E9-B00B-BD81A2535D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618392"/>
        <c:axId val="235614784"/>
      </c:barChart>
      <c:catAx>
        <c:axId val="235618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14784"/>
        <c:crosses val="autoZero"/>
        <c:auto val="1"/>
        <c:lblAlgn val="ctr"/>
        <c:lblOffset val="100"/>
        <c:noMultiLvlLbl val="0"/>
      </c:catAx>
      <c:valAx>
        <c:axId val="23561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1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87-46DF-AB2D-E3E79B1D04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87-46DF-AB2D-E3E79B1D04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87-46DF-AB2D-E3E79B1D04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Ciudad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87-46DF-AB2D-E3E79B1D0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7349640"/>
        <c:axId val="237350296"/>
      </c:barChart>
      <c:catAx>
        <c:axId val="237349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50296"/>
        <c:crosses val="autoZero"/>
        <c:auto val="1"/>
        <c:lblAlgn val="ctr"/>
        <c:lblOffset val="100"/>
        <c:noMultiLvlLbl val="0"/>
      </c:catAx>
      <c:valAx>
        <c:axId val="23735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49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2.4666184558098998E-2</c:v>
                </c:pt>
                <c:pt idx="1">
                  <c:v>4.5186039272149996E-3</c:v>
                </c:pt>
                <c:pt idx="2">
                  <c:v>7.8581385413019997E-2</c:v>
                </c:pt>
                <c:pt idx="3">
                  <c:v>0</c:v>
                </c:pt>
                <c:pt idx="4">
                  <c:v>9.9256873422224993E-3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B3-4B84-9AC4-B6031F1C6E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354888"/>
        <c:axId val="237357184"/>
      </c:barChart>
      <c:catAx>
        <c:axId val="237354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57184"/>
        <c:crosses val="autoZero"/>
        <c:auto val="1"/>
        <c:lblAlgn val="ctr"/>
        <c:lblOffset val="100"/>
        <c:noMultiLvlLbl val="0"/>
      </c:catAx>
      <c:valAx>
        <c:axId val="23735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5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812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1910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227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9003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8799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1759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1441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18606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2098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2089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4352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06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PTAT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7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445893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22829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012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81716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380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5209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1473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9841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49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7410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199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7676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174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8468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206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9409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662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45227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843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558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379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47800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532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6940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801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21761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0871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6542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7477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48512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6570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5508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5334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92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- 2016-11-15 16:02:22</a:t>
                      </a:r>
                      <a:r>
                        <a:rPr lang="es-ES" sz="1000"/>
                        <a:t>
⚽ Atención hinchas de Racing Club - Oficial ➡ https://goo.gl/wdxYhJ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63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- 2016-11-30 16:19:50</a:t>
                      </a:r>
                      <a:r>
                        <a:rPr lang="es-ES" sz="1000"/>
                        <a:t>
Hincha de San Lorenzo, viví una tarde como tus ídolos! ➡➡➡ https://goo.gl/zTWXME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0.9748%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908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- 2016-12-05 13:56:39</a:t>
                      </a:r>
                      <a:r>
                        <a:rPr lang="es-ES" sz="1000"/>
                        <a:t>
Estimados usuarios: por un inconveniente de la Red Link, las plataformas de Home Banking y Banca Móvil se encuentran funcionando de manera irregular. Red Link nos informa que está trabajando para normalizar el servicio a la mayor brevedad posible.Les pedimos disculpas por las molestias ocasionadas.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718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- 2016-11-26 16:23:24</a:t>
                      </a:r>
                      <a:r>
                        <a:rPr lang="es-ES" sz="1000"/>
                        <a:t>
Apoyamos la iniciativa de los clubes Club Atlético Independiente y Racing Club - Oficial #SomosRivalesNoEnemigos
Por un fùtbol sin violencia.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289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- 2016-11-14 12:22:14</a:t>
                      </a:r>
                      <a:r>
                        <a:rPr lang="es-ES" sz="1000"/>
                        <a:t>
Venite a nuestra próxima #Subasta de Bienes de #Aduana y dejá de imaginar qué habrá en los contenedores... 
Agendate: viernes 18, 11 hs. y conocé los detalles aquí: 
https://goo.gl/pvDMbH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0475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724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62124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9366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9612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2437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1576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1241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6308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3245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732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- 2016-12-01 12:20:26</a:t>
                      </a:r>
                      <a:r>
                        <a:rPr lang="es-ES" sz="1000"/>
                        <a:t>
Vos, que siempre mirás los contenedores pensando "qué habrá adentro...?", venite a nuestra próxima #Subasta de Bienes de #Aduana y descubrí un poco de eso 🚢🚢
¿Cuándo, cómo y dónde? Acá: https://goo.gl/IDa1vQ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98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- 2016-12-02 11:56:22</a:t>
                      </a:r>
                      <a:r>
                        <a:rPr lang="es-ES" sz="1000"/>
                        <a:t>
Se viene una importante Subasta de Inmuebles. Conocé todos los detalles y el catálogo acá ➡ https://goo.gl/PDTf61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192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- 2016-11-21 17:24:42</a:t>
                      </a:r>
                      <a:r>
                        <a:rPr lang="es-ES" sz="1000"/>
                        <a:t>
Te invitamos a nuestra próxima Subasta de Bienes de #Aduana el próximo viernes 25 de noviembre 🔨
Conocé qué se subasta, a qué hora y en dónde acá ➡ https://goo.gl/Ck1ffI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583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- 2016-11-20 09:29:39</a:t>
                      </a:r>
                      <a:r>
                        <a:rPr lang="es-E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61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- 2016-11-14 16:00:31</a:t>
                      </a:r>
                      <a:r>
                        <a:rPr lang="es-ES" sz="1000"/>
                        <a:t>
¿Sabías que hay librerías donde tenés descuento todos los días? Sí, todos los días :)  https://goo.gl/FL7SUW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698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- 2016-11-30 09:50:04</a:t>
                      </a:r>
                      <a:r>
                        <a:rPr lang="es-ES" sz="1000"/>
                        <a:t>
☕ Aunque haga calor, las palmeritas calentitas son lo más. 
Buscate algo rico para tu desayuno ;) http://goo.gl/QCTN7G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5535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399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46720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5218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8868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3655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121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7063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6888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2963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039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- 2016-11-20 09:25:38</a:t>
                      </a:r>
                      <a:r>
                        <a:rPr lang="es-ES" sz="1000"/>
                        <a:t>
Las chicas ya entraron en calor!. Se larga la #WomensRace 😄🏃🏻‍♀️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644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- 2016-11-25 11:24:23</a:t>
                      </a:r>
                      <a:r>
                        <a:rPr lang="es-ES" sz="1000"/>
                        <a:t>
¿Sabías que hoy tenés descuento en picadas, la pidas a la hora que la pidas? 🍴
Sí, a las 10.30 am también... goo.gl/QumjNn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066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- 2016-12-06 18:19:05</a:t>
                      </a:r>
                      <a:r>
                        <a:rPr lang="es-ES" sz="1000"/>
                        <a:t>
Miércoles 21 ➡ #SubastaExtraordinaria 🎨
Exhibición ➡ 13 al 20 de diciembre, lunes a domingo, 10 a 18 hs.
Mirá el catálogo completo y conocé más ➡ https://goo.gl/bjAhiY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17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- 2016-12-09 14:00:07</a:t>
                      </a:r>
                      <a:r>
                        <a:rPr lang="es-ES" sz="1000"/>
                        <a:t>
Hablá con tus amigos y adelantá la despedida de año 🍴 ¿Salimos a comer?
#FinDeAño #FindeLargo goo.gl/QumjNn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07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- 2016-12-04 13:30:01</a:t>
                      </a:r>
                      <a:r>
                        <a:rPr lang="es-ES" sz="1000"/>
                        <a:t>
¡Atención hincha de Club Atlético Independiente! Hoy si vas a la cancha te esperamos en nuestro stand del Rojo Fan Fest :)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7277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- 2016-11-28 13:30:14</a:t>
                      </a:r>
                      <a:r>
                        <a:rPr lang="es-ES" sz="1000"/>
                        <a:t>
👗👜 Los lunes, buscá tu look de verano con descuento ;) goo.gl/lpvWZn
#InversoresDeLaVida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1178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545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- 4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20546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8297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3988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8561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8180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6341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5099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5765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694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- 2016-11-24 12:21:31</a:t>
                      </a:r>
                      <a:r>
                        <a:rPr lang="es-ES" sz="1000"/>
                        <a:t>
Las promos, los descuentos, los productos para vos... conocé todo antes :) http://goo.gl/10kgD3 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08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- 2016-11-29 11:45:01</a:t>
                      </a:r>
                      <a:r>
                        <a:rPr lang="es-ES" sz="1000"/>
                        <a:t>
💍 El próximo 6 de diciembre se viene una subasta donde va a haber joyas como esta. Mirá el catálogo y conocé más aquí ➡➡➡
https://goo.gl/9XUKTe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36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- 2016-12-01 17:16:43</a:t>
                      </a:r>
                      <a:r>
                        <a:rPr lang="es-ES" sz="1000"/>
                        <a:t>
📝 Armá la listita, el finde los #InversoresDeLaVida nos vamos a COTO ;) http://goo.gl/nW4Wmz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541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- 2016-11-21 12:28:03</a:t>
                      </a:r>
                      <a:r>
                        <a:rPr lang="es-ES" sz="1000"/>
                        <a:t>
Hermoso día para pasar por COTO, reponer eso que te falta en la heladera y calcular lo que ahorrás cuando pagás con el Ciudad  ^_^ goo.gl/3oQdFQ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40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- 2016-12-02 14:14:36</a:t>
                      </a:r>
                      <a:r>
                        <a:rPr lang="es-ES" sz="1000"/>
                        <a:t>
¿Querés conocer más? Dejanos tu mail y te mandamos la mega agenda de Fiestas 🎄➡ http://goo.gl/10kgD3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2646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380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- 5 of 5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42566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7142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9155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3231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9295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3374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6429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4572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678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- 2016-12-05 12:37:09</a:t>
                      </a:r>
                      <a:r>
                        <a:rPr lang="es-ES" sz="1000"/>
                        <a:t>
Te invitamos a nuestras próximas Subastas, que vienen con chapa, pintura, fierros y ruedas 🔧🔨🔩🚗
Agendá el próximo 13/12 y conocé todos los detalles ingresando acá 👉 https://goo.gl/eTvlXL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42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- 2016-11-18 13:46:42</a:t>
                      </a:r>
                      <a:r>
                        <a:rPr lang="es-ES" sz="1000"/>
                        <a:t>
🍴 Arrancá el finde gastronómico tranquilo, te quedan más de dos días completos por delante :) goo.gl/QumjNn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856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- 2016-12-10 14:00:36</a:t>
                      </a:r>
                      <a:r>
                        <a:rPr lang="es-ES" sz="1000"/>
                        <a:t>
Enterate de tooooodas las promos antes que nadie :) 
✉ 🎄 http://goo.gl/10kgD3
https://goo.gl/hm9vOa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728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887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70511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9231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8699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666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938913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36279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2969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9640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6434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620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Silvia Cedillo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09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Juan Carlos Leiva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50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Norma Veron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059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Yamil Matias Gautie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88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Pablo Tejeiro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212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Mabel Martinez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224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Sandra Rodriguez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980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Raúl Pescio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10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Jorge Ricardo Milito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36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Maxi Cai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84701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4528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627544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85104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8387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4818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7322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275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Flor Wicle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942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Ivan Agustin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93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Gaby Botta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98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Patricia Carballo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2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Susana Diaz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Banco Ciudad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0893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3166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789</Words>
  <Application>Microsoft Office PowerPoint</Application>
  <PresentationFormat>On-screen Show (4:3)</PresentationFormat>
  <Paragraphs>412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Facebook</vt:lpstr>
      <vt:lpstr>Key Metrics Table</vt:lpstr>
      <vt:lpstr>Fans Total</vt:lpstr>
      <vt:lpstr>Key Metrics Radar</vt:lpstr>
      <vt:lpstr>Fans Change</vt:lpstr>
      <vt:lpstr>Fans Change Per Weekday</vt:lpstr>
      <vt:lpstr>Own Posts</vt:lpstr>
      <vt:lpstr>Own Posts By Weekday</vt:lpstr>
      <vt:lpstr>Interaction Rate By Weekday</vt:lpstr>
      <vt:lpstr>Own Posts By Hour</vt:lpstr>
      <vt:lpstr>Interaction Rate By Hour</vt:lpstr>
      <vt:lpstr>Interactions Distribution</vt:lpstr>
      <vt:lpstr>Response Times</vt:lpstr>
      <vt:lpstr>Own Posts Table - 1 of 5</vt:lpstr>
      <vt:lpstr>Own Posts Table - 2 of 5</vt:lpstr>
      <vt:lpstr>Own Posts Table - 3 of 5</vt:lpstr>
      <vt:lpstr>Own Posts Table - 4 of 5</vt:lpstr>
      <vt:lpstr>Own Posts Table - 5 of 5</vt:lpstr>
      <vt:lpstr>Post Type Distribution</vt:lpstr>
      <vt:lpstr>Interaction Rate By Post Type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2016-12-12T19:42:37Z</dcterms:created>
  <dcterms:modified xsi:type="dcterms:W3CDTF">2016-12-12T19:43:29Z</dcterms:modified>
</cp:coreProperties>
</file>