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5B-4434-B475-76B13E851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917720"/>
        <c:axId val="166919360"/>
      </c:radarChart>
      <c:catAx>
        <c:axId val="16691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19360"/>
        <c:crosses val="autoZero"/>
        <c:auto val="1"/>
        <c:lblAlgn val="ctr"/>
        <c:lblOffset val="100"/>
        <c:noMultiLvlLbl val="0"/>
      </c:catAx>
      <c:valAx>
        <c:axId val="16691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1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58343</c:v>
                </c:pt>
                <c:pt idx="1">
                  <c:v>58364</c:v>
                </c:pt>
                <c:pt idx="2">
                  <c:v>58378</c:v>
                </c:pt>
                <c:pt idx="3">
                  <c:v>58388</c:v>
                </c:pt>
                <c:pt idx="4">
                  <c:v>58411</c:v>
                </c:pt>
                <c:pt idx="5">
                  <c:v>58431</c:v>
                </c:pt>
                <c:pt idx="6">
                  <c:v>58441</c:v>
                </c:pt>
                <c:pt idx="7">
                  <c:v>58450</c:v>
                </c:pt>
                <c:pt idx="8">
                  <c:v>58453</c:v>
                </c:pt>
                <c:pt idx="9">
                  <c:v>58466</c:v>
                </c:pt>
                <c:pt idx="10">
                  <c:v>58470</c:v>
                </c:pt>
                <c:pt idx="11">
                  <c:v>58475</c:v>
                </c:pt>
                <c:pt idx="12">
                  <c:v>58488</c:v>
                </c:pt>
                <c:pt idx="13">
                  <c:v>58488</c:v>
                </c:pt>
                <c:pt idx="14">
                  <c:v>58491</c:v>
                </c:pt>
                <c:pt idx="15">
                  <c:v>58493</c:v>
                </c:pt>
                <c:pt idx="16">
                  <c:v>58500</c:v>
                </c:pt>
                <c:pt idx="17">
                  <c:v>58497</c:v>
                </c:pt>
                <c:pt idx="18">
                  <c:v>58507</c:v>
                </c:pt>
                <c:pt idx="19">
                  <c:v>58509</c:v>
                </c:pt>
                <c:pt idx="20">
                  <c:v>58517</c:v>
                </c:pt>
                <c:pt idx="21">
                  <c:v>58541</c:v>
                </c:pt>
                <c:pt idx="22">
                  <c:v>58544</c:v>
                </c:pt>
                <c:pt idx="23">
                  <c:v>58555</c:v>
                </c:pt>
                <c:pt idx="24">
                  <c:v>58558</c:v>
                </c:pt>
                <c:pt idx="25">
                  <c:v>58557</c:v>
                </c:pt>
                <c:pt idx="26">
                  <c:v>58564</c:v>
                </c:pt>
                <c:pt idx="27">
                  <c:v>58570</c:v>
                </c:pt>
                <c:pt idx="28">
                  <c:v>58582</c:v>
                </c:pt>
                <c:pt idx="29">
                  <c:v>58584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9D-496B-AED0-14BEAC4E9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72040"/>
        <c:axId val="242468104"/>
      </c:lineChart>
      <c:dateAx>
        <c:axId val="24247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68104"/>
        <c:crosses val="autoZero"/>
        <c:auto val="1"/>
        <c:lblOffset val="100"/>
        <c:baseTimeUnit val="days"/>
      </c:dateAx>
      <c:valAx>
        <c:axId val="24246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7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21</c:v>
                </c:pt>
                <c:pt idx="2">
                  <c:v>14</c:v>
                </c:pt>
                <c:pt idx="3">
                  <c:v>10</c:v>
                </c:pt>
                <c:pt idx="4">
                  <c:v>23</c:v>
                </c:pt>
                <c:pt idx="5">
                  <c:v>20</c:v>
                </c:pt>
                <c:pt idx="6">
                  <c:v>10</c:v>
                </c:pt>
                <c:pt idx="7">
                  <c:v>9</c:v>
                </c:pt>
                <c:pt idx="8">
                  <c:v>3</c:v>
                </c:pt>
                <c:pt idx="9">
                  <c:v>13</c:v>
                </c:pt>
                <c:pt idx="10">
                  <c:v>4</c:v>
                </c:pt>
                <c:pt idx="11">
                  <c:v>5</c:v>
                </c:pt>
                <c:pt idx="12">
                  <c:v>13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-3</c:v>
                </c:pt>
                <c:pt idx="18">
                  <c:v>10</c:v>
                </c:pt>
                <c:pt idx="19">
                  <c:v>2</c:v>
                </c:pt>
                <c:pt idx="20">
                  <c:v>8</c:v>
                </c:pt>
                <c:pt idx="21">
                  <c:v>24</c:v>
                </c:pt>
                <c:pt idx="22">
                  <c:v>3</c:v>
                </c:pt>
                <c:pt idx="23">
                  <c:v>11</c:v>
                </c:pt>
                <c:pt idx="24">
                  <c:v>3</c:v>
                </c:pt>
                <c:pt idx="25">
                  <c:v>-1</c:v>
                </c:pt>
                <c:pt idx="26">
                  <c:v>7</c:v>
                </c:pt>
                <c:pt idx="27">
                  <c:v>6</c:v>
                </c:pt>
                <c:pt idx="28">
                  <c:v>12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B3-4672-8B51-D8F1B7B72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70400"/>
        <c:axId val="239824560"/>
      </c:lineChart>
      <c:dateAx>
        <c:axId val="24247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24560"/>
        <c:crosses val="autoZero"/>
        <c:auto val="1"/>
        <c:lblOffset val="100"/>
        <c:baseTimeUnit val="days"/>
      </c:dateAx>
      <c:valAx>
        <c:axId val="23982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7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9</c:v>
                </c:pt>
                <c:pt idx="2">
                  <c:v>11</c:v>
                </c:pt>
                <c:pt idx="3">
                  <c:v>6</c:v>
                </c:pt>
                <c:pt idx="4">
                  <c:v>10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63-4D83-BD5B-22DAF891D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238424"/>
        <c:axId val="245239080"/>
      </c:barChart>
      <c:catAx>
        <c:axId val="24523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9080"/>
        <c:crosses val="autoZero"/>
        <c:auto val="1"/>
        <c:lblAlgn val="ctr"/>
        <c:lblOffset val="100"/>
        <c:noMultiLvlLbl val="0"/>
      </c:catAx>
      <c:valAx>
        <c:axId val="24523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88-428B-ACF0-1D572FB05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43672"/>
        <c:axId val="245244000"/>
      </c:lineChart>
      <c:dateAx>
        <c:axId val="245243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4000"/>
        <c:crosses val="autoZero"/>
        <c:auto val="1"/>
        <c:lblOffset val="100"/>
        <c:baseTimeUnit val="days"/>
      </c:dateAx>
      <c:valAx>
        <c:axId val="24524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E8-4B3F-9839-EA0B087D70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E8-4B3F-9839-EA0B087D7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669136"/>
        <c:axId val="277670448"/>
      </c:barChart>
      <c:catAx>
        <c:axId val="27766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70448"/>
        <c:crosses val="autoZero"/>
        <c:auto val="1"/>
        <c:lblAlgn val="ctr"/>
        <c:lblOffset val="100"/>
        <c:noMultiLvlLbl val="0"/>
      </c:catAx>
      <c:valAx>
        <c:axId val="27767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6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7</c:v>
                </c:pt>
                <c:pt idx="2">
                  <c:v>5</c:v>
                </c:pt>
                <c:pt idx="3">
                  <c:v>7</c:v>
                </c:pt>
                <c:pt idx="4">
                  <c:v>9</c:v>
                </c:pt>
                <c:pt idx="5">
                  <c:v>6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07-4CF7-B79A-565EBB94E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437784"/>
        <c:axId val="278437456"/>
      </c:barChart>
      <c:catAx>
        <c:axId val="27843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37456"/>
        <c:crosses val="autoZero"/>
        <c:auto val="1"/>
        <c:lblAlgn val="ctr"/>
        <c:lblOffset val="100"/>
        <c:noMultiLvlLbl val="0"/>
      </c:catAx>
      <c:valAx>
        <c:axId val="27843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3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9.9208046114636992E-3</c:v>
                </c:pt>
                <c:pt idx="1">
                  <c:v>5.8645150412592996E-3</c:v>
                </c:pt>
                <c:pt idx="2">
                  <c:v>8.8945144792433005E-3</c:v>
                </c:pt>
                <c:pt idx="3">
                  <c:v>1.0018546528818E-2</c:v>
                </c:pt>
                <c:pt idx="4">
                  <c:v>7.7922028557473001E-3</c:v>
                </c:pt>
                <c:pt idx="5">
                  <c:v>3.7345557589130003E-2</c:v>
                </c:pt>
                <c:pt idx="6">
                  <c:v>1.7674996721573001E-2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27-4E1A-A728-FF19BFA5B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440408"/>
        <c:axId val="278442704"/>
      </c:barChart>
      <c:catAx>
        <c:axId val="27844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42704"/>
        <c:crosses val="autoZero"/>
        <c:auto val="1"/>
        <c:lblAlgn val="ctr"/>
        <c:lblOffset val="100"/>
        <c:noMultiLvlLbl val="0"/>
      </c:catAx>
      <c:valAx>
        <c:axId val="27844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4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7</c:v>
                </c:pt>
                <c:pt idx="12">
                  <c:v>10</c:v>
                </c:pt>
                <c:pt idx="13">
                  <c:v>8</c:v>
                </c:pt>
                <c:pt idx="14">
                  <c:v>4</c:v>
                </c:pt>
                <c:pt idx="15">
                  <c:v>1</c:v>
                </c:pt>
                <c:pt idx="16">
                  <c:v>6</c:v>
                </c:pt>
                <c:pt idx="17">
                  <c:v>2</c:v>
                </c:pt>
                <c:pt idx="18">
                  <c:v>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42-4844-B27D-F684EF86E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442048"/>
        <c:axId val="278442376"/>
      </c:lineChart>
      <c:catAx>
        <c:axId val="27844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42376"/>
        <c:crosses val="autoZero"/>
        <c:auto val="1"/>
        <c:lblAlgn val="ctr"/>
        <c:lblOffset val="100"/>
        <c:noMultiLvlLbl val="0"/>
      </c:catAx>
      <c:valAx>
        <c:axId val="2784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4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1.2828626652755E-2</c:v>
                </c:pt>
                <c:pt idx="10">
                  <c:v>3.4209671074013001E-3</c:v>
                </c:pt>
                <c:pt idx="11">
                  <c:v>3.6653219007870999E-3</c:v>
                </c:pt>
                <c:pt idx="12">
                  <c:v>9.5787079007234998E-3</c:v>
                </c:pt>
                <c:pt idx="13">
                  <c:v>9.8352804337785999E-3</c:v>
                </c:pt>
                <c:pt idx="14">
                  <c:v>7.2695551032277003E-3</c:v>
                </c:pt>
                <c:pt idx="15">
                  <c:v>6.8419342148024996E-3</c:v>
                </c:pt>
                <c:pt idx="16">
                  <c:v>3.9626202327397997E-2</c:v>
                </c:pt>
                <c:pt idx="17">
                  <c:v>1.0262901322203999E-2</c:v>
                </c:pt>
                <c:pt idx="18">
                  <c:v>1.3113707245038001E-2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9A-45E4-A99B-2B311FF83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446312"/>
        <c:axId val="278447952"/>
      </c:lineChart>
      <c:catAx>
        <c:axId val="27844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47952"/>
        <c:crosses val="autoZero"/>
        <c:auto val="1"/>
        <c:lblAlgn val="ctr"/>
        <c:lblOffset val="100"/>
        <c:noMultiLvlLbl val="0"/>
      </c:catAx>
      <c:valAx>
        <c:axId val="27844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4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</c:v>
                </c:pt>
                <c:pt idx="1">
                  <c:v>5</c:v>
                </c:pt>
                <c:pt idx="2">
                  <c:v>8</c:v>
                </c:pt>
                <c:pt idx="3">
                  <c:v>15</c:v>
                </c:pt>
                <c:pt idx="4">
                  <c:v>27</c:v>
                </c:pt>
                <c:pt idx="5">
                  <c:v>20</c:v>
                </c:pt>
                <c:pt idx="6">
                  <c:v>12</c:v>
                </c:pt>
                <c:pt idx="7">
                  <c:v>18</c:v>
                </c:pt>
                <c:pt idx="8">
                  <c:v>1</c:v>
                </c:pt>
                <c:pt idx="9">
                  <c:v>9</c:v>
                </c:pt>
                <c:pt idx="10">
                  <c:v>17</c:v>
                </c:pt>
                <c:pt idx="11">
                  <c:v>18</c:v>
                </c:pt>
                <c:pt idx="12">
                  <c:v>18</c:v>
                </c:pt>
                <c:pt idx="13">
                  <c:v>7</c:v>
                </c:pt>
                <c:pt idx="14">
                  <c:v>9</c:v>
                </c:pt>
                <c:pt idx="15">
                  <c:v>8</c:v>
                </c:pt>
                <c:pt idx="16">
                  <c:v>6</c:v>
                </c:pt>
                <c:pt idx="17">
                  <c:v>7</c:v>
                </c:pt>
                <c:pt idx="18">
                  <c:v>39</c:v>
                </c:pt>
                <c:pt idx="19">
                  <c:v>17</c:v>
                </c:pt>
                <c:pt idx="20">
                  <c:v>19</c:v>
                </c:pt>
                <c:pt idx="21">
                  <c:v>43</c:v>
                </c:pt>
                <c:pt idx="22">
                  <c:v>25</c:v>
                </c:pt>
                <c:pt idx="23">
                  <c:v>14</c:v>
                </c:pt>
                <c:pt idx="24">
                  <c:v>47</c:v>
                </c:pt>
                <c:pt idx="25">
                  <c:v>19</c:v>
                </c:pt>
                <c:pt idx="26">
                  <c:v>13</c:v>
                </c:pt>
                <c:pt idx="27">
                  <c:v>18</c:v>
                </c:pt>
                <c:pt idx="28">
                  <c:v>4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93-4EEC-A7A3-3A4424CC6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444672"/>
        <c:axId val="239823248"/>
      </c:lineChart>
      <c:dateAx>
        <c:axId val="278444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23248"/>
        <c:crosses val="autoZero"/>
        <c:auto val="1"/>
        <c:lblOffset val="100"/>
        <c:baseTimeUnit val="days"/>
      </c:dateAx>
      <c:valAx>
        <c:axId val="23982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4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E-497C-BEB0-A8170E177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260576"/>
        <c:axId val="165255656"/>
      </c:barChart>
      <c:catAx>
        <c:axId val="1652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55656"/>
        <c:crosses val="autoZero"/>
        <c:auto val="1"/>
        <c:lblAlgn val="ctr"/>
        <c:lblOffset val="100"/>
        <c:noMultiLvlLbl val="0"/>
      </c:catAx>
      <c:valAx>
        <c:axId val="16525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6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58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15532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538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45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7117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134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50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53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578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47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89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481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149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834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74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3429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95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806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1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7190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6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25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753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722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512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8327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2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398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22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0011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228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367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59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786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898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816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069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5862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728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931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99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291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254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60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8325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772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013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81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- 2016-11-26 15:25:11</a:t>
                      </a:r>
                      <a:r>
                        <a:rPr lang="es-ES" sz="1000"/>
                        <a:t>
Apoyamos la iniciativa de los clubes @Independiente y @RacingClub #SomosRivalesNoEnemigos Por un fùtbol sin violenc… https://t.co/oGMuaMHqiv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19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- 2016-11-14 11:24:48</a:t>
                      </a:r>
                      <a:r>
                        <a:rPr lang="es-ES" sz="1000"/>
                        <a:t>
Vení a nuestra próxima #Subasta de Bienes de @aduanaarg y dejá de imaginar qué habrá en los contenedores... + info:… https://t.co/xshQPPjuaL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4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- 2016-11-17 17:36:05</a:t>
                      </a:r>
                      <a:r>
                        <a:rPr lang="es-ES" sz="1000"/>
                        <a:t>
⚽ Hincha de @RacingClub, querés jugar en el Cilindro? Hacé click acá ➡ https://t.co/A8UKIdlTf6 y participá del sort… https://t.co/JmmafSY3Py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0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- 2016-11-30 15:21:34</a:t>
                      </a:r>
                      <a:r>
                        <a:rPr lang="es-ES" sz="1000"/>
                        <a:t>
Hincha de @SanLorenzo, viví una tarde como tus ídolos! ➡➡➡ https://t.co/HJcvS1ZUQ8 #Ciclón #NuevoGasómetro #Futbol https://t.co/hd4BU5xtWo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7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- 2016-12-05 12:57:20</a:t>
                      </a:r>
                      <a:r>
                        <a:rPr lang="es-ES" sz="1000"/>
                        <a:t>
Estimados usuarios: por un inconveniente de la Red Link, las plataformas de Home Banking y Banca Móvil se encuentran funcionando... (sigue)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56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- 2016-12-04 12:30:23</a:t>
                      </a:r>
                      <a:r>
                        <a:rPr lang="es-ES" sz="1000"/>
                        <a:t>
¡Atención hincha de @Independiente! Hoy si vas a la cancha te esperamos en nuestro stand del Rojo Fan Fest :) https://t.co/MghdyPaN2U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0578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673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44114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306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263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80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776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649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29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- 2016-12-06 17:41:02</a:t>
                      </a:r>
                      <a:r>
                        <a:rPr lang="es-ES" sz="1000"/>
                        <a:t>
Aquí los afortunados hinchas de @SanLorenzo que van a jugar en el Nuevo Gasómetro! https://t.co/CqGEUK6cEs
Gracias… https://t.co/D70mqkZMH6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7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- 2016-11-20 08:26:31</a:t>
                      </a:r>
                      <a:r>
                        <a:rPr lang="es-ES" sz="1000"/>
                        <a:t>
Las chicas ya entraron en calor!. Se larga la #WomensRace 😄🏃🏻‍♀️ https://t.co/VpO6GtiwFt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0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- 2016-12-05 12:57:51</a:t>
                      </a:r>
                      <a:r>
                        <a:rPr lang="es-ES" sz="1000"/>
                        <a:t>
... Les pedimos disculpas por las molestias ocasionadas.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9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- 2016-12-02 11:02:33</a:t>
                      </a:r>
                      <a:r>
                        <a:rPr lang="es-ES" sz="1000"/>
                        <a:t>
Se viene una importante #Subasta de #Inmuebles. Conocé todos los detalles y mirá el catálogo acá ➡… https://t.co/vf9Cibnvh6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93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- 2016-12-05 12:57:43</a:t>
                      </a:r>
                      <a:r>
                        <a:rPr lang="es-ES" sz="1000"/>
                        <a:t>
... de manera irregular. Red Link nos informa que está trabajando para normalizar el servicio a la mayor brevedad posible.(sigue)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77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- 2016-11-18 11:31:40</a:t>
                      </a:r>
                      <a:r>
                        <a:rPr lang="es-ES" sz="1000"/>
                        <a:t>
📣 Atención hinchas de @Independiente! &amp;gt;&amp;gt;&amp;gt; https://t.co/9n3O8b66c2 https://t.co/w7nDikkbuC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86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- 2016-11-17 17:15:51</a:t>
                      </a:r>
                      <a:r>
                        <a:rPr lang="es-ES" sz="1000"/>
                        <a:t>
⚽ Hincha de @RacingClub, querés jugar en el Cilindro? Hacé click acá ➡ https://t.co/aGuT0zdnbk y participá del sort… https://t.co/wMAA3sw8ul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744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632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280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230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49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25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689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34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73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- 2016-11-26 13:30:21</a:t>
                      </a:r>
                      <a:r>
                        <a:rPr lang="es-ES" sz="1000"/>
                        <a:t>
Lindo día para debatir si el pochoclo debe ser dulce o salado B| https://t.co/XQ4vWVJjP5
#InversoresDeLaVida #Cine https://t.co/RbTetb4SXZ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0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- 2016-12-01 11:50:18</a:t>
                      </a:r>
                      <a:r>
                        <a:rPr lang="es-ES" sz="1000"/>
                        <a:t>
Para vos, que siempre mirás los contenedores pensando "qué habrá adentro...?"
🚢 https://t.co/8ox4LTgNis https://t.co/Yvk6fllBDF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3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- 2016-11-24 11:22:59</a:t>
                      </a:r>
                      <a:r>
                        <a:rPr lang="es-ES" sz="1000"/>
                        <a:t>
Las promos, los descuentos, los productos para vos... conocé todo antes :) https://t.co/erSBQRVZnk #BuenJueves https://t.co/eAypMy6970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6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- 2016-12-10 13:00:12</a:t>
                      </a:r>
                      <a:r>
                        <a:rPr lang="es-ES" sz="1000"/>
                        <a:t>
Enterate de tooooodas las promos antes que nadie :) 
✉ 🎄 https://t.co/erSBQREnYK
https://t.co/n9Js9ftzVf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64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- 2016-11-25 10:24:44</a:t>
                      </a:r>
                      <a:r>
                        <a:rPr lang="es-ES" sz="1000"/>
                        <a:t>
¿Sabías que hoy tenés descuento en picadas, la pidas a la hora que la pidas? 🍴
Sí, a las 10.30 am también...… https://t.co/MeTrUXyIPB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35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- 2016-12-01 16:41:08</a:t>
                      </a:r>
                      <a:r>
                        <a:rPr lang="es-ES" sz="1000"/>
                        <a:t>
📝 Armá la listita, el finde los #InversoresDeLaVida nos vamos a #COTO ;) https://t.co/9omR0or83o https://t.co/eJ1z4cvyt2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095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39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72966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128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682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022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29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58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5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- 2016-12-01 17:25:05</a:t>
                      </a:r>
                      <a:r>
                        <a:rPr lang="es-ES" sz="1000"/>
                        <a:t>
📣 Atención hinchas de @CAHuracan e @Independiente! Toda la data aquí: https://t.co/UVqnmFmXxd ⚽ https://t.co/EScIP2gp8t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49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- 2016-11-19 15:22:17</a:t>
                      </a:r>
                      <a:r>
                        <a:rPr lang="es-ES" sz="1000"/>
                        <a:t>
Hincha de @Independiente, si mañana vas a la cancha... ¡No te lo pierdas! https://t.co/uWEBFFzUG7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7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- 2016-11-18 11:51:37</a:t>
                      </a:r>
                      <a:r>
                        <a:rPr lang="es-ES" sz="1000"/>
                        <a:t>
⚽ Entradas para el #Rojo agotadas! Gracias a todos por acercarse :) Qué disfruten del partido!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9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- 2016-11-16 14:52:29</a:t>
                      </a:r>
                      <a:r>
                        <a:rPr lang="es-ES" sz="1000"/>
                        <a:t>
Si no tenés ni idea de qué es el famoso 2do factor, esto es para vos!
Token: https://t.co/bwa8KmXc8j
Coordenadas:… https://t.co/uhllRnW2LZ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44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- 2016-11-15 15:05:13</a:t>
                      </a:r>
                      <a:r>
                        <a:rPr lang="es-ES" sz="1000"/>
                        <a:t>
⚽ Atención hinchas de @RacingClub ➡ https://t.co/KG2gCD8sg1 https://t.co/q5a4ZHl6GK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37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- 2016-11-21 15:41:25</a:t>
                      </a:r>
                      <a:r>
                        <a:rPr lang="es-ES" sz="1000"/>
                        <a:t>
Consultá a @ansesgob sobre las próximas actividades y aprendé vos también sobre nuestros #CanalesElectrónicos 💻📱🔒 https://t.co/QbjKxMq6ox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858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72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08256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88661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9041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1037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93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@graedmart - 2016-12-10 15:46:56</a:t>
                      </a:r>
                      <a:r>
                        <a:rPr lang="es-ES" sz="1000"/>
                        <a:t>
@BancoCiudad la gente de salario medio no puede viajar, ni tener  Leds. ni  autos, nada. Era una fantasía. Insostenible.  Xra q sacar créd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84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@melisapazds - 2016-12-08 07:11:32</a:t>
                      </a:r>
                      <a:r>
                        <a:rPr lang="es-ES" sz="1000"/>
                        <a:t>
@BancoCiudad hola, el descuento del $30 de la semana que viene en shoppings es en todos los locales?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51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@GustavoRimoli - 2016-12-08 02:28:30</a:t>
                      </a:r>
                      <a:r>
                        <a:rPr lang="en-US" sz="1000"/>
                        <a:t>
@BancoCiudad te la mandan a Panamá ???*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66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@napoferrari - 2016-12-08 00:49:22</a:t>
                      </a:r>
                      <a:r>
                        <a:rPr lang="es-ES" sz="1000"/>
                        <a:t>
@BancoCiudad sabías que el ciudad hace líos con los asientos contables de los clientes?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3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@vickylover_ - 2016-12-07 09:45:33</a:t>
                      </a:r>
                      <a:r>
                        <a:rPr lang="en-US" sz="1000"/>
                        <a:t>
@BancoCiudad ustedes hacen paro hoy?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88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@DiegoMoschini - 2016-12-07 07:52:50</a:t>
                      </a:r>
                      <a:r>
                        <a:rPr lang="es-ES" sz="1000"/>
                        <a:t>
@BancoCiudad el mes pasado me confirmaron que la renovacion de mi tarjeta esta bonificada, ahora veo el resumen y me la estan cobrando?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8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@WHeisenberg_ - 2016-12-07 00:01:45</a:t>
                      </a:r>
                      <a:r>
                        <a:rPr lang="es-ES" sz="1000"/>
                        <a:t>
Y qué ofreces para eso @BancoCiudad ? https://t.co/AN0xj2IDlE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1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@leandromo - 2016-12-06 20:42:31</a:t>
                      </a:r>
                      <a:r>
                        <a:rPr lang="es-ES" sz="1000"/>
                        <a:t>
Me ayuda algún cliente del @bancociudad ya que éste no me responde? Cómo hago una transferencia a una cuenta de Brasil?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168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110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72203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88100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0329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5274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9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@leandromo - 2016-12-06 20:41:01</a:t>
                      </a:r>
                      <a:r>
                        <a:rPr lang="es-ES" sz="1000"/>
                        <a:t>
Cómo hago una transferencia a una cuenta de Brasil? @BancoCiudad no me responde. Alguien sabe?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41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@leandromo - 2016-12-06 20:23:16</a:t>
                      </a:r>
                      <a:r>
                        <a:rPr lang="es-ES" sz="1000"/>
                        <a:t>
@BancoCiudad cómo hago por home banking una transferencia a una cuenta de Brasil, de la cual tengo el N° y CPF del dueño?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7297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23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23042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73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6178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284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@sportarget - 2016-11-26 18:54:15</a:t>
                      </a:r>
                      <a:r>
                        <a:rPr lang="es-ES" sz="1000"/>
                        <a:t>
La iniciativa de @Independiente y @RacingClub por un fútbol sin violencia con el apoyo de @BancoCiudad… https://t.co/wBsD7BNnt5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08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@aduanaarg - 2016-12-07 11:04:02</a:t>
                      </a:r>
                      <a:r>
                        <a:rPr lang="es-ES" sz="1000"/>
                        <a:t>
#BuenMiercoles Se viene la subasta del 16 de diciembre en el @BancoCiudad https://t.co/ouTscNKWg8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88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@joseurtubeyok - 2016-11-15 11:01:13</a:t>
                      </a:r>
                      <a:r>
                        <a:rPr lang="es-ES" sz="1000"/>
                        <a:t>
Hoy disertando para el Seminario "Mercosur - Unión Europea: el nuevo escenario", organizado por @BancoCiudad y Fund… https://t.co/c1H0NlFVje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04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@aduanaarg - 2016-11-30 10:39:44</a:t>
                      </a:r>
                      <a:r>
                        <a:rPr lang="es-ES" sz="1000"/>
                        <a:t>
#BuenMiercoles El 5 de diciembre es la nueva subasta del @BancoCiudad Podes ver el catálogo online en… https://t.co/ap8bSkpwPa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- 2016-12-08 10:31:53</a:t>
                      </a:r>
                      <a:r>
                        <a:rPr lang="es-ES" sz="1000"/>
                        <a:t>
Ahora Alejo Espora, economista jefe del @BancoCiudad, en #CaminandoBA por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09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@marianoheller - 2016-12-01 23:11:35</a:t>
                      </a:r>
                      <a:r>
                        <a:rPr lang="es-ES" sz="1000"/>
                        <a:t>
Hola @BancoCiudad 
De los intereses por no poder pagar cosas porque no funciona el homebanking se hacen cargo ustedes?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89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@EFEConoSur - 2016-11-18 21:08:15</a:t>
                      </a:r>
                      <a:r>
                        <a:rPr lang="es-ES" sz="1000"/>
                        <a:t>
#informóEfe:Alertan en Argentina @BancoCiudad  @EmbajadaAbierta @JorArguello resurgimiento políticas proteccionistas https://t.co/id79dk6Pw7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5590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7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18772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948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7801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357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7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@marketingCAI - 2016-11-26 18:00:49</a:t>
                      </a:r>
                      <a:r>
                        <a:rPr lang="es-ES" sz="1000"/>
                        <a:t>
De hecho, la acción #SomosRivalesNoEnemigos es apoyada por @BancoCiudad, sponsor de uno y otro club. Más info acá: https://t.co/4BRsjiDpOZ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3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@SociedadRural - 2016-11-15 13:13:20</a:t>
                      </a:r>
                      <a:r>
                        <a:rPr lang="es-ES" sz="1000"/>
                        <a:t>
En @BancoCiudad, aseguró @lmetchevehere: "En el comercio mundial vemos una gran oportunidad, hay lugar para todos" https://t.co/T7GhHGCvbo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2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@SociedadRural - 2016-11-15 12:52:32</a:t>
                      </a:r>
                      <a:r>
                        <a:rPr lang="es-ES" sz="1000"/>
                        <a:t>
Esta mañana, @lmetchevehere participó del seminario "Mercosur-UE: El nuevo escenario", organizado por @BancoCiudad… https://t.co/ZZVJGAeFrm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0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@EFEConoSur - 2016-12-10 13:41:36</a:t>
                      </a:r>
                      <a:r>
                        <a:rPr lang="es-ES" sz="1000"/>
                        <a:t>
#informóEfe: Un seminario @BancoCiudad  analizará el papel de Argentina en el nuevo escenario mundial https://t.co/6BLs5T1N6l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89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@clauavruj - 2016-11-15 18:59:50</a:t>
                      </a:r>
                      <a:r>
                        <a:rPr lang="es-ES" sz="1000"/>
                        <a:t>
El @CCMHCONTI inaugura el 17° Concurso fotográfico "Gente de mi Ciudad" que realiza @bancociudad. Visitalo hasta el… https://t.co/VZYEVmVYcX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2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@EFEConoSur - 2016-11-14 16:57:49</a:t>
                      </a:r>
                      <a:r>
                        <a:rPr lang="es-ES" sz="1000"/>
                        <a:t>
#informóEfe: Un estudio de @BancoCiudad prevé repercusión negativa de @realDonaldTrump en las economías emergentes https://t.co/gi4ZCLnU7y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86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@joseurtubeyok - 2016-11-15 11:36:47</a:t>
                      </a:r>
                      <a:r>
                        <a:rPr lang="es-ES" sz="1000"/>
                        <a:t>
"Tenemos q insistir en lo interno y externo en un modelo integrador, competitivo y federal", cc @BancoCiudad… https://t.co/ZhHTblZIxP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3598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38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09136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11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3658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3391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6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@EFEConoSur - 2016-12-03 19:03:56</a:t>
                      </a:r>
                      <a:r>
                        <a:rPr lang="es-ES" sz="1000"/>
                        <a:t>
#informóEfe:@BancoCiudad coloca en un día deuda por casi 63 millones de dólares https://t.co/r0jgNMgiLi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28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@mjolivan - 2016-11-16 19:02:17</a:t>
                      </a:r>
                      <a:r>
                        <a:rPr lang="en-US" sz="1000"/>
                        <a:t>
Se viene la #WomenRace del @BancoCiudad este domingo 20 8,30 en Lantieri y Peñaloza Pto Madero 🏃🏻‍♀️🏃🏻‍♀️🏃🏻‍♀️🏃🏻‍♀️🏃🏻‍♀️🏃🏻‍♀️🏃🏻‍♀️🏃🏻‍♀️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1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@LauraColipe - 2016-11-22 10:50:52</a:t>
                      </a:r>
                      <a:r>
                        <a:rPr lang="es-ES" sz="1000"/>
                        <a:t>
@BancoCiudad Que pasa ciudad q la pagina del banco no funciona! Ayer hice el reclamo!! https://t.co/DP2qfgJc4Z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22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@FotoSur_Agencia - 2016-11-11 12:37:50</a:t>
                      </a:r>
                      <a:r>
                        <a:rPr lang="en-US" sz="1000"/>
                        <a:t>
El @BancoCiudad contrató a @IronMountainIron 
Nota: https://t.co/SZj6OFgdhM https://t.co/egWdYfgM7D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84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@SANLORENZOAM630 - 2016-11-29 14:28:00</a:t>
                      </a:r>
                      <a:r>
                        <a:rPr lang="es-ES" sz="1000"/>
                        <a:t>
[#BasquetSL]
Anoche @CASLABasquet cayó en el #PoliPando ante #Ferro por 69-79.
#SanLorenzo
Presentó @BancoCiudad https://t.co/bWyCbbXTEF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2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@InstPyME - 2016-12-01 13:50:07</a:t>
                      </a:r>
                      <a:r>
                        <a:rPr lang="es-ES" sz="1000"/>
                        <a:t>
Felicitaciones a los ganadores del Concurso StartUp Night Buenos Aires Fintech @Olpays_Ok y Smarcities @grupoesfera @BancoCiudad @clarincom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925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96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76404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67330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2245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6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@descartes900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0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@lusto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6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@napoferrari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7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@AdrianaFracaro2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59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@EFEConoSur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59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@InstPyME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78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@MatiBsAsArg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5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@dra_aliciadorin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@MaximStore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8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@Anitavernengo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869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666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48324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0522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832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3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@ElDonEmprende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79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@alejocastro67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2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@aduanaarg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71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@pedrodamiandieg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2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@invenomica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9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@marketingCAI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44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@produccioneszyg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16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@cayatenow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8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@LauraColipe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9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@ValeriaMarga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1906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00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1265</Words>
  <Application>Microsoft Office PowerPoint</Application>
  <PresentationFormat>On-screen Show (4:3)</PresentationFormat>
  <Paragraphs>482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  <vt:lpstr>Questions Table - 1 of 2</vt:lpstr>
      <vt:lpstr>Questions Table - 2 of 2</vt:lpstr>
      <vt:lpstr>Mentions Table - 1 of 3</vt:lpstr>
      <vt:lpstr>Mentions Table - 2 of 3</vt:lpstr>
      <vt:lpstr>Mentions Table - 3 of 3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2016-12-12T19:26:57Z</dcterms:created>
  <dcterms:modified xsi:type="dcterms:W3CDTF">2016-12-12T19:27:53Z</dcterms:modified>
</cp:coreProperties>
</file>