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94A43-75F8-456C-9AE7-41FA5EF5DF9C}"/>
              </a:ext>
            </a:extLst>
          </p:cNvPr>
          <p:cNvSpPr>
            <a:spLocks noGrp="1"/>
          </p:cNvSpPr>
          <p:nvPr>
            <p:ph type="title"/>
          </p:nvPr>
        </p:nvSpPr>
        <p:spPr/>
        <p:txBody>
          <a:bodyPr/>
          <a:lstStyle/>
          <a:p>
            <a:r>
              <a:rPr lang="en-US"/>
              <a:t>Instagram Posts Table | TUTTI I SOCIAL RSI - 1 of 9</a:t>
            </a:r>
          </a:p>
        </p:txBody>
      </p:sp>
      <p:graphicFrame>
        <p:nvGraphicFramePr>
          <p:cNvPr id="5" name="Table Placeholder 4">
            <a:extLst>
              <a:ext uri="{FF2B5EF4-FFF2-40B4-BE49-F238E27FC236}">
                <a16:creationId xmlns:a16="http://schemas.microsoft.com/office/drawing/2014/main" id="{213F2104-08B5-412D-A579-92ECB4820A5F}"/>
              </a:ext>
            </a:extLst>
          </p:cNvPr>
          <p:cNvGraphicFramePr>
            <a:graphicFrameLocks noGrp="1"/>
          </p:cNvGraphicFramePr>
          <p:nvPr>
            <p:ph type="tbl" sz="quarter" idx="13"/>
            <p:extLst>
              <p:ext uri="{D42A27DB-BD31-4B8C-83A1-F6EECF244321}">
                <p14:modId xmlns:p14="http://schemas.microsoft.com/office/powerpoint/2010/main" val="1815877066"/>
              </p:ext>
            </p:extLst>
          </p:nvPr>
        </p:nvGraphicFramePr>
        <p:xfrm>
          <a:off x="457200" y="1731963"/>
          <a:ext cx="7653528" cy="1920240"/>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481179779"/>
                    </a:ext>
                  </a:extLst>
                </a:gridCol>
                <a:gridCol w="987552">
                  <a:extLst>
                    <a:ext uri="{9D8B030D-6E8A-4147-A177-3AD203B41FA5}">
                      <a16:colId xmlns:a16="http://schemas.microsoft.com/office/drawing/2014/main" val="3464587812"/>
                    </a:ext>
                  </a:extLst>
                </a:gridCol>
                <a:gridCol w="329184">
                  <a:extLst>
                    <a:ext uri="{9D8B030D-6E8A-4147-A177-3AD203B41FA5}">
                      <a16:colId xmlns:a16="http://schemas.microsoft.com/office/drawing/2014/main" val="2457776666"/>
                    </a:ext>
                  </a:extLst>
                </a:gridCol>
                <a:gridCol w="329184">
                  <a:extLst>
                    <a:ext uri="{9D8B030D-6E8A-4147-A177-3AD203B41FA5}">
                      <a16:colId xmlns:a16="http://schemas.microsoft.com/office/drawing/2014/main" val="4202267678"/>
                    </a:ext>
                  </a:extLst>
                </a:gridCol>
                <a:gridCol w="329184">
                  <a:extLst>
                    <a:ext uri="{9D8B030D-6E8A-4147-A177-3AD203B41FA5}">
                      <a16:colId xmlns:a16="http://schemas.microsoft.com/office/drawing/2014/main" val="3400495595"/>
                    </a:ext>
                  </a:extLst>
                </a:gridCol>
                <a:gridCol w="329184">
                  <a:extLst>
                    <a:ext uri="{9D8B030D-6E8A-4147-A177-3AD203B41FA5}">
                      <a16:colId xmlns:a16="http://schemas.microsoft.com/office/drawing/2014/main" val="814923429"/>
                    </a:ext>
                  </a:extLst>
                </a:gridCol>
                <a:gridCol w="329184">
                  <a:extLst>
                    <a:ext uri="{9D8B030D-6E8A-4147-A177-3AD203B41FA5}">
                      <a16:colId xmlns:a16="http://schemas.microsoft.com/office/drawing/2014/main" val="1828914931"/>
                    </a:ext>
                  </a:extLst>
                </a:gridCol>
                <a:gridCol w="329184">
                  <a:extLst>
                    <a:ext uri="{9D8B030D-6E8A-4147-A177-3AD203B41FA5}">
                      <a16:colId xmlns:a16="http://schemas.microsoft.com/office/drawing/2014/main" val="264721574"/>
                    </a:ext>
                  </a:extLst>
                </a:gridCol>
                <a:gridCol w="329184">
                  <a:extLst>
                    <a:ext uri="{9D8B030D-6E8A-4147-A177-3AD203B41FA5}">
                      <a16:colId xmlns:a16="http://schemas.microsoft.com/office/drawing/2014/main" val="598656041"/>
                    </a:ext>
                  </a:extLst>
                </a:gridCol>
                <a:gridCol w="329184">
                  <a:extLst>
                    <a:ext uri="{9D8B030D-6E8A-4147-A177-3AD203B41FA5}">
                      <a16:colId xmlns:a16="http://schemas.microsoft.com/office/drawing/2014/main" val="2119737669"/>
                    </a:ext>
                  </a:extLst>
                </a:gridCol>
                <a:gridCol w="329184">
                  <a:extLst>
                    <a:ext uri="{9D8B030D-6E8A-4147-A177-3AD203B41FA5}">
                      <a16:colId xmlns:a16="http://schemas.microsoft.com/office/drawing/2014/main" val="1276682813"/>
                    </a:ext>
                  </a:extLst>
                </a:gridCol>
                <a:gridCol w="329184">
                  <a:extLst>
                    <a:ext uri="{9D8B030D-6E8A-4147-A177-3AD203B41FA5}">
                      <a16:colId xmlns:a16="http://schemas.microsoft.com/office/drawing/2014/main" val="3457613739"/>
                    </a:ext>
                  </a:extLst>
                </a:gridCol>
                <a:gridCol w="329184">
                  <a:extLst>
                    <a:ext uri="{9D8B030D-6E8A-4147-A177-3AD203B41FA5}">
                      <a16:colId xmlns:a16="http://schemas.microsoft.com/office/drawing/2014/main" val="4143827846"/>
                    </a:ext>
                  </a:extLst>
                </a:gridCol>
                <a:gridCol w="329184">
                  <a:extLst>
                    <a:ext uri="{9D8B030D-6E8A-4147-A177-3AD203B41FA5}">
                      <a16:colId xmlns:a16="http://schemas.microsoft.com/office/drawing/2014/main" val="591011034"/>
                    </a:ext>
                  </a:extLst>
                </a:gridCol>
                <a:gridCol w="329184">
                  <a:extLst>
                    <a:ext uri="{9D8B030D-6E8A-4147-A177-3AD203B41FA5}">
                      <a16:colId xmlns:a16="http://schemas.microsoft.com/office/drawing/2014/main" val="391155930"/>
                    </a:ext>
                  </a:extLst>
                </a:gridCol>
                <a:gridCol w="329184">
                  <a:extLst>
                    <a:ext uri="{9D8B030D-6E8A-4147-A177-3AD203B41FA5}">
                      <a16:colId xmlns:a16="http://schemas.microsoft.com/office/drawing/2014/main" val="2809580801"/>
                    </a:ext>
                  </a:extLst>
                </a:gridCol>
                <a:gridCol w="329184">
                  <a:extLst>
                    <a:ext uri="{9D8B030D-6E8A-4147-A177-3AD203B41FA5}">
                      <a16:colId xmlns:a16="http://schemas.microsoft.com/office/drawing/2014/main" val="449772809"/>
                    </a:ext>
                  </a:extLst>
                </a:gridCol>
                <a:gridCol w="329184">
                  <a:extLst>
                    <a:ext uri="{9D8B030D-6E8A-4147-A177-3AD203B41FA5}">
                      <a16:colId xmlns:a16="http://schemas.microsoft.com/office/drawing/2014/main" val="1626201078"/>
                    </a:ext>
                  </a:extLst>
                </a:gridCol>
                <a:gridCol w="329184">
                  <a:extLst>
                    <a:ext uri="{9D8B030D-6E8A-4147-A177-3AD203B41FA5}">
                      <a16:colId xmlns:a16="http://schemas.microsoft.com/office/drawing/2014/main" val="1197317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52027709"/>
                  </a:ext>
                </a:extLst>
              </a:tr>
            </a:tbl>
          </a:graphicData>
        </a:graphic>
      </p:graphicFrame>
      <p:sp>
        <p:nvSpPr>
          <p:cNvPr id="4" name="Text Placeholder 3">
            <a:extLst>
              <a:ext uri="{FF2B5EF4-FFF2-40B4-BE49-F238E27FC236}">
                <a16:creationId xmlns:a16="http://schemas.microsoft.com/office/drawing/2014/main" id="{2943624F-50FA-4793-8F4D-08EBF8C54147}"/>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3152133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BD4DB-5A93-4D18-B6F1-8E15646E1D0C}"/>
              </a:ext>
            </a:extLst>
          </p:cNvPr>
          <p:cNvSpPr>
            <a:spLocks noGrp="1"/>
          </p:cNvSpPr>
          <p:nvPr>
            <p:ph type="title"/>
          </p:nvPr>
        </p:nvSpPr>
        <p:spPr/>
        <p:txBody>
          <a:bodyPr/>
          <a:lstStyle/>
          <a:p>
            <a:r>
              <a:rPr lang="en-US"/>
              <a:t>Instagram Posts Table | TUTTI I SOCIAL RSI - 2 of 9</a:t>
            </a:r>
          </a:p>
        </p:txBody>
      </p:sp>
      <p:graphicFrame>
        <p:nvGraphicFramePr>
          <p:cNvPr id="5" name="Table Placeholder 4">
            <a:extLst>
              <a:ext uri="{FF2B5EF4-FFF2-40B4-BE49-F238E27FC236}">
                <a16:creationId xmlns:a16="http://schemas.microsoft.com/office/drawing/2014/main" id="{CE088098-6166-48A3-89AE-2EB7FE2BB42E}"/>
              </a:ext>
            </a:extLst>
          </p:cNvPr>
          <p:cNvGraphicFramePr>
            <a:graphicFrameLocks noGrp="1"/>
          </p:cNvGraphicFramePr>
          <p:nvPr>
            <p:ph type="tbl" sz="quarter" idx="13"/>
            <p:extLst>
              <p:ext uri="{D42A27DB-BD31-4B8C-83A1-F6EECF244321}">
                <p14:modId xmlns:p14="http://schemas.microsoft.com/office/powerpoint/2010/main" val="341568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84854266"/>
                    </a:ext>
                  </a:extLst>
                </a:gridCol>
                <a:gridCol w="987552">
                  <a:extLst>
                    <a:ext uri="{9D8B030D-6E8A-4147-A177-3AD203B41FA5}">
                      <a16:colId xmlns:a16="http://schemas.microsoft.com/office/drawing/2014/main" val="1874532406"/>
                    </a:ext>
                  </a:extLst>
                </a:gridCol>
                <a:gridCol w="329184">
                  <a:extLst>
                    <a:ext uri="{9D8B030D-6E8A-4147-A177-3AD203B41FA5}">
                      <a16:colId xmlns:a16="http://schemas.microsoft.com/office/drawing/2014/main" val="1259255691"/>
                    </a:ext>
                  </a:extLst>
                </a:gridCol>
                <a:gridCol w="329184">
                  <a:extLst>
                    <a:ext uri="{9D8B030D-6E8A-4147-A177-3AD203B41FA5}">
                      <a16:colId xmlns:a16="http://schemas.microsoft.com/office/drawing/2014/main" val="4177326210"/>
                    </a:ext>
                  </a:extLst>
                </a:gridCol>
                <a:gridCol w="329184">
                  <a:extLst>
                    <a:ext uri="{9D8B030D-6E8A-4147-A177-3AD203B41FA5}">
                      <a16:colId xmlns:a16="http://schemas.microsoft.com/office/drawing/2014/main" val="3620735668"/>
                    </a:ext>
                  </a:extLst>
                </a:gridCol>
                <a:gridCol w="329184">
                  <a:extLst>
                    <a:ext uri="{9D8B030D-6E8A-4147-A177-3AD203B41FA5}">
                      <a16:colId xmlns:a16="http://schemas.microsoft.com/office/drawing/2014/main" val="2257542502"/>
                    </a:ext>
                  </a:extLst>
                </a:gridCol>
                <a:gridCol w="329184">
                  <a:extLst>
                    <a:ext uri="{9D8B030D-6E8A-4147-A177-3AD203B41FA5}">
                      <a16:colId xmlns:a16="http://schemas.microsoft.com/office/drawing/2014/main" val="3154131958"/>
                    </a:ext>
                  </a:extLst>
                </a:gridCol>
                <a:gridCol w="329184">
                  <a:extLst>
                    <a:ext uri="{9D8B030D-6E8A-4147-A177-3AD203B41FA5}">
                      <a16:colId xmlns:a16="http://schemas.microsoft.com/office/drawing/2014/main" val="3388960538"/>
                    </a:ext>
                  </a:extLst>
                </a:gridCol>
                <a:gridCol w="329184">
                  <a:extLst>
                    <a:ext uri="{9D8B030D-6E8A-4147-A177-3AD203B41FA5}">
                      <a16:colId xmlns:a16="http://schemas.microsoft.com/office/drawing/2014/main" val="3183323945"/>
                    </a:ext>
                  </a:extLst>
                </a:gridCol>
                <a:gridCol w="329184">
                  <a:extLst>
                    <a:ext uri="{9D8B030D-6E8A-4147-A177-3AD203B41FA5}">
                      <a16:colId xmlns:a16="http://schemas.microsoft.com/office/drawing/2014/main" val="3278086058"/>
                    </a:ext>
                  </a:extLst>
                </a:gridCol>
                <a:gridCol w="329184">
                  <a:extLst>
                    <a:ext uri="{9D8B030D-6E8A-4147-A177-3AD203B41FA5}">
                      <a16:colId xmlns:a16="http://schemas.microsoft.com/office/drawing/2014/main" val="2978499053"/>
                    </a:ext>
                  </a:extLst>
                </a:gridCol>
                <a:gridCol w="329184">
                  <a:extLst>
                    <a:ext uri="{9D8B030D-6E8A-4147-A177-3AD203B41FA5}">
                      <a16:colId xmlns:a16="http://schemas.microsoft.com/office/drawing/2014/main" val="53124217"/>
                    </a:ext>
                  </a:extLst>
                </a:gridCol>
                <a:gridCol w="329184">
                  <a:extLst>
                    <a:ext uri="{9D8B030D-6E8A-4147-A177-3AD203B41FA5}">
                      <a16:colId xmlns:a16="http://schemas.microsoft.com/office/drawing/2014/main" val="2704129876"/>
                    </a:ext>
                  </a:extLst>
                </a:gridCol>
                <a:gridCol w="329184">
                  <a:extLst>
                    <a:ext uri="{9D8B030D-6E8A-4147-A177-3AD203B41FA5}">
                      <a16:colId xmlns:a16="http://schemas.microsoft.com/office/drawing/2014/main" val="1717415740"/>
                    </a:ext>
                  </a:extLst>
                </a:gridCol>
                <a:gridCol w="329184">
                  <a:extLst>
                    <a:ext uri="{9D8B030D-6E8A-4147-A177-3AD203B41FA5}">
                      <a16:colId xmlns:a16="http://schemas.microsoft.com/office/drawing/2014/main" val="3708423341"/>
                    </a:ext>
                  </a:extLst>
                </a:gridCol>
                <a:gridCol w="329184">
                  <a:extLst>
                    <a:ext uri="{9D8B030D-6E8A-4147-A177-3AD203B41FA5}">
                      <a16:colId xmlns:a16="http://schemas.microsoft.com/office/drawing/2014/main" val="1076248331"/>
                    </a:ext>
                  </a:extLst>
                </a:gridCol>
                <a:gridCol w="329184">
                  <a:extLst>
                    <a:ext uri="{9D8B030D-6E8A-4147-A177-3AD203B41FA5}">
                      <a16:colId xmlns:a16="http://schemas.microsoft.com/office/drawing/2014/main" val="1103437597"/>
                    </a:ext>
                  </a:extLst>
                </a:gridCol>
                <a:gridCol w="329184">
                  <a:extLst>
                    <a:ext uri="{9D8B030D-6E8A-4147-A177-3AD203B41FA5}">
                      <a16:colId xmlns:a16="http://schemas.microsoft.com/office/drawing/2014/main" val="389923091"/>
                    </a:ext>
                  </a:extLst>
                </a:gridCol>
                <a:gridCol w="329184">
                  <a:extLst>
                    <a:ext uri="{9D8B030D-6E8A-4147-A177-3AD203B41FA5}">
                      <a16:colId xmlns:a16="http://schemas.microsoft.com/office/drawing/2014/main" val="115079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75243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rsinews - 2023-04-25 05:18:13</a:t>
                      </a:r>
                      <a:r>
                        <a:rPr kumimoji="0" lang="it-IT" sz="1000" b="0" i="0" u="none" strike="noStrike" kern="1200" cap="none" spc="0" normalizeH="0" baseline="0" noProof="0">
                          <a:ln>
                            <a:noFill/>
                          </a:ln>
                          <a:solidFill>
                            <a:prstClr val="black"/>
                          </a:solidFill>
                          <a:effectLst/>
                          <a:uLnTx/>
                          <a:uFillTx/>
                          <a:latin typeface="Calibri"/>
                          <a:ea typeface="+mn-ea"/>
                          <a:cs typeface="+mn-cs"/>
                        </a:rPr>
                        <a:t>
 Arogno si è aggiudicato uno dei contributi di 40’000 franchi della Fondazione Federer per la creazione di un parco giochi per bambini. Lo conferma il comune a la Regione.
Nella prima fase di elargizioni, Federer ha finanziato 31 parchi in Svizzera, nessuno di questi era però in Ticino.
Il parco di Arogno rientra nella seconda fase, attivata dal 2022. Una delle condizioni poste dalla Fondazione è che il parco debba sorgere ad una distanza massina di 100 metri dalla scuola del paese.
Le aree giochi finanziate nella Svizzera italiana dall'ex campione rossocrociato di tennis - e che saranno inaugurate entro settembre 2025 - sono quattro. Gli altri comuni coinvolti sarebbero  Roveredo, Monteceneri e Mendrisio.
👉 Più dettagli nel link in bio
📸 Keystone
@rogerfederer #rogerfederer #arogno #ticino #monteceneri #roveredo #mendrisio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890613802"/>
                  </a:ext>
                </a:extLst>
              </a:tr>
            </a:tbl>
          </a:graphicData>
        </a:graphic>
      </p:graphicFrame>
      <p:sp>
        <p:nvSpPr>
          <p:cNvPr id="4" name="Text Placeholder 3">
            <a:extLst>
              <a:ext uri="{FF2B5EF4-FFF2-40B4-BE49-F238E27FC236}">
                <a16:creationId xmlns:a16="http://schemas.microsoft.com/office/drawing/2014/main" id="{1875770A-CDDB-4A68-9FB8-291F235C3687}"/>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2643575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F1165-0A20-4A3F-AE3B-F4877B27063B}"/>
              </a:ext>
            </a:extLst>
          </p:cNvPr>
          <p:cNvSpPr>
            <a:spLocks noGrp="1"/>
          </p:cNvSpPr>
          <p:nvPr>
            <p:ph type="title"/>
          </p:nvPr>
        </p:nvSpPr>
        <p:spPr/>
        <p:txBody>
          <a:bodyPr/>
          <a:lstStyle/>
          <a:p>
            <a:r>
              <a:rPr lang="en-US"/>
              <a:t>Instagram Posts Table | TUTTI I SOCIAL RSI - 3 of 9</a:t>
            </a:r>
          </a:p>
        </p:txBody>
      </p:sp>
      <p:graphicFrame>
        <p:nvGraphicFramePr>
          <p:cNvPr id="5" name="Table Placeholder 4">
            <a:extLst>
              <a:ext uri="{FF2B5EF4-FFF2-40B4-BE49-F238E27FC236}">
                <a16:creationId xmlns:a16="http://schemas.microsoft.com/office/drawing/2014/main" id="{419E2A99-EC96-4B30-AC71-53C6A5601149}"/>
              </a:ext>
            </a:extLst>
          </p:cNvPr>
          <p:cNvGraphicFramePr>
            <a:graphicFrameLocks noGrp="1"/>
          </p:cNvGraphicFramePr>
          <p:nvPr>
            <p:ph type="tbl" sz="quarter" idx="13"/>
            <p:extLst>
              <p:ext uri="{D42A27DB-BD31-4B8C-83A1-F6EECF244321}">
                <p14:modId xmlns:p14="http://schemas.microsoft.com/office/powerpoint/2010/main" val="1366966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755140782"/>
                    </a:ext>
                  </a:extLst>
                </a:gridCol>
                <a:gridCol w="987552">
                  <a:extLst>
                    <a:ext uri="{9D8B030D-6E8A-4147-A177-3AD203B41FA5}">
                      <a16:colId xmlns:a16="http://schemas.microsoft.com/office/drawing/2014/main" val="929697225"/>
                    </a:ext>
                  </a:extLst>
                </a:gridCol>
                <a:gridCol w="329184">
                  <a:extLst>
                    <a:ext uri="{9D8B030D-6E8A-4147-A177-3AD203B41FA5}">
                      <a16:colId xmlns:a16="http://schemas.microsoft.com/office/drawing/2014/main" val="436923003"/>
                    </a:ext>
                  </a:extLst>
                </a:gridCol>
                <a:gridCol w="329184">
                  <a:extLst>
                    <a:ext uri="{9D8B030D-6E8A-4147-A177-3AD203B41FA5}">
                      <a16:colId xmlns:a16="http://schemas.microsoft.com/office/drawing/2014/main" val="1411115723"/>
                    </a:ext>
                  </a:extLst>
                </a:gridCol>
                <a:gridCol w="329184">
                  <a:extLst>
                    <a:ext uri="{9D8B030D-6E8A-4147-A177-3AD203B41FA5}">
                      <a16:colId xmlns:a16="http://schemas.microsoft.com/office/drawing/2014/main" val="1839526595"/>
                    </a:ext>
                  </a:extLst>
                </a:gridCol>
                <a:gridCol w="329184">
                  <a:extLst>
                    <a:ext uri="{9D8B030D-6E8A-4147-A177-3AD203B41FA5}">
                      <a16:colId xmlns:a16="http://schemas.microsoft.com/office/drawing/2014/main" val="45340078"/>
                    </a:ext>
                  </a:extLst>
                </a:gridCol>
                <a:gridCol w="329184">
                  <a:extLst>
                    <a:ext uri="{9D8B030D-6E8A-4147-A177-3AD203B41FA5}">
                      <a16:colId xmlns:a16="http://schemas.microsoft.com/office/drawing/2014/main" val="2755914841"/>
                    </a:ext>
                  </a:extLst>
                </a:gridCol>
                <a:gridCol w="329184">
                  <a:extLst>
                    <a:ext uri="{9D8B030D-6E8A-4147-A177-3AD203B41FA5}">
                      <a16:colId xmlns:a16="http://schemas.microsoft.com/office/drawing/2014/main" val="3825688564"/>
                    </a:ext>
                  </a:extLst>
                </a:gridCol>
                <a:gridCol w="329184">
                  <a:extLst>
                    <a:ext uri="{9D8B030D-6E8A-4147-A177-3AD203B41FA5}">
                      <a16:colId xmlns:a16="http://schemas.microsoft.com/office/drawing/2014/main" val="891570998"/>
                    </a:ext>
                  </a:extLst>
                </a:gridCol>
                <a:gridCol w="329184">
                  <a:extLst>
                    <a:ext uri="{9D8B030D-6E8A-4147-A177-3AD203B41FA5}">
                      <a16:colId xmlns:a16="http://schemas.microsoft.com/office/drawing/2014/main" val="1533563453"/>
                    </a:ext>
                  </a:extLst>
                </a:gridCol>
                <a:gridCol w="329184">
                  <a:extLst>
                    <a:ext uri="{9D8B030D-6E8A-4147-A177-3AD203B41FA5}">
                      <a16:colId xmlns:a16="http://schemas.microsoft.com/office/drawing/2014/main" val="3365835249"/>
                    </a:ext>
                  </a:extLst>
                </a:gridCol>
                <a:gridCol w="329184">
                  <a:extLst>
                    <a:ext uri="{9D8B030D-6E8A-4147-A177-3AD203B41FA5}">
                      <a16:colId xmlns:a16="http://schemas.microsoft.com/office/drawing/2014/main" val="3156410322"/>
                    </a:ext>
                  </a:extLst>
                </a:gridCol>
                <a:gridCol w="329184">
                  <a:extLst>
                    <a:ext uri="{9D8B030D-6E8A-4147-A177-3AD203B41FA5}">
                      <a16:colId xmlns:a16="http://schemas.microsoft.com/office/drawing/2014/main" val="1630488223"/>
                    </a:ext>
                  </a:extLst>
                </a:gridCol>
                <a:gridCol w="329184">
                  <a:extLst>
                    <a:ext uri="{9D8B030D-6E8A-4147-A177-3AD203B41FA5}">
                      <a16:colId xmlns:a16="http://schemas.microsoft.com/office/drawing/2014/main" val="1780584518"/>
                    </a:ext>
                  </a:extLst>
                </a:gridCol>
                <a:gridCol w="329184">
                  <a:extLst>
                    <a:ext uri="{9D8B030D-6E8A-4147-A177-3AD203B41FA5}">
                      <a16:colId xmlns:a16="http://schemas.microsoft.com/office/drawing/2014/main" val="2908186279"/>
                    </a:ext>
                  </a:extLst>
                </a:gridCol>
                <a:gridCol w="329184">
                  <a:extLst>
                    <a:ext uri="{9D8B030D-6E8A-4147-A177-3AD203B41FA5}">
                      <a16:colId xmlns:a16="http://schemas.microsoft.com/office/drawing/2014/main" val="1259855902"/>
                    </a:ext>
                  </a:extLst>
                </a:gridCol>
                <a:gridCol w="329184">
                  <a:extLst>
                    <a:ext uri="{9D8B030D-6E8A-4147-A177-3AD203B41FA5}">
                      <a16:colId xmlns:a16="http://schemas.microsoft.com/office/drawing/2014/main" val="3753968338"/>
                    </a:ext>
                  </a:extLst>
                </a:gridCol>
                <a:gridCol w="329184">
                  <a:extLst>
                    <a:ext uri="{9D8B030D-6E8A-4147-A177-3AD203B41FA5}">
                      <a16:colId xmlns:a16="http://schemas.microsoft.com/office/drawing/2014/main" val="4035396033"/>
                    </a:ext>
                  </a:extLst>
                </a:gridCol>
                <a:gridCol w="329184">
                  <a:extLst>
                    <a:ext uri="{9D8B030D-6E8A-4147-A177-3AD203B41FA5}">
                      <a16:colId xmlns:a16="http://schemas.microsoft.com/office/drawing/2014/main" val="394337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36117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rsireteuno - 2023-04-22 18:15:58</a:t>
                      </a:r>
                      <a:r>
                        <a:rPr kumimoji="0" lang="it-IT" sz="1000" b="0" i="0" u="none" strike="noStrike" kern="1200" cap="none" spc="0" normalizeH="0" baseline="0" noProof="0">
                          <a:ln>
                            <a:noFill/>
                          </a:ln>
                          <a:solidFill>
                            <a:prstClr val="black"/>
                          </a:solidFill>
                          <a:effectLst/>
                          <a:uLnTx/>
                          <a:uFillTx/>
                          <a:latin typeface="Calibri"/>
                          <a:ea typeface="+mn-ea"/>
                          <a:cs typeface="+mn-cs"/>
                        </a:rPr>
                        <a:t>
 GRAZIE A TUTTI VOI ❤️ in 2500 per la Radio
Felici di aver trascorso questa giornata con voi, e felici di aver raccolto le vostre opinioni
È stato bellissimo!
#radio #rsi #90anni #ReteUno #ReteDue #ReteTre #RadioMonteceneri #compleanno #porteaperte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43295920"/>
                  </a:ext>
                </a:extLst>
              </a:tr>
            </a:tbl>
          </a:graphicData>
        </a:graphic>
      </p:graphicFrame>
      <p:sp>
        <p:nvSpPr>
          <p:cNvPr id="4" name="Text Placeholder 3">
            <a:extLst>
              <a:ext uri="{FF2B5EF4-FFF2-40B4-BE49-F238E27FC236}">
                <a16:creationId xmlns:a16="http://schemas.microsoft.com/office/drawing/2014/main" id="{2891C215-B0A2-4A6E-958C-A5AAAE60D3AC}"/>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3031380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CC239-9557-4164-817C-A0345D9DBBA3}"/>
              </a:ext>
            </a:extLst>
          </p:cNvPr>
          <p:cNvSpPr>
            <a:spLocks noGrp="1"/>
          </p:cNvSpPr>
          <p:nvPr>
            <p:ph type="title"/>
          </p:nvPr>
        </p:nvSpPr>
        <p:spPr/>
        <p:txBody>
          <a:bodyPr/>
          <a:lstStyle/>
          <a:p>
            <a:r>
              <a:rPr lang="en-US"/>
              <a:t>Instagram Posts Table | TUTTI I SOCIAL RSI - 4 of 9</a:t>
            </a:r>
          </a:p>
        </p:txBody>
      </p:sp>
      <p:graphicFrame>
        <p:nvGraphicFramePr>
          <p:cNvPr id="5" name="Table Placeholder 4">
            <a:extLst>
              <a:ext uri="{FF2B5EF4-FFF2-40B4-BE49-F238E27FC236}">
                <a16:creationId xmlns:a16="http://schemas.microsoft.com/office/drawing/2014/main" id="{D07795E6-8579-4872-843A-D75F6E563B29}"/>
              </a:ext>
            </a:extLst>
          </p:cNvPr>
          <p:cNvGraphicFramePr>
            <a:graphicFrameLocks noGrp="1"/>
          </p:cNvGraphicFramePr>
          <p:nvPr>
            <p:ph type="tbl" sz="quarter" idx="13"/>
            <p:extLst>
              <p:ext uri="{D42A27DB-BD31-4B8C-83A1-F6EECF244321}">
                <p14:modId xmlns:p14="http://schemas.microsoft.com/office/powerpoint/2010/main" val="3964400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95022458"/>
                    </a:ext>
                  </a:extLst>
                </a:gridCol>
                <a:gridCol w="987552">
                  <a:extLst>
                    <a:ext uri="{9D8B030D-6E8A-4147-A177-3AD203B41FA5}">
                      <a16:colId xmlns:a16="http://schemas.microsoft.com/office/drawing/2014/main" val="926931665"/>
                    </a:ext>
                  </a:extLst>
                </a:gridCol>
                <a:gridCol w="329184">
                  <a:extLst>
                    <a:ext uri="{9D8B030D-6E8A-4147-A177-3AD203B41FA5}">
                      <a16:colId xmlns:a16="http://schemas.microsoft.com/office/drawing/2014/main" val="2643145128"/>
                    </a:ext>
                  </a:extLst>
                </a:gridCol>
                <a:gridCol w="329184">
                  <a:extLst>
                    <a:ext uri="{9D8B030D-6E8A-4147-A177-3AD203B41FA5}">
                      <a16:colId xmlns:a16="http://schemas.microsoft.com/office/drawing/2014/main" val="772689130"/>
                    </a:ext>
                  </a:extLst>
                </a:gridCol>
                <a:gridCol w="329184">
                  <a:extLst>
                    <a:ext uri="{9D8B030D-6E8A-4147-A177-3AD203B41FA5}">
                      <a16:colId xmlns:a16="http://schemas.microsoft.com/office/drawing/2014/main" val="1724955374"/>
                    </a:ext>
                  </a:extLst>
                </a:gridCol>
                <a:gridCol w="329184">
                  <a:extLst>
                    <a:ext uri="{9D8B030D-6E8A-4147-A177-3AD203B41FA5}">
                      <a16:colId xmlns:a16="http://schemas.microsoft.com/office/drawing/2014/main" val="901989447"/>
                    </a:ext>
                  </a:extLst>
                </a:gridCol>
                <a:gridCol w="329184">
                  <a:extLst>
                    <a:ext uri="{9D8B030D-6E8A-4147-A177-3AD203B41FA5}">
                      <a16:colId xmlns:a16="http://schemas.microsoft.com/office/drawing/2014/main" val="4182444402"/>
                    </a:ext>
                  </a:extLst>
                </a:gridCol>
                <a:gridCol w="329184">
                  <a:extLst>
                    <a:ext uri="{9D8B030D-6E8A-4147-A177-3AD203B41FA5}">
                      <a16:colId xmlns:a16="http://schemas.microsoft.com/office/drawing/2014/main" val="3965948584"/>
                    </a:ext>
                  </a:extLst>
                </a:gridCol>
                <a:gridCol w="329184">
                  <a:extLst>
                    <a:ext uri="{9D8B030D-6E8A-4147-A177-3AD203B41FA5}">
                      <a16:colId xmlns:a16="http://schemas.microsoft.com/office/drawing/2014/main" val="3727510171"/>
                    </a:ext>
                  </a:extLst>
                </a:gridCol>
                <a:gridCol w="329184">
                  <a:extLst>
                    <a:ext uri="{9D8B030D-6E8A-4147-A177-3AD203B41FA5}">
                      <a16:colId xmlns:a16="http://schemas.microsoft.com/office/drawing/2014/main" val="3547092649"/>
                    </a:ext>
                  </a:extLst>
                </a:gridCol>
                <a:gridCol w="329184">
                  <a:extLst>
                    <a:ext uri="{9D8B030D-6E8A-4147-A177-3AD203B41FA5}">
                      <a16:colId xmlns:a16="http://schemas.microsoft.com/office/drawing/2014/main" val="747532060"/>
                    </a:ext>
                  </a:extLst>
                </a:gridCol>
                <a:gridCol w="329184">
                  <a:extLst>
                    <a:ext uri="{9D8B030D-6E8A-4147-A177-3AD203B41FA5}">
                      <a16:colId xmlns:a16="http://schemas.microsoft.com/office/drawing/2014/main" val="2200121815"/>
                    </a:ext>
                  </a:extLst>
                </a:gridCol>
                <a:gridCol w="329184">
                  <a:extLst>
                    <a:ext uri="{9D8B030D-6E8A-4147-A177-3AD203B41FA5}">
                      <a16:colId xmlns:a16="http://schemas.microsoft.com/office/drawing/2014/main" val="497790969"/>
                    </a:ext>
                  </a:extLst>
                </a:gridCol>
                <a:gridCol w="329184">
                  <a:extLst>
                    <a:ext uri="{9D8B030D-6E8A-4147-A177-3AD203B41FA5}">
                      <a16:colId xmlns:a16="http://schemas.microsoft.com/office/drawing/2014/main" val="1096358889"/>
                    </a:ext>
                  </a:extLst>
                </a:gridCol>
                <a:gridCol w="329184">
                  <a:extLst>
                    <a:ext uri="{9D8B030D-6E8A-4147-A177-3AD203B41FA5}">
                      <a16:colId xmlns:a16="http://schemas.microsoft.com/office/drawing/2014/main" val="1629561226"/>
                    </a:ext>
                  </a:extLst>
                </a:gridCol>
                <a:gridCol w="329184">
                  <a:extLst>
                    <a:ext uri="{9D8B030D-6E8A-4147-A177-3AD203B41FA5}">
                      <a16:colId xmlns:a16="http://schemas.microsoft.com/office/drawing/2014/main" val="2205565056"/>
                    </a:ext>
                  </a:extLst>
                </a:gridCol>
                <a:gridCol w="329184">
                  <a:extLst>
                    <a:ext uri="{9D8B030D-6E8A-4147-A177-3AD203B41FA5}">
                      <a16:colId xmlns:a16="http://schemas.microsoft.com/office/drawing/2014/main" val="2591646755"/>
                    </a:ext>
                  </a:extLst>
                </a:gridCol>
                <a:gridCol w="329184">
                  <a:extLst>
                    <a:ext uri="{9D8B030D-6E8A-4147-A177-3AD203B41FA5}">
                      <a16:colId xmlns:a16="http://schemas.microsoft.com/office/drawing/2014/main" val="3417719309"/>
                    </a:ext>
                  </a:extLst>
                </a:gridCol>
                <a:gridCol w="329184">
                  <a:extLst>
                    <a:ext uri="{9D8B030D-6E8A-4147-A177-3AD203B41FA5}">
                      <a16:colId xmlns:a16="http://schemas.microsoft.com/office/drawing/2014/main" val="46681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40205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rsireteuno - 2023-04-18 10:45:15</a:t>
                      </a:r>
                      <a:r>
                        <a:rPr kumimoji="0" lang="it-IT" sz="1000" b="0" i="0" u="none" strike="noStrike" kern="1200" cap="none" spc="0" normalizeH="0" baseline="0" noProof="0">
                          <a:ln>
                            <a:noFill/>
                          </a:ln>
                          <a:solidFill>
                            <a:prstClr val="black"/>
                          </a:solidFill>
                          <a:effectLst/>
                          <a:uLnTx/>
                          <a:uFillTx/>
                          <a:latin typeface="Calibri"/>
                          <a:ea typeface="+mn-ea"/>
                          <a:cs typeface="+mn-cs"/>
                        </a:rPr>
                        <a:t>
 90 anni di Radio Monteceneri. 
Un compleanno importante per celebrare la nostra amata radio che ci accompagna con la sua musica e i suoi animatori quotidianamente. 
Siamo andati nei nostri #archivirsi per recuperare un po’ di opinioni a caldo datate 1964 quando sulla radio incombeva una grande minaccia: l’arrivo della tv nelle case svizzere
BUONA VISIONE 🎧📻
#RSI #radio #RadioMonteceneri #90anni #buoncompleanno #tv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5540835"/>
                  </a:ext>
                </a:extLst>
              </a:tr>
            </a:tbl>
          </a:graphicData>
        </a:graphic>
      </p:graphicFrame>
      <p:sp>
        <p:nvSpPr>
          <p:cNvPr id="4" name="Text Placeholder 3">
            <a:extLst>
              <a:ext uri="{FF2B5EF4-FFF2-40B4-BE49-F238E27FC236}">
                <a16:creationId xmlns:a16="http://schemas.microsoft.com/office/drawing/2014/main" id="{826DD778-0432-41DE-ADF2-325AF94C3195}"/>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1081979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C4D6D-2444-492E-BF6D-B7913F4CFAAA}"/>
              </a:ext>
            </a:extLst>
          </p:cNvPr>
          <p:cNvSpPr>
            <a:spLocks noGrp="1"/>
          </p:cNvSpPr>
          <p:nvPr>
            <p:ph type="title"/>
          </p:nvPr>
        </p:nvSpPr>
        <p:spPr/>
        <p:txBody>
          <a:bodyPr/>
          <a:lstStyle/>
          <a:p>
            <a:r>
              <a:rPr lang="en-US"/>
              <a:t>Instagram Posts Table | TUTTI I SOCIAL RSI - 5 of 9</a:t>
            </a:r>
          </a:p>
        </p:txBody>
      </p:sp>
      <p:graphicFrame>
        <p:nvGraphicFramePr>
          <p:cNvPr id="5" name="Table Placeholder 4">
            <a:extLst>
              <a:ext uri="{FF2B5EF4-FFF2-40B4-BE49-F238E27FC236}">
                <a16:creationId xmlns:a16="http://schemas.microsoft.com/office/drawing/2014/main" id="{ADF65EF5-D3E3-454C-8B95-07DF8D249212}"/>
              </a:ext>
            </a:extLst>
          </p:cNvPr>
          <p:cNvGraphicFramePr>
            <a:graphicFrameLocks noGrp="1"/>
          </p:cNvGraphicFramePr>
          <p:nvPr>
            <p:ph type="tbl" sz="quarter" idx="13"/>
            <p:extLst>
              <p:ext uri="{D42A27DB-BD31-4B8C-83A1-F6EECF244321}">
                <p14:modId xmlns:p14="http://schemas.microsoft.com/office/powerpoint/2010/main" val="2079150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970115397"/>
                    </a:ext>
                  </a:extLst>
                </a:gridCol>
                <a:gridCol w="987552">
                  <a:extLst>
                    <a:ext uri="{9D8B030D-6E8A-4147-A177-3AD203B41FA5}">
                      <a16:colId xmlns:a16="http://schemas.microsoft.com/office/drawing/2014/main" val="784613534"/>
                    </a:ext>
                  </a:extLst>
                </a:gridCol>
                <a:gridCol w="329184">
                  <a:extLst>
                    <a:ext uri="{9D8B030D-6E8A-4147-A177-3AD203B41FA5}">
                      <a16:colId xmlns:a16="http://schemas.microsoft.com/office/drawing/2014/main" val="353804220"/>
                    </a:ext>
                  </a:extLst>
                </a:gridCol>
                <a:gridCol w="329184">
                  <a:extLst>
                    <a:ext uri="{9D8B030D-6E8A-4147-A177-3AD203B41FA5}">
                      <a16:colId xmlns:a16="http://schemas.microsoft.com/office/drawing/2014/main" val="3322249439"/>
                    </a:ext>
                  </a:extLst>
                </a:gridCol>
                <a:gridCol w="329184">
                  <a:extLst>
                    <a:ext uri="{9D8B030D-6E8A-4147-A177-3AD203B41FA5}">
                      <a16:colId xmlns:a16="http://schemas.microsoft.com/office/drawing/2014/main" val="2378231922"/>
                    </a:ext>
                  </a:extLst>
                </a:gridCol>
                <a:gridCol w="329184">
                  <a:extLst>
                    <a:ext uri="{9D8B030D-6E8A-4147-A177-3AD203B41FA5}">
                      <a16:colId xmlns:a16="http://schemas.microsoft.com/office/drawing/2014/main" val="521968790"/>
                    </a:ext>
                  </a:extLst>
                </a:gridCol>
                <a:gridCol w="329184">
                  <a:extLst>
                    <a:ext uri="{9D8B030D-6E8A-4147-A177-3AD203B41FA5}">
                      <a16:colId xmlns:a16="http://schemas.microsoft.com/office/drawing/2014/main" val="2366083464"/>
                    </a:ext>
                  </a:extLst>
                </a:gridCol>
                <a:gridCol w="329184">
                  <a:extLst>
                    <a:ext uri="{9D8B030D-6E8A-4147-A177-3AD203B41FA5}">
                      <a16:colId xmlns:a16="http://schemas.microsoft.com/office/drawing/2014/main" val="18779854"/>
                    </a:ext>
                  </a:extLst>
                </a:gridCol>
                <a:gridCol w="329184">
                  <a:extLst>
                    <a:ext uri="{9D8B030D-6E8A-4147-A177-3AD203B41FA5}">
                      <a16:colId xmlns:a16="http://schemas.microsoft.com/office/drawing/2014/main" val="3902207734"/>
                    </a:ext>
                  </a:extLst>
                </a:gridCol>
                <a:gridCol w="329184">
                  <a:extLst>
                    <a:ext uri="{9D8B030D-6E8A-4147-A177-3AD203B41FA5}">
                      <a16:colId xmlns:a16="http://schemas.microsoft.com/office/drawing/2014/main" val="1779016395"/>
                    </a:ext>
                  </a:extLst>
                </a:gridCol>
                <a:gridCol w="329184">
                  <a:extLst>
                    <a:ext uri="{9D8B030D-6E8A-4147-A177-3AD203B41FA5}">
                      <a16:colId xmlns:a16="http://schemas.microsoft.com/office/drawing/2014/main" val="3554224941"/>
                    </a:ext>
                  </a:extLst>
                </a:gridCol>
                <a:gridCol w="329184">
                  <a:extLst>
                    <a:ext uri="{9D8B030D-6E8A-4147-A177-3AD203B41FA5}">
                      <a16:colId xmlns:a16="http://schemas.microsoft.com/office/drawing/2014/main" val="3319571912"/>
                    </a:ext>
                  </a:extLst>
                </a:gridCol>
                <a:gridCol w="329184">
                  <a:extLst>
                    <a:ext uri="{9D8B030D-6E8A-4147-A177-3AD203B41FA5}">
                      <a16:colId xmlns:a16="http://schemas.microsoft.com/office/drawing/2014/main" val="369820461"/>
                    </a:ext>
                  </a:extLst>
                </a:gridCol>
                <a:gridCol w="329184">
                  <a:extLst>
                    <a:ext uri="{9D8B030D-6E8A-4147-A177-3AD203B41FA5}">
                      <a16:colId xmlns:a16="http://schemas.microsoft.com/office/drawing/2014/main" val="2947925963"/>
                    </a:ext>
                  </a:extLst>
                </a:gridCol>
                <a:gridCol w="329184">
                  <a:extLst>
                    <a:ext uri="{9D8B030D-6E8A-4147-A177-3AD203B41FA5}">
                      <a16:colId xmlns:a16="http://schemas.microsoft.com/office/drawing/2014/main" val="4168679633"/>
                    </a:ext>
                  </a:extLst>
                </a:gridCol>
                <a:gridCol w="329184">
                  <a:extLst>
                    <a:ext uri="{9D8B030D-6E8A-4147-A177-3AD203B41FA5}">
                      <a16:colId xmlns:a16="http://schemas.microsoft.com/office/drawing/2014/main" val="3448436274"/>
                    </a:ext>
                  </a:extLst>
                </a:gridCol>
                <a:gridCol w="329184">
                  <a:extLst>
                    <a:ext uri="{9D8B030D-6E8A-4147-A177-3AD203B41FA5}">
                      <a16:colId xmlns:a16="http://schemas.microsoft.com/office/drawing/2014/main" val="1194252900"/>
                    </a:ext>
                  </a:extLst>
                </a:gridCol>
                <a:gridCol w="329184">
                  <a:extLst>
                    <a:ext uri="{9D8B030D-6E8A-4147-A177-3AD203B41FA5}">
                      <a16:colId xmlns:a16="http://schemas.microsoft.com/office/drawing/2014/main" val="2255586702"/>
                    </a:ext>
                  </a:extLst>
                </a:gridCol>
                <a:gridCol w="329184">
                  <a:extLst>
                    <a:ext uri="{9D8B030D-6E8A-4147-A177-3AD203B41FA5}">
                      <a16:colId xmlns:a16="http://schemas.microsoft.com/office/drawing/2014/main" val="3485533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6954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rsireteuno - 2023-04-18 09:27:12</a:t>
                      </a:r>
                      <a:r>
                        <a:rPr kumimoji="0" lang="it-IT" sz="1000" b="0" i="0" u="none" strike="noStrike" kern="1200" cap="none" spc="0" normalizeH="0" baseline="0" noProof="0">
                          <a:ln>
                            <a:noFill/>
                          </a:ln>
                          <a:solidFill>
                            <a:prstClr val="black"/>
                          </a:solidFill>
                          <a:effectLst/>
                          <a:uLnTx/>
                          <a:uFillTx/>
                          <a:latin typeface="Calibri"/>
                          <a:ea typeface="+mn-ea"/>
                          <a:cs typeface="+mn-cs"/>
                        </a:rPr>
                        <a:t>
 Buon Compleanno 🎉
Esattamente 90 ANNI FA, il 18 Aprile 1933, nasceva Radio Monteceneri... e il resto è storia! 
Grazie a tutti voi per l'affetto che ci state regalando ❤️
#compleanno #90anni #rsi #RadioMonteceneri #archiviRSI #reteuno #retedue #retetre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24953843"/>
                  </a:ext>
                </a:extLst>
              </a:tr>
            </a:tbl>
          </a:graphicData>
        </a:graphic>
      </p:graphicFrame>
      <p:sp>
        <p:nvSpPr>
          <p:cNvPr id="4" name="Text Placeholder 3">
            <a:extLst>
              <a:ext uri="{FF2B5EF4-FFF2-40B4-BE49-F238E27FC236}">
                <a16:creationId xmlns:a16="http://schemas.microsoft.com/office/drawing/2014/main" id="{DF45C443-D71F-4B89-9576-B98EDB754B71}"/>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1954052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18E67-1A8A-408D-823C-588396796ED6}"/>
              </a:ext>
            </a:extLst>
          </p:cNvPr>
          <p:cNvSpPr>
            <a:spLocks noGrp="1"/>
          </p:cNvSpPr>
          <p:nvPr>
            <p:ph type="title"/>
          </p:nvPr>
        </p:nvSpPr>
        <p:spPr/>
        <p:txBody>
          <a:bodyPr/>
          <a:lstStyle/>
          <a:p>
            <a:r>
              <a:rPr lang="en-US"/>
              <a:t>Instagram Posts Table | TUTTI I SOCIAL RSI - 6 of 9</a:t>
            </a:r>
          </a:p>
        </p:txBody>
      </p:sp>
      <p:graphicFrame>
        <p:nvGraphicFramePr>
          <p:cNvPr id="5" name="Table Placeholder 4">
            <a:extLst>
              <a:ext uri="{FF2B5EF4-FFF2-40B4-BE49-F238E27FC236}">
                <a16:creationId xmlns:a16="http://schemas.microsoft.com/office/drawing/2014/main" id="{B2EF86AB-7899-4C68-8DB8-E03C5EB2E22D}"/>
              </a:ext>
            </a:extLst>
          </p:cNvPr>
          <p:cNvGraphicFramePr>
            <a:graphicFrameLocks noGrp="1"/>
          </p:cNvGraphicFramePr>
          <p:nvPr>
            <p:ph type="tbl" sz="quarter" idx="13"/>
            <p:extLst>
              <p:ext uri="{D42A27DB-BD31-4B8C-83A1-F6EECF244321}">
                <p14:modId xmlns:p14="http://schemas.microsoft.com/office/powerpoint/2010/main" val="582999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46689842"/>
                    </a:ext>
                  </a:extLst>
                </a:gridCol>
                <a:gridCol w="987552">
                  <a:extLst>
                    <a:ext uri="{9D8B030D-6E8A-4147-A177-3AD203B41FA5}">
                      <a16:colId xmlns:a16="http://schemas.microsoft.com/office/drawing/2014/main" val="3377536602"/>
                    </a:ext>
                  </a:extLst>
                </a:gridCol>
                <a:gridCol w="329184">
                  <a:extLst>
                    <a:ext uri="{9D8B030D-6E8A-4147-A177-3AD203B41FA5}">
                      <a16:colId xmlns:a16="http://schemas.microsoft.com/office/drawing/2014/main" val="3860388595"/>
                    </a:ext>
                  </a:extLst>
                </a:gridCol>
                <a:gridCol w="329184">
                  <a:extLst>
                    <a:ext uri="{9D8B030D-6E8A-4147-A177-3AD203B41FA5}">
                      <a16:colId xmlns:a16="http://schemas.microsoft.com/office/drawing/2014/main" val="943907970"/>
                    </a:ext>
                  </a:extLst>
                </a:gridCol>
                <a:gridCol w="329184">
                  <a:extLst>
                    <a:ext uri="{9D8B030D-6E8A-4147-A177-3AD203B41FA5}">
                      <a16:colId xmlns:a16="http://schemas.microsoft.com/office/drawing/2014/main" val="4186832272"/>
                    </a:ext>
                  </a:extLst>
                </a:gridCol>
                <a:gridCol w="329184">
                  <a:extLst>
                    <a:ext uri="{9D8B030D-6E8A-4147-A177-3AD203B41FA5}">
                      <a16:colId xmlns:a16="http://schemas.microsoft.com/office/drawing/2014/main" val="3397440072"/>
                    </a:ext>
                  </a:extLst>
                </a:gridCol>
                <a:gridCol w="329184">
                  <a:extLst>
                    <a:ext uri="{9D8B030D-6E8A-4147-A177-3AD203B41FA5}">
                      <a16:colId xmlns:a16="http://schemas.microsoft.com/office/drawing/2014/main" val="2193669734"/>
                    </a:ext>
                  </a:extLst>
                </a:gridCol>
                <a:gridCol w="329184">
                  <a:extLst>
                    <a:ext uri="{9D8B030D-6E8A-4147-A177-3AD203B41FA5}">
                      <a16:colId xmlns:a16="http://schemas.microsoft.com/office/drawing/2014/main" val="2071969814"/>
                    </a:ext>
                  </a:extLst>
                </a:gridCol>
                <a:gridCol w="329184">
                  <a:extLst>
                    <a:ext uri="{9D8B030D-6E8A-4147-A177-3AD203B41FA5}">
                      <a16:colId xmlns:a16="http://schemas.microsoft.com/office/drawing/2014/main" val="3187341285"/>
                    </a:ext>
                  </a:extLst>
                </a:gridCol>
                <a:gridCol w="329184">
                  <a:extLst>
                    <a:ext uri="{9D8B030D-6E8A-4147-A177-3AD203B41FA5}">
                      <a16:colId xmlns:a16="http://schemas.microsoft.com/office/drawing/2014/main" val="3351905619"/>
                    </a:ext>
                  </a:extLst>
                </a:gridCol>
                <a:gridCol w="329184">
                  <a:extLst>
                    <a:ext uri="{9D8B030D-6E8A-4147-A177-3AD203B41FA5}">
                      <a16:colId xmlns:a16="http://schemas.microsoft.com/office/drawing/2014/main" val="165899777"/>
                    </a:ext>
                  </a:extLst>
                </a:gridCol>
                <a:gridCol w="329184">
                  <a:extLst>
                    <a:ext uri="{9D8B030D-6E8A-4147-A177-3AD203B41FA5}">
                      <a16:colId xmlns:a16="http://schemas.microsoft.com/office/drawing/2014/main" val="3061521353"/>
                    </a:ext>
                  </a:extLst>
                </a:gridCol>
                <a:gridCol w="329184">
                  <a:extLst>
                    <a:ext uri="{9D8B030D-6E8A-4147-A177-3AD203B41FA5}">
                      <a16:colId xmlns:a16="http://schemas.microsoft.com/office/drawing/2014/main" val="2603274757"/>
                    </a:ext>
                  </a:extLst>
                </a:gridCol>
                <a:gridCol w="329184">
                  <a:extLst>
                    <a:ext uri="{9D8B030D-6E8A-4147-A177-3AD203B41FA5}">
                      <a16:colId xmlns:a16="http://schemas.microsoft.com/office/drawing/2014/main" val="1268959421"/>
                    </a:ext>
                  </a:extLst>
                </a:gridCol>
                <a:gridCol w="329184">
                  <a:extLst>
                    <a:ext uri="{9D8B030D-6E8A-4147-A177-3AD203B41FA5}">
                      <a16:colId xmlns:a16="http://schemas.microsoft.com/office/drawing/2014/main" val="687714989"/>
                    </a:ext>
                  </a:extLst>
                </a:gridCol>
                <a:gridCol w="329184">
                  <a:extLst>
                    <a:ext uri="{9D8B030D-6E8A-4147-A177-3AD203B41FA5}">
                      <a16:colId xmlns:a16="http://schemas.microsoft.com/office/drawing/2014/main" val="308426354"/>
                    </a:ext>
                  </a:extLst>
                </a:gridCol>
                <a:gridCol w="329184">
                  <a:extLst>
                    <a:ext uri="{9D8B030D-6E8A-4147-A177-3AD203B41FA5}">
                      <a16:colId xmlns:a16="http://schemas.microsoft.com/office/drawing/2014/main" val="2189028663"/>
                    </a:ext>
                  </a:extLst>
                </a:gridCol>
                <a:gridCol w="329184">
                  <a:extLst>
                    <a:ext uri="{9D8B030D-6E8A-4147-A177-3AD203B41FA5}">
                      <a16:colId xmlns:a16="http://schemas.microsoft.com/office/drawing/2014/main" val="4116862129"/>
                    </a:ext>
                  </a:extLst>
                </a:gridCol>
                <a:gridCol w="329184">
                  <a:extLst>
                    <a:ext uri="{9D8B030D-6E8A-4147-A177-3AD203B41FA5}">
                      <a16:colId xmlns:a16="http://schemas.microsoft.com/office/drawing/2014/main" val="2550792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8231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rsionline - 2023-04-16 18:17:16</a:t>
                      </a:r>
                      <a:r>
                        <a:rPr kumimoji="0" lang="it-IT" sz="1000" b="0" i="0" u="none" strike="noStrike" kern="1200" cap="none" spc="0" normalizeH="0" baseline="0" noProof="0">
                          <a:ln>
                            <a:noFill/>
                          </a:ln>
                          <a:solidFill>
                            <a:prstClr val="black"/>
                          </a:solidFill>
                          <a:effectLst/>
                          <a:uLnTx/>
                          <a:uFillTx/>
                          <a:latin typeface="Calibri"/>
                          <a:ea typeface="+mn-ea"/>
                          <a:cs typeface="+mn-cs"/>
                        </a:rPr>
                        <a:t>
 “State ascoltando Radio Monteceneri. Grazie per questi 90 anni insieme. I prossimi 90 anni cominciano adesso. Buonanotte, ci sentiamo in radio domani mattina.” @ssavoia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11289213"/>
                  </a:ext>
                </a:extLst>
              </a:tr>
            </a:tbl>
          </a:graphicData>
        </a:graphic>
      </p:graphicFrame>
      <p:sp>
        <p:nvSpPr>
          <p:cNvPr id="4" name="Text Placeholder 3">
            <a:extLst>
              <a:ext uri="{FF2B5EF4-FFF2-40B4-BE49-F238E27FC236}">
                <a16:creationId xmlns:a16="http://schemas.microsoft.com/office/drawing/2014/main" id="{EFA1D42A-9397-4F55-ACAD-D100FC7E9292}"/>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1926114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98AB-9BC6-499D-AE93-094B395262C6}"/>
              </a:ext>
            </a:extLst>
          </p:cNvPr>
          <p:cNvSpPr>
            <a:spLocks noGrp="1"/>
          </p:cNvSpPr>
          <p:nvPr>
            <p:ph type="title"/>
          </p:nvPr>
        </p:nvSpPr>
        <p:spPr/>
        <p:txBody>
          <a:bodyPr/>
          <a:lstStyle/>
          <a:p>
            <a:r>
              <a:rPr lang="en-US"/>
              <a:t>Instagram Posts Table | TUTTI I SOCIAL RSI - 7 of 9</a:t>
            </a:r>
          </a:p>
        </p:txBody>
      </p:sp>
      <p:graphicFrame>
        <p:nvGraphicFramePr>
          <p:cNvPr id="5" name="Table Placeholder 4">
            <a:extLst>
              <a:ext uri="{FF2B5EF4-FFF2-40B4-BE49-F238E27FC236}">
                <a16:creationId xmlns:a16="http://schemas.microsoft.com/office/drawing/2014/main" id="{59841D7E-10E3-45D0-BB03-5C22EF70AC55}"/>
              </a:ext>
            </a:extLst>
          </p:cNvPr>
          <p:cNvGraphicFramePr>
            <a:graphicFrameLocks noGrp="1"/>
          </p:cNvGraphicFramePr>
          <p:nvPr>
            <p:ph type="tbl" sz="quarter" idx="13"/>
            <p:extLst>
              <p:ext uri="{D42A27DB-BD31-4B8C-83A1-F6EECF244321}">
                <p14:modId xmlns:p14="http://schemas.microsoft.com/office/powerpoint/2010/main" val="1830677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97127621"/>
                    </a:ext>
                  </a:extLst>
                </a:gridCol>
                <a:gridCol w="987552">
                  <a:extLst>
                    <a:ext uri="{9D8B030D-6E8A-4147-A177-3AD203B41FA5}">
                      <a16:colId xmlns:a16="http://schemas.microsoft.com/office/drawing/2014/main" val="1556361897"/>
                    </a:ext>
                  </a:extLst>
                </a:gridCol>
                <a:gridCol w="329184">
                  <a:extLst>
                    <a:ext uri="{9D8B030D-6E8A-4147-A177-3AD203B41FA5}">
                      <a16:colId xmlns:a16="http://schemas.microsoft.com/office/drawing/2014/main" val="3175119654"/>
                    </a:ext>
                  </a:extLst>
                </a:gridCol>
                <a:gridCol w="329184">
                  <a:extLst>
                    <a:ext uri="{9D8B030D-6E8A-4147-A177-3AD203B41FA5}">
                      <a16:colId xmlns:a16="http://schemas.microsoft.com/office/drawing/2014/main" val="1021833298"/>
                    </a:ext>
                  </a:extLst>
                </a:gridCol>
                <a:gridCol w="329184">
                  <a:extLst>
                    <a:ext uri="{9D8B030D-6E8A-4147-A177-3AD203B41FA5}">
                      <a16:colId xmlns:a16="http://schemas.microsoft.com/office/drawing/2014/main" val="4030373180"/>
                    </a:ext>
                  </a:extLst>
                </a:gridCol>
                <a:gridCol w="329184">
                  <a:extLst>
                    <a:ext uri="{9D8B030D-6E8A-4147-A177-3AD203B41FA5}">
                      <a16:colId xmlns:a16="http://schemas.microsoft.com/office/drawing/2014/main" val="2734063712"/>
                    </a:ext>
                  </a:extLst>
                </a:gridCol>
                <a:gridCol w="329184">
                  <a:extLst>
                    <a:ext uri="{9D8B030D-6E8A-4147-A177-3AD203B41FA5}">
                      <a16:colId xmlns:a16="http://schemas.microsoft.com/office/drawing/2014/main" val="1787693305"/>
                    </a:ext>
                  </a:extLst>
                </a:gridCol>
                <a:gridCol w="329184">
                  <a:extLst>
                    <a:ext uri="{9D8B030D-6E8A-4147-A177-3AD203B41FA5}">
                      <a16:colId xmlns:a16="http://schemas.microsoft.com/office/drawing/2014/main" val="1228120258"/>
                    </a:ext>
                  </a:extLst>
                </a:gridCol>
                <a:gridCol w="329184">
                  <a:extLst>
                    <a:ext uri="{9D8B030D-6E8A-4147-A177-3AD203B41FA5}">
                      <a16:colId xmlns:a16="http://schemas.microsoft.com/office/drawing/2014/main" val="1286632389"/>
                    </a:ext>
                  </a:extLst>
                </a:gridCol>
                <a:gridCol w="329184">
                  <a:extLst>
                    <a:ext uri="{9D8B030D-6E8A-4147-A177-3AD203B41FA5}">
                      <a16:colId xmlns:a16="http://schemas.microsoft.com/office/drawing/2014/main" val="3744876248"/>
                    </a:ext>
                  </a:extLst>
                </a:gridCol>
                <a:gridCol w="329184">
                  <a:extLst>
                    <a:ext uri="{9D8B030D-6E8A-4147-A177-3AD203B41FA5}">
                      <a16:colId xmlns:a16="http://schemas.microsoft.com/office/drawing/2014/main" val="2093298683"/>
                    </a:ext>
                  </a:extLst>
                </a:gridCol>
                <a:gridCol w="329184">
                  <a:extLst>
                    <a:ext uri="{9D8B030D-6E8A-4147-A177-3AD203B41FA5}">
                      <a16:colId xmlns:a16="http://schemas.microsoft.com/office/drawing/2014/main" val="3171505385"/>
                    </a:ext>
                  </a:extLst>
                </a:gridCol>
                <a:gridCol w="329184">
                  <a:extLst>
                    <a:ext uri="{9D8B030D-6E8A-4147-A177-3AD203B41FA5}">
                      <a16:colId xmlns:a16="http://schemas.microsoft.com/office/drawing/2014/main" val="1948755948"/>
                    </a:ext>
                  </a:extLst>
                </a:gridCol>
                <a:gridCol w="329184">
                  <a:extLst>
                    <a:ext uri="{9D8B030D-6E8A-4147-A177-3AD203B41FA5}">
                      <a16:colId xmlns:a16="http://schemas.microsoft.com/office/drawing/2014/main" val="798087023"/>
                    </a:ext>
                  </a:extLst>
                </a:gridCol>
                <a:gridCol w="329184">
                  <a:extLst>
                    <a:ext uri="{9D8B030D-6E8A-4147-A177-3AD203B41FA5}">
                      <a16:colId xmlns:a16="http://schemas.microsoft.com/office/drawing/2014/main" val="630785519"/>
                    </a:ext>
                  </a:extLst>
                </a:gridCol>
                <a:gridCol w="329184">
                  <a:extLst>
                    <a:ext uri="{9D8B030D-6E8A-4147-A177-3AD203B41FA5}">
                      <a16:colId xmlns:a16="http://schemas.microsoft.com/office/drawing/2014/main" val="667948337"/>
                    </a:ext>
                  </a:extLst>
                </a:gridCol>
                <a:gridCol w="329184">
                  <a:extLst>
                    <a:ext uri="{9D8B030D-6E8A-4147-A177-3AD203B41FA5}">
                      <a16:colId xmlns:a16="http://schemas.microsoft.com/office/drawing/2014/main" val="854028097"/>
                    </a:ext>
                  </a:extLst>
                </a:gridCol>
                <a:gridCol w="329184">
                  <a:extLst>
                    <a:ext uri="{9D8B030D-6E8A-4147-A177-3AD203B41FA5}">
                      <a16:colId xmlns:a16="http://schemas.microsoft.com/office/drawing/2014/main" val="939706850"/>
                    </a:ext>
                  </a:extLst>
                </a:gridCol>
                <a:gridCol w="329184">
                  <a:extLst>
                    <a:ext uri="{9D8B030D-6E8A-4147-A177-3AD203B41FA5}">
                      <a16:colId xmlns:a16="http://schemas.microsoft.com/office/drawing/2014/main" val="49874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1865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retetre - 2023-04-15 20:34:37</a:t>
                      </a:r>
                      <a:r>
                        <a:rPr kumimoji="0" lang="it-IT" sz="1000" b="0" i="0" u="none" strike="noStrike" kern="1200" cap="none" spc="0" normalizeH="0" baseline="0" noProof="0">
                          <a:ln>
                            <a:noFill/>
                          </a:ln>
                          <a:solidFill>
                            <a:prstClr val="black"/>
                          </a:solidFill>
                          <a:effectLst/>
                          <a:uLnTx/>
                          <a:uFillTx/>
                          <a:latin typeface="Calibri"/>
                          <a:ea typeface="+mn-ea"/>
                          <a:cs typeface="+mn-cs"/>
                        </a:rPr>
                        <a:t>
 Un tuffo nel passo nella Rete Tre di un tempo... 
grazie per questi anni di amore e d'affetto che ci avete regalato e grazie per il supporto che continuate a darci oggi ❤️
#retetre #90anni #RadioMonteceneri #buoncompleanno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8274435"/>
                  </a:ext>
                </a:extLst>
              </a:tr>
            </a:tbl>
          </a:graphicData>
        </a:graphic>
      </p:graphicFrame>
      <p:sp>
        <p:nvSpPr>
          <p:cNvPr id="4" name="Text Placeholder 3">
            <a:extLst>
              <a:ext uri="{FF2B5EF4-FFF2-40B4-BE49-F238E27FC236}">
                <a16:creationId xmlns:a16="http://schemas.microsoft.com/office/drawing/2014/main" id="{BECE25AA-FC7D-4160-BD43-C8C81BBC698B}"/>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2516583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A71B5-7055-47B7-835B-2EF7817ED41B}"/>
              </a:ext>
            </a:extLst>
          </p:cNvPr>
          <p:cNvSpPr>
            <a:spLocks noGrp="1"/>
          </p:cNvSpPr>
          <p:nvPr>
            <p:ph type="title"/>
          </p:nvPr>
        </p:nvSpPr>
        <p:spPr/>
        <p:txBody>
          <a:bodyPr/>
          <a:lstStyle/>
          <a:p>
            <a:r>
              <a:rPr lang="en-US"/>
              <a:t>Instagram Posts Table | TUTTI I SOCIAL RSI - 8 of 9</a:t>
            </a:r>
          </a:p>
        </p:txBody>
      </p:sp>
      <p:graphicFrame>
        <p:nvGraphicFramePr>
          <p:cNvPr id="5" name="Table Placeholder 4">
            <a:extLst>
              <a:ext uri="{FF2B5EF4-FFF2-40B4-BE49-F238E27FC236}">
                <a16:creationId xmlns:a16="http://schemas.microsoft.com/office/drawing/2014/main" id="{77F18112-2B78-4C59-A440-6C5849549C3B}"/>
              </a:ext>
            </a:extLst>
          </p:cNvPr>
          <p:cNvGraphicFramePr>
            <a:graphicFrameLocks noGrp="1"/>
          </p:cNvGraphicFramePr>
          <p:nvPr>
            <p:ph type="tbl" sz="quarter" idx="13"/>
            <p:extLst>
              <p:ext uri="{D42A27DB-BD31-4B8C-83A1-F6EECF244321}">
                <p14:modId xmlns:p14="http://schemas.microsoft.com/office/powerpoint/2010/main" val="4236348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228657736"/>
                    </a:ext>
                  </a:extLst>
                </a:gridCol>
                <a:gridCol w="987552">
                  <a:extLst>
                    <a:ext uri="{9D8B030D-6E8A-4147-A177-3AD203B41FA5}">
                      <a16:colId xmlns:a16="http://schemas.microsoft.com/office/drawing/2014/main" val="4293886273"/>
                    </a:ext>
                  </a:extLst>
                </a:gridCol>
                <a:gridCol w="329184">
                  <a:extLst>
                    <a:ext uri="{9D8B030D-6E8A-4147-A177-3AD203B41FA5}">
                      <a16:colId xmlns:a16="http://schemas.microsoft.com/office/drawing/2014/main" val="61928757"/>
                    </a:ext>
                  </a:extLst>
                </a:gridCol>
                <a:gridCol w="329184">
                  <a:extLst>
                    <a:ext uri="{9D8B030D-6E8A-4147-A177-3AD203B41FA5}">
                      <a16:colId xmlns:a16="http://schemas.microsoft.com/office/drawing/2014/main" val="1280020449"/>
                    </a:ext>
                  </a:extLst>
                </a:gridCol>
                <a:gridCol w="329184">
                  <a:extLst>
                    <a:ext uri="{9D8B030D-6E8A-4147-A177-3AD203B41FA5}">
                      <a16:colId xmlns:a16="http://schemas.microsoft.com/office/drawing/2014/main" val="2676448385"/>
                    </a:ext>
                  </a:extLst>
                </a:gridCol>
                <a:gridCol w="329184">
                  <a:extLst>
                    <a:ext uri="{9D8B030D-6E8A-4147-A177-3AD203B41FA5}">
                      <a16:colId xmlns:a16="http://schemas.microsoft.com/office/drawing/2014/main" val="3428335769"/>
                    </a:ext>
                  </a:extLst>
                </a:gridCol>
                <a:gridCol w="329184">
                  <a:extLst>
                    <a:ext uri="{9D8B030D-6E8A-4147-A177-3AD203B41FA5}">
                      <a16:colId xmlns:a16="http://schemas.microsoft.com/office/drawing/2014/main" val="2288847618"/>
                    </a:ext>
                  </a:extLst>
                </a:gridCol>
                <a:gridCol w="329184">
                  <a:extLst>
                    <a:ext uri="{9D8B030D-6E8A-4147-A177-3AD203B41FA5}">
                      <a16:colId xmlns:a16="http://schemas.microsoft.com/office/drawing/2014/main" val="2805929252"/>
                    </a:ext>
                  </a:extLst>
                </a:gridCol>
                <a:gridCol w="329184">
                  <a:extLst>
                    <a:ext uri="{9D8B030D-6E8A-4147-A177-3AD203B41FA5}">
                      <a16:colId xmlns:a16="http://schemas.microsoft.com/office/drawing/2014/main" val="3580139193"/>
                    </a:ext>
                  </a:extLst>
                </a:gridCol>
                <a:gridCol w="329184">
                  <a:extLst>
                    <a:ext uri="{9D8B030D-6E8A-4147-A177-3AD203B41FA5}">
                      <a16:colId xmlns:a16="http://schemas.microsoft.com/office/drawing/2014/main" val="2240346826"/>
                    </a:ext>
                  </a:extLst>
                </a:gridCol>
                <a:gridCol w="329184">
                  <a:extLst>
                    <a:ext uri="{9D8B030D-6E8A-4147-A177-3AD203B41FA5}">
                      <a16:colId xmlns:a16="http://schemas.microsoft.com/office/drawing/2014/main" val="4027115496"/>
                    </a:ext>
                  </a:extLst>
                </a:gridCol>
                <a:gridCol w="329184">
                  <a:extLst>
                    <a:ext uri="{9D8B030D-6E8A-4147-A177-3AD203B41FA5}">
                      <a16:colId xmlns:a16="http://schemas.microsoft.com/office/drawing/2014/main" val="202336894"/>
                    </a:ext>
                  </a:extLst>
                </a:gridCol>
                <a:gridCol w="329184">
                  <a:extLst>
                    <a:ext uri="{9D8B030D-6E8A-4147-A177-3AD203B41FA5}">
                      <a16:colId xmlns:a16="http://schemas.microsoft.com/office/drawing/2014/main" val="1616792020"/>
                    </a:ext>
                  </a:extLst>
                </a:gridCol>
                <a:gridCol w="329184">
                  <a:extLst>
                    <a:ext uri="{9D8B030D-6E8A-4147-A177-3AD203B41FA5}">
                      <a16:colId xmlns:a16="http://schemas.microsoft.com/office/drawing/2014/main" val="85400773"/>
                    </a:ext>
                  </a:extLst>
                </a:gridCol>
                <a:gridCol w="329184">
                  <a:extLst>
                    <a:ext uri="{9D8B030D-6E8A-4147-A177-3AD203B41FA5}">
                      <a16:colId xmlns:a16="http://schemas.microsoft.com/office/drawing/2014/main" val="2922242177"/>
                    </a:ext>
                  </a:extLst>
                </a:gridCol>
                <a:gridCol w="329184">
                  <a:extLst>
                    <a:ext uri="{9D8B030D-6E8A-4147-A177-3AD203B41FA5}">
                      <a16:colId xmlns:a16="http://schemas.microsoft.com/office/drawing/2014/main" val="3024542034"/>
                    </a:ext>
                  </a:extLst>
                </a:gridCol>
                <a:gridCol w="329184">
                  <a:extLst>
                    <a:ext uri="{9D8B030D-6E8A-4147-A177-3AD203B41FA5}">
                      <a16:colId xmlns:a16="http://schemas.microsoft.com/office/drawing/2014/main" val="3102918672"/>
                    </a:ext>
                  </a:extLst>
                </a:gridCol>
                <a:gridCol w="329184">
                  <a:extLst>
                    <a:ext uri="{9D8B030D-6E8A-4147-A177-3AD203B41FA5}">
                      <a16:colId xmlns:a16="http://schemas.microsoft.com/office/drawing/2014/main" val="462398991"/>
                    </a:ext>
                  </a:extLst>
                </a:gridCol>
                <a:gridCol w="329184">
                  <a:extLst>
                    <a:ext uri="{9D8B030D-6E8A-4147-A177-3AD203B41FA5}">
                      <a16:colId xmlns:a16="http://schemas.microsoft.com/office/drawing/2014/main" val="738100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976653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retetre - 2023-04-15 20:02:24</a:t>
                      </a:r>
                      <a:r>
                        <a:rPr kumimoji="0" lang="it-IT" sz="1000" b="0" i="0" u="none" strike="noStrike" kern="1200" cap="none" spc="0" normalizeH="0" baseline="0" noProof="0">
                          <a:ln>
                            <a:noFill/>
                          </a:ln>
                          <a:solidFill>
                            <a:prstClr val="black"/>
                          </a:solidFill>
                          <a:effectLst/>
                          <a:uLnTx/>
                          <a:uFillTx/>
                          <a:latin typeface="Calibri"/>
                          <a:ea typeface="+mn-ea"/>
                          <a:cs typeface="+mn-cs"/>
                        </a:rPr>
                        <a:t>
 L'Ora Della Terra uno dei programmi più longevi e famosi della nostra amatissima Radio.. ma aspettate un attimo; quelli chi sono? 
@joasbalme @paolo_guglielmoni e @panzerot hanno rivistato la trasmissione in una versione tutta la ridere. 
Buona visione 😂
#radio #reteuno #retetre #oradellaterra #pubblico #90anni #RadioMonteceneri #insieme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5996885"/>
                  </a:ext>
                </a:extLst>
              </a:tr>
            </a:tbl>
          </a:graphicData>
        </a:graphic>
      </p:graphicFrame>
      <p:sp>
        <p:nvSpPr>
          <p:cNvPr id="4" name="Text Placeholder 3">
            <a:extLst>
              <a:ext uri="{FF2B5EF4-FFF2-40B4-BE49-F238E27FC236}">
                <a16:creationId xmlns:a16="http://schemas.microsoft.com/office/drawing/2014/main" id="{16560420-7392-465B-8731-4ABCC64DD91C}"/>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62570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DB46-7C41-48D9-8644-5B06580D2700}"/>
              </a:ext>
            </a:extLst>
          </p:cNvPr>
          <p:cNvSpPr>
            <a:spLocks noGrp="1"/>
          </p:cNvSpPr>
          <p:nvPr>
            <p:ph type="title"/>
          </p:nvPr>
        </p:nvSpPr>
        <p:spPr/>
        <p:txBody>
          <a:bodyPr/>
          <a:lstStyle/>
          <a:p>
            <a:r>
              <a:rPr lang="en-US"/>
              <a:t>Instagram Posts Table | TUTTI I SOCIAL RSI - 9 of 9</a:t>
            </a:r>
          </a:p>
        </p:txBody>
      </p:sp>
      <p:graphicFrame>
        <p:nvGraphicFramePr>
          <p:cNvPr id="5" name="Table Placeholder 4">
            <a:extLst>
              <a:ext uri="{FF2B5EF4-FFF2-40B4-BE49-F238E27FC236}">
                <a16:creationId xmlns:a16="http://schemas.microsoft.com/office/drawing/2014/main" id="{13D31F70-A2AA-45F4-8DB6-29BF0EB1E27C}"/>
              </a:ext>
            </a:extLst>
          </p:cNvPr>
          <p:cNvGraphicFramePr>
            <a:graphicFrameLocks noGrp="1"/>
          </p:cNvGraphicFramePr>
          <p:nvPr>
            <p:ph type="tbl" sz="quarter" idx="13"/>
            <p:extLst>
              <p:ext uri="{D42A27DB-BD31-4B8C-83A1-F6EECF244321}">
                <p14:modId xmlns:p14="http://schemas.microsoft.com/office/powerpoint/2010/main" val="2397122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00629429"/>
                    </a:ext>
                  </a:extLst>
                </a:gridCol>
                <a:gridCol w="987552">
                  <a:extLst>
                    <a:ext uri="{9D8B030D-6E8A-4147-A177-3AD203B41FA5}">
                      <a16:colId xmlns:a16="http://schemas.microsoft.com/office/drawing/2014/main" val="30570569"/>
                    </a:ext>
                  </a:extLst>
                </a:gridCol>
                <a:gridCol w="329184">
                  <a:extLst>
                    <a:ext uri="{9D8B030D-6E8A-4147-A177-3AD203B41FA5}">
                      <a16:colId xmlns:a16="http://schemas.microsoft.com/office/drawing/2014/main" val="869962337"/>
                    </a:ext>
                  </a:extLst>
                </a:gridCol>
                <a:gridCol w="329184">
                  <a:extLst>
                    <a:ext uri="{9D8B030D-6E8A-4147-A177-3AD203B41FA5}">
                      <a16:colId xmlns:a16="http://schemas.microsoft.com/office/drawing/2014/main" val="2314351049"/>
                    </a:ext>
                  </a:extLst>
                </a:gridCol>
                <a:gridCol w="329184">
                  <a:extLst>
                    <a:ext uri="{9D8B030D-6E8A-4147-A177-3AD203B41FA5}">
                      <a16:colId xmlns:a16="http://schemas.microsoft.com/office/drawing/2014/main" val="3294464162"/>
                    </a:ext>
                  </a:extLst>
                </a:gridCol>
                <a:gridCol w="329184">
                  <a:extLst>
                    <a:ext uri="{9D8B030D-6E8A-4147-A177-3AD203B41FA5}">
                      <a16:colId xmlns:a16="http://schemas.microsoft.com/office/drawing/2014/main" val="1674374273"/>
                    </a:ext>
                  </a:extLst>
                </a:gridCol>
                <a:gridCol w="329184">
                  <a:extLst>
                    <a:ext uri="{9D8B030D-6E8A-4147-A177-3AD203B41FA5}">
                      <a16:colId xmlns:a16="http://schemas.microsoft.com/office/drawing/2014/main" val="3750612139"/>
                    </a:ext>
                  </a:extLst>
                </a:gridCol>
                <a:gridCol w="329184">
                  <a:extLst>
                    <a:ext uri="{9D8B030D-6E8A-4147-A177-3AD203B41FA5}">
                      <a16:colId xmlns:a16="http://schemas.microsoft.com/office/drawing/2014/main" val="185348795"/>
                    </a:ext>
                  </a:extLst>
                </a:gridCol>
                <a:gridCol w="329184">
                  <a:extLst>
                    <a:ext uri="{9D8B030D-6E8A-4147-A177-3AD203B41FA5}">
                      <a16:colId xmlns:a16="http://schemas.microsoft.com/office/drawing/2014/main" val="61537199"/>
                    </a:ext>
                  </a:extLst>
                </a:gridCol>
                <a:gridCol w="329184">
                  <a:extLst>
                    <a:ext uri="{9D8B030D-6E8A-4147-A177-3AD203B41FA5}">
                      <a16:colId xmlns:a16="http://schemas.microsoft.com/office/drawing/2014/main" val="4291199195"/>
                    </a:ext>
                  </a:extLst>
                </a:gridCol>
                <a:gridCol w="329184">
                  <a:extLst>
                    <a:ext uri="{9D8B030D-6E8A-4147-A177-3AD203B41FA5}">
                      <a16:colId xmlns:a16="http://schemas.microsoft.com/office/drawing/2014/main" val="682827316"/>
                    </a:ext>
                  </a:extLst>
                </a:gridCol>
                <a:gridCol w="329184">
                  <a:extLst>
                    <a:ext uri="{9D8B030D-6E8A-4147-A177-3AD203B41FA5}">
                      <a16:colId xmlns:a16="http://schemas.microsoft.com/office/drawing/2014/main" val="2475982926"/>
                    </a:ext>
                  </a:extLst>
                </a:gridCol>
                <a:gridCol w="329184">
                  <a:extLst>
                    <a:ext uri="{9D8B030D-6E8A-4147-A177-3AD203B41FA5}">
                      <a16:colId xmlns:a16="http://schemas.microsoft.com/office/drawing/2014/main" val="1145772728"/>
                    </a:ext>
                  </a:extLst>
                </a:gridCol>
                <a:gridCol w="329184">
                  <a:extLst>
                    <a:ext uri="{9D8B030D-6E8A-4147-A177-3AD203B41FA5}">
                      <a16:colId xmlns:a16="http://schemas.microsoft.com/office/drawing/2014/main" val="3831730150"/>
                    </a:ext>
                  </a:extLst>
                </a:gridCol>
                <a:gridCol w="329184">
                  <a:extLst>
                    <a:ext uri="{9D8B030D-6E8A-4147-A177-3AD203B41FA5}">
                      <a16:colId xmlns:a16="http://schemas.microsoft.com/office/drawing/2014/main" val="2491873989"/>
                    </a:ext>
                  </a:extLst>
                </a:gridCol>
                <a:gridCol w="329184">
                  <a:extLst>
                    <a:ext uri="{9D8B030D-6E8A-4147-A177-3AD203B41FA5}">
                      <a16:colId xmlns:a16="http://schemas.microsoft.com/office/drawing/2014/main" val="1411614539"/>
                    </a:ext>
                  </a:extLst>
                </a:gridCol>
                <a:gridCol w="329184">
                  <a:extLst>
                    <a:ext uri="{9D8B030D-6E8A-4147-A177-3AD203B41FA5}">
                      <a16:colId xmlns:a16="http://schemas.microsoft.com/office/drawing/2014/main" val="4125825730"/>
                    </a:ext>
                  </a:extLst>
                </a:gridCol>
                <a:gridCol w="329184">
                  <a:extLst>
                    <a:ext uri="{9D8B030D-6E8A-4147-A177-3AD203B41FA5}">
                      <a16:colId xmlns:a16="http://schemas.microsoft.com/office/drawing/2014/main" val="3917050192"/>
                    </a:ext>
                  </a:extLst>
                </a:gridCol>
                <a:gridCol w="329184">
                  <a:extLst>
                    <a:ext uri="{9D8B030D-6E8A-4147-A177-3AD203B41FA5}">
                      <a16:colId xmlns:a16="http://schemas.microsoft.com/office/drawing/2014/main" val="159848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63743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Calibri"/>
                          <a:ea typeface="+mn-ea"/>
                          <a:cs typeface="+mn-cs"/>
                        </a:rPr>
                        <a:t>rsireteuno - 2023-04-15 19:28:12</a:t>
                      </a:r>
                      <a:r>
                        <a:rPr kumimoji="0" lang="it-IT" sz="1000" b="0" i="0" u="none" strike="noStrike" kern="1200" cap="none" spc="0" normalizeH="0" baseline="0" noProof="0">
                          <a:ln>
                            <a:noFill/>
                          </a:ln>
                          <a:solidFill>
                            <a:prstClr val="black"/>
                          </a:solidFill>
                          <a:effectLst/>
                          <a:uLnTx/>
                          <a:uFillTx/>
                          <a:latin typeface="Calibri"/>
                          <a:ea typeface="+mn-ea"/>
                          <a:cs typeface="+mn-cs"/>
                        </a:rPr>
                        <a:t>
 L’OSI omaggia i 90 anni di Radio Monteceneri con un’esibizione a sorpresa in Piazza della Riforma a Lugano. 
#OSI #LUGANO #RSI #90anni #RadioMonteceneri #reteuno #retedue #retetre 
@orchestradellasvizzeraitaliana @rsionline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98814172"/>
                  </a:ext>
                </a:extLst>
              </a:tr>
            </a:tbl>
          </a:graphicData>
        </a:graphic>
      </p:graphicFrame>
      <p:sp>
        <p:nvSpPr>
          <p:cNvPr id="4" name="Text Placeholder 3">
            <a:extLst>
              <a:ext uri="{FF2B5EF4-FFF2-40B4-BE49-F238E27FC236}">
                <a16:creationId xmlns:a16="http://schemas.microsoft.com/office/drawing/2014/main" id="{2FDABE17-D057-4AD3-A913-D3D94641487F}"/>
              </a:ext>
            </a:extLst>
          </p:cNvPr>
          <p:cNvSpPr>
            <a:spLocks noGrp="1"/>
          </p:cNvSpPr>
          <p:nvPr>
            <p:ph type="body" sz="quarter" idx="14"/>
          </p:nvPr>
        </p:nvSpPr>
        <p:spPr/>
        <p:txBody>
          <a:bodyPr/>
          <a:lstStyle/>
          <a:p>
            <a:r>
              <a:rPr lang="en-US"/>
              <a:t>01/04/2023 - 30/04/2023</a:t>
            </a:r>
          </a:p>
        </p:txBody>
      </p:sp>
    </p:spTree>
    <p:extLst>
      <p:ext uri="{BB962C8B-B14F-4D97-AF65-F5344CB8AC3E}">
        <p14:creationId xmlns:p14="http://schemas.microsoft.com/office/powerpoint/2010/main" val="4971133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1464</Words>
  <Application>Microsoft Office PowerPoint</Application>
  <PresentationFormat>On-screen Show (4:3)</PresentationFormat>
  <Paragraphs>333</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Posts Table | TUTTI I SOCIAL RSI - 1 of 9</vt:lpstr>
      <vt:lpstr>Instagram Posts Table | TUTTI I SOCIAL RSI - 2 of 9</vt:lpstr>
      <vt:lpstr>Instagram Posts Table | TUTTI I SOCIAL RSI - 3 of 9</vt:lpstr>
      <vt:lpstr>Instagram Posts Table | TUTTI I SOCIAL RSI - 4 of 9</vt:lpstr>
      <vt:lpstr>Instagram Posts Table | TUTTI I SOCIAL RSI - 5 of 9</vt:lpstr>
      <vt:lpstr>Instagram Posts Table | TUTTI I SOCIAL RSI - 6 of 9</vt:lpstr>
      <vt:lpstr>Instagram Posts Table | TUTTI I SOCIAL RSI - 7 of 9</vt:lpstr>
      <vt:lpstr>Instagram Posts Table | TUTTI I SOCIAL RSI - 8 of 9</vt:lpstr>
      <vt:lpstr>Instagram Posts Table | TUTTI I SOCIAL RSI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TUTTI I SOCIAL RSI - 1 of 9</dc:title>
  <dc:creator>Frederik Born</dc:creator>
  <cp:lastModifiedBy>Frederik Born</cp:lastModifiedBy>
  <cp:revision>1</cp:revision>
  <dcterms:created xsi:type="dcterms:W3CDTF">2023-05-04T16:00:58Z</dcterms:created>
  <dcterms:modified xsi:type="dcterms:W3CDTF">2023-05-04T16:02:24Z</dcterms:modified>
</cp:coreProperties>
</file>