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5A7FC-AFA0-4433-BE36-57D8748DE00F}"/>
              </a:ext>
            </a:extLst>
          </p:cNvPr>
          <p:cNvSpPr>
            <a:spLocks noGrp="1"/>
          </p:cNvSpPr>
          <p:nvPr>
            <p:ph type="title"/>
          </p:nvPr>
        </p:nvSpPr>
        <p:spPr/>
        <p:txBody>
          <a:bodyPr/>
          <a:lstStyle/>
          <a:p>
            <a:r>
              <a:rPr lang="en-US"/>
              <a:t>Facebook FB - Per Video - Own post Views 10s &amp; interactions | Rete Uno - 1 of 12</a:t>
            </a:r>
          </a:p>
        </p:txBody>
      </p:sp>
      <p:graphicFrame>
        <p:nvGraphicFramePr>
          <p:cNvPr id="5" name="Table Placeholder 4">
            <a:extLst>
              <a:ext uri="{FF2B5EF4-FFF2-40B4-BE49-F238E27FC236}">
                <a16:creationId xmlns:a16="http://schemas.microsoft.com/office/drawing/2014/main" id="{2C6CFE2A-DD77-4FAF-A28B-BEDE82F1000C}"/>
              </a:ext>
            </a:extLst>
          </p:cNvPr>
          <p:cNvGraphicFramePr>
            <a:graphicFrameLocks noGrp="1"/>
          </p:cNvGraphicFramePr>
          <p:nvPr>
            <p:ph type="tbl" sz="quarter" idx="13"/>
            <p:extLst>
              <p:ext uri="{D42A27DB-BD31-4B8C-83A1-F6EECF244321}">
                <p14:modId xmlns:p14="http://schemas.microsoft.com/office/powerpoint/2010/main" val="2776924505"/>
              </p:ext>
            </p:extLst>
          </p:nvPr>
        </p:nvGraphicFramePr>
        <p:xfrm>
          <a:off x="457200" y="1731963"/>
          <a:ext cx="8065008" cy="33832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0571109"/>
                    </a:ext>
                  </a:extLst>
                </a:gridCol>
                <a:gridCol w="658368">
                  <a:extLst>
                    <a:ext uri="{9D8B030D-6E8A-4147-A177-3AD203B41FA5}">
                      <a16:colId xmlns:a16="http://schemas.microsoft.com/office/drawing/2014/main" val="2009262756"/>
                    </a:ext>
                  </a:extLst>
                </a:gridCol>
                <a:gridCol w="658368">
                  <a:extLst>
                    <a:ext uri="{9D8B030D-6E8A-4147-A177-3AD203B41FA5}">
                      <a16:colId xmlns:a16="http://schemas.microsoft.com/office/drawing/2014/main" val="1320148074"/>
                    </a:ext>
                  </a:extLst>
                </a:gridCol>
                <a:gridCol w="658368">
                  <a:extLst>
                    <a:ext uri="{9D8B030D-6E8A-4147-A177-3AD203B41FA5}">
                      <a16:colId xmlns:a16="http://schemas.microsoft.com/office/drawing/2014/main" val="2295854472"/>
                    </a:ext>
                  </a:extLst>
                </a:gridCol>
                <a:gridCol w="658368">
                  <a:extLst>
                    <a:ext uri="{9D8B030D-6E8A-4147-A177-3AD203B41FA5}">
                      <a16:colId xmlns:a16="http://schemas.microsoft.com/office/drawing/2014/main" val="1337087455"/>
                    </a:ext>
                  </a:extLst>
                </a:gridCol>
                <a:gridCol w="658368">
                  <a:extLst>
                    <a:ext uri="{9D8B030D-6E8A-4147-A177-3AD203B41FA5}">
                      <a16:colId xmlns:a16="http://schemas.microsoft.com/office/drawing/2014/main" val="2459353486"/>
                    </a:ext>
                  </a:extLst>
                </a:gridCol>
                <a:gridCol w="658368">
                  <a:extLst>
                    <a:ext uri="{9D8B030D-6E8A-4147-A177-3AD203B41FA5}">
                      <a16:colId xmlns:a16="http://schemas.microsoft.com/office/drawing/2014/main" val="3430383461"/>
                    </a:ext>
                  </a:extLst>
                </a:gridCol>
                <a:gridCol w="1645920">
                  <a:extLst>
                    <a:ext uri="{9D8B030D-6E8A-4147-A177-3AD203B41FA5}">
                      <a16:colId xmlns:a16="http://schemas.microsoft.com/office/drawing/2014/main" val="359945206"/>
                    </a:ext>
                  </a:extLst>
                </a:gridCol>
                <a:gridCol w="822960">
                  <a:extLst>
                    <a:ext uri="{9D8B030D-6E8A-4147-A177-3AD203B41FA5}">
                      <a16:colId xmlns:a16="http://schemas.microsoft.com/office/drawing/2014/main" val="953947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129812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- 2020-08-14 10:18:56</a:t>
                      </a:r>
                      <a:r>
                        <a:rPr kumimoji="0" lang="it-IT" sz="1000" b="0" i="0" u="none" strike="noStrike" kern="1200" cap="none" spc="0" normalizeH="0" baseline="0" noProof="0">
                          <a:ln>
                            <a:noFill/>
                          </a:ln>
                          <a:solidFill>
                            <a:prstClr val="black"/>
                          </a:solidFill>
                          <a:effectLst/>
                          <a:uLnTx/>
                          <a:uFillTx/>
                          <a:latin typeface="+mn-lt"/>
                          <a:ea typeface="+mn-ea"/>
                          <a:cs typeface="+mn-cs"/>
                        </a:rPr>
                        <a:t>
 Il Risció di Rete Uno è arrivato a Campra! Il nostro Fabrizio Casati ha intervistato l'albergatore ticinese Fabio Anelli, con il quale ha parlato della delicata situazione delle strutture turistiche locali. Fabio ha raccontato un'esperienza positiva che infonde ottimismo in questo periodo difficile 👇
Questo pomeriggio Fabrizio e Julien Carton saranno in collegamento radiofonico alle 14:30 e alle 15:40!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17.24 %</a:t>
                      </a:r>
                    </a:p>
                  </a:txBody>
                  <a:tcPr/>
                </a:tc>
                <a:extLst>
                  <a:ext uri="{0D108BD9-81ED-4DB2-BD59-A6C34878D82A}">
                    <a16:rowId xmlns:a16="http://schemas.microsoft.com/office/drawing/2014/main" val="1862289445"/>
                  </a:ext>
                </a:extLst>
              </a:tr>
            </a:tbl>
          </a:graphicData>
        </a:graphic>
      </p:graphicFrame>
      <p:sp>
        <p:nvSpPr>
          <p:cNvPr id="4" name="Text Placeholder 3">
            <a:extLst>
              <a:ext uri="{FF2B5EF4-FFF2-40B4-BE49-F238E27FC236}">
                <a16:creationId xmlns:a16="http://schemas.microsoft.com/office/drawing/2014/main" id="{123BB82B-5F17-4459-B603-C5EE9A6A1FC9}"/>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385022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6538A-A502-4033-92F7-498AF2D82837}"/>
              </a:ext>
            </a:extLst>
          </p:cNvPr>
          <p:cNvSpPr>
            <a:spLocks noGrp="1"/>
          </p:cNvSpPr>
          <p:nvPr>
            <p:ph type="title"/>
          </p:nvPr>
        </p:nvSpPr>
        <p:spPr/>
        <p:txBody>
          <a:bodyPr/>
          <a:lstStyle/>
          <a:p>
            <a:r>
              <a:rPr lang="en-US"/>
              <a:t>Facebook FB - Per Video - Own post Views 10s &amp; interactions | Rete Uno - 2 of 12</a:t>
            </a:r>
          </a:p>
        </p:txBody>
      </p:sp>
      <p:graphicFrame>
        <p:nvGraphicFramePr>
          <p:cNvPr id="5" name="Table Placeholder 4">
            <a:extLst>
              <a:ext uri="{FF2B5EF4-FFF2-40B4-BE49-F238E27FC236}">
                <a16:creationId xmlns:a16="http://schemas.microsoft.com/office/drawing/2014/main" id="{7BA5602C-D521-4C3E-90E2-6C53746311C9}"/>
              </a:ext>
            </a:extLst>
          </p:cNvPr>
          <p:cNvGraphicFramePr>
            <a:graphicFrameLocks noGrp="1"/>
          </p:cNvGraphicFramePr>
          <p:nvPr>
            <p:ph type="tbl" sz="quarter" idx="13"/>
            <p:extLst>
              <p:ext uri="{D42A27DB-BD31-4B8C-83A1-F6EECF244321}">
                <p14:modId xmlns:p14="http://schemas.microsoft.com/office/powerpoint/2010/main" val="412634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17573494"/>
                    </a:ext>
                  </a:extLst>
                </a:gridCol>
                <a:gridCol w="658368">
                  <a:extLst>
                    <a:ext uri="{9D8B030D-6E8A-4147-A177-3AD203B41FA5}">
                      <a16:colId xmlns:a16="http://schemas.microsoft.com/office/drawing/2014/main" val="220323091"/>
                    </a:ext>
                  </a:extLst>
                </a:gridCol>
                <a:gridCol w="658368">
                  <a:extLst>
                    <a:ext uri="{9D8B030D-6E8A-4147-A177-3AD203B41FA5}">
                      <a16:colId xmlns:a16="http://schemas.microsoft.com/office/drawing/2014/main" val="3004917150"/>
                    </a:ext>
                  </a:extLst>
                </a:gridCol>
                <a:gridCol w="658368">
                  <a:extLst>
                    <a:ext uri="{9D8B030D-6E8A-4147-A177-3AD203B41FA5}">
                      <a16:colId xmlns:a16="http://schemas.microsoft.com/office/drawing/2014/main" val="3488343479"/>
                    </a:ext>
                  </a:extLst>
                </a:gridCol>
                <a:gridCol w="658368">
                  <a:extLst>
                    <a:ext uri="{9D8B030D-6E8A-4147-A177-3AD203B41FA5}">
                      <a16:colId xmlns:a16="http://schemas.microsoft.com/office/drawing/2014/main" val="1370157269"/>
                    </a:ext>
                  </a:extLst>
                </a:gridCol>
                <a:gridCol w="658368">
                  <a:extLst>
                    <a:ext uri="{9D8B030D-6E8A-4147-A177-3AD203B41FA5}">
                      <a16:colId xmlns:a16="http://schemas.microsoft.com/office/drawing/2014/main" val="2890019491"/>
                    </a:ext>
                  </a:extLst>
                </a:gridCol>
                <a:gridCol w="658368">
                  <a:extLst>
                    <a:ext uri="{9D8B030D-6E8A-4147-A177-3AD203B41FA5}">
                      <a16:colId xmlns:a16="http://schemas.microsoft.com/office/drawing/2014/main" val="2458701504"/>
                    </a:ext>
                  </a:extLst>
                </a:gridCol>
                <a:gridCol w="1645920">
                  <a:extLst>
                    <a:ext uri="{9D8B030D-6E8A-4147-A177-3AD203B41FA5}">
                      <a16:colId xmlns:a16="http://schemas.microsoft.com/office/drawing/2014/main" val="784430331"/>
                    </a:ext>
                  </a:extLst>
                </a:gridCol>
                <a:gridCol w="822960">
                  <a:extLst>
                    <a:ext uri="{9D8B030D-6E8A-4147-A177-3AD203B41FA5}">
                      <a16:colId xmlns:a16="http://schemas.microsoft.com/office/drawing/2014/main" val="292063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168759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- 2020-08-11 16:43:28</a:t>
                      </a:r>
                      <a:r>
                        <a:rPr kumimoji="0" lang="it-IT" sz="1000" b="0" i="0" u="none" strike="noStrike" kern="1200" cap="none" spc="0" normalizeH="0" baseline="0" noProof="0">
                          <a:ln>
                            <a:noFill/>
                          </a:ln>
                          <a:solidFill>
                            <a:prstClr val="black"/>
                          </a:solidFill>
                          <a:effectLst/>
                          <a:uLnTx/>
                          <a:uFillTx/>
                          <a:latin typeface="+mn-lt"/>
                          <a:ea typeface="+mn-ea"/>
                          <a:cs typeface="+mn-cs"/>
                        </a:rPr>
                        <a:t>
 In occasione di MusicaViva, il nostro Gian Luca Verga ha intervistato Marco Belcastro, un musicista poliedrico la cui musica prende ispirazione da quella di due giganti del '900, Fabrizio De André e Leonard Cohen 👇
Per rivedere il concerto 👉 https://bit.ly/3iuqAxL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3.16 %</a:t>
                      </a:r>
                    </a:p>
                  </a:txBody>
                  <a:tcPr/>
                </a:tc>
                <a:extLst>
                  <a:ext uri="{0D108BD9-81ED-4DB2-BD59-A6C34878D82A}">
                    <a16:rowId xmlns:a16="http://schemas.microsoft.com/office/drawing/2014/main" val="2317723391"/>
                  </a:ext>
                </a:extLst>
              </a:tr>
            </a:tbl>
          </a:graphicData>
        </a:graphic>
      </p:graphicFrame>
      <p:sp>
        <p:nvSpPr>
          <p:cNvPr id="4" name="Text Placeholder 3">
            <a:extLst>
              <a:ext uri="{FF2B5EF4-FFF2-40B4-BE49-F238E27FC236}">
                <a16:creationId xmlns:a16="http://schemas.microsoft.com/office/drawing/2014/main" id="{6A67F297-369E-4B89-97FA-F59E9725E6C2}"/>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2261161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FDE94-89EB-4193-B34D-3ECFE1765E90}"/>
              </a:ext>
            </a:extLst>
          </p:cNvPr>
          <p:cNvSpPr>
            <a:spLocks noGrp="1"/>
          </p:cNvSpPr>
          <p:nvPr>
            <p:ph type="title"/>
          </p:nvPr>
        </p:nvSpPr>
        <p:spPr/>
        <p:txBody>
          <a:bodyPr/>
          <a:lstStyle/>
          <a:p>
            <a:r>
              <a:rPr lang="en-US"/>
              <a:t>Facebook FB - Per Video - Own post Views 10s &amp; interactions | Rete Uno - 3 of 12</a:t>
            </a:r>
          </a:p>
        </p:txBody>
      </p:sp>
      <p:graphicFrame>
        <p:nvGraphicFramePr>
          <p:cNvPr id="5" name="Table Placeholder 4">
            <a:extLst>
              <a:ext uri="{FF2B5EF4-FFF2-40B4-BE49-F238E27FC236}">
                <a16:creationId xmlns:a16="http://schemas.microsoft.com/office/drawing/2014/main" id="{D9E05EB5-AEAD-441F-BFD8-E8B489E44DFC}"/>
              </a:ext>
            </a:extLst>
          </p:cNvPr>
          <p:cNvGraphicFramePr>
            <a:graphicFrameLocks noGrp="1"/>
          </p:cNvGraphicFramePr>
          <p:nvPr>
            <p:ph type="tbl" sz="quarter" idx="13"/>
            <p:extLst>
              <p:ext uri="{D42A27DB-BD31-4B8C-83A1-F6EECF244321}">
                <p14:modId xmlns:p14="http://schemas.microsoft.com/office/powerpoint/2010/main" val="368786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70243706"/>
                    </a:ext>
                  </a:extLst>
                </a:gridCol>
                <a:gridCol w="658368">
                  <a:extLst>
                    <a:ext uri="{9D8B030D-6E8A-4147-A177-3AD203B41FA5}">
                      <a16:colId xmlns:a16="http://schemas.microsoft.com/office/drawing/2014/main" val="2369794217"/>
                    </a:ext>
                  </a:extLst>
                </a:gridCol>
                <a:gridCol w="658368">
                  <a:extLst>
                    <a:ext uri="{9D8B030D-6E8A-4147-A177-3AD203B41FA5}">
                      <a16:colId xmlns:a16="http://schemas.microsoft.com/office/drawing/2014/main" val="3374224778"/>
                    </a:ext>
                  </a:extLst>
                </a:gridCol>
                <a:gridCol w="658368">
                  <a:extLst>
                    <a:ext uri="{9D8B030D-6E8A-4147-A177-3AD203B41FA5}">
                      <a16:colId xmlns:a16="http://schemas.microsoft.com/office/drawing/2014/main" val="1613148557"/>
                    </a:ext>
                  </a:extLst>
                </a:gridCol>
                <a:gridCol w="658368">
                  <a:extLst>
                    <a:ext uri="{9D8B030D-6E8A-4147-A177-3AD203B41FA5}">
                      <a16:colId xmlns:a16="http://schemas.microsoft.com/office/drawing/2014/main" val="1441831745"/>
                    </a:ext>
                  </a:extLst>
                </a:gridCol>
                <a:gridCol w="658368">
                  <a:extLst>
                    <a:ext uri="{9D8B030D-6E8A-4147-A177-3AD203B41FA5}">
                      <a16:colId xmlns:a16="http://schemas.microsoft.com/office/drawing/2014/main" val="1713563168"/>
                    </a:ext>
                  </a:extLst>
                </a:gridCol>
                <a:gridCol w="658368">
                  <a:extLst>
                    <a:ext uri="{9D8B030D-6E8A-4147-A177-3AD203B41FA5}">
                      <a16:colId xmlns:a16="http://schemas.microsoft.com/office/drawing/2014/main" val="635421502"/>
                    </a:ext>
                  </a:extLst>
                </a:gridCol>
                <a:gridCol w="1645920">
                  <a:extLst>
                    <a:ext uri="{9D8B030D-6E8A-4147-A177-3AD203B41FA5}">
                      <a16:colId xmlns:a16="http://schemas.microsoft.com/office/drawing/2014/main" val="3271469536"/>
                    </a:ext>
                  </a:extLst>
                </a:gridCol>
                <a:gridCol w="822960">
                  <a:extLst>
                    <a:ext uri="{9D8B030D-6E8A-4147-A177-3AD203B41FA5}">
                      <a16:colId xmlns:a16="http://schemas.microsoft.com/office/drawing/2014/main" val="225819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311831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- 2020-08-07 11:35:11</a:t>
                      </a:r>
                      <a:r>
                        <a:rPr kumimoji="0" lang="it-IT" sz="1000" b="0" i="0" u="none" strike="noStrike" kern="1200" cap="none" spc="0" normalizeH="0" baseline="0" noProof="0">
                          <a:ln>
                            <a:noFill/>
                          </a:ln>
                          <a:solidFill>
                            <a:prstClr val="black"/>
                          </a:solidFill>
                          <a:effectLst/>
                          <a:uLnTx/>
                          <a:uFillTx/>
                          <a:latin typeface="+mn-lt"/>
                          <a:ea typeface="+mn-ea"/>
                          <a:cs typeface="+mn-cs"/>
                        </a:rPr>
                        <a:t>
 Il Risció di Rete Uno è arrivato a Palagnedra! Che spettacolo! Viviamo in un posto magnifico... alla scoperta delle CENTOVALLI! 
Domenica sera alle 22.30 su RSI LA2 non perdetevi il road movie de “Il Risció del Vigneron “ il docuFilm che racconta l’impresa di Fabrizio Casati e Julien Carton partiti da Lugano e arrivati a Vevey per la prima dello spettacolo di Daniele Finzi Pasca e la sua Compagnia Finzi Pasca... imperdibile! 🔥🙌 
Regia di Anna Spacio 
Pascal Nydegger 
A tra poco, in diretta con Marco Trovesi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a:t>
                      </a:r>
                    </a:p>
                  </a:txBody>
                  <a:tcPr/>
                </a:tc>
                <a:extLst>
                  <a:ext uri="{0D108BD9-81ED-4DB2-BD59-A6C34878D82A}">
                    <a16:rowId xmlns:a16="http://schemas.microsoft.com/office/drawing/2014/main" val="4293882796"/>
                  </a:ext>
                </a:extLst>
              </a:tr>
            </a:tbl>
          </a:graphicData>
        </a:graphic>
      </p:graphicFrame>
      <p:sp>
        <p:nvSpPr>
          <p:cNvPr id="4" name="Text Placeholder 3">
            <a:extLst>
              <a:ext uri="{FF2B5EF4-FFF2-40B4-BE49-F238E27FC236}">
                <a16:creationId xmlns:a16="http://schemas.microsoft.com/office/drawing/2014/main" id="{613C5BF0-5A87-4C93-83C5-A1F72C99180E}"/>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400395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FF67-08B1-4772-BB59-A4C6A2C10453}"/>
              </a:ext>
            </a:extLst>
          </p:cNvPr>
          <p:cNvSpPr>
            <a:spLocks noGrp="1"/>
          </p:cNvSpPr>
          <p:nvPr>
            <p:ph type="title"/>
          </p:nvPr>
        </p:nvSpPr>
        <p:spPr/>
        <p:txBody>
          <a:bodyPr/>
          <a:lstStyle/>
          <a:p>
            <a:r>
              <a:rPr lang="en-US"/>
              <a:t>Facebook FB - Per Video - Own post Views 10s &amp; interactions | Rete Uno - 4 of 12</a:t>
            </a:r>
          </a:p>
        </p:txBody>
      </p:sp>
      <p:graphicFrame>
        <p:nvGraphicFramePr>
          <p:cNvPr id="5" name="Table Placeholder 4">
            <a:extLst>
              <a:ext uri="{FF2B5EF4-FFF2-40B4-BE49-F238E27FC236}">
                <a16:creationId xmlns:a16="http://schemas.microsoft.com/office/drawing/2014/main" id="{CE6BD200-5E23-4182-BE7A-887FBDD0ABD6}"/>
              </a:ext>
            </a:extLst>
          </p:cNvPr>
          <p:cNvGraphicFramePr>
            <a:graphicFrameLocks noGrp="1"/>
          </p:cNvGraphicFramePr>
          <p:nvPr>
            <p:ph type="tbl" sz="quarter" idx="13"/>
            <p:extLst>
              <p:ext uri="{D42A27DB-BD31-4B8C-83A1-F6EECF244321}">
                <p14:modId xmlns:p14="http://schemas.microsoft.com/office/powerpoint/2010/main" val="1380526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31956753"/>
                    </a:ext>
                  </a:extLst>
                </a:gridCol>
                <a:gridCol w="658368">
                  <a:extLst>
                    <a:ext uri="{9D8B030D-6E8A-4147-A177-3AD203B41FA5}">
                      <a16:colId xmlns:a16="http://schemas.microsoft.com/office/drawing/2014/main" val="1946202347"/>
                    </a:ext>
                  </a:extLst>
                </a:gridCol>
                <a:gridCol w="658368">
                  <a:extLst>
                    <a:ext uri="{9D8B030D-6E8A-4147-A177-3AD203B41FA5}">
                      <a16:colId xmlns:a16="http://schemas.microsoft.com/office/drawing/2014/main" val="1514378793"/>
                    </a:ext>
                  </a:extLst>
                </a:gridCol>
                <a:gridCol w="658368">
                  <a:extLst>
                    <a:ext uri="{9D8B030D-6E8A-4147-A177-3AD203B41FA5}">
                      <a16:colId xmlns:a16="http://schemas.microsoft.com/office/drawing/2014/main" val="4162487743"/>
                    </a:ext>
                  </a:extLst>
                </a:gridCol>
                <a:gridCol w="658368">
                  <a:extLst>
                    <a:ext uri="{9D8B030D-6E8A-4147-A177-3AD203B41FA5}">
                      <a16:colId xmlns:a16="http://schemas.microsoft.com/office/drawing/2014/main" val="3088442651"/>
                    </a:ext>
                  </a:extLst>
                </a:gridCol>
                <a:gridCol w="658368">
                  <a:extLst>
                    <a:ext uri="{9D8B030D-6E8A-4147-A177-3AD203B41FA5}">
                      <a16:colId xmlns:a16="http://schemas.microsoft.com/office/drawing/2014/main" val="1186136792"/>
                    </a:ext>
                  </a:extLst>
                </a:gridCol>
                <a:gridCol w="658368">
                  <a:extLst>
                    <a:ext uri="{9D8B030D-6E8A-4147-A177-3AD203B41FA5}">
                      <a16:colId xmlns:a16="http://schemas.microsoft.com/office/drawing/2014/main" val="1652732829"/>
                    </a:ext>
                  </a:extLst>
                </a:gridCol>
                <a:gridCol w="1645920">
                  <a:extLst>
                    <a:ext uri="{9D8B030D-6E8A-4147-A177-3AD203B41FA5}">
                      <a16:colId xmlns:a16="http://schemas.microsoft.com/office/drawing/2014/main" val="2967730212"/>
                    </a:ext>
                  </a:extLst>
                </a:gridCol>
                <a:gridCol w="822960">
                  <a:extLst>
                    <a:ext uri="{9D8B030D-6E8A-4147-A177-3AD203B41FA5}">
                      <a16:colId xmlns:a16="http://schemas.microsoft.com/office/drawing/2014/main" val="394075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380806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- 2020-08-07 08:39:23</a:t>
                      </a:r>
                      <a:r>
                        <a:rPr kumimoji="0" lang="it-IT" sz="1000" b="0" i="0" u="none" strike="noStrike" kern="1200" cap="none" spc="0" normalizeH="0" baseline="0" noProof="0">
                          <a:ln>
                            <a:noFill/>
                          </a:ln>
                          <a:solidFill>
                            <a:prstClr val="black"/>
                          </a:solidFill>
                          <a:effectLst/>
                          <a:uLnTx/>
                          <a:uFillTx/>
                          <a:latin typeface="+mn-lt"/>
                          <a:ea typeface="+mn-ea"/>
                          <a:cs typeface="+mn-cs"/>
                        </a:rPr>
                        <a:t>
 Torna il Risció di Rete Uno ☝️ 
Il primo di quattro appuntamenti in diretta dal nostre Valli. Si parte da Locarno per salire tutte le #centovalli. Un modo per scoprire e riscoprire il nostro territorio in modalità sostenibile e lenta. Seguiteci! Ferrovia Vigezzina-Centovalli #centovallina #intragna Fabrizio Casati e Julien Carton vi accompagnano per tutto il giorno!
Pascal Nydegger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extLst>
                  <a:ext uri="{0D108BD9-81ED-4DB2-BD59-A6C34878D82A}">
                    <a16:rowId xmlns:a16="http://schemas.microsoft.com/office/drawing/2014/main" val="1548773042"/>
                  </a:ext>
                </a:extLst>
              </a:tr>
            </a:tbl>
          </a:graphicData>
        </a:graphic>
      </p:graphicFrame>
      <p:sp>
        <p:nvSpPr>
          <p:cNvPr id="4" name="Text Placeholder 3">
            <a:extLst>
              <a:ext uri="{FF2B5EF4-FFF2-40B4-BE49-F238E27FC236}">
                <a16:creationId xmlns:a16="http://schemas.microsoft.com/office/drawing/2014/main" id="{E78F6E58-FDC4-4139-BDF8-B279F0A2A913}"/>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339104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EDB72-6A1B-4F74-A925-4051618C67AB}"/>
              </a:ext>
            </a:extLst>
          </p:cNvPr>
          <p:cNvSpPr>
            <a:spLocks noGrp="1"/>
          </p:cNvSpPr>
          <p:nvPr>
            <p:ph type="title"/>
          </p:nvPr>
        </p:nvSpPr>
        <p:spPr/>
        <p:txBody>
          <a:bodyPr/>
          <a:lstStyle/>
          <a:p>
            <a:r>
              <a:rPr lang="en-US"/>
              <a:t>Facebook FB - Per Video - Own post Views 10s &amp; interactions | Rete Uno - 5 of 12</a:t>
            </a:r>
          </a:p>
        </p:txBody>
      </p:sp>
      <p:graphicFrame>
        <p:nvGraphicFramePr>
          <p:cNvPr id="5" name="Table Placeholder 4">
            <a:extLst>
              <a:ext uri="{FF2B5EF4-FFF2-40B4-BE49-F238E27FC236}">
                <a16:creationId xmlns:a16="http://schemas.microsoft.com/office/drawing/2014/main" id="{3B82D991-EC72-4DFF-ABEC-0052988325AE}"/>
              </a:ext>
            </a:extLst>
          </p:cNvPr>
          <p:cNvGraphicFramePr>
            <a:graphicFrameLocks noGrp="1"/>
          </p:cNvGraphicFramePr>
          <p:nvPr>
            <p:ph type="tbl" sz="quarter" idx="13"/>
            <p:extLst>
              <p:ext uri="{D42A27DB-BD31-4B8C-83A1-F6EECF244321}">
                <p14:modId xmlns:p14="http://schemas.microsoft.com/office/powerpoint/2010/main" val="65661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21638449"/>
                    </a:ext>
                  </a:extLst>
                </a:gridCol>
                <a:gridCol w="658368">
                  <a:extLst>
                    <a:ext uri="{9D8B030D-6E8A-4147-A177-3AD203B41FA5}">
                      <a16:colId xmlns:a16="http://schemas.microsoft.com/office/drawing/2014/main" val="3647773505"/>
                    </a:ext>
                  </a:extLst>
                </a:gridCol>
                <a:gridCol w="658368">
                  <a:extLst>
                    <a:ext uri="{9D8B030D-6E8A-4147-A177-3AD203B41FA5}">
                      <a16:colId xmlns:a16="http://schemas.microsoft.com/office/drawing/2014/main" val="3237687215"/>
                    </a:ext>
                  </a:extLst>
                </a:gridCol>
                <a:gridCol w="658368">
                  <a:extLst>
                    <a:ext uri="{9D8B030D-6E8A-4147-A177-3AD203B41FA5}">
                      <a16:colId xmlns:a16="http://schemas.microsoft.com/office/drawing/2014/main" val="2700686901"/>
                    </a:ext>
                  </a:extLst>
                </a:gridCol>
                <a:gridCol w="658368">
                  <a:extLst>
                    <a:ext uri="{9D8B030D-6E8A-4147-A177-3AD203B41FA5}">
                      <a16:colId xmlns:a16="http://schemas.microsoft.com/office/drawing/2014/main" val="2523007073"/>
                    </a:ext>
                  </a:extLst>
                </a:gridCol>
                <a:gridCol w="658368">
                  <a:extLst>
                    <a:ext uri="{9D8B030D-6E8A-4147-A177-3AD203B41FA5}">
                      <a16:colId xmlns:a16="http://schemas.microsoft.com/office/drawing/2014/main" val="3050421846"/>
                    </a:ext>
                  </a:extLst>
                </a:gridCol>
                <a:gridCol w="658368">
                  <a:extLst>
                    <a:ext uri="{9D8B030D-6E8A-4147-A177-3AD203B41FA5}">
                      <a16:colId xmlns:a16="http://schemas.microsoft.com/office/drawing/2014/main" val="2706015820"/>
                    </a:ext>
                  </a:extLst>
                </a:gridCol>
                <a:gridCol w="1645920">
                  <a:extLst>
                    <a:ext uri="{9D8B030D-6E8A-4147-A177-3AD203B41FA5}">
                      <a16:colId xmlns:a16="http://schemas.microsoft.com/office/drawing/2014/main" val="2550446220"/>
                    </a:ext>
                  </a:extLst>
                </a:gridCol>
                <a:gridCol w="822960">
                  <a:extLst>
                    <a:ext uri="{9D8B030D-6E8A-4147-A177-3AD203B41FA5}">
                      <a16:colId xmlns:a16="http://schemas.microsoft.com/office/drawing/2014/main" val="313159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166193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- 2020-08-04 18:08:01</a:t>
                      </a:r>
                      <a:r>
                        <a:rPr kumimoji="0" lang="it-IT" sz="1000" b="0" i="0" u="none" strike="noStrike" kern="1200" cap="none" spc="0" normalizeH="0" baseline="0" noProof="0">
                          <a:ln>
                            <a:noFill/>
                          </a:ln>
                          <a:solidFill>
                            <a:prstClr val="black"/>
                          </a:solidFill>
                          <a:effectLst/>
                          <a:uLnTx/>
                          <a:uFillTx/>
                          <a:latin typeface="+mn-lt"/>
                          <a:ea typeface="+mn-ea"/>
                          <a:cs typeface="+mn-cs"/>
                        </a:rPr>
                        <a:t>
 Alice Pedrazzini, Stephan Chiesa e un affiatato gruppo di escursionisti sono da qualche giorno "In Cammino sul crinale", impegnati a percorrere, documentare, raccontare e vivere la Via Alta Vallemaggia. Questa settimana sono ospiti ogni mattina a "2 in condotta", in collegamento satellitare coi nostri Danny e 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15.09 %</a:t>
                      </a:r>
                    </a:p>
                  </a:txBody>
                  <a:tcPr/>
                </a:tc>
                <a:extLst>
                  <a:ext uri="{0D108BD9-81ED-4DB2-BD59-A6C34878D82A}">
                    <a16:rowId xmlns:a16="http://schemas.microsoft.com/office/drawing/2014/main" val="1128770139"/>
                  </a:ext>
                </a:extLst>
              </a:tr>
            </a:tbl>
          </a:graphicData>
        </a:graphic>
      </p:graphicFrame>
      <p:sp>
        <p:nvSpPr>
          <p:cNvPr id="4" name="Text Placeholder 3">
            <a:extLst>
              <a:ext uri="{FF2B5EF4-FFF2-40B4-BE49-F238E27FC236}">
                <a16:creationId xmlns:a16="http://schemas.microsoft.com/office/drawing/2014/main" id="{6B8770B1-C26C-4E3B-9E17-8EAEF8FF877C}"/>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374973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B4BD9-C455-4D12-821A-A41C5A77BE2D}"/>
              </a:ext>
            </a:extLst>
          </p:cNvPr>
          <p:cNvSpPr>
            <a:spLocks noGrp="1"/>
          </p:cNvSpPr>
          <p:nvPr>
            <p:ph type="title"/>
          </p:nvPr>
        </p:nvSpPr>
        <p:spPr/>
        <p:txBody>
          <a:bodyPr/>
          <a:lstStyle/>
          <a:p>
            <a:r>
              <a:rPr lang="en-US"/>
              <a:t>Facebook FB - Per Video - Own post Views 10s &amp; interactions | Rete Uno - 6 of 12</a:t>
            </a:r>
          </a:p>
        </p:txBody>
      </p:sp>
      <p:graphicFrame>
        <p:nvGraphicFramePr>
          <p:cNvPr id="5" name="Table Placeholder 4">
            <a:extLst>
              <a:ext uri="{FF2B5EF4-FFF2-40B4-BE49-F238E27FC236}">
                <a16:creationId xmlns:a16="http://schemas.microsoft.com/office/drawing/2014/main" id="{B4ADF406-FB21-443A-9654-B704C749F08D}"/>
              </a:ext>
            </a:extLst>
          </p:cNvPr>
          <p:cNvGraphicFramePr>
            <a:graphicFrameLocks noGrp="1"/>
          </p:cNvGraphicFramePr>
          <p:nvPr>
            <p:ph type="tbl" sz="quarter" idx="13"/>
            <p:extLst>
              <p:ext uri="{D42A27DB-BD31-4B8C-83A1-F6EECF244321}">
                <p14:modId xmlns:p14="http://schemas.microsoft.com/office/powerpoint/2010/main" val="7968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73621355"/>
                    </a:ext>
                  </a:extLst>
                </a:gridCol>
                <a:gridCol w="658368">
                  <a:extLst>
                    <a:ext uri="{9D8B030D-6E8A-4147-A177-3AD203B41FA5}">
                      <a16:colId xmlns:a16="http://schemas.microsoft.com/office/drawing/2014/main" val="855024591"/>
                    </a:ext>
                  </a:extLst>
                </a:gridCol>
                <a:gridCol w="658368">
                  <a:extLst>
                    <a:ext uri="{9D8B030D-6E8A-4147-A177-3AD203B41FA5}">
                      <a16:colId xmlns:a16="http://schemas.microsoft.com/office/drawing/2014/main" val="404214299"/>
                    </a:ext>
                  </a:extLst>
                </a:gridCol>
                <a:gridCol w="658368">
                  <a:extLst>
                    <a:ext uri="{9D8B030D-6E8A-4147-A177-3AD203B41FA5}">
                      <a16:colId xmlns:a16="http://schemas.microsoft.com/office/drawing/2014/main" val="770934489"/>
                    </a:ext>
                  </a:extLst>
                </a:gridCol>
                <a:gridCol w="658368">
                  <a:extLst>
                    <a:ext uri="{9D8B030D-6E8A-4147-A177-3AD203B41FA5}">
                      <a16:colId xmlns:a16="http://schemas.microsoft.com/office/drawing/2014/main" val="3535955984"/>
                    </a:ext>
                  </a:extLst>
                </a:gridCol>
                <a:gridCol w="658368">
                  <a:extLst>
                    <a:ext uri="{9D8B030D-6E8A-4147-A177-3AD203B41FA5}">
                      <a16:colId xmlns:a16="http://schemas.microsoft.com/office/drawing/2014/main" val="286800550"/>
                    </a:ext>
                  </a:extLst>
                </a:gridCol>
                <a:gridCol w="658368">
                  <a:extLst>
                    <a:ext uri="{9D8B030D-6E8A-4147-A177-3AD203B41FA5}">
                      <a16:colId xmlns:a16="http://schemas.microsoft.com/office/drawing/2014/main" val="4071141269"/>
                    </a:ext>
                  </a:extLst>
                </a:gridCol>
                <a:gridCol w="1645920">
                  <a:extLst>
                    <a:ext uri="{9D8B030D-6E8A-4147-A177-3AD203B41FA5}">
                      <a16:colId xmlns:a16="http://schemas.microsoft.com/office/drawing/2014/main" val="4085756965"/>
                    </a:ext>
                  </a:extLst>
                </a:gridCol>
                <a:gridCol w="822960">
                  <a:extLst>
                    <a:ext uri="{9D8B030D-6E8A-4147-A177-3AD203B41FA5}">
                      <a16:colId xmlns:a16="http://schemas.microsoft.com/office/drawing/2014/main" val="217434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174805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- 2020-08-03 16:15:01</a:t>
                      </a:r>
                      <a:r>
                        <a:rPr kumimoji="0" lang="it-IT" sz="1000" b="0" i="0" u="none" strike="noStrike" kern="1200" cap="none" spc="0" normalizeH="0" baseline="0" noProof="0">
                          <a:ln>
                            <a:noFill/>
                          </a:ln>
                          <a:solidFill>
                            <a:prstClr val="black"/>
                          </a:solidFill>
                          <a:effectLst/>
                          <a:uLnTx/>
                          <a:uFillTx/>
                          <a:latin typeface="+mn-lt"/>
                          <a:ea typeface="+mn-ea"/>
                          <a:cs typeface="+mn-cs"/>
                        </a:rPr>
                        <a:t>
 È una delle canzoni più famose di Fabrizio De André, con la sua melodia inconfondibile e il suo ritmo irresistibile. Si tratta di "Don Raffaè"!
Cristiano De André ce l'ha riproposta live nei nostri studi.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3.80 %</a:t>
                      </a:r>
                    </a:p>
                  </a:txBody>
                  <a:tcPr/>
                </a:tc>
                <a:extLst>
                  <a:ext uri="{0D108BD9-81ED-4DB2-BD59-A6C34878D82A}">
                    <a16:rowId xmlns:a16="http://schemas.microsoft.com/office/drawing/2014/main" val="3948176037"/>
                  </a:ext>
                </a:extLst>
              </a:tr>
            </a:tbl>
          </a:graphicData>
        </a:graphic>
      </p:graphicFrame>
      <p:sp>
        <p:nvSpPr>
          <p:cNvPr id="4" name="Text Placeholder 3">
            <a:extLst>
              <a:ext uri="{FF2B5EF4-FFF2-40B4-BE49-F238E27FC236}">
                <a16:creationId xmlns:a16="http://schemas.microsoft.com/office/drawing/2014/main" id="{C729DFCA-6F12-4843-B077-838E52D4F077}"/>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1132505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9E745-AB1B-4D70-A89E-A0A438279CCA}"/>
              </a:ext>
            </a:extLst>
          </p:cNvPr>
          <p:cNvSpPr>
            <a:spLocks noGrp="1"/>
          </p:cNvSpPr>
          <p:nvPr>
            <p:ph type="title"/>
          </p:nvPr>
        </p:nvSpPr>
        <p:spPr/>
        <p:txBody>
          <a:bodyPr/>
          <a:lstStyle/>
          <a:p>
            <a:r>
              <a:rPr lang="en-US"/>
              <a:t>Facebook FB - Per Video - Own post Views 10s &amp; interactions | Rete Uno - 7 of 12</a:t>
            </a:r>
          </a:p>
        </p:txBody>
      </p:sp>
      <p:graphicFrame>
        <p:nvGraphicFramePr>
          <p:cNvPr id="5" name="Table Placeholder 4">
            <a:extLst>
              <a:ext uri="{FF2B5EF4-FFF2-40B4-BE49-F238E27FC236}">
                <a16:creationId xmlns:a16="http://schemas.microsoft.com/office/drawing/2014/main" id="{0033C761-752B-443B-8B83-BC89F5B5150D}"/>
              </a:ext>
            </a:extLst>
          </p:cNvPr>
          <p:cNvGraphicFramePr>
            <a:graphicFrameLocks noGrp="1"/>
          </p:cNvGraphicFramePr>
          <p:nvPr>
            <p:ph type="tbl" sz="quarter" idx="13"/>
            <p:extLst>
              <p:ext uri="{D42A27DB-BD31-4B8C-83A1-F6EECF244321}">
                <p14:modId xmlns:p14="http://schemas.microsoft.com/office/powerpoint/2010/main" val="365139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865633"/>
                    </a:ext>
                  </a:extLst>
                </a:gridCol>
                <a:gridCol w="658368">
                  <a:extLst>
                    <a:ext uri="{9D8B030D-6E8A-4147-A177-3AD203B41FA5}">
                      <a16:colId xmlns:a16="http://schemas.microsoft.com/office/drawing/2014/main" val="1552794210"/>
                    </a:ext>
                  </a:extLst>
                </a:gridCol>
                <a:gridCol w="658368">
                  <a:extLst>
                    <a:ext uri="{9D8B030D-6E8A-4147-A177-3AD203B41FA5}">
                      <a16:colId xmlns:a16="http://schemas.microsoft.com/office/drawing/2014/main" val="2213924724"/>
                    </a:ext>
                  </a:extLst>
                </a:gridCol>
                <a:gridCol w="658368">
                  <a:extLst>
                    <a:ext uri="{9D8B030D-6E8A-4147-A177-3AD203B41FA5}">
                      <a16:colId xmlns:a16="http://schemas.microsoft.com/office/drawing/2014/main" val="2794891590"/>
                    </a:ext>
                  </a:extLst>
                </a:gridCol>
                <a:gridCol w="658368">
                  <a:extLst>
                    <a:ext uri="{9D8B030D-6E8A-4147-A177-3AD203B41FA5}">
                      <a16:colId xmlns:a16="http://schemas.microsoft.com/office/drawing/2014/main" val="2646820252"/>
                    </a:ext>
                  </a:extLst>
                </a:gridCol>
                <a:gridCol w="658368">
                  <a:extLst>
                    <a:ext uri="{9D8B030D-6E8A-4147-A177-3AD203B41FA5}">
                      <a16:colId xmlns:a16="http://schemas.microsoft.com/office/drawing/2014/main" val="3306539769"/>
                    </a:ext>
                  </a:extLst>
                </a:gridCol>
                <a:gridCol w="658368">
                  <a:extLst>
                    <a:ext uri="{9D8B030D-6E8A-4147-A177-3AD203B41FA5}">
                      <a16:colId xmlns:a16="http://schemas.microsoft.com/office/drawing/2014/main" val="2787394267"/>
                    </a:ext>
                  </a:extLst>
                </a:gridCol>
                <a:gridCol w="1645920">
                  <a:extLst>
                    <a:ext uri="{9D8B030D-6E8A-4147-A177-3AD203B41FA5}">
                      <a16:colId xmlns:a16="http://schemas.microsoft.com/office/drawing/2014/main" val="3877053888"/>
                    </a:ext>
                  </a:extLst>
                </a:gridCol>
                <a:gridCol w="822960">
                  <a:extLst>
                    <a:ext uri="{9D8B030D-6E8A-4147-A177-3AD203B41FA5}">
                      <a16:colId xmlns:a16="http://schemas.microsoft.com/office/drawing/2014/main" val="186837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320059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- 2020-07-25 16:00:12</a:t>
                      </a:r>
                      <a:r>
                        <a:rPr kumimoji="0" lang="it-IT" sz="1000" b="0" i="0" u="none" strike="noStrike" kern="1200" cap="none" spc="0" normalizeH="0" baseline="0" noProof="0">
                          <a:ln>
                            <a:noFill/>
                          </a:ln>
                          <a:solidFill>
                            <a:prstClr val="black"/>
                          </a:solidFill>
                          <a:effectLst/>
                          <a:uLnTx/>
                          <a:uFillTx/>
                          <a:latin typeface="+mn-lt"/>
                          <a:ea typeface="+mn-ea"/>
                          <a:cs typeface="+mn-cs"/>
                        </a:rPr>
                        <a:t>
 Amici, vi proponiamo un brano interpretato da Paola Turci nei nostri studi e che tratta un tema tanto importante quanto di attualità, ossia l'accettazione di sé.
"Fatti bella per te" è un vero e proprio invito a tutte le donne a liberarsi dai pregiudizi, a non vergognarsi per il proprio aspetto e a mostrarsi per come sono dentro, senza nascondere le cicatrici e le debolezze in un mondo di finzione e apparenza.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3.32 %</a:t>
                      </a:r>
                    </a:p>
                  </a:txBody>
                  <a:tcPr/>
                </a:tc>
                <a:extLst>
                  <a:ext uri="{0D108BD9-81ED-4DB2-BD59-A6C34878D82A}">
                    <a16:rowId xmlns:a16="http://schemas.microsoft.com/office/drawing/2014/main" val="932376729"/>
                  </a:ext>
                </a:extLst>
              </a:tr>
            </a:tbl>
          </a:graphicData>
        </a:graphic>
      </p:graphicFrame>
      <p:sp>
        <p:nvSpPr>
          <p:cNvPr id="4" name="Text Placeholder 3">
            <a:extLst>
              <a:ext uri="{FF2B5EF4-FFF2-40B4-BE49-F238E27FC236}">
                <a16:creationId xmlns:a16="http://schemas.microsoft.com/office/drawing/2014/main" id="{E6466F10-1343-49E1-9A78-2C40D76D822D}"/>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1227304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6AC3-DAFA-44A4-8B4F-AF0A857C20D3}"/>
              </a:ext>
            </a:extLst>
          </p:cNvPr>
          <p:cNvSpPr>
            <a:spLocks noGrp="1"/>
          </p:cNvSpPr>
          <p:nvPr>
            <p:ph type="title"/>
          </p:nvPr>
        </p:nvSpPr>
        <p:spPr/>
        <p:txBody>
          <a:bodyPr/>
          <a:lstStyle/>
          <a:p>
            <a:r>
              <a:rPr lang="en-US"/>
              <a:t>Facebook FB - Per Video - Own post Views 10s &amp; interactions | Rete Uno - 8 of 12</a:t>
            </a:r>
          </a:p>
        </p:txBody>
      </p:sp>
      <p:graphicFrame>
        <p:nvGraphicFramePr>
          <p:cNvPr id="5" name="Table Placeholder 4">
            <a:extLst>
              <a:ext uri="{FF2B5EF4-FFF2-40B4-BE49-F238E27FC236}">
                <a16:creationId xmlns:a16="http://schemas.microsoft.com/office/drawing/2014/main" id="{33AA22C9-ADEB-44BF-A65C-3253EA123A80}"/>
              </a:ext>
            </a:extLst>
          </p:cNvPr>
          <p:cNvGraphicFramePr>
            <a:graphicFrameLocks noGrp="1"/>
          </p:cNvGraphicFramePr>
          <p:nvPr>
            <p:ph type="tbl" sz="quarter" idx="13"/>
            <p:extLst>
              <p:ext uri="{D42A27DB-BD31-4B8C-83A1-F6EECF244321}">
                <p14:modId xmlns:p14="http://schemas.microsoft.com/office/powerpoint/2010/main" val="389707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96093058"/>
                    </a:ext>
                  </a:extLst>
                </a:gridCol>
                <a:gridCol w="658368">
                  <a:extLst>
                    <a:ext uri="{9D8B030D-6E8A-4147-A177-3AD203B41FA5}">
                      <a16:colId xmlns:a16="http://schemas.microsoft.com/office/drawing/2014/main" val="1835007542"/>
                    </a:ext>
                  </a:extLst>
                </a:gridCol>
                <a:gridCol w="658368">
                  <a:extLst>
                    <a:ext uri="{9D8B030D-6E8A-4147-A177-3AD203B41FA5}">
                      <a16:colId xmlns:a16="http://schemas.microsoft.com/office/drawing/2014/main" val="2243438258"/>
                    </a:ext>
                  </a:extLst>
                </a:gridCol>
                <a:gridCol w="658368">
                  <a:extLst>
                    <a:ext uri="{9D8B030D-6E8A-4147-A177-3AD203B41FA5}">
                      <a16:colId xmlns:a16="http://schemas.microsoft.com/office/drawing/2014/main" val="2759793475"/>
                    </a:ext>
                  </a:extLst>
                </a:gridCol>
                <a:gridCol w="658368">
                  <a:extLst>
                    <a:ext uri="{9D8B030D-6E8A-4147-A177-3AD203B41FA5}">
                      <a16:colId xmlns:a16="http://schemas.microsoft.com/office/drawing/2014/main" val="2962550344"/>
                    </a:ext>
                  </a:extLst>
                </a:gridCol>
                <a:gridCol w="658368">
                  <a:extLst>
                    <a:ext uri="{9D8B030D-6E8A-4147-A177-3AD203B41FA5}">
                      <a16:colId xmlns:a16="http://schemas.microsoft.com/office/drawing/2014/main" val="1545368990"/>
                    </a:ext>
                  </a:extLst>
                </a:gridCol>
                <a:gridCol w="658368">
                  <a:extLst>
                    <a:ext uri="{9D8B030D-6E8A-4147-A177-3AD203B41FA5}">
                      <a16:colId xmlns:a16="http://schemas.microsoft.com/office/drawing/2014/main" val="1579446215"/>
                    </a:ext>
                  </a:extLst>
                </a:gridCol>
                <a:gridCol w="1645920">
                  <a:extLst>
                    <a:ext uri="{9D8B030D-6E8A-4147-A177-3AD203B41FA5}">
                      <a16:colId xmlns:a16="http://schemas.microsoft.com/office/drawing/2014/main" val="2312671496"/>
                    </a:ext>
                  </a:extLst>
                </a:gridCol>
                <a:gridCol w="822960">
                  <a:extLst>
                    <a:ext uri="{9D8B030D-6E8A-4147-A177-3AD203B41FA5}">
                      <a16:colId xmlns:a16="http://schemas.microsoft.com/office/drawing/2014/main" val="182679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2016214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- 2020-07-15 13:12:49</a:t>
                      </a:r>
                      <a:r>
                        <a:rPr kumimoji="0" lang="it-IT" sz="1000" b="0" i="0" u="none" strike="noStrike" kern="1200" cap="none" spc="0" normalizeH="0" baseline="0" noProof="0">
                          <a:ln>
                            <a:noFill/>
                          </a:ln>
                          <a:solidFill>
                            <a:prstClr val="black"/>
                          </a:solidFill>
                          <a:effectLst/>
                          <a:uLnTx/>
                          <a:uFillTx/>
                          <a:latin typeface="+mn-lt"/>
                          <a:ea typeface="+mn-ea"/>
                          <a:cs typeface="+mn-cs"/>
                        </a:rPr>
                        <a:t>
 Che ne dite di ravvivare questo pomeriggio di cielo grigio con un po' di folk di Davide Van De Sfroos (Official)? 🎶
E allora preparatevi, perché si sale sulla curiera! 🚌☀️
Per riguardare tutto lo showcase: https://bit.ly/2Or2hnt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3.53 %</a:t>
                      </a:r>
                    </a:p>
                  </a:txBody>
                  <a:tcPr/>
                </a:tc>
                <a:extLst>
                  <a:ext uri="{0D108BD9-81ED-4DB2-BD59-A6C34878D82A}">
                    <a16:rowId xmlns:a16="http://schemas.microsoft.com/office/drawing/2014/main" val="1727511858"/>
                  </a:ext>
                </a:extLst>
              </a:tr>
            </a:tbl>
          </a:graphicData>
        </a:graphic>
      </p:graphicFrame>
      <p:sp>
        <p:nvSpPr>
          <p:cNvPr id="4" name="Text Placeholder 3">
            <a:extLst>
              <a:ext uri="{FF2B5EF4-FFF2-40B4-BE49-F238E27FC236}">
                <a16:creationId xmlns:a16="http://schemas.microsoft.com/office/drawing/2014/main" id="{21DDA364-180C-41B1-A343-9578BD1CBD75}"/>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4270626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B4700-B886-4A30-AAA3-C533623A9884}"/>
              </a:ext>
            </a:extLst>
          </p:cNvPr>
          <p:cNvSpPr>
            <a:spLocks noGrp="1"/>
          </p:cNvSpPr>
          <p:nvPr>
            <p:ph type="title"/>
          </p:nvPr>
        </p:nvSpPr>
        <p:spPr/>
        <p:txBody>
          <a:bodyPr/>
          <a:lstStyle/>
          <a:p>
            <a:r>
              <a:rPr lang="en-US"/>
              <a:t>Facebook FB - Per Video - Own post Views 10s &amp; interactions | Rete Uno - 9 of 12</a:t>
            </a:r>
          </a:p>
        </p:txBody>
      </p:sp>
      <p:graphicFrame>
        <p:nvGraphicFramePr>
          <p:cNvPr id="5" name="Table Placeholder 4">
            <a:extLst>
              <a:ext uri="{FF2B5EF4-FFF2-40B4-BE49-F238E27FC236}">
                <a16:creationId xmlns:a16="http://schemas.microsoft.com/office/drawing/2014/main" id="{F69CAB7E-EC74-4E92-AC85-3FB654F602B3}"/>
              </a:ext>
            </a:extLst>
          </p:cNvPr>
          <p:cNvGraphicFramePr>
            <a:graphicFrameLocks noGrp="1"/>
          </p:cNvGraphicFramePr>
          <p:nvPr>
            <p:ph type="tbl" sz="quarter" idx="13"/>
            <p:extLst>
              <p:ext uri="{D42A27DB-BD31-4B8C-83A1-F6EECF244321}">
                <p14:modId xmlns:p14="http://schemas.microsoft.com/office/powerpoint/2010/main" val="297633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1634877"/>
                    </a:ext>
                  </a:extLst>
                </a:gridCol>
                <a:gridCol w="658368">
                  <a:extLst>
                    <a:ext uri="{9D8B030D-6E8A-4147-A177-3AD203B41FA5}">
                      <a16:colId xmlns:a16="http://schemas.microsoft.com/office/drawing/2014/main" val="3948323115"/>
                    </a:ext>
                  </a:extLst>
                </a:gridCol>
                <a:gridCol w="658368">
                  <a:extLst>
                    <a:ext uri="{9D8B030D-6E8A-4147-A177-3AD203B41FA5}">
                      <a16:colId xmlns:a16="http://schemas.microsoft.com/office/drawing/2014/main" val="2947512166"/>
                    </a:ext>
                  </a:extLst>
                </a:gridCol>
                <a:gridCol w="658368">
                  <a:extLst>
                    <a:ext uri="{9D8B030D-6E8A-4147-A177-3AD203B41FA5}">
                      <a16:colId xmlns:a16="http://schemas.microsoft.com/office/drawing/2014/main" val="2652123106"/>
                    </a:ext>
                  </a:extLst>
                </a:gridCol>
                <a:gridCol w="658368">
                  <a:extLst>
                    <a:ext uri="{9D8B030D-6E8A-4147-A177-3AD203B41FA5}">
                      <a16:colId xmlns:a16="http://schemas.microsoft.com/office/drawing/2014/main" val="1169251013"/>
                    </a:ext>
                  </a:extLst>
                </a:gridCol>
                <a:gridCol w="658368">
                  <a:extLst>
                    <a:ext uri="{9D8B030D-6E8A-4147-A177-3AD203B41FA5}">
                      <a16:colId xmlns:a16="http://schemas.microsoft.com/office/drawing/2014/main" val="3879150399"/>
                    </a:ext>
                  </a:extLst>
                </a:gridCol>
                <a:gridCol w="658368">
                  <a:extLst>
                    <a:ext uri="{9D8B030D-6E8A-4147-A177-3AD203B41FA5}">
                      <a16:colId xmlns:a16="http://schemas.microsoft.com/office/drawing/2014/main" val="3010937047"/>
                    </a:ext>
                  </a:extLst>
                </a:gridCol>
                <a:gridCol w="1645920">
                  <a:extLst>
                    <a:ext uri="{9D8B030D-6E8A-4147-A177-3AD203B41FA5}">
                      <a16:colId xmlns:a16="http://schemas.microsoft.com/office/drawing/2014/main" val="4155947398"/>
                    </a:ext>
                  </a:extLst>
                </a:gridCol>
                <a:gridCol w="822960">
                  <a:extLst>
                    <a:ext uri="{9D8B030D-6E8A-4147-A177-3AD203B41FA5}">
                      <a16:colId xmlns:a16="http://schemas.microsoft.com/office/drawing/2014/main" val="2361209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99636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- 2020-07-13 14:48:48</a:t>
                      </a:r>
                      <a:r>
                        <a:rPr kumimoji="0" lang="it-IT" sz="1000" b="0" i="0" u="none" strike="noStrike" kern="1200" cap="none" spc="0" normalizeH="0" baseline="0" noProof="0">
                          <a:ln>
                            <a:noFill/>
                          </a:ln>
                          <a:solidFill>
                            <a:prstClr val="black"/>
                          </a:solidFill>
                          <a:effectLst/>
                          <a:uLnTx/>
                          <a:uFillTx/>
                          <a:latin typeface="+mn-lt"/>
                          <a:ea typeface="+mn-ea"/>
                          <a:cs typeface="+mn-cs"/>
                        </a:rPr>
                        <a:t>
 Il brano "Quello che le donne non dicono" è uno dei più noti tra quelli interpretati da Fiorella Mannoia, nonché uno dei più citati in occasione della festa della donna 🎶🌾
Lo sapevate tra gli autori della canzone c'è Enrico Ruggeri? 
Proprio l'anno scorso, in occasione del suo showcase nei nostri studi, il cantante milanese ha interpretato il brano e noi ve lo riproponiamo qui! 🙂
Se volete rivivere le emozioni dello showcase in versione integrale, potete trovarlo qui: https://bit.ly/2DD6rGS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extLst>
                  <a:ext uri="{0D108BD9-81ED-4DB2-BD59-A6C34878D82A}">
                    <a16:rowId xmlns:a16="http://schemas.microsoft.com/office/drawing/2014/main" val="1076621078"/>
                  </a:ext>
                </a:extLst>
              </a:tr>
            </a:tbl>
          </a:graphicData>
        </a:graphic>
      </p:graphicFrame>
      <p:sp>
        <p:nvSpPr>
          <p:cNvPr id="4" name="Text Placeholder 3">
            <a:extLst>
              <a:ext uri="{FF2B5EF4-FFF2-40B4-BE49-F238E27FC236}">
                <a16:creationId xmlns:a16="http://schemas.microsoft.com/office/drawing/2014/main" id="{1AB39241-2DA6-4094-B691-8C1B6A719EE0}"/>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1096419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F262D-A41D-47CD-B317-55FCE570BE70}"/>
              </a:ext>
            </a:extLst>
          </p:cNvPr>
          <p:cNvSpPr>
            <a:spLocks noGrp="1"/>
          </p:cNvSpPr>
          <p:nvPr>
            <p:ph type="title"/>
          </p:nvPr>
        </p:nvSpPr>
        <p:spPr/>
        <p:txBody>
          <a:bodyPr/>
          <a:lstStyle/>
          <a:p>
            <a:r>
              <a:rPr lang="en-US"/>
              <a:t>Facebook FB - Per Video - Own post Views 10s &amp; interactions | Rete Uno - 10 of 12</a:t>
            </a:r>
          </a:p>
        </p:txBody>
      </p:sp>
      <p:graphicFrame>
        <p:nvGraphicFramePr>
          <p:cNvPr id="5" name="Table Placeholder 4">
            <a:extLst>
              <a:ext uri="{FF2B5EF4-FFF2-40B4-BE49-F238E27FC236}">
                <a16:creationId xmlns:a16="http://schemas.microsoft.com/office/drawing/2014/main" id="{33C99789-94EE-44FD-8E95-80957A5B466E}"/>
              </a:ext>
            </a:extLst>
          </p:cNvPr>
          <p:cNvGraphicFramePr>
            <a:graphicFrameLocks noGrp="1"/>
          </p:cNvGraphicFramePr>
          <p:nvPr>
            <p:ph type="tbl" sz="quarter" idx="13"/>
            <p:extLst>
              <p:ext uri="{D42A27DB-BD31-4B8C-83A1-F6EECF244321}">
                <p14:modId xmlns:p14="http://schemas.microsoft.com/office/powerpoint/2010/main" val="28010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2344853"/>
                    </a:ext>
                  </a:extLst>
                </a:gridCol>
                <a:gridCol w="658368">
                  <a:extLst>
                    <a:ext uri="{9D8B030D-6E8A-4147-A177-3AD203B41FA5}">
                      <a16:colId xmlns:a16="http://schemas.microsoft.com/office/drawing/2014/main" val="2954576812"/>
                    </a:ext>
                  </a:extLst>
                </a:gridCol>
                <a:gridCol w="658368">
                  <a:extLst>
                    <a:ext uri="{9D8B030D-6E8A-4147-A177-3AD203B41FA5}">
                      <a16:colId xmlns:a16="http://schemas.microsoft.com/office/drawing/2014/main" val="3674107045"/>
                    </a:ext>
                  </a:extLst>
                </a:gridCol>
                <a:gridCol w="658368">
                  <a:extLst>
                    <a:ext uri="{9D8B030D-6E8A-4147-A177-3AD203B41FA5}">
                      <a16:colId xmlns:a16="http://schemas.microsoft.com/office/drawing/2014/main" val="1684330869"/>
                    </a:ext>
                  </a:extLst>
                </a:gridCol>
                <a:gridCol w="658368">
                  <a:extLst>
                    <a:ext uri="{9D8B030D-6E8A-4147-A177-3AD203B41FA5}">
                      <a16:colId xmlns:a16="http://schemas.microsoft.com/office/drawing/2014/main" val="103101466"/>
                    </a:ext>
                  </a:extLst>
                </a:gridCol>
                <a:gridCol w="658368">
                  <a:extLst>
                    <a:ext uri="{9D8B030D-6E8A-4147-A177-3AD203B41FA5}">
                      <a16:colId xmlns:a16="http://schemas.microsoft.com/office/drawing/2014/main" val="1393078922"/>
                    </a:ext>
                  </a:extLst>
                </a:gridCol>
                <a:gridCol w="658368">
                  <a:extLst>
                    <a:ext uri="{9D8B030D-6E8A-4147-A177-3AD203B41FA5}">
                      <a16:colId xmlns:a16="http://schemas.microsoft.com/office/drawing/2014/main" val="2115614304"/>
                    </a:ext>
                  </a:extLst>
                </a:gridCol>
                <a:gridCol w="1645920">
                  <a:extLst>
                    <a:ext uri="{9D8B030D-6E8A-4147-A177-3AD203B41FA5}">
                      <a16:colId xmlns:a16="http://schemas.microsoft.com/office/drawing/2014/main" val="3895511914"/>
                    </a:ext>
                  </a:extLst>
                </a:gridCol>
                <a:gridCol w="822960">
                  <a:extLst>
                    <a:ext uri="{9D8B030D-6E8A-4147-A177-3AD203B41FA5}">
                      <a16:colId xmlns:a16="http://schemas.microsoft.com/office/drawing/2014/main" val="237881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276651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- 2020-06-30 14:16:01</a:t>
                      </a:r>
                      <a:r>
                        <a:rPr kumimoji="0" lang="it-IT" sz="1000" b="0" i="0" u="none" strike="noStrike" kern="1200" cap="none" spc="0" normalizeH="0" baseline="0" noProof="0">
                          <a:ln>
                            <a:noFill/>
                          </a:ln>
                          <a:solidFill>
                            <a:prstClr val="black"/>
                          </a:solidFill>
                          <a:effectLst/>
                          <a:uLnTx/>
                          <a:uFillTx/>
                          <a:latin typeface="+mn-lt"/>
                          <a:ea typeface="+mn-ea"/>
                          <a:cs typeface="+mn-cs"/>
                        </a:rPr>
                        <a:t>
 Alpe Cadonigo, Leventina. La nostra Lara Montagna si gode il fresco dell'Alpe in compagnia di un gruppo di simpatiche amiche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15.00 %</a:t>
                      </a:r>
                    </a:p>
                  </a:txBody>
                  <a:tcPr/>
                </a:tc>
                <a:extLst>
                  <a:ext uri="{0D108BD9-81ED-4DB2-BD59-A6C34878D82A}">
                    <a16:rowId xmlns:a16="http://schemas.microsoft.com/office/drawing/2014/main" val="47724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- 2020-06-24 14:52:04</a:t>
                      </a:r>
                      <a:r>
                        <a:rPr kumimoji="0" lang="it-IT" sz="1000" b="0" i="0" u="none" strike="noStrike" kern="1200" cap="none" spc="0" normalizeH="0" baseline="0" noProof="0">
                          <a:ln>
                            <a:noFill/>
                          </a:ln>
                          <a:solidFill>
                            <a:prstClr val="black"/>
                          </a:solidFill>
                          <a:effectLst/>
                          <a:uLnTx/>
                          <a:uFillTx/>
                          <a:latin typeface="+mn-lt"/>
                          <a:ea typeface="+mn-ea"/>
                          <a:cs typeface="+mn-cs"/>
                        </a:rPr>
                        <a:t>
 ⚠️ ATTENZIONE ATTENZIONE ⚠️
Pare che Danny Rauseo e Alessandro Bertoglio cerchino proprio voi! 📻☕️
Per che cosa? Scopritelo nel video! 👇🏻
Per partecipare: diretta.rete1@rsi.ch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9.59 %</a:t>
                      </a:r>
                    </a:p>
                  </a:txBody>
                  <a:tcPr/>
                </a:tc>
                <a:extLst>
                  <a:ext uri="{0D108BD9-81ED-4DB2-BD59-A6C34878D82A}">
                    <a16:rowId xmlns:a16="http://schemas.microsoft.com/office/drawing/2014/main" val="369915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- 2020-06-13 11:10:38</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10.84 %</a:t>
                      </a:r>
                    </a:p>
                  </a:txBody>
                  <a:tcPr/>
                </a:tc>
                <a:extLst>
                  <a:ext uri="{0D108BD9-81ED-4DB2-BD59-A6C34878D82A}">
                    <a16:rowId xmlns:a16="http://schemas.microsoft.com/office/drawing/2014/main" val="1076576372"/>
                  </a:ext>
                </a:extLst>
              </a:tr>
            </a:tbl>
          </a:graphicData>
        </a:graphic>
      </p:graphicFrame>
      <p:sp>
        <p:nvSpPr>
          <p:cNvPr id="4" name="Text Placeholder 3">
            <a:extLst>
              <a:ext uri="{FF2B5EF4-FFF2-40B4-BE49-F238E27FC236}">
                <a16:creationId xmlns:a16="http://schemas.microsoft.com/office/drawing/2014/main" id="{E735EAFB-9595-4283-89E0-BCDFD46FCEED}"/>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2563615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02E1-4927-459D-AA94-64481F7B1726}"/>
              </a:ext>
            </a:extLst>
          </p:cNvPr>
          <p:cNvSpPr>
            <a:spLocks noGrp="1"/>
          </p:cNvSpPr>
          <p:nvPr>
            <p:ph type="title"/>
          </p:nvPr>
        </p:nvSpPr>
        <p:spPr/>
        <p:txBody>
          <a:bodyPr/>
          <a:lstStyle/>
          <a:p>
            <a:r>
              <a:rPr lang="en-US"/>
              <a:t>Facebook FB - Per Video - Own post Views 10s &amp; interactions | Rete Uno - 11 of 12</a:t>
            </a:r>
          </a:p>
        </p:txBody>
      </p:sp>
      <p:graphicFrame>
        <p:nvGraphicFramePr>
          <p:cNvPr id="5" name="Table Placeholder 4">
            <a:extLst>
              <a:ext uri="{FF2B5EF4-FFF2-40B4-BE49-F238E27FC236}">
                <a16:creationId xmlns:a16="http://schemas.microsoft.com/office/drawing/2014/main" id="{19D325CC-DEC7-48BD-911F-A3F809F065FF}"/>
              </a:ext>
            </a:extLst>
          </p:cNvPr>
          <p:cNvGraphicFramePr>
            <a:graphicFrameLocks noGrp="1"/>
          </p:cNvGraphicFramePr>
          <p:nvPr>
            <p:ph type="tbl" sz="quarter" idx="13"/>
            <p:extLst>
              <p:ext uri="{D42A27DB-BD31-4B8C-83A1-F6EECF244321}">
                <p14:modId xmlns:p14="http://schemas.microsoft.com/office/powerpoint/2010/main" val="2110132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0566987"/>
                    </a:ext>
                  </a:extLst>
                </a:gridCol>
                <a:gridCol w="658368">
                  <a:extLst>
                    <a:ext uri="{9D8B030D-6E8A-4147-A177-3AD203B41FA5}">
                      <a16:colId xmlns:a16="http://schemas.microsoft.com/office/drawing/2014/main" val="3636417277"/>
                    </a:ext>
                  </a:extLst>
                </a:gridCol>
                <a:gridCol w="658368">
                  <a:extLst>
                    <a:ext uri="{9D8B030D-6E8A-4147-A177-3AD203B41FA5}">
                      <a16:colId xmlns:a16="http://schemas.microsoft.com/office/drawing/2014/main" val="3871896937"/>
                    </a:ext>
                  </a:extLst>
                </a:gridCol>
                <a:gridCol w="658368">
                  <a:extLst>
                    <a:ext uri="{9D8B030D-6E8A-4147-A177-3AD203B41FA5}">
                      <a16:colId xmlns:a16="http://schemas.microsoft.com/office/drawing/2014/main" val="2885911834"/>
                    </a:ext>
                  </a:extLst>
                </a:gridCol>
                <a:gridCol w="658368">
                  <a:extLst>
                    <a:ext uri="{9D8B030D-6E8A-4147-A177-3AD203B41FA5}">
                      <a16:colId xmlns:a16="http://schemas.microsoft.com/office/drawing/2014/main" val="542679438"/>
                    </a:ext>
                  </a:extLst>
                </a:gridCol>
                <a:gridCol w="658368">
                  <a:extLst>
                    <a:ext uri="{9D8B030D-6E8A-4147-A177-3AD203B41FA5}">
                      <a16:colId xmlns:a16="http://schemas.microsoft.com/office/drawing/2014/main" val="1070597350"/>
                    </a:ext>
                  </a:extLst>
                </a:gridCol>
                <a:gridCol w="658368">
                  <a:extLst>
                    <a:ext uri="{9D8B030D-6E8A-4147-A177-3AD203B41FA5}">
                      <a16:colId xmlns:a16="http://schemas.microsoft.com/office/drawing/2014/main" val="1650293318"/>
                    </a:ext>
                  </a:extLst>
                </a:gridCol>
                <a:gridCol w="1645920">
                  <a:extLst>
                    <a:ext uri="{9D8B030D-6E8A-4147-A177-3AD203B41FA5}">
                      <a16:colId xmlns:a16="http://schemas.microsoft.com/office/drawing/2014/main" val="704710549"/>
                    </a:ext>
                  </a:extLst>
                </a:gridCol>
                <a:gridCol w="822960">
                  <a:extLst>
                    <a:ext uri="{9D8B030D-6E8A-4147-A177-3AD203B41FA5}">
                      <a16:colId xmlns:a16="http://schemas.microsoft.com/office/drawing/2014/main" val="1829484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21633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- 2020-06-13 11:10:08</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10.84 %</a:t>
                      </a:r>
                    </a:p>
                  </a:txBody>
                  <a:tcPr/>
                </a:tc>
                <a:extLst>
                  <a:ext uri="{0D108BD9-81ED-4DB2-BD59-A6C34878D82A}">
                    <a16:rowId xmlns:a16="http://schemas.microsoft.com/office/drawing/2014/main" val="66062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- 2020-06-11 12:53:23</a:t>
                      </a:r>
                      <a:r>
                        <a:rPr kumimoji="0" lang="it-IT" sz="1000" b="0" i="0" u="none" strike="noStrike" kern="1200" cap="none" spc="0" normalizeH="0" baseline="0" noProof="0">
                          <a:ln>
                            <a:noFill/>
                          </a:ln>
                          <a:solidFill>
                            <a:prstClr val="black"/>
                          </a:solidFill>
                          <a:effectLst/>
                          <a:uLnTx/>
                          <a:uFillTx/>
                          <a:latin typeface="+mn-lt"/>
                          <a:ea typeface="+mn-ea"/>
                          <a:cs typeface="+mn-cs"/>
                        </a:rPr>
                        <a:t>
 44 anni di conduzione radiofonica, la direzione di Radio Deejay, la televisione e da un paio di mesi la direzione editoriale del polo radiofonico del gruppo GEDI 📻
Linus, al secolo Pasquale Di Molfetta, nostro ospite ad Albachiara, ci ha raccontato un paio di simpatici aneddoti legati al suo passato 😊
Qui la puntata intera: https://bit.ly/2MPKs0Q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7.79 %</a:t>
                      </a:r>
                    </a:p>
                  </a:txBody>
                  <a:tcPr/>
                </a:tc>
                <a:extLst>
                  <a:ext uri="{0D108BD9-81ED-4DB2-BD59-A6C34878D82A}">
                    <a16:rowId xmlns:a16="http://schemas.microsoft.com/office/drawing/2014/main" val="1478065662"/>
                  </a:ext>
                </a:extLst>
              </a:tr>
            </a:tbl>
          </a:graphicData>
        </a:graphic>
      </p:graphicFrame>
      <p:sp>
        <p:nvSpPr>
          <p:cNvPr id="4" name="Text Placeholder 3">
            <a:extLst>
              <a:ext uri="{FF2B5EF4-FFF2-40B4-BE49-F238E27FC236}">
                <a16:creationId xmlns:a16="http://schemas.microsoft.com/office/drawing/2014/main" id="{E1933A78-24CF-41B5-AC5B-6D35C6806FB1}"/>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1975959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46C06-D758-4703-91FD-7FFBE6E99D33}"/>
              </a:ext>
            </a:extLst>
          </p:cNvPr>
          <p:cNvSpPr>
            <a:spLocks noGrp="1"/>
          </p:cNvSpPr>
          <p:nvPr>
            <p:ph type="title"/>
          </p:nvPr>
        </p:nvSpPr>
        <p:spPr/>
        <p:txBody>
          <a:bodyPr/>
          <a:lstStyle/>
          <a:p>
            <a:r>
              <a:rPr lang="en-US"/>
              <a:t>Facebook FB - Per Video - Own post Views 10s &amp; interactions | Rete Uno - 12 of 12</a:t>
            </a:r>
          </a:p>
        </p:txBody>
      </p:sp>
      <p:graphicFrame>
        <p:nvGraphicFramePr>
          <p:cNvPr id="5" name="Table Placeholder 4">
            <a:extLst>
              <a:ext uri="{FF2B5EF4-FFF2-40B4-BE49-F238E27FC236}">
                <a16:creationId xmlns:a16="http://schemas.microsoft.com/office/drawing/2014/main" id="{543B6336-8ACE-420C-8D81-BAB35DD0C606}"/>
              </a:ext>
            </a:extLst>
          </p:cNvPr>
          <p:cNvGraphicFramePr>
            <a:graphicFrameLocks noGrp="1"/>
          </p:cNvGraphicFramePr>
          <p:nvPr>
            <p:ph type="tbl" sz="quarter" idx="13"/>
            <p:extLst>
              <p:ext uri="{D42A27DB-BD31-4B8C-83A1-F6EECF244321}">
                <p14:modId xmlns:p14="http://schemas.microsoft.com/office/powerpoint/2010/main" val="114410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98429038"/>
                    </a:ext>
                  </a:extLst>
                </a:gridCol>
                <a:gridCol w="658368">
                  <a:extLst>
                    <a:ext uri="{9D8B030D-6E8A-4147-A177-3AD203B41FA5}">
                      <a16:colId xmlns:a16="http://schemas.microsoft.com/office/drawing/2014/main" val="3659555673"/>
                    </a:ext>
                  </a:extLst>
                </a:gridCol>
                <a:gridCol w="658368">
                  <a:extLst>
                    <a:ext uri="{9D8B030D-6E8A-4147-A177-3AD203B41FA5}">
                      <a16:colId xmlns:a16="http://schemas.microsoft.com/office/drawing/2014/main" val="1859474048"/>
                    </a:ext>
                  </a:extLst>
                </a:gridCol>
                <a:gridCol w="658368">
                  <a:extLst>
                    <a:ext uri="{9D8B030D-6E8A-4147-A177-3AD203B41FA5}">
                      <a16:colId xmlns:a16="http://schemas.microsoft.com/office/drawing/2014/main" val="632414712"/>
                    </a:ext>
                  </a:extLst>
                </a:gridCol>
                <a:gridCol w="658368">
                  <a:extLst>
                    <a:ext uri="{9D8B030D-6E8A-4147-A177-3AD203B41FA5}">
                      <a16:colId xmlns:a16="http://schemas.microsoft.com/office/drawing/2014/main" val="2259209440"/>
                    </a:ext>
                  </a:extLst>
                </a:gridCol>
                <a:gridCol w="658368">
                  <a:extLst>
                    <a:ext uri="{9D8B030D-6E8A-4147-A177-3AD203B41FA5}">
                      <a16:colId xmlns:a16="http://schemas.microsoft.com/office/drawing/2014/main" val="2238212618"/>
                    </a:ext>
                  </a:extLst>
                </a:gridCol>
                <a:gridCol w="658368">
                  <a:extLst>
                    <a:ext uri="{9D8B030D-6E8A-4147-A177-3AD203B41FA5}">
                      <a16:colId xmlns:a16="http://schemas.microsoft.com/office/drawing/2014/main" val="1585049098"/>
                    </a:ext>
                  </a:extLst>
                </a:gridCol>
                <a:gridCol w="1645920">
                  <a:extLst>
                    <a:ext uri="{9D8B030D-6E8A-4147-A177-3AD203B41FA5}">
                      <a16:colId xmlns:a16="http://schemas.microsoft.com/office/drawing/2014/main" val="2052109769"/>
                    </a:ext>
                  </a:extLst>
                </a:gridCol>
                <a:gridCol w="822960">
                  <a:extLst>
                    <a:ext uri="{9D8B030D-6E8A-4147-A177-3AD203B41FA5}">
                      <a16:colId xmlns:a16="http://schemas.microsoft.com/office/drawing/2014/main" val="2431904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3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Hours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&gt;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permanenza %</a:t>
                      </a:r>
                    </a:p>
                  </a:txBody>
                  <a:tcPr/>
                </a:tc>
                <a:extLst>
                  <a:ext uri="{0D108BD9-81ED-4DB2-BD59-A6C34878D82A}">
                    <a16:rowId xmlns:a16="http://schemas.microsoft.com/office/drawing/2014/main" val="291571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- 2020-06-10 16:26:54</a:t>
                      </a:r>
                      <a:r>
                        <a:rPr kumimoji="0" lang="it-IT" sz="1000" b="0" i="0" u="none" strike="noStrike" kern="1200" cap="none" spc="0" normalizeH="0" baseline="0" noProof="0">
                          <a:ln>
                            <a:noFill/>
                          </a:ln>
                          <a:solidFill>
                            <a:prstClr val="black"/>
                          </a:solidFill>
                          <a:effectLst/>
                          <a:uLnTx/>
                          <a:uFillTx/>
                          <a:latin typeface="+mn-lt"/>
                          <a:ea typeface="+mn-ea"/>
                          <a:cs typeface="+mn-cs"/>
                        </a:rPr>
                        <a:t>
 Avete presente Sandra e Raimondo? Noi la mattina abbiamo i nostri! 😄
Julie Arlin e Alessio Veronelli, ad Albachiara, ogni tanto si punzecchiano in maniera simpatica e riescono sempre a strapparci un sorriso ad inizio giornata!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12.77 %</a:t>
                      </a:r>
                    </a:p>
                  </a:txBody>
                  <a:tcPr/>
                </a:tc>
                <a:extLst>
                  <a:ext uri="{0D108BD9-81ED-4DB2-BD59-A6C34878D82A}">
                    <a16:rowId xmlns:a16="http://schemas.microsoft.com/office/drawing/2014/main" val="35335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- 2020-06-06 06:58:09</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6.42 %</a:t>
                      </a:r>
                    </a:p>
                  </a:txBody>
                  <a:tcPr/>
                </a:tc>
                <a:extLst>
                  <a:ext uri="{0D108BD9-81ED-4DB2-BD59-A6C34878D82A}">
                    <a16:rowId xmlns:a16="http://schemas.microsoft.com/office/drawing/2014/main" val="80552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Rete Uno - 2020-06-06 06:57:46</a:t>
                      </a:r>
                      <a:r>
                        <a:rPr kumimoji="0" lang="it-IT"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6.42 %</a:t>
                      </a:r>
                    </a:p>
                  </a:txBody>
                  <a:tcPr/>
                </a:tc>
                <a:extLst>
                  <a:ext uri="{0D108BD9-81ED-4DB2-BD59-A6C34878D82A}">
                    <a16:rowId xmlns:a16="http://schemas.microsoft.com/office/drawing/2014/main" val="2685669764"/>
                  </a:ext>
                </a:extLst>
              </a:tr>
            </a:tbl>
          </a:graphicData>
        </a:graphic>
      </p:graphicFrame>
      <p:sp>
        <p:nvSpPr>
          <p:cNvPr id="4" name="Text Placeholder 3">
            <a:extLst>
              <a:ext uri="{FF2B5EF4-FFF2-40B4-BE49-F238E27FC236}">
                <a16:creationId xmlns:a16="http://schemas.microsoft.com/office/drawing/2014/main" id="{62C0E181-6EF1-4FF1-B625-B27169905DC7}"/>
              </a:ext>
            </a:extLst>
          </p:cNvPr>
          <p:cNvSpPr>
            <a:spLocks noGrp="1"/>
          </p:cNvSpPr>
          <p:nvPr>
            <p:ph type="body" sz="quarter" idx="14"/>
          </p:nvPr>
        </p:nvSpPr>
        <p:spPr/>
        <p:txBody>
          <a:bodyPr/>
          <a:lstStyle/>
          <a:p>
            <a:r>
              <a:rPr lang="en-US"/>
              <a:t>06/02/2020 - 08/19/2020</a:t>
            </a:r>
          </a:p>
        </p:txBody>
      </p:sp>
    </p:spTree>
    <p:extLst>
      <p:ext uri="{BB962C8B-B14F-4D97-AF65-F5344CB8AC3E}">
        <p14:creationId xmlns:p14="http://schemas.microsoft.com/office/powerpoint/2010/main" val="3347596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790</Words>
  <Application>Microsoft Office PowerPoint</Application>
  <PresentationFormat>On-screen Show (4:3)</PresentationFormat>
  <Paragraphs>285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FB - Per Video - Own post Views 10s &amp; interactions | Rete Uno - 1 of 12</vt:lpstr>
      <vt:lpstr>Facebook FB - Per Video - Own post Views 10s &amp; interactions | Rete Uno - 2 of 12</vt:lpstr>
      <vt:lpstr>Facebook FB - Per Video - Own post Views 10s &amp; interactions | Rete Uno - 3 of 12</vt:lpstr>
      <vt:lpstr>Facebook FB - Per Video - Own post Views 10s &amp; interactions | Rete Uno - 4 of 12</vt:lpstr>
      <vt:lpstr>Facebook FB - Per Video - Own post Views 10s &amp; interactions | Rete Uno - 5 of 12</vt:lpstr>
      <vt:lpstr>Facebook FB - Per Video - Own post Views 10s &amp; interactions | Rete Uno - 6 of 12</vt:lpstr>
      <vt:lpstr>Facebook FB - Per Video - Own post Views 10s &amp; interactions | Rete Uno - 7 of 12</vt:lpstr>
      <vt:lpstr>Facebook FB - Per Video - Own post Views 10s &amp; interactions | Rete Uno - 8 of 12</vt:lpstr>
      <vt:lpstr>Facebook FB - Per Video - Own post Views 10s &amp; interactions | Rete Uno - 9 of 12</vt:lpstr>
      <vt:lpstr>Facebook FB - Per Video - Own post Views 10s &amp; interactions | Rete Uno - 10 of 12</vt:lpstr>
      <vt:lpstr>Facebook FB - Per Video - Own post Views 10s &amp; interactions | Rete Uno - 11 of 12</vt:lpstr>
      <vt:lpstr>Facebook FB - Per Video - Own post Views 10s &amp; interactions | Rete Uno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Per Video - Own post Views 10s &amp; interactions | Rete Uno - 1 of 12</dc:title>
  <dc:creator>Frederik Peiniger</dc:creator>
  <cp:lastModifiedBy>Frederik Peiniger</cp:lastModifiedBy>
  <cp:revision>1</cp:revision>
  <dcterms:created xsi:type="dcterms:W3CDTF">2020-08-20T08:41:17Z</dcterms:created>
  <dcterms:modified xsi:type="dcterms:W3CDTF">2020-08-20T08:42:47Z</dcterms:modified>
</cp:coreProperties>
</file>