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8CBF-C1ED-4987-A4F2-A4A3B6308192}"/>
              </a:ext>
            </a:extLst>
          </p:cNvPr>
          <p:cNvSpPr>
            <a:spLocks noGrp="1"/>
          </p:cNvSpPr>
          <p:nvPr>
            <p:ph type="title"/>
          </p:nvPr>
        </p:nvSpPr>
        <p:spPr/>
        <p:txBody>
          <a:bodyPr/>
          <a:lstStyle/>
          <a:p>
            <a:r>
              <a:rPr lang="en-US"/>
              <a:t>Instagram Posts Table | soliverfashion - 1 of 16</a:t>
            </a:r>
          </a:p>
        </p:txBody>
      </p:sp>
      <p:graphicFrame>
        <p:nvGraphicFramePr>
          <p:cNvPr id="5" name="Table Placeholder 4">
            <a:extLst>
              <a:ext uri="{FF2B5EF4-FFF2-40B4-BE49-F238E27FC236}">
                <a16:creationId xmlns:a16="http://schemas.microsoft.com/office/drawing/2014/main" id="{D82E70C5-72C7-4886-ACCA-C57986B0DF16}"/>
              </a:ext>
            </a:extLst>
          </p:cNvPr>
          <p:cNvGraphicFramePr>
            <a:graphicFrameLocks noGrp="1"/>
          </p:cNvGraphicFramePr>
          <p:nvPr>
            <p:ph type="tbl" sz="quarter" idx="13"/>
            <p:extLst>
              <p:ext uri="{D42A27DB-BD31-4B8C-83A1-F6EECF244321}">
                <p14:modId xmlns:p14="http://schemas.microsoft.com/office/powerpoint/2010/main" val="2038693327"/>
              </p:ext>
            </p:extLst>
          </p:nvPr>
        </p:nvGraphicFramePr>
        <p:xfrm>
          <a:off x="457200" y="1731963"/>
          <a:ext cx="7818120" cy="271272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10500195"/>
                    </a:ext>
                  </a:extLst>
                </a:gridCol>
                <a:gridCol w="987552">
                  <a:extLst>
                    <a:ext uri="{9D8B030D-6E8A-4147-A177-3AD203B41FA5}">
                      <a16:colId xmlns:a16="http://schemas.microsoft.com/office/drawing/2014/main" val="81072039"/>
                    </a:ext>
                  </a:extLst>
                </a:gridCol>
                <a:gridCol w="987552">
                  <a:extLst>
                    <a:ext uri="{9D8B030D-6E8A-4147-A177-3AD203B41FA5}">
                      <a16:colId xmlns:a16="http://schemas.microsoft.com/office/drawing/2014/main" val="1324329472"/>
                    </a:ext>
                  </a:extLst>
                </a:gridCol>
                <a:gridCol w="987552">
                  <a:extLst>
                    <a:ext uri="{9D8B030D-6E8A-4147-A177-3AD203B41FA5}">
                      <a16:colId xmlns:a16="http://schemas.microsoft.com/office/drawing/2014/main" val="204203912"/>
                    </a:ext>
                  </a:extLst>
                </a:gridCol>
                <a:gridCol w="987552">
                  <a:extLst>
                    <a:ext uri="{9D8B030D-6E8A-4147-A177-3AD203B41FA5}">
                      <a16:colId xmlns:a16="http://schemas.microsoft.com/office/drawing/2014/main" val="306040277"/>
                    </a:ext>
                  </a:extLst>
                </a:gridCol>
                <a:gridCol w="987552">
                  <a:extLst>
                    <a:ext uri="{9D8B030D-6E8A-4147-A177-3AD203B41FA5}">
                      <a16:colId xmlns:a16="http://schemas.microsoft.com/office/drawing/2014/main" val="98134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559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- 2020-10-31 10:00:16</a:t>
                      </a:r>
                      <a:r>
                        <a:rPr kumimoji="0" lang="en-US" sz="1000" b="0" i="0" u="none" strike="noStrike" kern="1200" cap="none" spc="0" normalizeH="0" baseline="0" noProof="0">
                          <a:ln>
                            <a:noFill/>
                          </a:ln>
                          <a:solidFill>
                            <a:prstClr val="black"/>
                          </a:solidFill>
                          <a:effectLst/>
                          <a:uLnTx/>
                          <a:uFillTx/>
                          <a:latin typeface="+mn-lt"/>
                          <a:ea typeface="+mn-ea"/>
                          <a:cs typeface="+mn-cs"/>
                        </a:rPr>
                        <a:t>
 It gets spooky! We wish you a scary HAPPY HALLOWEEN 🎃👻😈
#sOliver #halloween #halloween2020 #happyhalloween #spooky #grusel #scary #spookyvibes #halloweenstyle #reformationstag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764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- 2020-10-30 10:00:30</a:t>
                      </a:r>
                      <a:r>
                        <a:rPr kumimoji="0" lang="en-US" sz="1000" b="0" i="0" u="none" strike="noStrike" kern="1200" cap="none" spc="0" normalizeH="0" baseline="0" noProof="0">
                          <a:ln>
                            <a:noFill/>
                          </a:ln>
                          <a:solidFill>
                            <a:prstClr val="black"/>
                          </a:solidFill>
                          <a:effectLst/>
                          <a:uLnTx/>
                          <a:uFillTx/>
                          <a:latin typeface="+mn-lt"/>
                          <a:ea typeface="+mn-ea"/>
                          <a:cs typeface="+mn-cs"/>
                        </a:rPr>
                        <a:t>
 👢 Boots are made for walking and at these days especially for hiking tours. Take a time out with your family &amp; friends and enjoy the beautiful coloured nature 🍂
#sOliverShoes #hikingtour #timeout #winterboots #cognaccoloured #naturelover #familytime #outdooradventure #hiking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078047"/>
                  </a:ext>
                </a:extLst>
              </a:tr>
            </a:tbl>
          </a:graphicData>
        </a:graphic>
      </p:graphicFrame>
      <p:sp>
        <p:nvSpPr>
          <p:cNvPr id="4" name="Text Placeholder 3">
            <a:extLst>
              <a:ext uri="{FF2B5EF4-FFF2-40B4-BE49-F238E27FC236}">
                <a16:creationId xmlns:a16="http://schemas.microsoft.com/office/drawing/2014/main" id="{BF97533B-AE1A-43F7-A871-B9C119FB9E2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794698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E1AAF-57F9-4FE3-8C93-434E0B19A185}"/>
              </a:ext>
            </a:extLst>
          </p:cNvPr>
          <p:cNvSpPr>
            <a:spLocks noGrp="1"/>
          </p:cNvSpPr>
          <p:nvPr>
            <p:ph type="title"/>
          </p:nvPr>
        </p:nvSpPr>
        <p:spPr/>
        <p:txBody>
          <a:bodyPr/>
          <a:lstStyle/>
          <a:p>
            <a:r>
              <a:rPr lang="en-US"/>
              <a:t>Instagram Posts Table | soliverfashion - 2 of 16</a:t>
            </a:r>
          </a:p>
        </p:txBody>
      </p:sp>
      <p:graphicFrame>
        <p:nvGraphicFramePr>
          <p:cNvPr id="5" name="Table Placeholder 4">
            <a:extLst>
              <a:ext uri="{FF2B5EF4-FFF2-40B4-BE49-F238E27FC236}">
                <a16:creationId xmlns:a16="http://schemas.microsoft.com/office/drawing/2014/main" id="{0738A1E9-7E72-4131-B62E-1E10379A753B}"/>
              </a:ext>
            </a:extLst>
          </p:cNvPr>
          <p:cNvGraphicFramePr>
            <a:graphicFrameLocks noGrp="1"/>
          </p:cNvGraphicFramePr>
          <p:nvPr>
            <p:ph type="tbl" sz="quarter" idx="13"/>
            <p:extLst>
              <p:ext uri="{D42A27DB-BD31-4B8C-83A1-F6EECF244321}">
                <p14:modId xmlns:p14="http://schemas.microsoft.com/office/powerpoint/2010/main" val="254113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6616345"/>
                    </a:ext>
                  </a:extLst>
                </a:gridCol>
                <a:gridCol w="987552">
                  <a:extLst>
                    <a:ext uri="{9D8B030D-6E8A-4147-A177-3AD203B41FA5}">
                      <a16:colId xmlns:a16="http://schemas.microsoft.com/office/drawing/2014/main" val="68378273"/>
                    </a:ext>
                  </a:extLst>
                </a:gridCol>
                <a:gridCol w="987552">
                  <a:extLst>
                    <a:ext uri="{9D8B030D-6E8A-4147-A177-3AD203B41FA5}">
                      <a16:colId xmlns:a16="http://schemas.microsoft.com/office/drawing/2014/main" val="305392639"/>
                    </a:ext>
                  </a:extLst>
                </a:gridCol>
                <a:gridCol w="987552">
                  <a:extLst>
                    <a:ext uri="{9D8B030D-6E8A-4147-A177-3AD203B41FA5}">
                      <a16:colId xmlns:a16="http://schemas.microsoft.com/office/drawing/2014/main" val="732894157"/>
                    </a:ext>
                  </a:extLst>
                </a:gridCol>
                <a:gridCol w="987552">
                  <a:extLst>
                    <a:ext uri="{9D8B030D-6E8A-4147-A177-3AD203B41FA5}">
                      <a16:colId xmlns:a16="http://schemas.microsoft.com/office/drawing/2014/main" val="4111344565"/>
                    </a:ext>
                  </a:extLst>
                </a:gridCol>
                <a:gridCol w="987552">
                  <a:extLst>
                    <a:ext uri="{9D8B030D-6E8A-4147-A177-3AD203B41FA5}">
                      <a16:colId xmlns:a16="http://schemas.microsoft.com/office/drawing/2014/main" val="343178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739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- 2020-10-29 10:00:27</a:t>
                      </a:r>
                      <a:r>
                        <a:rPr kumimoji="0" lang="en-US" sz="1000" b="0" i="0" u="none" strike="noStrike" kern="1200" cap="none" spc="0" normalizeH="0" baseline="0" noProof="0">
                          <a:ln>
                            <a:noFill/>
                          </a:ln>
                          <a:solidFill>
                            <a:prstClr val="black"/>
                          </a:solidFill>
                          <a:effectLst/>
                          <a:uLnTx/>
                          <a:uFillTx/>
                          <a:latin typeface="+mn-lt"/>
                          <a:ea typeface="+mn-ea"/>
                          <a:cs typeface="+mn-cs"/>
                        </a:rPr>
                        <a:t>
 So stylish and so adventurous: dennmitch, viva_lamoda, annika_rogge and jacqueline.isabelle in our highlight coats. Wrapped warm from head to toe in puffer coat and elegant but sportiv with the blue wool coat. These guys love to be outdoor! So do we ❤️
#sO_together #rausmiteuch #sOliver #autumntrends #herbstlook #herbstzeit #jacketstyle #coatseason #letsgooutside #togetherstronger #fallingforfall #elegantoutfit 
__
Verkauf durch s.Oliver Bernd Freier GmbH &amp; Co. KG, sOliver Straße 1, 97228 Rottendorf. Preise können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3936907"/>
                  </a:ext>
                </a:extLst>
              </a:tr>
            </a:tbl>
          </a:graphicData>
        </a:graphic>
      </p:graphicFrame>
      <p:sp>
        <p:nvSpPr>
          <p:cNvPr id="4" name="Text Placeholder 3">
            <a:extLst>
              <a:ext uri="{FF2B5EF4-FFF2-40B4-BE49-F238E27FC236}">
                <a16:creationId xmlns:a16="http://schemas.microsoft.com/office/drawing/2014/main" id="{A3756269-315E-461F-80B9-0E725543A72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671210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F488-12F5-44B4-80B4-649EA6A0DC04}"/>
              </a:ext>
            </a:extLst>
          </p:cNvPr>
          <p:cNvSpPr>
            <a:spLocks noGrp="1"/>
          </p:cNvSpPr>
          <p:nvPr>
            <p:ph type="title"/>
          </p:nvPr>
        </p:nvSpPr>
        <p:spPr/>
        <p:txBody>
          <a:bodyPr/>
          <a:lstStyle/>
          <a:p>
            <a:r>
              <a:rPr lang="en-US"/>
              <a:t>Instagram Posts Table | soliverfashion - 3 of 16</a:t>
            </a:r>
          </a:p>
        </p:txBody>
      </p:sp>
      <p:graphicFrame>
        <p:nvGraphicFramePr>
          <p:cNvPr id="5" name="Table Placeholder 4">
            <a:extLst>
              <a:ext uri="{FF2B5EF4-FFF2-40B4-BE49-F238E27FC236}">
                <a16:creationId xmlns:a16="http://schemas.microsoft.com/office/drawing/2014/main" id="{C60C65B1-CC10-435F-9579-49018754B82F}"/>
              </a:ext>
            </a:extLst>
          </p:cNvPr>
          <p:cNvGraphicFramePr>
            <a:graphicFrameLocks noGrp="1"/>
          </p:cNvGraphicFramePr>
          <p:nvPr>
            <p:ph type="tbl" sz="quarter" idx="13"/>
            <p:extLst>
              <p:ext uri="{D42A27DB-BD31-4B8C-83A1-F6EECF244321}">
                <p14:modId xmlns:p14="http://schemas.microsoft.com/office/powerpoint/2010/main" val="308466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6634316"/>
                    </a:ext>
                  </a:extLst>
                </a:gridCol>
                <a:gridCol w="987552">
                  <a:extLst>
                    <a:ext uri="{9D8B030D-6E8A-4147-A177-3AD203B41FA5}">
                      <a16:colId xmlns:a16="http://schemas.microsoft.com/office/drawing/2014/main" val="2875365416"/>
                    </a:ext>
                  </a:extLst>
                </a:gridCol>
                <a:gridCol w="987552">
                  <a:extLst>
                    <a:ext uri="{9D8B030D-6E8A-4147-A177-3AD203B41FA5}">
                      <a16:colId xmlns:a16="http://schemas.microsoft.com/office/drawing/2014/main" val="52342195"/>
                    </a:ext>
                  </a:extLst>
                </a:gridCol>
                <a:gridCol w="987552">
                  <a:extLst>
                    <a:ext uri="{9D8B030D-6E8A-4147-A177-3AD203B41FA5}">
                      <a16:colId xmlns:a16="http://schemas.microsoft.com/office/drawing/2014/main" val="1944672607"/>
                    </a:ext>
                  </a:extLst>
                </a:gridCol>
                <a:gridCol w="987552">
                  <a:extLst>
                    <a:ext uri="{9D8B030D-6E8A-4147-A177-3AD203B41FA5}">
                      <a16:colId xmlns:a16="http://schemas.microsoft.com/office/drawing/2014/main" val="442102043"/>
                    </a:ext>
                  </a:extLst>
                </a:gridCol>
                <a:gridCol w="987552">
                  <a:extLst>
                    <a:ext uri="{9D8B030D-6E8A-4147-A177-3AD203B41FA5}">
                      <a16:colId xmlns:a16="http://schemas.microsoft.com/office/drawing/2014/main" val="65578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566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- 2020-10-28 10:00:30</a:t>
                      </a:r>
                      <a:r>
                        <a:rPr kumimoji="0" lang="en-US" sz="1000" b="0" i="0" u="none" strike="noStrike" kern="1200" cap="none" spc="0" normalizeH="0" baseline="0" noProof="0">
                          <a:ln>
                            <a:noFill/>
                          </a:ln>
                          <a:solidFill>
                            <a:prstClr val="black"/>
                          </a:solidFill>
                          <a:effectLst/>
                          <a:uLnTx/>
                          <a:uFillTx/>
                          <a:latin typeface="+mn-lt"/>
                          <a:ea typeface="+mn-ea"/>
                          <a:cs typeface="+mn-cs"/>
                        </a:rPr>
                        <a:t>
 Things I like: cuddling, you, cuddling with you 👩‍❤️‍👨 Feeling warm in- and outside because of our beloved ones and our new warm coats and jackets.
#sO_together #sOliver #love #staywarm #togetherisbetter #togethertime #familiyislove #outdoorlovers #rausmiteuch #zusammensein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370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- 2020-10-27 10:00:24</a:t>
                      </a:r>
                      <a:r>
                        <a:rPr kumimoji="0" lang="en-US" sz="1000" b="0" i="0" u="none" strike="noStrike" kern="1200" cap="none" spc="0" normalizeH="0" baseline="0" noProof="0">
                          <a:ln>
                            <a:noFill/>
                          </a:ln>
                          <a:solidFill>
                            <a:prstClr val="black"/>
                          </a:solidFill>
                          <a:effectLst/>
                          <a:uLnTx/>
                          <a:uFillTx/>
                          <a:latin typeface="+mn-lt"/>
                          <a:ea typeface="+mn-ea"/>
                          <a:cs typeface="+mn-cs"/>
                        </a:rPr>
                        <a:t>
 Cold outside, warm inside: Discover our fluff star - with this bright puffer jacket you are always ready for new adventures. Additional benefit: good mood 💛
#sO_together #sOliver #pufferjacket #steppjacke #yellowjacket #fluffstar #happyjacket #lieblingsjacke #rausmitdir #outdoorlovers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22121598"/>
                  </a:ext>
                </a:extLst>
              </a:tr>
            </a:tbl>
          </a:graphicData>
        </a:graphic>
      </p:graphicFrame>
      <p:sp>
        <p:nvSpPr>
          <p:cNvPr id="4" name="Text Placeholder 3">
            <a:extLst>
              <a:ext uri="{FF2B5EF4-FFF2-40B4-BE49-F238E27FC236}">
                <a16:creationId xmlns:a16="http://schemas.microsoft.com/office/drawing/2014/main" id="{F17AF6CA-50E2-49C9-9919-9E5950DDBD4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19447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B4710-B2CE-4539-B45C-F4ABC7E24777}"/>
              </a:ext>
            </a:extLst>
          </p:cNvPr>
          <p:cNvSpPr>
            <a:spLocks noGrp="1"/>
          </p:cNvSpPr>
          <p:nvPr>
            <p:ph type="title"/>
          </p:nvPr>
        </p:nvSpPr>
        <p:spPr/>
        <p:txBody>
          <a:bodyPr/>
          <a:lstStyle/>
          <a:p>
            <a:r>
              <a:rPr lang="en-US"/>
              <a:t>Instagram Posts Table | soliverfashion - 4 of 16</a:t>
            </a:r>
          </a:p>
        </p:txBody>
      </p:sp>
      <p:graphicFrame>
        <p:nvGraphicFramePr>
          <p:cNvPr id="5" name="Table Placeholder 4">
            <a:extLst>
              <a:ext uri="{FF2B5EF4-FFF2-40B4-BE49-F238E27FC236}">
                <a16:creationId xmlns:a16="http://schemas.microsoft.com/office/drawing/2014/main" id="{2E9AF0FD-19FE-4286-9D0D-8254F539E1D7}"/>
              </a:ext>
            </a:extLst>
          </p:cNvPr>
          <p:cNvGraphicFramePr>
            <a:graphicFrameLocks noGrp="1"/>
          </p:cNvGraphicFramePr>
          <p:nvPr>
            <p:ph type="tbl" sz="quarter" idx="13"/>
            <p:extLst>
              <p:ext uri="{D42A27DB-BD31-4B8C-83A1-F6EECF244321}">
                <p14:modId xmlns:p14="http://schemas.microsoft.com/office/powerpoint/2010/main" val="2118366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50466853"/>
                    </a:ext>
                  </a:extLst>
                </a:gridCol>
                <a:gridCol w="987552">
                  <a:extLst>
                    <a:ext uri="{9D8B030D-6E8A-4147-A177-3AD203B41FA5}">
                      <a16:colId xmlns:a16="http://schemas.microsoft.com/office/drawing/2014/main" val="1291788127"/>
                    </a:ext>
                  </a:extLst>
                </a:gridCol>
                <a:gridCol w="987552">
                  <a:extLst>
                    <a:ext uri="{9D8B030D-6E8A-4147-A177-3AD203B41FA5}">
                      <a16:colId xmlns:a16="http://schemas.microsoft.com/office/drawing/2014/main" val="1530311039"/>
                    </a:ext>
                  </a:extLst>
                </a:gridCol>
                <a:gridCol w="987552">
                  <a:extLst>
                    <a:ext uri="{9D8B030D-6E8A-4147-A177-3AD203B41FA5}">
                      <a16:colId xmlns:a16="http://schemas.microsoft.com/office/drawing/2014/main" val="3725735643"/>
                    </a:ext>
                  </a:extLst>
                </a:gridCol>
                <a:gridCol w="987552">
                  <a:extLst>
                    <a:ext uri="{9D8B030D-6E8A-4147-A177-3AD203B41FA5}">
                      <a16:colId xmlns:a16="http://schemas.microsoft.com/office/drawing/2014/main" val="1789553870"/>
                    </a:ext>
                  </a:extLst>
                </a:gridCol>
                <a:gridCol w="987552">
                  <a:extLst>
                    <a:ext uri="{9D8B030D-6E8A-4147-A177-3AD203B41FA5}">
                      <a16:colId xmlns:a16="http://schemas.microsoft.com/office/drawing/2014/main" val="3452825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327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- 2020-10-26 13:02:01</a:t>
                      </a:r>
                      <a:r>
                        <a:rPr kumimoji="0" lang="en-US" sz="1000" b="0" i="0" u="none" strike="noStrike" kern="1200" cap="none" spc="0" normalizeH="0" baseline="0" noProof="0">
                          <a:ln>
                            <a:noFill/>
                          </a:ln>
                          <a:solidFill>
                            <a:prstClr val="black"/>
                          </a:solidFill>
                          <a:effectLst/>
                          <a:uLnTx/>
                          <a:uFillTx/>
                          <a:latin typeface="+mn-lt"/>
                          <a:ea typeface="+mn-ea"/>
                          <a:cs typeface="+mn-cs"/>
                        </a:rPr>
                        <a:t>
 Time to cuddle: Our teddy coat feels what it looks like! And best of all: You can turn it - for even more styling options 🐻 With this look, we also want to bring you a little bit closer to sustainability. The trousers and blouse support sustainable cotton cultivation as well as the resource-saving cultivation of raw materials🌱
#sO_together #sOliver #teddycoat #teddymantel #fluffy #weich #soft #wendemantel #coatstyle #rausmiteuch #whitecoat #hiking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998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- 2020-10-25 10:00:29</a:t>
                      </a:r>
                      <a:r>
                        <a:rPr kumimoji="0" lang="en-US" sz="1000" b="0" i="0" u="none" strike="noStrike" kern="1200" cap="none" spc="0" normalizeH="0" baseline="0" noProof="0">
                          <a:ln>
                            <a:noFill/>
                          </a:ln>
                          <a:solidFill>
                            <a:prstClr val="black"/>
                          </a:solidFill>
                          <a:effectLst/>
                          <a:uLnTx/>
                          <a:uFillTx/>
                          <a:latin typeface="+mn-lt"/>
                          <a:ea typeface="+mn-ea"/>
                          <a:cs typeface="+mn-cs"/>
                        </a:rPr>
                        <a:t>
 Get the fluff: Being outdoors and wearing all your needs practically and cuddly with our furry autumn must-have ☁
#sO_together #fluffy #furry #cuddly #bauchtasche #hipbag #taschenliebe #taschentrend #teddytasche #teddybag #softbag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0749165"/>
                  </a:ext>
                </a:extLst>
              </a:tr>
            </a:tbl>
          </a:graphicData>
        </a:graphic>
      </p:graphicFrame>
      <p:sp>
        <p:nvSpPr>
          <p:cNvPr id="4" name="Text Placeholder 3">
            <a:extLst>
              <a:ext uri="{FF2B5EF4-FFF2-40B4-BE49-F238E27FC236}">
                <a16:creationId xmlns:a16="http://schemas.microsoft.com/office/drawing/2014/main" id="{501B2AE5-5977-44BE-AD1D-00E3545DEC2C}"/>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878211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0006-02B7-4753-A719-6DFA9247CB98}"/>
              </a:ext>
            </a:extLst>
          </p:cNvPr>
          <p:cNvSpPr>
            <a:spLocks noGrp="1"/>
          </p:cNvSpPr>
          <p:nvPr>
            <p:ph type="title"/>
          </p:nvPr>
        </p:nvSpPr>
        <p:spPr/>
        <p:txBody>
          <a:bodyPr/>
          <a:lstStyle/>
          <a:p>
            <a:r>
              <a:rPr lang="en-US"/>
              <a:t>Instagram Posts Table | soliverfashion - 5 of 16</a:t>
            </a:r>
          </a:p>
        </p:txBody>
      </p:sp>
      <p:graphicFrame>
        <p:nvGraphicFramePr>
          <p:cNvPr id="5" name="Table Placeholder 4">
            <a:extLst>
              <a:ext uri="{FF2B5EF4-FFF2-40B4-BE49-F238E27FC236}">
                <a16:creationId xmlns:a16="http://schemas.microsoft.com/office/drawing/2014/main" id="{BDB72ADD-BD1F-4E2D-8086-66B0ADFB985F}"/>
              </a:ext>
            </a:extLst>
          </p:cNvPr>
          <p:cNvGraphicFramePr>
            <a:graphicFrameLocks noGrp="1"/>
          </p:cNvGraphicFramePr>
          <p:nvPr>
            <p:ph type="tbl" sz="quarter" idx="13"/>
            <p:extLst>
              <p:ext uri="{D42A27DB-BD31-4B8C-83A1-F6EECF244321}">
                <p14:modId xmlns:p14="http://schemas.microsoft.com/office/powerpoint/2010/main" val="196523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4854090"/>
                    </a:ext>
                  </a:extLst>
                </a:gridCol>
                <a:gridCol w="987552">
                  <a:extLst>
                    <a:ext uri="{9D8B030D-6E8A-4147-A177-3AD203B41FA5}">
                      <a16:colId xmlns:a16="http://schemas.microsoft.com/office/drawing/2014/main" val="3433271001"/>
                    </a:ext>
                  </a:extLst>
                </a:gridCol>
                <a:gridCol w="987552">
                  <a:extLst>
                    <a:ext uri="{9D8B030D-6E8A-4147-A177-3AD203B41FA5}">
                      <a16:colId xmlns:a16="http://schemas.microsoft.com/office/drawing/2014/main" val="4148276440"/>
                    </a:ext>
                  </a:extLst>
                </a:gridCol>
                <a:gridCol w="987552">
                  <a:extLst>
                    <a:ext uri="{9D8B030D-6E8A-4147-A177-3AD203B41FA5}">
                      <a16:colId xmlns:a16="http://schemas.microsoft.com/office/drawing/2014/main" val="1393495913"/>
                    </a:ext>
                  </a:extLst>
                </a:gridCol>
                <a:gridCol w="987552">
                  <a:extLst>
                    <a:ext uri="{9D8B030D-6E8A-4147-A177-3AD203B41FA5}">
                      <a16:colId xmlns:a16="http://schemas.microsoft.com/office/drawing/2014/main" val="285246577"/>
                    </a:ext>
                  </a:extLst>
                </a:gridCol>
                <a:gridCol w="987552">
                  <a:extLst>
                    <a:ext uri="{9D8B030D-6E8A-4147-A177-3AD203B41FA5}">
                      <a16:colId xmlns:a16="http://schemas.microsoft.com/office/drawing/2014/main" val="387592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569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- 2020-10-24 09:00:30</a:t>
                      </a:r>
                      <a:r>
                        <a:rPr kumimoji="0" lang="en-US" sz="1000" b="0" i="0" u="none" strike="noStrike" kern="1200" cap="none" spc="0" normalizeH="0" baseline="0" noProof="0">
                          <a:ln>
                            <a:noFill/>
                          </a:ln>
                          <a:solidFill>
                            <a:prstClr val="black"/>
                          </a:solidFill>
                          <a:effectLst/>
                          <a:uLnTx/>
                          <a:uFillTx/>
                          <a:latin typeface="+mn-lt"/>
                          <a:ea typeface="+mn-ea"/>
                          <a:cs typeface="+mn-cs"/>
                        </a:rPr>
                        <a:t>
 Allrounder 🧶 soft fine knit, elegant patterns or casual rough knit - our knitwear keeps you warm in- and outside.
#sOliver #knitwear #knitknitknit #layeringclothing #strickpulli #herbstliebe #autumnoutfit #smellslikefall #seasonschange #autumntrends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717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- 2020-10-23 09:00:22</a:t>
                      </a:r>
                      <a:r>
                        <a:rPr kumimoji="0" lang="en-US" sz="1000" b="0" i="0" u="none" strike="noStrike" kern="1200" cap="none" spc="0" normalizeH="0" baseline="0" noProof="0">
                          <a:ln>
                            <a:noFill/>
                          </a:ln>
                          <a:solidFill>
                            <a:prstClr val="black"/>
                          </a:solidFill>
                          <a:effectLst/>
                          <a:uLnTx/>
                          <a:uFillTx/>
                          <a:latin typeface="+mn-lt"/>
                          <a:ea typeface="+mn-ea"/>
                          <a:cs typeface="+mn-cs"/>
                        </a:rPr>
                        <a:t>
 Outdoor in style: a light wool coat with big checks and matching accessories bring you through the cold season and make you feel confident 🍃
#sO_together #sOliver #coldseason #elegantoutfit #autumnlook #coatseason #jackenliebe #octobervibes #autumnlook #fallstyles 
__
Verkauf durch s.Oliver Bernd Freier GmbH &amp; Co. KG, sOliver Straße 1, 97228 Rottendorf. Preise können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4561655"/>
                  </a:ext>
                </a:extLst>
              </a:tr>
            </a:tbl>
          </a:graphicData>
        </a:graphic>
      </p:graphicFrame>
      <p:sp>
        <p:nvSpPr>
          <p:cNvPr id="4" name="Text Placeholder 3">
            <a:extLst>
              <a:ext uri="{FF2B5EF4-FFF2-40B4-BE49-F238E27FC236}">
                <a16:creationId xmlns:a16="http://schemas.microsoft.com/office/drawing/2014/main" id="{D9CD7339-CD98-4861-BDC1-9079D5D25FD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722455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0FA9-84F1-40C3-974C-2729FF2632A1}"/>
              </a:ext>
            </a:extLst>
          </p:cNvPr>
          <p:cNvSpPr>
            <a:spLocks noGrp="1"/>
          </p:cNvSpPr>
          <p:nvPr>
            <p:ph type="title"/>
          </p:nvPr>
        </p:nvSpPr>
        <p:spPr/>
        <p:txBody>
          <a:bodyPr/>
          <a:lstStyle/>
          <a:p>
            <a:r>
              <a:rPr lang="en-US"/>
              <a:t>Instagram Posts Table | soliverfashion - 6 of 16</a:t>
            </a:r>
          </a:p>
        </p:txBody>
      </p:sp>
      <p:graphicFrame>
        <p:nvGraphicFramePr>
          <p:cNvPr id="5" name="Table Placeholder 4">
            <a:extLst>
              <a:ext uri="{FF2B5EF4-FFF2-40B4-BE49-F238E27FC236}">
                <a16:creationId xmlns:a16="http://schemas.microsoft.com/office/drawing/2014/main" id="{C2E98898-E4D8-49DD-8499-6E37E5CE011E}"/>
              </a:ext>
            </a:extLst>
          </p:cNvPr>
          <p:cNvGraphicFramePr>
            <a:graphicFrameLocks noGrp="1"/>
          </p:cNvGraphicFramePr>
          <p:nvPr>
            <p:ph type="tbl" sz="quarter" idx="13"/>
            <p:extLst>
              <p:ext uri="{D42A27DB-BD31-4B8C-83A1-F6EECF244321}">
                <p14:modId xmlns:p14="http://schemas.microsoft.com/office/powerpoint/2010/main" val="2429835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16595231"/>
                    </a:ext>
                  </a:extLst>
                </a:gridCol>
                <a:gridCol w="987552">
                  <a:extLst>
                    <a:ext uri="{9D8B030D-6E8A-4147-A177-3AD203B41FA5}">
                      <a16:colId xmlns:a16="http://schemas.microsoft.com/office/drawing/2014/main" val="2109193594"/>
                    </a:ext>
                  </a:extLst>
                </a:gridCol>
                <a:gridCol w="987552">
                  <a:extLst>
                    <a:ext uri="{9D8B030D-6E8A-4147-A177-3AD203B41FA5}">
                      <a16:colId xmlns:a16="http://schemas.microsoft.com/office/drawing/2014/main" val="2490448903"/>
                    </a:ext>
                  </a:extLst>
                </a:gridCol>
                <a:gridCol w="987552">
                  <a:extLst>
                    <a:ext uri="{9D8B030D-6E8A-4147-A177-3AD203B41FA5}">
                      <a16:colId xmlns:a16="http://schemas.microsoft.com/office/drawing/2014/main" val="2939267804"/>
                    </a:ext>
                  </a:extLst>
                </a:gridCol>
                <a:gridCol w="987552">
                  <a:extLst>
                    <a:ext uri="{9D8B030D-6E8A-4147-A177-3AD203B41FA5}">
                      <a16:colId xmlns:a16="http://schemas.microsoft.com/office/drawing/2014/main" val="2817334573"/>
                    </a:ext>
                  </a:extLst>
                </a:gridCol>
                <a:gridCol w="987552">
                  <a:extLst>
                    <a:ext uri="{9D8B030D-6E8A-4147-A177-3AD203B41FA5}">
                      <a16:colId xmlns:a16="http://schemas.microsoft.com/office/drawing/2014/main" val="1865815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885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soliverfashion - 2020-10-22 10:00:19</a:t>
                      </a:r>
                      <a:r>
                        <a:rPr kumimoji="0" lang="de-DE" sz="1000" b="0" i="0" u="none" strike="noStrike" kern="1200" cap="none" spc="0" normalizeH="0" baseline="0" noProof="0">
                          <a:ln>
                            <a:noFill/>
                          </a:ln>
                          <a:solidFill>
                            <a:prstClr val="black"/>
                          </a:solidFill>
                          <a:effectLst/>
                          <a:uLnTx/>
                          <a:uFillTx/>
                          <a:latin typeface="+mn-lt"/>
                          <a:ea typeface="+mn-ea"/>
                          <a:cs typeface="+mn-cs"/>
                        </a:rPr>
                        <a:t>
 🎁 GEWINNSPIEL 🎁 Starte das Video, finde den richtigen Weg aus unserem Labyrinth und gewinne ein Outdoor-Paket mit deinem persönlichen Jacken-Highlight und deinen Lieblings-Outdoor-Boots 😍
So geht's:
1. Folge unserem Instagram Account soliverfashion
2. Like diesen Beitrag
3. Kommentiere, zu welchem Emoji der Weg aus dem Labyrinth führt
VIEL GLÜCK 🍀
Teilnahmebedingungen:
Das Gewinnspiel läuft bis 26.10.2020, 24 Uhr. Teilnahmeberechtigt sind alle User, mit Hauptwohnsitz in Deutschland, die das 18. Lebensjahr vollendet haben. Die Teilnahme erfolgt über den s.Oliver Instagram Kanal soliverfashion, indem der Teilnehmer diesem Kanal folgt, den Gewinnspiel-Post liked und das Labyrinth-Rätsel korrekt löst, indem der Weg zum richtigen Emoji gefunden und dieses unter den Gewinnspiel-Post kommentiert wird. Die Gewinner werden nach dem Zufallsprinzip ermittelt und per Privatnachricht verständigt. Die Daten werden ausschließlich zur Auslosung für das Gewinnspiel und zum Versand der Gewinne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5213436"/>
                  </a:ext>
                </a:extLst>
              </a:tr>
            </a:tbl>
          </a:graphicData>
        </a:graphic>
      </p:graphicFrame>
      <p:sp>
        <p:nvSpPr>
          <p:cNvPr id="4" name="Text Placeholder 3">
            <a:extLst>
              <a:ext uri="{FF2B5EF4-FFF2-40B4-BE49-F238E27FC236}">
                <a16:creationId xmlns:a16="http://schemas.microsoft.com/office/drawing/2014/main" id="{65C75089-9975-4FCB-92DF-952262ED6829}"/>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24433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BDB89-7462-4CCC-897B-59B56091081B}"/>
              </a:ext>
            </a:extLst>
          </p:cNvPr>
          <p:cNvSpPr>
            <a:spLocks noGrp="1"/>
          </p:cNvSpPr>
          <p:nvPr>
            <p:ph type="title"/>
          </p:nvPr>
        </p:nvSpPr>
        <p:spPr/>
        <p:txBody>
          <a:bodyPr/>
          <a:lstStyle/>
          <a:p>
            <a:r>
              <a:rPr lang="en-US"/>
              <a:t>Instagram Posts Table | soliverfashion - 7 of 16</a:t>
            </a:r>
          </a:p>
        </p:txBody>
      </p:sp>
      <p:graphicFrame>
        <p:nvGraphicFramePr>
          <p:cNvPr id="5" name="Table Placeholder 4">
            <a:extLst>
              <a:ext uri="{FF2B5EF4-FFF2-40B4-BE49-F238E27FC236}">
                <a16:creationId xmlns:a16="http://schemas.microsoft.com/office/drawing/2014/main" id="{AC06613C-EC21-4E19-9199-D777C9846E16}"/>
              </a:ext>
            </a:extLst>
          </p:cNvPr>
          <p:cNvGraphicFramePr>
            <a:graphicFrameLocks noGrp="1"/>
          </p:cNvGraphicFramePr>
          <p:nvPr>
            <p:ph type="tbl" sz="quarter" idx="13"/>
            <p:extLst>
              <p:ext uri="{D42A27DB-BD31-4B8C-83A1-F6EECF244321}">
                <p14:modId xmlns:p14="http://schemas.microsoft.com/office/powerpoint/2010/main" val="175430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67897666"/>
                    </a:ext>
                  </a:extLst>
                </a:gridCol>
                <a:gridCol w="987552">
                  <a:extLst>
                    <a:ext uri="{9D8B030D-6E8A-4147-A177-3AD203B41FA5}">
                      <a16:colId xmlns:a16="http://schemas.microsoft.com/office/drawing/2014/main" val="9066035"/>
                    </a:ext>
                  </a:extLst>
                </a:gridCol>
                <a:gridCol w="987552">
                  <a:extLst>
                    <a:ext uri="{9D8B030D-6E8A-4147-A177-3AD203B41FA5}">
                      <a16:colId xmlns:a16="http://schemas.microsoft.com/office/drawing/2014/main" val="4123197436"/>
                    </a:ext>
                  </a:extLst>
                </a:gridCol>
                <a:gridCol w="987552">
                  <a:extLst>
                    <a:ext uri="{9D8B030D-6E8A-4147-A177-3AD203B41FA5}">
                      <a16:colId xmlns:a16="http://schemas.microsoft.com/office/drawing/2014/main" val="3333418044"/>
                    </a:ext>
                  </a:extLst>
                </a:gridCol>
                <a:gridCol w="987552">
                  <a:extLst>
                    <a:ext uri="{9D8B030D-6E8A-4147-A177-3AD203B41FA5}">
                      <a16:colId xmlns:a16="http://schemas.microsoft.com/office/drawing/2014/main" val="738077101"/>
                    </a:ext>
                  </a:extLst>
                </a:gridCol>
                <a:gridCol w="987552">
                  <a:extLst>
                    <a:ext uri="{9D8B030D-6E8A-4147-A177-3AD203B41FA5}">
                      <a16:colId xmlns:a16="http://schemas.microsoft.com/office/drawing/2014/main" val="166018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662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- 2020-10-21 09:03:16</a:t>
                      </a:r>
                      <a:r>
                        <a:rPr kumimoji="0" lang="en-US" sz="1000" b="0" i="0" u="none" strike="noStrike" kern="1200" cap="none" spc="0" normalizeH="0" baseline="0" noProof="0">
                          <a:ln>
                            <a:noFill/>
                          </a:ln>
                          <a:solidFill>
                            <a:prstClr val="black"/>
                          </a:solidFill>
                          <a:effectLst/>
                          <a:uLnTx/>
                          <a:uFillTx/>
                          <a:latin typeface="+mn-lt"/>
                          <a:ea typeface="+mn-ea"/>
                          <a:cs typeface="+mn-cs"/>
                        </a:rPr>
                        <a:t>
 Keep me warm 🔥 Whether warm quilted coat, sporty puffer jacket or classy wool coat - our autumn favorites are stylish and always ready to wear
#sO_together #sOliver #autumntrends #herbstzeit #jacketstyle #coatseason #letsgooutside #togetherstronger #fallingforfall #elegantoutfit 
__
Coat her 🔎: 29.010.52.4587.9810
Coat him 🔎: 12.010.52.2304.59N1
Down Coat her 🔎: 29.010.52.4583.8156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088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- 2020-10-20 09:00:23</a:t>
                      </a:r>
                      <a:r>
                        <a:rPr kumimoji="0" lang="en-US" sz="1000" b="0" i="0" u="none" strike="noStrike" kern="1200" cap="none" spc="0" normalizeH="0" baseline="0" noProof="0">
                          <a:ln>
                            <a:noFill/>
                          </a:ln>
                          <a:solidFill>
                            <a:prstClr val="black"/>
                          </a:solidFill>
                          <a:effectLst/>
                          <a:uLnTx/>
                          <a:uFillTx/>
                          <a:latin typeface="+mn-lt"/>
                          <a:ea typeface="+mn-ea"/>
                          <a:cs typeface="+mn-cs"/>
                        </a:rPr>
                        <a:t>
 Your perfume is your message, your scented slogan 🖤 
#sOliverFragrances #perfume #scent #parfum #mensperfume #smellsgood #duft #herbstduft #duftliebe #herbstliebe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1033302"/>
                  </a:ext>
                </a:extLst>
              </a:tr>
            </a:tbl>
          </a:graphicData>
        </a:graphic>
      </p:graphicFrame>
      <p:sp>
        <p:nvSpPr>
          <p:cNvPr id="4" name="Text Placeholder 3">
            <a:extLst>
              <a:ext uri="{FF2B5EF4-FFF2-40B4-BE49-F238E27FC236}">
                <a16:creationId xmlns:a16="http://schemas.microsoft.com/office/drawing/2014/main" id="{5A3C58EE-9E76-44D5-B761-45609CC6120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100168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F9DD2-B996-4CE4-BE84-9F1DC043516E}"/>
              </a:ext>
            </a:extLst>
          </p:cNvPr>
          <p:cNvSpPr>
            <a:spLocks noGrp="1"/>
          </p:cNvSpPr>
          <p:nvPr>
            <p:ph type="title"/>
          </p:nvPr>
        </p:nvSpPr>
        <p:spPr/>
        <p:txBody>
          <a:bodyPr/>
          <a:lstStyle/>
          <a:p>
            <a:r>
              <a:rPr lang="en-US"/>
              <a:t>Instagram Posts Table | soliverfashion - 8 of 16</a:t>
            </a:r>
          </a:p>
        </p:txBody>
      </p:sp>
      <p:graphicFrame>
        <p:nvGraphicFramePr>
          <p:cNvPr id="5" name="Table Placeholder 4">
            <a:extLst>
              <a:ext uri="{FF2B5EF4-FFF2-40B4-BE49-F238E27FC236}">
                <a16:creationId xmlns:a16="http://schemas.microsoft.com/office/drawing/2014/main" id="{73122E0F-B4E7-434E-8F43-EAD682329E4A}"/>
              </a:ext>
            </a:extLst>
          </p:cNvPr>
          <p:cNvGraphicFramePr>
            <a:graphicFrameLocks noGrp="1"/>
          </p:cNvGraphicFramePr>
          <p:nvPr>
            <p:ph type="tbl" sz="quarter" idx="13"/>
            <p:extLst>
              <p:ext uri="{D42A27DB-BD31-4B8C-83A1-F6EECF244321}">
                <p14:modId xmlns:p14="http://schemas.microsoft.com/office/powerpoint/2010/main" val="283690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5765740"/>
                    </a:ext>
                  </a:extLst>
                </a:gridCol>
                <a:gridCol w="987552">
                  <a:extLst>
                    <a:ext uri="{9D8B030D-6E8A-4147-A177-3AD203B41FA5}">
                      <a16:colId xmlns:a16="http://schemas.microsoft.com/office/drawing/2014/main" val="1344798416"/>
                    </a:ext>
                  </a:extLst>
                </a:gridCol>
                <a:gridCol w="987552">
                  <a:extLst>
                    <a:ext uri="{9D8B030D-6E8A-4147-A177-3AD203B41FA5}">
                      <a16:colId xmlns:a16="http://schemas.microsoft.com/office/drawing/2014/main" val="3756432942"/>
                    </a:ext>
                  </a:extLst>
                </a:gridCol>
                <a:gridCol w="987552">
                  <a:extLst>
                    <a:ext uri="{9D8B030D-6E8A-4147-A177-3AD203B41FA5}">
                      <a16:colId xmlns:a16="http://schemas.microsoft.com/office/drawing/2014/main" val="3673317477"/>
                    </a:ext>
                  </a:extLst>
                </a:gridCol>
                <a:gridCol w="987552">
                  <a:extLst>
                    <a:ext uri="{9D8B030D-6E8A-4147-A177-3AD203B41FA5}">
                      <a16:colId xmlns:a16="http://schemas.microsoft.com/office/drawing/2014/main" val="304460451"/>
                    </a:ext>
                  </a:extLst>
                </a:gridCol>
                <a:gridCol w="987552">
                  <a:extLst>
                    <a:ext uri="{9D8B030D-6E8A-4147-A177-3AD203B41FA5}">
                      <a16:colId xmlns:a16="http://schemas.microsoft.com/office/drawing/2014/main" val="198013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231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- 2020-10-19 12:26:32</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these kind of days? Then go and find our Mid Season Sale online 
#sOliver #quoteoftheday #zitat #quote #sale #rabatt #shopping #midseasonsale #shopnow #onlineshopping #inspiration 
__
Verkauf durch s.Oliver Bernd Freier GmbH &amp; Co. KG, sOliver Straße 1, 97228 Rottendorf.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090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- 2020-10-18 09:00:58</a:t>
                      </a:r>
                      <a:r>
                        <a:rPr kumimoji="0" lang="en-US" sz="1000" b="0" i="0" u="none" strike="noStrike" kern="1200" cap="none" spc="0" normalizeH="0" baseline="0" noProof="0">
                          <a:ln>
                            <a:noFill/>
                          </a:ln>
                          <a:solidFill>
                            <a:prstClr val="black"/>
                          </a:solidFill>
                          <a:effectLst/>
                          <a:uLnTx/>
                          <a:uFillTx/>
                          <a:latin typeface="+mn-lt"/>
                          <a:ea typeface="+mn-ea"/>
                          <a:cs typeface="+mn-cs"/>
                        </a:rPr>
                        <a:t>
 This is how Photpgrapher simonlohmeyer, Nurse &amp; Blogger aboxofsweets, Model &amp; TV Producer leonieyoung, Mom to be cati.schweyer and actress lena.meckel wear our new jacket and coat collection and check out their tips for an epic fall 🍁
#sO_together #sOliver #outdoorlovers #letsgooutside #togetherisstronger #rausmiteuch #rausindienatur #monochromatic #colourfullife #layeringclothing #fallfashiontrends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6380139"/>
                  </a:ext>
                </a:extLst>
              </a:tr>
            </a:tbl>
          </a:graphicData>
        </a:graphic>
      </p:graphicFrame>
      <p:sp>
        <p:nvSpPr>
          <p:cNvPr id="4" name="Text Placeholder 3">
            <a:extLst>
              <a:ext uri="{FF2B5EF4-FFF2-40B4-BE49-F238E27FC236}">
                <a16:creationId xmlns:a16="http://schemas.microsoft.com/office/drawing/2014/main" id="{E48DFEF8-D380-40F9-8BCC-D754B374C0BC}"/>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17086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08FE-4171-44CF-8F62-D8BDC49A748B}"/>
              </a:ext>
            </a:extLst>
          </p:cNvPr>
          <p:cNvSpPr>
            <a:spLocks noGrp="1"/>
          </p:cNvSpPr>
          <p:nvPr>
            <p:ph type="title"/>
          </p:nvPr>
        </p:nvSpPr>
        <p:spPr/>
        <p:txBody>
          <a:bodyPr/>
          <a:lstStyle/>
          <a:p>
            <a:r>
              <a:rPr lang="en-US"/>
              <a:t>Instagram Posts Table | soliverfashion - 9 of 16</a:t>
            </a:r>
          </a:p>
        </p:txBody>
      </p:sp>
      <p:graphicFrame>
        <p:nvGraphicFramePr>
          <p:cNvPr id="5" name="Table Placeholder 4">
            <a:extLst>
              <a:ext uri="{FF2B5EF4-FFF2-40B4-BE49-F238E27FC236}">
                <a16:creationId xmlns:a16="http://schemas.microsoft.com/office/drawing/2014/main" id="{B55D984D-AA00-4C8D-BEAA-822B9B57870A}"/>
              </a:ext>
            </a:extLst>
          </p:cNvPr>
          <p:cNvGraphicFramePr>
            <a:graphicFrameLocks noGrp="1"/>
          </p:cNvGraphicFramePr>
          <p:nvPr>
            <p:ph type="tbl" sz="quarter" idx="13"/>
            <p:extLst>
              <p:ext uri="{D42A27DB-BD31-4B8C-83A1-F6EECF244321}">
                <p14:modId xmlns:p14="http://schemas.microsoft.com/office/powerpoint/2010/main" val="127179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08433106"/>
                    </a:ext>
                  </a:extLst>
                </a:gridCol>
                <a:gridCol w="987552">
                  <a:extLst>
                    <a:ext uri="{9D8B030D-6E8A-4147-A177-3AD203B41FA5}">
                      <a16:colId xmlns:a16="http://schemas.microsoft.com/office/drawing/2014/main" val="2293543730"/>
                    </a:ext>
                  </a:extLst>
                </a:gridCol>
                <a:gridCol w="987552">
                  <a:extLst>
                    <a:ext uri="{9D8B030D-6E8A-4147-A177-3AD203B41FA5}">
                      <a16:colId xmlns:a16="http://schemas.microsoft.com/office/drawing/2014/main" val="4033937005"/>
                    </a:ext>
                  </a:extLst>
                </a:gridCol>
                <a:gridCol w="987552">
                  <a:extLst>
                    <a:ext uri="{9D8B030D-6E8A-4147-A177-3AD203B41FA5}">
                      <a16:colId xmlns:a16="http://schemas.microsoft.com/office/drawing/2014/main" val="1784602386"/>
                    </a:ext>
                  </a:extLst>
                </a:gridCol>
                <a:gridCol w="987552">
                  <a:extLst>
                    <a:ext uri="{9D8B030D-6E8A-4147-A177-3AD203B41FA5}">
                      <a16:colId xmlns:a16="http://schemas.microsoft.com/office/drawing/2014/main" val="834691678"/>
                    </a:ext>
                  </a:extLst>
                </a:gridCol>
                <a:gridCol w="987552">
                  <a:extLst>
                    <a:ext uri="{9D8B030D-6E8A-4147-A177-3AD203B41FA5}">
                      <a16:colId xmlns:a16="http://schemas.microsoft.com/office/drawing/2014/main" val="15388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099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- 2020-10-17 11:01:00</a:t>
                      </a:r>
                      <a:r>
                        <a:rPr kumimoji="0" lang="en-US" sz="1000" b="0" i="0" u="none" strike="noStrike" kern="1200" cap="none" spc="0" normalizeH="0" baseline="0" noProof="0">
                          <a:ln>
                            <a:noFill/>
                          </a:ln>
                          <a:solidFill>
                            <a:prstClr val="black"/>
                          </a:solidFill>
                          <a:effectLst/>
                          <a:uLnTx/>
                          <a:uFillTx/>
                          <a:latin typeface="+mn-lt"/>
                          <a:ea typeface="+mn-ea"/>
                          <a:cs typeface="+mn-cs"/>
                        </a:rPr>
                        <a:t>
 Favorite of the month 💚 the green jogger combination is the perfect look for long autumn walks. Comfy but stylish in combination with a glencheck coat!
#sO_together #sOliver #autumnlook #checked #herbstliebe #falloutfit #karomuster #octoberlove #letsgooutside #coatseason #autumncollection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178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- 2020-10-16 12:38:44</a:t>
                      </a:r>
                      <a:r>
                        <a:rPr kumimoji="0" lang="en-US" sz="1000" b="0" i="0" u="none" strike="noStrike" kern="1200" cap="none" spc="0" normalizeH="0" baseline="0" noProof="0">
                          <a:ln>
                            <a:noFill/>
                          </a:ln>
                          <a:solidFill>
                            <a:prstClr val="black"/>
                          </a:solidFill>
                          <a:effectLst/>
                          <a:uLnTx/>
                          <a:uFillTx/>
                          <a:latin typeface="+mn-lt"/>
                          <a:ea typeface="+mn-ea"/>
                          <a:cs typeface="+mn-cs"/>
                        </a:rPr>
                        <a:t>
 What is your favourite? The coat trend of the year: Monochromatic Looks wrap you in one colour from head to toe ❤️💛💙
#sO_together #rausmiteuch #sOliver #monochromatic #outdoorstyle #rausgehen #draußensein #octoberlove #coatlove #wintermantel 
__
Verkauf durch s.Oliver Bernd Freier GmbH &amp; Co. KG, sOliver Straße 1, 97228 Rottendorf. Preise können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33156192"/>
                  </a:ext>
                </a:extLst>
              </a:tr>
            </a:tbl>
          </a:graphicData>
        </a:graphic>
      </p:graphicFrame>
      <p:sp>
        <p:nvSpPr>
          <p:cNvPr id="4" name="Text Placeholder 3">
            <a:extLst>
              <a:ext uri="{FF2B5EF4-FFF2-40B4-BE49-F238E27FC236}">
                <a16:creationId xmlns:a16="http://schemas.microsoft.com/office/drawing/2014/main" id="{F7A4AF09-59C2-479B-B5EB-F85483DBE5B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029933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6E2B6-45F4-487D-A97D-1B0406F36CB4}"/>
              </a:ext>
            </a:extLst>
          </p:cNvPr>
          <p:cNvSpPr>
            <a:spLocks noGrp="1"/>
          </p:cNvSpPr>
          <p:nvPr>
            <p:ph type="title"/>
          </p:nvPr>
        </p:nvSpPr>
        <p:spPr/>
        <p:txBody>
          <a:bodyPr/>
          <a:lstStyle/>
          <a:p>
            <a:r>
              <a:rPr lang="en-US"/>
              <a:t>Instagram Posts Table | soliverfashion - 10 of 16</a:t>
            </a:r>
          </a:p>
        </p:txBody>
      </p:sp>
      <p:graphicFrame>
        <p:nvGraphicFramePr>
          <p:cNvPr id="5" name="Table Placeholder 4">
            <a:extLst>
              <a:ext uri="{FF2B5EF4-FFF2-40B4-BE49-F238E27FC236}">
                <a16:creationId xmlns:a16="http://schemas.microsoft.com/office/drawing/2014/main" id="{B8829F6E-8742-4731-B518-0A0CF2C3C06F}"/>
              </a:ext>
            </a:extLst>
          </p:cNvPr>
          <p:cNvGraphicFramePr>
            <a:graphicFrameLocks noGrp="1"/>
          </p:cNvGraphicFramePr>
          <p:nvPr>
            <p:ph type="tbl" sz="quarter" idx="13"/>
            <p:extLst>
              <p:ext uri="{D42A27DB-BD31-4B8C-83A1-F6EECF244321}">
                <p14:modId xmlns:p14="http://schemas.microsoft.com/office/powerpoint/2010/main" val="2492349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2819231"/>
                    </a:ext>
                  </a:extLst>
                </a:gridCol>
                <a:gridCol w="987552">
                  <a:extLst>
                    <a:ext uri="{9D8B030D-6E8A-4147-A177-3AD203B41FA5}">
                      <a16:colId xmlns:a16="http://schemas.microsoft.com/office/drawing/2014/main" val="3800746212"/>
                    </a:ext>
                  </a:extLst>
                </a:gridCol>
                <a:gridCol w="987552">
                  <a:extLst>
                    <a:ext uri="{9D8B030D-6E8A-4147-A177-3AD203B41FA5}">
                      <a16:colId xmlns:a16="http://schemas.microsoft.com/office/drawing/2014/main" val="2652316491"/>
                    </a:ext>
                  </a:extLst>
                </a:gridCol>
                <a:gridCol w="987552">
                  <a:extLst>
                    <a:ext uri="{9D8B030D-6E8A-4147-A177-3AD203B41FA5}">
                      <a16:colId xmlns:a16="http://schemas.microsoft.com/office/drawing/2014/main" val="2286996140"/>
                    </a:ext>
                  </a:extLst>
                </a:gridCol>
                <a:gridCol w="987552">
                  <a:extLst>
                    <a:ext uri="{9D8B030D-6E8A-4147-A177-3AD203B41FA5}">
                      <a16:colId xmlns:a16="http://schemas.microsoft.com/office/drawing/2014/main" val="493064726"/>
                    </a:ext>
                  </a:extLst>
                </a:gridCol>
                <a:gridCol w="987552">
                  <a:extLst>
                    <a:ext uri="{9D8B030D-6E8A-4147-A177-3AD203B41FA5}">
                      <a16:colId xmlns:a16="http://schemas.microsoft.com/office/drawing/2014/main" val="182655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866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- 2020-10-15 12:01:00</a:t>
                      </a:r>
                      <a:r>
                        <a:rPr kumimoji="0" lang="en-US" sz="1000" b="0" i="0" u="none" strike="noStrike" kern="1200" cap="none" spc="0" normalizeH="0" baseline="0" noProof="0">
                          <a:ln>
                            <a:noFill/>
                          </a:ln>
                          <a:solidFill>
                            <a:prstClr val="black"/>
                          </a:solidFill>
                          <a:effectLst/>
                          <a:uLnTx/>
                          <a:uFillTx/>
                          <a:latin typeface="+mn-lt"/>
                          <a:ea typeface="+mn-ea"/>
                          <a:cs typeface="+mn-cs"/>
                        </a:rPr>
                        <a:t>
 janinauhse loves to show some colour on adventurous trips like hiking and BTW she looks stunning in our yellow coat! 💛
#sO_together #sOliver #outdoorlovers #letsgooutside #togetherisstronger #rausmiteuch #rausindienatur #monochromatic #colourfullife #hiking #fallfashiontrends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2438769"/>
                  </a:ext>
                </a:extLst>
              </a:tr>
            </a:tbl>
          </a:graphicData>
        </a:graphic>
      </p:graphicFrame>
      <p:sp>
        <p:nvSpPr>
          <p:cNvPr id="4" name="Text Placeholder 3">
            <a:extLst>
              <a:ext uri="{FF2B5EF4-FFF2-40B4-BE49-F238E27FC236}">
                <a16:creationId xmlns:a16="http://schemas.microsoft.com/office/drawing/2014/main" id="{91561C8E-06C6-44E2-8039-2FCB4A8A2F1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0185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1F2DA-90F4-4D5E-BBEB-5187D42B1D6E}"/>
              </a:ext>
            </a:extLst>
          </p:cNvPr>
          <p:cNvSpPr>
            <a:spLocks noGrp="1"/>
          </p:cNvSpPr>
          <p:nvPr>
            <p:ph type="title"/>
          </p:nvPr>
        </p:nvSpPr>
        <p:spPr/>
        <p:txBody>
          <a:bodyPr/>
          <a:lstStyle/>
          <a:p>
            <a:r>
              <a:rPr lang="en-US"/>
              <a:t>Instagram Posts Table | soliverfashion - 11 of 16</a:t>
            </a:r>
          </a:p>
        </p:txBody>
      </p:sp>
      <p:graphicFrame>
        <p:nvGraphicFramePr>
          <p:cNvPr id="5" name="Table Placeholder 4">
            <a:extLst>
              <a:ext uri="{FF2B5EF4-FFF2-40B4-BE49-F238E27FC236}">
                <a16:creationId xmlns:a16="http://schemas.microsoft.com/office/drawing/2014/main" id="{FF1CCF3B-A361-4946-8B9C-CCA8A5622FA5}"/>
              </a:ext>
            </a:extLst>
          </p:cNvPr>
          <p:cNvGraphicFramePr>
            <a:graphicFrameLocks noGrp="1"/>
          </p:cNvGraphicFramePr>
          <p:nvPr>
            <p:ph type="tbl" sz="quarter" idx="13"/>
            <p:extLst>
              <p:ext uri="{D42A27DB-BD31-4B8C-83A1-F6EECF244321}">
                <p14:modId xmlns:p14="http://schemas.microsoft.com/office/powerpoint/2010/main" val="260904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11589199"/>
                    </a:ext>
                  </a:extLst>
                </a:gridCol>
                <a:gridCol w="987552">
                  <a:extLst>
                    <a:ext uri="{9D8B030D-6E8A-4147-A177-3AD203B41FA5}">
                      <a16:colId xmlns:a16="http://schemas.microsoft.com/office/drawing/2014/main" val="2615553582"/>
                    </a:ext>
                  </a:extLst>
                </a:gridCol>
                <a:gridCol w="987552">
                  <a:extLst>
                    <a:ext uri="{9D8B030D-6E8A-4147-A177-3AD203B41FA5}">
                      <a16:colId xmlns:a16="http://schemas.microsoft.com/office/drawing/2014/main" val="3949103990"/>
                    </a:ext>
                  </a:extLst>
                </a:gridCol>
                <a:gridCol w="987552">
                  <a:extLst>
                    <a:ext uri="{9D8B030D-6E8A-4147-A177-3AD203B41FA5}">
                      <a16:colId xmlns:a16="http://schemas.microsoft.com/office/drawing/2014/main" val="542463943"/>
                    </a:ext>
                  </a:extLst>
                </a:gridCol>
                <a:gridCol w="987552">
                  <a:extLst>
                    <a:ext uri="{9D8B030D-6E8A-4147-A177-3AD203B41FA5}">
                      <a16:colId xmlns:a16="http://schemas.microsoft.com/office/drawing/2014/main" val="3894995206"/>
                    </a:ext>
                  </a:extLst>
                </a:gridCol>
                <a:gridCol w="987552">
                  <a:extLst>
                    <a:ext uri="{9D8B030D-6E8A-4147-A177-3AD203B41FA5}">
                      <a16:colId xmlns:a16="http://schemas.microsoft.com/office/drawing/2014/main" val="157046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785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- 2020-10-15 09:41:02</a:t>
                      </a:r>
                      <a:r>
                        <a:rPr kumimoji="0" lang="en-US" sz="1000" b="0" i="0" u="none" strike="noStrike" kern="1200" cap="none" spc="0" normalizeH="0" baseline="0" noProof="0">
                          <a:ln>
                            <a:noFill/>
                          </a:ln>
                          <a:solidFill>
                            <a:prstClr val="black"/>
                          </a:solidFill>
                          <a:effectLst/>
                          <a:uLnTx/>
                          <a:uFillTx/>
                          <a:latin typeface="+mn-lt"/>
                          <a:ea typeface="+mn-ea"/>
                          <a:cs typeface="+mn-cs"/>
                        </a:rPr>
                        <a:t>
 We are outside instead of inside! But wherever we go we are #sO_together and enjoy outdoor activities with family and friends. Discover our new coat and jacket trends 🍁
#sOliver #outdoorlovers #outdoorlifestyle #octobervibes #bettertogether #zusammensein #draußenzusammen #draußenzeit #coat #mantel #jacket #jacke #rausmiteuch
__
Coat yellow 🔎: 05.009.52.2346.1558
Coat navy 🔎: 05.009.52.2346.5959
Coat red 🔎: 05.009.52.2348.2830
Coat checked 🔎: 05.009.52.4644.84N2
Puffer coat 🔎: 05.010.52.3637.9999
Puffer yellow 🔎: 03.899.51.2798.1549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1988614"/>
                  </a:ext>
                </a:extLst>
              </a:tr>
            </a:tbl>
          </a:graphicData>
        </a:graphic>
      </p:graphicFrame>
      <p:sp>
        <p:nvSpPr>
          <p:cNvPr id="4" name="Text Placeholder 3">
            <a:extLst>
              <a:ext uri="{FF2B5EF4-FFF2-40B4-BE49-F238E27FC236}">
                <a16:creationId xmlns:a16="http://schemas.microsoft.com/office/drawing/2014/main" id="{D63F9F83-B5B5-4B0D-A982-585191D2FE89}"/>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59271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CCD19-7D56-4380-B1A8-012DDD5CF001}"/>
              </a:ext>
            </a:extLst>
          </p:cNvPr>
          <p:cNvSpPr>
            <a:spLocks noGrp="1"/>
          </p:cNvSpPr>
          <p:nvPr>
            <p:ph type="title"/>
          </p:nvPr>
        </p:nvSpPr>
        <p:spPr/>
        <p:txBody>
          <a:bodyPr/>
          <a:lstStyle/>
          <a:p>
            <a:r>
              <a:rPr lang="en-US"/>
              <a:t>Instagram Posts Table | soliverfashion - 12 of 16</a:t>
            </a:r>
          </a:p>
        </p:txBody>
      </p:sp>
      <p:graphicFrame>
        <p:nvGraphicFramePr>
          <p:cNvPr id="5" name="Table Placeholder 4">
            <a:extLst>
              <a:ext uri="{FF2B5EF4-FFF2-40B4-BE49-F238E27FC236}">
                <a16:creationId xmlns:a16="http://schemas.microsoft.com/office/drawing/2014/main" id="{FBCC812D-4BA6-4079-A3A7-9B4E38B8BC10}"/>
              </a:ext>
            </a:extLst>
          </p:cNvPr>
          <p:cNvGraphicFramePr>
            <a:graphicFrameLocks noGrp="1"/>
          </p:cNvGraphicFramePr>
          <p:nvPr>
            <p:ph type="tbl" sz="quarter" idx="13"/>
            <p:extLst>
              <p:ext uri="{D42A27DB-BD31-4B8C-83A1-F6EECF244321}">
                <p14:modId xmlns:p14="http://schemas.microsoft.com/office/powerpoint/2010/main" val="11545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8780140"/>
                    </a:ext>
                  </a:extLst>
                </a:gridCol>
                <a:gridCol w="987552">
                  <a:extLst>
                    <a:ext uri="{9D8B030D-6E8A-4147-A177-3AD203B41FA5}">
                      <a16:colId xmlns:a16="http://schemas.microsoft.com/office/drawing/2014/main" val="2772015638"/>
                    </a:ext>
                  </a:extLst>
                </a:gridCol>
                <a:gridCol w="987552">
                  <a:extLst>
                    <a:ext uri="{9D8B030D-6E8A-4147-A177-3AD203B41FA5}">
                      <a16:colId xmlns:a16="http://schemas.microsoft.com/office/drawing/2014/main" val="639466473"/>
                    </a:ext>
                  </a:extLst>
                </a:gridCol>
                <a:gridCol w="987552">
                  <a:extLst>
                    <a:ext uri="{9D8B030D-6E8A-4147-A177-3AD203B41FA5}">
                      <a16:colId xmlns:a16="http://schemas.microsoft.com/office/drawing/2014/main" val="3534194486"/>
                    </a:ext>
                  </a:extLst>
                </a:gridCol>
                <a:gridCol w="987552">
                  <a:extLst>
                    <a:ext uri="{9D8B030D-6E8A-4147-A177-3AD203B41FA5}">
                      <a16:colId xmlns:a16="http://schemas.microsoft.com/office/drawing/2014/main" val="3415113437"/>
                    </a:ext>
                  </a:extLst>
                </a:gridCol>
                <a:gridCol w="987552">
                  <a:extLst>
                    <a:ext uri="{9D8B030D-6E8A-4147-A177-3AD203B41FA5}">
                      <a16:colId xmlns:a16="http://schemas.microsoft.com/office/drawing/2014/main" val="69436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74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- 2020-10-14 09:00:57</a:t>
                      </a:r>
                      <a:r>
                        <a:rPr kumimoji="0" lang="en-US" sz="1000" b="0" i="0" u="none" strike="noStrike" kern="1200" cap="none" spc="0" normalizeH="0" baseline="0" noProof="0">
                          <a:ln>
                            <a:noFill/>
                          </a:ln>
                          <a:solidFill>
                            <a:prstClr val="black"/>
                          </a:solidFill>
                          <a:effectLst/>
                          <a:uLnTx/>
                          <a:uFillTx/>
                          <a:latin typeface="+mn-lt"/>
                          <a:ea typeface="+mn-ea"/>
                          <a:cs typeface="+mn-cs"/>
                        </a:rPr>
                        <a:t>
 The best is yet to come - what do you think will be our favourite topic in the coming weeks?
#sOliver #favouritetopic #nexttocome #surprise #herbstliebe #jackenliebe #coldseason #autumndays #dadandson #commentbelow #herbstkollektion 
__
Verkauf durch s.Oliver Bernd Freier GmbH &amp; Co. KG, s.Oliver Straße 1, 97228 Rottendorf. Preise können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08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- 2020-10-13 09:01:00</a:t>
                      </a:r>
                      <a:r>
                        <a:rPr kumimoji="0" lang="en-US" sz="1000" b="0" i="0" u="none" strike="noStrike" kern="1200" cap="none" spc="0" normalizeH="0" baseline="0" noProof="0">
                          <a:ln>
                            <a:noFill/>
                          </a:ln>
                          <a:solidFill>
                            <a:prstClr val="black"/>
                          </a:solidFill>
                          <a:effectLst/>
                          <a:uLnTx/>
                          <a:uFillTx/>
                          <a:latin typeface="+mn-lt"/>
                          <a:ea typeface="+mn-ea"/>
                          <a:cs typeface="+mn-cs"/>
                        </a:rPr>
                        <a:t>
 Leather loves knit: In terms of colour, leather and knitwear go together wonderfully if you create an outfit 🥰
#sO_together #sOliver #leatherpants #knitlove #stylepartner #leder #strickpullover #knitwearlove #fittogether #coolstyle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1360103"/>
                  </a:ext>
                </a:extLst>
              </a:tr>
            </a:tbl>
          </a:graphicData>
        </a:graphic>
      </p:graphicFrame>
      <p:sp>
        <p:nvSpPr>
          <p:cNvPr id="4" name="Text Placeholder 3">
            <a:extLst>
              <a:ext uri="{FF2B5EF4-FFF2-40B4-BE49-F238E27FC236}">
                <a16:creationId xmlns:a16="http://schemas.microsoft.com/office/drawing/2014/main" id="{53421919-125F-471A-829F-B09165A5584C}"/>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480875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DA67-48B1-4DD9-A106-F67D6A8C4C0F}"/>
              </a:ext>
            </a:extLst>
          </p:cNvPr>
          <p:cNvSpPr>
            <a:spLocks noGrp="1"/>
          </p:cNvSpPr>
          <p:nvPr>
            <p:ph type="title"/>
          </p:nvPr>
        </p:nvSpPr>
        <p:spPr/>
        <p:txBody>
          <a:bodyPr/>
          <a:lstStyle/>
          <a:p>
            <a:r>
              <a:rPr lang="en-US"/>
              <a:t>Instagram Posts Table | soliverfashion - 13 of 16</a:t>
            </a:r>
          </a:p>
        </p:txBody>
      </p:sp>
      <p:graphicFrame>
        <p:nvGraphicFramePr>
          <p:cNvPr id="5" name="Table Placeholder 4">
            <a:extLst>
              <a:ext uri="{FF2B5EF4-FFF2-40B4-BE49-F238E27FC236}">
                <a16:creationId xmlns:a16="http://schemas.microsoft.com/office/drawing/2014/main" id="{B0578AC0-6947-460F-8E12-6E2F937EBDC2}"/>
              </a:ext>
            </a:extLst>
          </p:cNvPr>
          <p:cNvGraphicFramePr>
            <a:graphicFrameLocks noGrp="1"/>
          </p:cNvGraphicFramePr>
          <p:nvPr>
            <p:ph type="tbl" sz="quarter" idx="13"/>
            <p:extLst>
              <p:ext uri="{D42A27DB-BD31-4B8C-83A1-F6EECF244321}">
                <p14:modId xmlns:p14="http://schemas.microsoft.com/office/powerpoint/2010/main" val="193349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4951358"/>
                    </a:ext>
                  </a:extLst>
                </a:gridCol>
                <a:gridCol w="987552">
                  <a:extLst>
                    <a:ext uri="{9D8B030D-6E8A-4147-A177-3AD203B41FA5}">
                      <a16:colId xmlns:a16="http://schemas.microsoft.com/office/drawing/2014/main" val="641505319"/>
                    </a:ext>
                  </a:extLst>
                </a:gridCol>
                <a:gridCol w="987552">
                  <a:extLst>
                    <a:ext uri="{9D8B030D-6E8A-4147-A177-3AD203B41FA5}">
                      <a16:colId xmlns:a16="http://schemas.microsoft.com/office/drawing/2014/main" val="3678286020"/>
                    </a:ext>
                  </a:extLst>
                </a:gridCol>
                <a:gridCol w="987552">
                  <a:extLst>
                    <a:ext uri="{9D8B030D-6E8A-4147-A177-3AD203B41FA5}">
                      <a16:colId xmlns:a16="http://schemas.microsoft.com/office/drawing/2014/main" val="2958728214"/>
                    </a:ext>
                  </a:extLst>
                </a:gridCol>
                <a:gridCol w="987552">
                  <a:extLst>
                    <a:ext uri="{9D8B030D-6E8A-4147-A177-3AD203B41FA5}">
                      <a16:colId xmlns:a16="http://schemas.microsoft.com/office/drawing/2014/main" val="637210175"/>
                    </a:ext>
                  </a:extLst>
                </a:gridCol>
                <a:gridCol w="987552">
                  <a:extLst>
                    <a:ext uri="{9D8B030D-6E8A-4147-A177-3AD203B41FA5}">
                      <a16:colId xmlns:a16="http://schemas.microsoft.com/office/drawing/2014/main" val="286312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532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- 2020-10-12 09:01:05</a:t>
                      </a:r>
                      <a:r>
                        <a:rPr kumimoji="0" lang="en-US" sz="1000" b="0" i="0" u="none" strike="noStrike" kern="1200" cap="none" spc="0" normalizeH="0" baseline="0" noProof="0">
                          <a:ln>
                            <a:noFill/>
                          </a:ln>
                          <a:solidFill>
                            <a:prstClr val="black"/>
                          </a:solidFill>
                          <a:effectLst/>
                          <a:uLnTx/>
                          <a:uFillTx/>
                          <a:latin typeface="+mn-lt"/>
                          <a:ea typeface="+mn-ea"/>
                          <a:cs typeface="+mn-cs"/>
                        </a:rPr>
                        <a:t>
 What we love to do during the colourful season ☝️ Which points belong on your bucket list? 🍂
#sO_together #sOliver #bucketlistideas #autumndays #funactivities #inspirationquote #readyforautumn #herbstzeit #ideen #fallbucketlist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765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- 2020-10-11 09:00:58</a:t>
                      </a:r>
                      <a:r>
                        <a:rPr kumimoji="0" lang="en-US" sz="1000" b="0" i="0" u="none" strike="noStrike" kern="1200" cap="none" spc="0" normalizeH="0" baseline="0" noProof="0">
                          <a:ln>
                            <a:noFill/>
                          </a:ln>
                          <a:solidFill>
                            <a:prstClr val="black"/>
                          </a:solidFill>
                          <a:effectLst/>
                          <a:uLnTx/>
                          <a:uFillTx/>
                          <a:latin typeface="+mn-lt"/>
                          <a:ea typeface="+mn-ea"/>
                          <a:cs typeface="+mn-cs"/>
                        </a:rPr>
                        <a:t>
 Me, every time someone opens the window in the office. Who else? ❄
#sOliver #mondayiscoming #officelife #officeproblems #itsgettingcold #coldseason #octobermood #sundaymood #smonday #frostbeule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8475317"/>
                  </a:ext>
                </a:extLst>
              </a:tr>
            </a:tbl>
          </a:graphicData>
        </a:graphic>
      </p:graphicFrame>
      <p:sp>
        <p:nvSpPr>
          <p:cNvPr id="4" name="Text Placeholder 3">
            <a:extLst>
              <a:ext uri="{FF2B5EF4-FFF2-40B4-BE49-F238E27FC236}">
                <a16:creationId xmlns:a16="http://schemas.microsoft.com/office/drawing/2014/main" id="{DBA81737-C7C4-43F8-84B7-D60C50BBE70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740245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C411B-C20D-4DB9-93C9-E2DFD4B25B01}"/>
              </a:ext>
            </a:extLst>
          </p:cNvPr>
          <p:cNvSpPr>
            <a:spLocks noGrp="1"/>
          </p:cNvSpPr>
          <p:nvPr>
            <p:ph type="title"/>
          </p:nvPr>
        </p:nvSpPr>
        <p:spPr/>
        <p:txBody>
          <a:bodyPr/>
          <a:lstStyle/>
          <a:p>
            <a:r>
              <a:rPr lang="en-US"/>
              <a:t>Instagram Posts Table | soliverfashion - 14 of 16</a:t>
            </a:r>
          </a:p>
        </p:txBody>
      </p:sp>
      <p:graphicFrame>
        <p:nvGraphicFramePr>
          <p:cNvPr id="5" name="Table Placeholder 4">
            <a:extLst>
              <a:ext uri="{FF2B5EF4-FFF2-40B4-BE49-F238E27FC236}">
                <a16:creationId xmlns:a16="http://schemas.microsoft.com/office/drawing/2014/main" id="{8DCBB4DC-2A03-4D37-84CF-69D8F7F26AD5}"/>
              </a:ext>
            </a:extLst>
          </p:cNvPr>
          <p:cNvGraphicFramePr>
            <a:graphicFrameLocks noGrp="1"/>
          </p:cNvGraphicFramePr>
          <p:nvPr>
            <p:ph type="tbl" sz="quarter" idx="13"/>
            <p:extLst>
              <p:ext uri="{D42A27DB-BD31-4B8C-83A1-F6EECF244321}">
                <p14:modId xmlns:p14="http://schemas.microsoft.com/office/powerpoint/2010/main" val="201320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73519931"/>
                    </a:ext>
                  </a:extLst>
                </a:gridCol>
                <a:gridCol w="987552">
                  <a:extLst>
                    <a:ext uri="{9D8B030D-6E8A-4147-A177-3AD203B41FA5}">
                      <a16:colId xmlns:a16="http://schemas.microsoft.com/office/drawing/2014/main" val="1924154402"/>
                    </a:ext>
                  </a:extLst>
                </a:gridCol>
                <a:gridCol w="987552">
                  <a:extLst>
                    <a:ext uri="{9D8B030D-6E8A-4147-A177-3AD203B41FA5}">
                      <a16:colId xmlns:a16="http://schemas.microsoft.com/office/drawing/2014/main" val="57856509"/>
                    </a:ext>
                  </a:extLst>
                </a:gridCol>
                <a:gridCol w="987552">
                  <a:extLst>
                    <a:ext uri="{9D8B030D-6E8A-4147-A177-3AD203B41FA5}">
                      <a16:colId xmlns:a16="http://schemas.microsoft.com/office/drawing/2014/main" val="2347182672"/>
                    </a:ext>
                  </a:extLst>
                </a:gridCol>
                <a:gridCol w="987552">
                  <a:extLst>
                    <a:ext uri="{9D8B030D-6E8A-4147-A177-3AD203B41FA5}">
                      <a16:colId xmlns:a16="http://schemas.microsoft.com/office/drawing/2014/main" val="3707428374"/>
                    </a:ext>
                  </a:extLst>
                </a:gridCol>
                <a:gridCol w="987552">
                  <a:extLst>
                    <a:ext uri="{9D8B030D-6E8A-4147-A177-3AD203B41FA5}">
                      <a16:colId xmlns:a16="http://schemas.microsoft.com/office/drawing/2014/main" val="3368499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561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- 2020-10-10 09:00:52</a:t>
                      </a:r>
                      <a:r>
                        <a:rPr kumimoji="0" lang="en-US" sz="1000" b="0" i="0" u="none" strike="noStrike" kern="1200" cap="none" spc="0" normalizeH="0" baseline="0" noProof="0">
                          <a:ln>
                            <a:noFill/>
                          </a:ln>
                          <a:solidFill>
                            <a:prstClr val="black"/>
                          </a:solidFill>
                          <a:effectLst/>
                          <a:uLnTx/>
                          <a:uFillTx/>
                          <a:latin typeface="+mn-lt"/>
                          <a:ea typeface="+mn-ea"/>
                          <a:cs typeface="+mn-cs"/>
                        </a:rPr>
                        <a:t>
 Big checks in soft colours &amp; flower prints make the perfect autumn look 🍂 What other reason would make gigiringel shine like this?
#sO_together #sOliver #checks #karo #karobluse #checkedblouse #herbstliebe #herbstlook #hellooctober #blusenfieber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1375604"/>
                  </a:ext>
                </a:extLst>
              </a:tr>
            </a:tbl>
          </a:graphicData>
        </a:graphic>
      </p:graphicFrame>
      <p:sp>
        <p:nvSpPr>
          <p:cNvPr id="4" name="Text Placeholder 3">
            <a:extLst>
              <a:ext uri="{FF2B5EF4-FFF2-40B4-BE49-F238E27FC236}">
                <a16:creationId xmlns:a16="http://schemas.microsoft.com/office/drawing/2014/main" id="{1D78DD4C-3CD9-4C51-82BA-970A78AB779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22250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60581-44DD-47DC-B68E-5EA203408A05}"/>
              </a:ext>
            </a:extLst>
          </p:cNvPr>
          <p:cNvSpPr>
            <a:spLocks noGrp="1"/>
          </p:cNvSpPr>
          <p:nvPr>
            <p:ph type="title"/>
          </p:nvPr>
        </p:nvSpPr>
        <p:spPr/>
        <p:txBody>
          <a:bodyPr/>
          <a:lstStyle/>
          <a:p>
            <a:r>
              <a:rPr lang="en-US"/>
              <a:t>Instagram Posts Table | soliverfashion - 15 of 16</a:t>
            </a:r>
          </a:p>
        </p:txBody>
      </p:sp>
      <p:graphicFrame>
        <p:nvGraphicFramePr>
          <p:cNvPr id="5" name="Table Placeholder 4">
            <a:extLst>
              <a:ext uri="{FF2B5EF4-FFF2-40B4-BE49-F238E27FC236}">
                <a16:creationId xmlns:a16="http://schemas.microsoft.com/office/drawing/2014/main" id="{E7426713-B6D3-4055-BCFA-2BA8F6DF101F}"/>
              </a:ext>
            </a:extLst>
          </p:cNvPr>
          <p:cNvGraphicFramePr>
            <a:graphicFrameLocks noGrp="1"/>
          </p:cNvGraphicFramePr>
          <p:nvPr>
            <p:ph type="tbl" sz="quarter" idx="13"/>
            <p:extLst>
              <p:ext uri="{D42A27DB-BD31-4B8C-83A1-F6EECF244321}">
                <p14:modId xmlns:p14="http://schemas.microsoft.com/office/powerpoint/2010/main" val="1830836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92613147"/>
                    </a:ext>
                  </a:extLst>
                </a:gridCol>
                <a:gridCol w="987552">
                  <a:extLst>
                    <a:ext uri="{9D8B030D-6E8A-4147-A177-3AD203B41FA5}">
                      <a16:colId xmlns:a16="http://schemas.microsoft.com/office/drawing/2014/main" val="2022063759"/>
                    </a:ext>
                  </a:extLst>
                </a:gridCol>
                <a:gridCol w="987552">
                  <a:extLst>
                    <a:ext uri="{9D8B030D-6E8A-4147-A177-3AD203B41FA5}">
                      <a16:colId xmlns:a16="http://schemas.microsoft.com/office/drawing/2014/main" val="3476610825"/>
                    </a:ext>
                  </a:extLst>
                </a:gridCol>
                <a:gridCol w="987552">
                  <a:extLst>
                    <a:ext uri="{9D8B030D-6E8A-4147-A177-3AD203B41FA5}">
                      <a16:colId xmlns:a16="http://schemas.microsoft.com/office/drawing/2014/main" val="351832670"/>
                    </a:ext>
                  </a:extLst>
                </a:gridCol>
                <a:gridCol w="987552">
                  <a:extLst>
                    <a:ext uri="{9D8B030D-6E8A-4147-A177-3AD203B41FA5}">
                      <a16:colId xmlns:a16="http://schemas.microsoft.com/office/drawing/2014/main" val="1531762009"/>
                    </a:ext>
                  </a:extLst>
                </a:gridCol>
                <a:gridCol w="987552">
                  <a:extLst>
                    <a:ext uri="{9D8B030D-6E8A-4147-A177-3AD203B41FA5}">
                      <a16:colId xmlns:a16="http://schemas.microsoft.com/office/drawing/2014/main" val="1764782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424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- 2020-10-09 09:01:00</a:t>
                      </a:r>
                      <a:r>
                        <a:rPr kumimoji="0" lang="en-US" sz="1000" b="0" i="0" u="none" strike="noStrike" kern="1200" cap="none" spc="0" normalizeH="0" baseline="0" noProof="0">
                          <a:ln>
                            <a:noFill/>
                          </a:ln>
                          <a:solidFill>
                            <a:prstClr val="black"/>
                          </a:solidFill>
                          <a:effectLst/>
                          <a:uLnTx/>
                          <a:uFillTx/>
                          <a:latin typeface="+mn-lt"/>
                          <a:ea typeface="+mn-ea"/>
                          <a:cs typeface="+mn-cs"/>
                        </a:rPr>
                        <a:t>
 Weekend Deal 😍 Big city girl: Ready to walk through the city and the shops? With this outfit you are prepared for the perfect shopping trip
Safe 10% on our outfit ot the weekend with the code: "FORYOU10".
#sOliver #giftforyou #10percentoff #weekenddiscount #rabattcode #winneroutfit #weekenddeal #autumnlook #teamwinner #lieblingslook
__
Verkauf durch s.Oliver Bernd Freier GmbH &amp; Co. KG, s.Oliver Straße 1, 97228 Rottendorf. Preise können abweichen.
Rechtstext:
*Rabatt einzulösen bis 12.10.2020 im Onlineshop (www.soliver.de) bei Eingabe des Gutschein-Codes: "FORYOU10". Im Aktionszeitraum mehrfach einlösbar auf die Artikel des im Post gezeigten Gewinnerlooks. Keine Kombination mit anderen Gutscheinen oder Aktionen. Nicht einlösbar auf bereits getätigte Einkäufe und beim Kauf von Gift Cards. Barauszahlung ausgeschlossen. Schreibfehler vorbehalten.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0290134"/>
                  </a:ext>
                </a:extLst>
              </a:tr>
            </a:tbl>
          </a:graphicData>
        </a:graphic>
      </p:graphicFrame>
      <p:sp>
        <p:nvSpPr>
          <p:cNvPr id="4" name="Text Placeholder 3">
            <a:extLst>
              <a:ext uri="{FF2B5EF4-FFF2-40B4-BE49-F238E27FC236}">
                <a16:creationId xmlns:a16="http://schemas.microsoft.com/office/drawing/2014/main" id="{3109685F-E31F-4F37-ACB4-CC915B5DF87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072526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0B4AF-C236-4DBC-B4EC-5275ACD6A35D}"/>
              </a:ext>
            </a:extLst>
          </p:cNvPr>
          <p:cNvSpPr>
            <a:spLocks noGrp="1"/>
          </p:cNvSpPr>
          <p:nvPr>
            <p:ph type="title"/>
          </p:nvPr>
        </p:nvSpPr>
        <p:spPr/>
        <p:txBody>
          <a:bodyPr/>
          <a:lstStyle/>
          <a:p>
            <a:r>
              <a:rPr lang="en-US"/>
              <a:t>Instagram Posts Table | soliverfashion - 16 of 16</a:t>
            </a:r>
          </a:p>
        </p:txBody>
      </p:sp>
      <p:graphicFrame>
        <p:nvGraphicFramePr>
          <p:cNvPr id="5" name="Table Placeholder 4">
            <a:extLst>
              <a:ext uri="{FF2B5EF4-FFF2-40B4-BE49-F238E27FC236}">
                <a16:creationId xmlns:a16="http://schemas.microsoft.com/office/drawing/2014/main" id="{7A3ED74C-1DB0-4655-848E-C514FD68C6E1}"/>
              </a:ext>
            </a:extLst>
          </p:cNvPr>
          <p:cNvGraphicFramePr>
            <a:graphicFrameLocks noGrp="1"/>
          </p:cNvGraphicFramePr>
          <p:nvPr>
            <p:ph type="tbl" sz="quarter" idx="13"/>
            <p:extLst>
              <p:ext uri="{D42A27DB-BD31-4B8C-83A1-F6EECF244321}">
                <p14:modId xmlns:p14="http://schemas.microsoft.com/office/powerpoint/2010/main" val="84888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0146874"/>
                    </a:ext>
                  </a:extLst>
                </a:gridCol>
                <a:gridCol w="987552">
                  <a:extLst>
                    <a:ext uri="{9D8B030D-6E8A-4147-A177-3AD203B41FA5}">
                      <a16:colId xmlns:a16="http://schemas.microsoft.com/office/drawing/2014/main" val="520385668"/>
                    </a:ext>
                  </a:extLst>
                </a:gridCol>
                <a:gridCol w="987552">
                  <a:extLst>
                    <a:ext uri="{9D8B030D-6E8A-4147-A177-3AD203B41FA5}">
                      <a16:colId xmlns:a16="http://schemas.microsoft.com/office/drawing/2014/main" val="3754689200"/>
                    </a:ext>
                  </a:extLst>
                </a:gridCol>
                <a:gridCol w="987552">
                  <a:extLst>
                    <a:ext uri="{9D8B030D-6E8A-4147-A177-3AD203B41FA5}">
                      <a16:colId xmlns:a16="http://schemas.microsoft.com/office/drawing/2014/main" val="1047634000"/>
                    </a:ext>
                  </a:extLst>
                </a:gridCol>
                <a:gridCol w="987552">
                  <a:extLst>
                    <a:ext uri="{9D8B030D-6E8A-4147-A177-3AD203B41FA5}">
                      <a16:colId xmlns:a16="http://schemas.microsoft.com/office/drawing/2014/main" val="2165233055"/>
                    </a:ext>
                  </a:extLst>
                </a:gridCol>
                <a:gridCol w="987552">
                  <a:extLst>
                    <a:ext uri="{9D8B030D-6E8A-4147-A177-3AD203B41FA5}">
                      <a16:colId xmlns:a16="http://schemas.microsoft.com/office/drawing/2014/main" val="4196898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89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- 2020-10-08 09:01:02</a:t>
                      </a:r>
                      <a:r>
                        <a:rPr kumimoji="0" lang="en-US" sz="1000" b="0" i="0" u="none" strike="noStrike" kern="1200" cap="none" spc="0" normalizeH="0" baseline="0" noProof="0">
                          <a:ln>
                            <a:noFill/>
                          </a:ln>
                          <a:solidFill>
                            <a:prstClr val="black"/>
                          </a:solidFill>
                          <a:effectLst/>
                          <a:uLnTx/>
                          <a:uFillTx/>
                          <a:latin typeface="+mn-lt"/>
                          <a:ea typeface="+mn-ea"/>
                          <a:cs typeface="+mn-cs"/>
                        </a:rPr>
                        <a:t>
 Timeless ⏰ Whether for the office or a dinner party, the minimalstic look is the perfect attendant to your everyday life.
#sOliver #autumnstyles #herbstlook #elegantoutfit #minimalisticstyle #fallingforfall #herbstmode #seasonchange #earthtones #coloursofnature 
__
Verkauf druch s.Oliver Bernd Freier GmbH &amp; Co. KG, s.Oliver Straße 1, 97228 Rottendorf. Preise können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310349"/>
                  </a:ext>
                </a:extLst>
              </a:tr>
            </a:tbl>
          </a:graphicData>
        </a:graphic>
      </p:graphicFrame>
      <p:sp>
        <p:nvSpPr>
          <p:cNvPr id="4" name="Text Placeholder 3">
            <a:extLst>
              <a:ext uri="{FF2B5EF4-FFF2-40B4-BE49-F238E27FC236}">
                <a16:creationId xmlns:a16="http://schemas.microsoft.com/office/drawing/2014/main" id="{D270FFE4-2E39-4205-A3BD-FDFEBFAFF08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9364354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723</Words>
  <Application>Microsoft Office PowerPoint</Application>
  <PresentationFormat>On-screen Show (4:3)</PresentationFormat>
  <Paragraphs>278</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Posts Table | soliverfashion - 1 of 16</vt:lpstr>
      <vt:lpstr>Instagram Posts Table | soliverfashion - 2 of 16</vt:lpstr>
      <vt:lpstr>Instagram Posts Table | soliverfashion - 3 of 16</vt:lpstr>
      <vt:lpstr>Instagram Posts Table | soliverfashion - 4 of 16</vt:lpstr>
      <vt:lpstr>Instagram Posts Table | soliverfashion - 5 of 16</vt:lpstr>
      <vt:lpstr>Instagram Posts Table | soliverfashion - 6 of 16</vt:lpstr>
      <vt:lpstr>Instagram Posts Table | soliverfashion - 7 of 16</vt:lpstr>
      <vt:lpstr>Instagram Posts Table | soliverfashion - 8 of 16</vt:lpstr>
      <vt:lpstr>Instagram Posts Table | soliverfashion - 9 of 16</vt:lpstr>
      <vt:lpstr>Instagram Posts Table | soliverfashion - 10 of 16</vt:lpstr>
      <vt:lpstr>Instagram Posts Table | soliverfashion - 11 of 16</vt:lpstr>
      <vt:lpstr>Instagram Posts Table | soliverfashion - 12 of 16</vt:lpstr>
      <vt:lpstr>Instagram Posts Table | soliverfashion - 13 of 16</vt:lpstr>
      <vt:lpstr>Instagram Posts Table | soliverfashion - 14 of 16</vt:lpstr>
      <vt:lpstr>Instagram Posts Table | soliverfashion - 15 of 16</vt:lpstr>
      <vt:lpstr>Instagram Posts Table | soliverfashion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soliverfashion - 1 of 16</dc:title>
  <dc:creator>Frederik Peiniger</dc:creator>
  <cp:lastModifiedBy>Frederik Peiniger</cp:lastModifiedBy>
  <cp:revision>1</cp:revision>
  <dcterms:created xsi:type="dcterms:W3CDTF">2020-11-09T14:52:57Z</dcterms:created>
  <dcterms:modified xsi:type="dcterms:W3CDTF">2020-11-09T14:54:46Z</dcterms:modified>
</cp:coreProperties>
</file>