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06F98-A1DA-42AF-A09B-A2BED1F4F7EB}"/>
              </a:ext>
            </a:extLst>
          </p:cNvPr>
          <p:cNvSpPr>
            <a:spLocks noGrp="1"/>
          </p:cNvSpPr>
          <p:nvPr>
            <p:ph type="title"/>
          </p:nvPr>
        </p:nvSpPr>
        <p:spPr/>
        <p:txBody>
          <a:bodyPr/>
          <a:lstStyle/>
          <a:p>
            <a:r>
              <a:rPr lang="en-US"/>
              <a:t>Instagram Posts Table | soliverfashion - 1 of 14</a:t>
            </a:r>
          </a:p>
        </p:txBody>
      </p:sp>
      <p:graphicFrame>
        <p:nvGraphicFramePr>
          <p:cNvPr id="5" name="Table Placeholder 4">
            <a:extLst>
              <a:ext uri="{FF2B5EF4-FFF2-40B4-BE49-F238E27FC236}">
                <a16:creationId xmlns:a16="http://schemas.microsoft.com/office/drawing/2014/main" id="{19198174-BD75-4027-AE47-FFE3E11593CA}"/>
              </a:ext>
            </a:extLst>
          </p:cNvPr>
          <p:cNvGraphicFramePr>
            <a:graphicFrameLocks noGrp="1"/>
          </p:cNvGraphicFramePr>
          <p:nvPr>
            <p:ph type="tbl" sz="quarter" idx="13"/>
            <p:extLst>
              <p:ext uri="{D42A27DB-BD31-4B8C-83A1-F6EECF244321}">
                <p14:modId xmlns:p14="http://schemas.microsoft.com/office/powerpoint/2010/main" val="627043482"/>
              </p:ext>
            </p:extLst>
          </p:nvPr>
        </p:nvGraphicFramePr>
        <p:xfrm>
          <a:off x="457200" y="1731963"/>
          <a:ext cx="7818120" cy="393192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6009870"/>
                    </a:ext>
                  </a:extLst>
                </a:gridCol>
                <a:gridCol w="987552">
                  <a:extLst>
                    <a:ext uri="{9D8B030D-6E8A-4147-A177-3AD203B41FA5}">
                      <a16:colId xmlns:a16="http://schemas.microsoft.com/office/drawing/2014/main" val="4016208774"/>
                    </a:ext>
                  </a:extLst>
                </a:gridCol>
                <a:gridCol w="987552">
                  <a:extLst>
                    <a:ext uri="{9D8B030D-6E8A-4147-A177-3AD203B41FA5}">
                      <a16:colId xmlns:a16="http://schemas.microsoft.com/office/drawing/2014/main" val="809067181"/>
                    </a:ext>
                  </a:extLst>
                </a:gridCol>
                <a:gridCol w="987552">
                  <a:extLst>
                    <a:ext uri="{9D8B030D-6E8A-4147-A177-3AD203B41FA5}">
                      <a16:colId xmlns:a16="http://schemas.microsoft.com/office/drawing/2014/main" val="1963652456"/>
                    </a:ext>
                  </a:extLst>
                </a:gridCol>
                <a:gridCol w="987552">
                  <a:extLst>
                    <a:ext uri="{9D8B030D-6E8A-4147-A177-3AD203B41FA5}">
                      <a16:colId xmlns:a16="http://schemas.microsoft.com/office/drawing/2014/main" val="2309848964"/>
                    </a:ext>
                  </a:extLst>
                </a:gridCol>
                <a:gridCol w="987552">
                  <a:extLst>
                    <a:ext uri="{9D8B030D-6E8A-4147-A177-3AD203B41FA5}">
                      <a16:colId xmlns:a16="http://schemas.microsoft.com/office/drawing/2014/main" val="3695457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629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- 2020-09-30 09:00:15</a:t>
                      </a:r>
                      <a:r>
                        <a:rPr kumimoji="0" lang="en-US" sz="1000" b="0" i="0" u="none" strike="noStrike" kern="1200" cap="none" spc="0" normalizeH="0" baseline="0" noProof="0">
                          <a:ln>
                            <a:noFill/>
                          </a:ln>
                          <a:solidFill>
                            <a:prstClr val="black"/>
                          </a:solidFill>
                          <a:effectLst/>
                          <a:uLnTx/>
                          <a:uFillTx/>
                          <a:latin typeface="+mn-lt"/>
                          <a:ea typeface="+mn-ea"/>
                          <a:cs typeface="+mn-cs"/>
                        </a:rPr>
                        <a:t>
 YES to this dress! Spicy #colours and eye-catching #checks provide the ultimate autumn feeling 🍁 
#sOliver #kleiderliebe #dresstoimpress #karokleid #herbstkleid #autumndress #fallcollection #newcollection #neuekollektion #fallinlovewithyourself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744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- 2020-09-29 09:00:34</a:t>
                      </a:r>
                      <a:r>
                        <a:rPr kumimoji="0" lang="en-US" sz="1000" b="0" i="0" u="none" strike="noStrike" kern="1200" cap="none" spc="0" normalizeH="0" baseline="0" noProof="0">
                          <a:ln>
                            <a:noFill/>
                          </a:ln>
                          <a:solidFill>
                            <a:prstClr val="black"/>
                          </a:solidFill>
                          <a:effectLst/>
                          <a:uLnTx/>
                          <a:uFillTx/>
                          <a:latin typeface="+mn-lt"/>
                          <a:ea typeface="+mn-ea"/>
                          <a:cs typeface="+mn-cs"/>
                        </a:rPr>
                        <a:t>
 It's time for cosy knitwear again: A plain scarf in spicy yellow brings that special something to your outfit 💛
#sOliver #knitwear #autumntrend #layeringlook #herbsttrends #strick #cosyvibes #colderdays #trendcolour #seasonstyle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2084415"/>
                  </a:ext>
                </a:extLst>
              </a:tr>
            </a:tbl>
          </a:graphicData>
        </a:graphic>
      </p:graphicFrame>
      <p:sp>
        <p:nvSpPr>
          <p:cNvPr id="4" name="Text Placeholder 3">
            <a:extLst>
              <a:ext uri="{FF2B5EF4-FFF2-40B4-BE49-F238E27FC236}">
                <a16:creationId xmlns:a16="http://schemas.microsoft.com/office/drawing/2014/main" id="{7CE0D247-B003-492C-9669-2D6785BA3FE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534169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4F8EA-1D00-428A-84B1-B6745C280748}"/>
              </a:ext>
            </a:extLst>
          </p:cNvPr>
          <p:cNvSpPr>
            <a:spLocks noGrp="1"/>
          </p:cNvSpPr>
          <p:nvPr>
            <p:ph type="title"/>
          </p:nvPr>
        </p:nvSpPr>
        <p:spPr/>
        <p:txBody>
          <a:bodyPr/>
          <a:lstStyle/>
          <a:p>
            <a:r>
              <a:rPr lang="en-US"/>
              <a:t>Instagram Posts Table | soliverfashion - 2 of 14</a:t>
            </a:r>
          </a:p>
        </p:txBody>
      </p:sp>
      <p:graphicFrame>
        <p:nvGraphicFramePr>
          <p:cNvPr id="5" name="Table Placeholder 4">
            <a:extLst>
              <a:ext uri="{FF2B5EF4-FFF2-40B4-BE49-F238E27FC236}">
                <a16:creationId xmlns:a16="http://schemas.microsoft.com/office/drawing/2014/main" id="{7A9CE446-AE05-4A6E-A4F1-F01D9643B5B2}"/>
              </a:ext>
            </a:extLst>
          </p:cNvPr>
          <p:cNvGraphicFramePr>
            <a:graphicFrameLocks noGrp="1"/>
          </p:cNvGraphicFramePr>
          <p:nvPr>
            <p:ph type="tbl" sz="quarter" idx="13"/>
            <p:extLst>
              <p:ext uri="{D42A27DB-BD31-4B8C-83A1-F6EECF244321}">
                <p14:modId xmlns:p14="http://schemas.microsoft.com/office/powerpoint/2010/main" val="3466004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76265884"/>
                    </a:ext>
                  </a:extLst>
                </a:gridCol>
                <a:gridCol w="987552">
                  <a:extLst>
                    <a:ext uri="{9D8B030D-6E8A-4147-A177-3AD203B41FA5}">
                      <a16:colId xmlns:a16="http://schemas.microsoft.com/office/drawing/2014/main" val="2130521721"/>
                    </a:ext>
                  </a:extLst>
                </a:gridCol>
                <a:gridCol w="987552">
                  <a:extLst>
                    <a:ext uri="{9D8B030D-6E8A-4147-A177-3AD203B41FA5}">
                      <a16:colId xmlns:a16="http://schemas.microsoft.com/office/drawing/2014/main" val="1915948039"/>
                    </a:ext>
                  </a:extLst>
                </a:gridCol>
                <a:gridCol w="987552">
                  <a:extLst>
                    <a:ext uri="{9D8B030D-6E8A-4147-A177-3AD203B41FA5}">
                      <a16:colId xmlns:a16="http://schemas.microsoft.com/office/drawing/2014/main" val="1948720726"/>
                    </a:ext>
                  </a:extLst>
                </a:gridCol>
                <a:gridCol w="987552">
                  <a:extLst>
                    <a:ext uri="{9D8B030D-6E8A-4147-A177-3AD203B41FA5}">
                      <a16:colId xmlns:a16="http://schemas.microsoft.com/office/drawing/2014/main" val="2769496030"/>
                    </a:ext>
                  </a:extLst>
                </a:gridCol>
                <a:gridCol w="987552">
                  <a:extLst>
                    <a:ext uri="{9D8B030D-6E8A-4147-A177-3AD203B41FA5}">
                      <a16:colId xmlns:a16="http://schemas.microsoft.com/office/drawing/2014/main" val="1555912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301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- 2020-09-28 09:28:53</a:t>
                      </a:r>
                      <a:r>
                        <a:rPr kumimoji="0" lang="en-US" sz="1000" b="0" i="0" u="none" strike="noStrike" kern="1200" cap="none" spc="0" normalizeH="0" baseline="0" noProof="0">
                          <a:ln>
                            <a:noFill/>
                          </a:ln>
                          <a:solidFill>
                            <a:prstClr val="black"/>
                          </a:solidFill>
                          <a:effectLst/>
                          <a:uLnTx/>
                          <a:uFillTx/>
                          <a:latin typeface="+mn-lt"/>
                          <a:ea typeface="+mn-ea"/>
                          <a:cs typeface="+mn-cs"/>
                        </a:rPr>
                        <a:t>
 Which do you prefer: dress or blouse? We cannot decide ... 🙈 The best thing about both is that they support sustainable cotton cultivation: economically, ecologically, socially 💪
#sOliver #sOliver_wecare #sO_wecare #blouse #shirtdress #bluse #hemdblusenkleid #herbstfarben #coloursofautumn #fallfashion #herbstmode #sustainability #nachhaltigkeit 
__
Blouse 🔎: 14.009.11.3007
Dress 🔎: 14.009.82.4402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45667730"/>
                  </a:ext>
                </a:extLst>
              </a:tr>
            </a:tbl>
          </a:graphicData>
        </a:graphic>
      </p:graphicFrame>
      <p:sp>
        <p:nvSpPr>
          <p:cNvPr id="4" name="Text Placeholder 3">
            <a:extLst>
              <a:ext uri="{FF2B5EF4-FFF2-40B4-BE49-F238E27FC236}">
                <a16:creationId xmlns:a16="http://schemas.microsoft.com/office/drawing/2014/main" id="{5039AACF-F1E6-4E70-87D6-C4BED603DDE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98577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EF228-D307-4127-A24C-EB08906E427C}"/>
              </a:ext>
            </a:extLst>
          </p:cNvPr>
          <p:cNvSpPr>
            <a:spLocks noGrp="1"/>
          </p:cNvSpPr>
          <p:nvPr>
            <p:ph type="title"/>
          </p:nvPr>
        </p:nvSpPr>
        <p:spPr/>
        <p:txBody>
          <a:bodyPr/>
          <a:lstStyle/>
          <a:p>
            <a:r>
              <a:rPr lang="en-US"/>
              <a:t>Instagram Posts Table | soliverfashion - 3 of 14</a:t>
            </a:r>
          </a:p>
        </p:txBody>
      </p:sp>
      <p:graphicFrame>
        <p:nvGraphicFramePr>
          <p:cNvPr id="5" name="Table Placeholder 4">
            <a:extLst>
              <a:ext uri="{FF2B5EF4-FFF2-40B4-BE49-F238E27FC236}">
                <a16:creationId xmlns:a16="http://schemas.microsoft.com/office/drawing/2014/main" id="{28DD8034-6BF5-4733-BD93-30D3C282D87B}"/>
              </a:ext>
            </a:extLst>
          </p:cNvPr>
          <p:cNvGraphicFramePr>
            <a:graphicFrameLocks noGrp="1"/>
          </p:cNvGraphicFramePr>
          <p:nvPr>
            <p:ph type="tbl" sz="quarter" idx="13"/>
            <p:extLst>
              <p:ext uri="{D42A27DB-BD31-4B8C-83A1-F6EECF244321}">
                <p14:modId xmlns:p14="http://schemas.microsoft.com/office/powerpoint/2010/main" val="442642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21378860"/>
                    </a:ext>
                  </a:extLst>
                </a:gridCol>
                <a:gridCol w="987552">
                  <a:extLst>
                    <a:ext uri="{9D8B030D-6E8A-4147-A177-3AD203B41FA5}">
                      <a16:colId xmlns:a16="http://schemas.microsoft.com/office/drawing/2014/main" val="4170189747"/>
                    </a:ext>
                  </a:extLst>
                </a:gridCol>
                <a:gridCol w="987552">
                  <a:extLst>
                    <a:ext uri="{9D8B030D-6E8A-4147-A177-3AD203B41FA5}">
                      <a16:colId xmlns:a16="http://schemas.microsoft.com/office/drawing/2014/main" val="3417882290"/>
                    </a:ext>
                  </a:extLst>
                </a:gridCol>
                <a:gridCol w="987552">
                  <a:extLst>
                    <a:ext uri="{9D8B030D-6E8A-4147-A177-3AD203B41FA5}">
                      <a16:colId xmlns:a16="http://schemas.microsoft.com/office/drawing/2014/main" val="2112558279"/>
                    </a:ext>
                  </a:extLst>
                </a:gridCol>
                <a:gridCol w="987552">
                  <a:extLst>
                    <a:ext uri="{9D8B030D-6E8A-4147-A177-3AD203B41FA5}">
                      <a16:colId xmlns:a16="http://schemas.microsoft.com/office/drawing/2014/main" val="2977168676"/>
                    </a:ext>
                  </a:extLst>
                </a:gridCol>
                <a:gridCol w="987552">
                  <a:extLst>
                    <a:ext uri="{9D8B030D-6E8A-4147-A177-3AD203B41FA5}">
                      <a16:colId xmlns:a16="http://schemas.microsoft.com/office/drawing/2014/main" val="2836645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967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- 2020-09-27 09:00:19</a:t>
                      </a:r>
                      <a:r>
                        <a:rPr kumimoji="0" lang="en-US" sz="1000" b="0" i="0" u="none" strike="noStrike" kern="1200" cap="none" spc="0" normalizeH="0" baseline="0" noProof="0">
                          <a:ln>
                            <a:noFill/>
                          </a:ln>
                          <a:solidFill>
                            <a:prstClr val="black"/>
                          </a:solidFill>
                          <a:effectLst/>
                          <a:uLnTx/>
                          <a:uFillTx/>
                          <a:latin typeface="+mn-lt"/>
                          <a:ea typeface="+mn-ea"/>
                          <a:cs typeface="+mn-cs"/>
                        </a:rPr>
                        <a:t>
 PURE LIFE. PURE YOU. Because less is more: Our fragrance SO PURE makes you feel good and smell simply wonderful 🥰 The lively citrus notes in the top note help to achieve this, complemented by green ivy and the fruity freshness of apple. These are joined by floral accents embedded in soft cashmere wood 👌
#sOliverFragrances #sopure #pureyou #newfragrance #feelgoodfragrance #smellsgood #Parfum #deinneuerDuft #Zitrone #Apfel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8214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- 2020-09-26 09:00:24</a:t>
                      </a:r>
                      <a:r>
                        <a:rPr kumimoji="0" lang="en-US" sz="1000" b="0" i="0" u="none" strike="noStrike" kern="1200" cap="none" spc="0" normalizeH="0" baseline="0" noProof="0">
                          <a:ln>
                            <a:noFill/>
                          </a:ln>
                          <a:solidFill>
                            <a:prstClr val="black"/>
                          </a:solidFill>
                          <a:effectLst/>
                          <a:uLnTx/>
                          <a:uFillTx/>
                          <a:latin typeface="+mn-lt"/>
                          <a:ea typeface="+mn-ea"/>
                          <a:cs typeface="+mn-cs"/>
                        </a:rPr>
                        <a:t>
 Very berry 🍇 When an autumn colour looks classy but is also an eye-catcher for everyday!
#sOliver #elegantoutfit #berry #autumncolours #officestyles #herbstfarben #bürolook #businesslifestyle #newnormal #chicstyles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0629394"/>
                  </a:ext>
                </a:extLst>
              </a:tr>
            </a:tbl>
          </a:graphicData>
        </a:graphic>
      </p:graphicFrame>
      <p:sp>
        <p:nvSpPr>
          <p:cNvPr id="4" name="Text Placeholder 3">
            <a:extLst>
              <a:ext uri="{FF2B5EF4-FFF2-40B4-BE49-F238E27FC236}">
                <a16:creationId xmlns:a16="http://schemas.microsoft.com/office/drawing/2014/main" id="{BAEA4CFE-99EF-4D5F-B3B7-2687BB3154B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66277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DA55C-B989-4CEC-AEF7-5BFED75E4862}"/>
              </a:ext>
            </a:extLst>
          </p:cNvPr>
          <p:cNvSpPr>
            <a:spLocks noGrp="1"/>
          </p:cNvSpPr>
          <p:nvPr>
            <p:ph type="title"/>
          </p:nvPr>
        </p:nvSpPr>
        <p:spPr/>
        <p:txBody>
          <a:bodyPr/>
          <a:lstStyle/>
          <a:p>
            <a:r>
              <a:rPr lang="en-US"/>
              <a:t>Instagram Posts Table | soliverfashion - 4 of 14</a:t>
            </a:r>
          </a:p>
        </p:txBody>
      </p:sp>
      <p:graphicFrame>
        <p:nvGraphicFramePr>
          <p:cNvPr id="5" name="Table Placeholder 4">
            <a:extLst>
              <a:ext uri="{FF2B5EF4-FFF2-40B4-BE49-F238E27FC236}">
                <a16:creationId xmlns:a16="http://schemas.microsoft.com/office/drawing/2014/main" id="{34AB014A-EEEC-4A3A-BBB7-C5DFDC01EE5A}"/>
              </a:ext>
            </a:extLst>
          </p:cNvPr>
          <p:cNvGraphicFramePr>
            <a:graphicFrameLocks noGrp="1"/>
          </p:cNvGraphicFramePr>
          <p:nvPr>
            <p:ph type="tbl" sz="quarter" idx="13"/>
            <p:extLst>
              <p:ext uri="{D42A27DB-BD31-4B8C-83A1-F6EECF244321}">
                <p14:modId xmlns:p14="http://schemas.microsoft.com/office/powerpoint/2010/main" val="4232185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18504832"/>
                    </a:ext>
                  </a:extLst>
                </a:gridCol>
                <a:gridCol w="987552">
                  <a:extLst>
                    <a:ext uri="{9D8B030D-6E8A-4147-A177-3AD203B41FA5}">
                      <a16:colId xmlns:a16="http://schemas.microsoft.com/office/drawing/2014/main" val="3170694862"/>
                    </a:ext>
                  </a:extLst>
                </a:gridCol>
                <a:gridCol w="987552">
                  <a:extLst>
                    <a:ext uri="{9D8B030D-6E8A-4147-A177-3AD203B41FA5}">
                      <a16:colId xmlns:a16="http://schemas.microsoft.com/office/drawing/2014/main" val="3622270426"/>
                    </a:ext>
                  </a:extLst>
                </a:gridCol>
                <a:gridCol w="987552">
                  <a:extLst>
                    <a:ext uri="{9D8B030D-6E8A-4147-A177-3AD203B41FA5}">
                      <a16:colId xmlns:a16="http://schemas.microsoft.com/office/drawing/2014/main" val="2871161734"/>
                    </a:ext>
                  </a:extLst>
                </a:gridCol>
                <a:gridCol w="987552">
                  <a:extLst>
                    <a:ext uri="{9D8B030D-6E8A-4147-A177-3AD203B41FA5}">
                      <a16:colId xmlns:a16="http://schemas.microsoft.com/office/drawing/2014/main" val="1834092628"/>
                    </a:ext>
                  </a:extLst>
                </a:gridCol>
                <a:gridCol w="987552">
                  <a:extLst>
                    <a:ext uri="{9D8B030D-6E8A-4147-A177-3AD203B41FA5}">
                      <a16:colId xmlns:a16="http://schemas.microsoft.com/office/drawing/2014/main" val="53025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86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- 2020-09-25 09:00:19</a:t>
                      </a:r>
                      <a:r>
                        <a:rPr kumimoji="0" lang="en-US" sz="1000" b="0" i="0" u="none" strike="noStrike" kern="1200" cap="none" spc="0" normalizeH="0" baseline="0" noProof="0">
                          <a:ln>
                            <a:noFill/>
                          </a:ln>
                          <a:solidFill>
                            <a:prstClr val="black"/>
                          </a:solidFill>
                          <a:effectLst/>
                          <a:uLnTx/>
                          <a:uFillTx/>
                          <a:latin typeface="+mn-lt"/>
                          <a:ea typeface="+mn-ea"/>
                          <a:cs typeface="+mn-cs"/>
                        </a:rPr>
                        <a:t>
 Ready for some autumn adventures with your beloved ones? Join our Autumn Fashion Days and get up to 25%* discount. Valid online &amp; in stores 🍁
#sOliver #autumnstyles #herbsttrends #cosyoutfits #friendship #adventuretime #knitwear #strick #autumnwalks #familytime #sale #angebot #rabatt 
*Gültig vom 25.09. bis 11.10.2020 ab 59€ Mindesteinkaufswert, inkl. MwSt. 20% Rabatt im Onlineshop (DE), 25% Rabatt in der s.Oliver Fashion App (DE), einlösbar nach Login mit der s.Oliver Card und Eingabe des Rabattcodes GXS4WE. In teilnehmenden Stores (www.soliver.com/fashiondays), ausgenommen Outlets: 20% Rabatt gültig bei Vorlage der s.Oliver Card, 25% Rabatt bei Vorlage der digitalen s.Oliver Card in der App. Mehrfach einlösbar auf das gesamte Sortiment. Nicht mit anderen Gutscheinen oder Aktionen kombinierbar. Nicht einlösbar auf bereits getätigte Einkäufe und beim Kauf von Giftcards. Schreibfehler vorbehalten.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08857545"/>
                  </a:ext>
                </a:extLst>
              </a:tr>
            </a:tbl>
          </a:graphicData>
        </a:graphic>
      </p:graphicFrame>
      <p:sp>
        <p:nvSpPr>
          <p:cNvPr id="4" name="Text Placeholder 3">
            <a:extLst>
              <a:ext uri="{FF2B5EF4-FFF2-40B4-BE49-F238E27FC236}">
                <a16:creationId xmlns:a16="http://schemas.microsoft.com/office/drawing/2014/main" id="{2F300668-D366-4CBA-B452-401CD86BEFD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0730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1B2FB-8DA2-4C4C-B6FB-C77928EDB7C0}"/>
              </a:ext>
            </a:extLst>
          </p:cNvPr>
          <p:cNvSpPr>
            <a:spLocks noGrp="1"/>
          </p:cNvSpPr>
          <p:nvPr>
            <p:ph type="title"/>
          </p:nvPr>
        </p:nvSpPr>
        <p:spPr/>
        <p:txBody>
          <a:bodyPr/>
          <a:lstStyle/>
          <a:p>
            <a:r>
              <a:rPr lang="en-US"/>
              <a:t>Instagram Posts Table | soliverfashion - 5 of 14</a:t>
            </a:r>
          </a:p>
        </p:txBody>
      </p:sp>
      <p:graphicFrame>
        <p:nvGraphicFramePr>
          <p:cNvPr id="5" name="Table Placeholder 4">
            <a:extLst>
              <a:ext uri="{FF2B5EF4-FFF2-40B4-BE49-F238E27FC236}">
                <a16:creationId xmlns:a16="http://schemas.microsoft.com/office/drawing/2014/main" id="{5EA959C6-45A3-4CA2-853A-8345D57E680F}"/>
              </a:ext>
            </a:extLst>
          </p:cNvPr>
          <p:cNvGraphicFramePr>
            <a:graphicFrameLocks noGrp="1"/>
          </p:cNvGraphicFramePr>
          <p:nvPr>
            <p:ph type="tbl" sz="quarter" idx="13"/>
            <p:extLst>
              <p:ext uri="{D42A27DB-BD31-4B8C-83A1-F6EECF244321}">
                <p14:modId xmlns:p14="http://schemas.microsoft.com/office/powerpoint/2010/main" val="24085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09087847"/>
                    </a:ext>
                  </a:extLst>
                </a:gridCol>
                <a:gridCol w="987552">
                  <a:extLst>
                    <a:ext uri="{9D8B030D-6E8A-4147-A177-3AD203B41FA5}">
                      <a16:colId xmlns:a16="http://schemas.microsoft.com/office/drawing/2014/main" val="2091742187"/>
                    </a:ext>
                  </a:extLst>
                </a:gridCol>
                <a:gridCol w="987552">
                  <a:extLst>
                    <a:ext uri="{9D8B030D-6E8A-4147-A177-3AD203B41FA5}">
                      <a16:colId xmlns:a16="http://schemas.microsoft.com/office/drawing/2014/main" val="4004540702"/>
                    </a:ext>
                  </a:extLst>
                </a:gridCol>
                <a:gridCol w="987552">
                  <a:extLst>
                    <a:ext uri="{9D8B030D-6E8A-4147-A177-3AD203B41FA5}">
                      <a16:colId xmlns:a16="http://schemas.microsoft.com/office/drawing/2014/main" val="2215105550"/>
                    </a:ext>
                  </a:extLst>
                </a:gridCol>
                <a:gridCol w="987552">
                  <a:extLst>
                    <a:ext uri="{9D8B030D-6E8A-4147-A177-3AD203B41FA5}">
                      <a16:colId xmlns:a16="http://schemas.microsoft.com/office/drawing/2014/main" val="286654496"/>
                    </a:ext>
                  </a:extLst>
                </a:gridCol>
                <a:gridCol w="987552">
                  <a:extLst>
                    <a:ext uri="{9D8B030D-6E8A-4147-A177-3AD203B41FA5}">
                      <a16:colId xmlns:a16="http://schemas.microsoft.com/office/drawing/2014/main" val="83468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876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- 2020-09-24 09:00:57</a:t>
                      </a:r>
                      <a:r>
                        <a:rPr kumimoji="0" lang="en-US" sz="1000" b="0" i="0" u="none" strike="noStrike" kern="1200" cap="none" spc="0" normalizeH="0" baseline="0" noProof="0">
                          <a:ln>
                            <a:noFill/>
                          </a:ln>
                          <a:solidFill>
                            <a:prstClr val="black"/>
                          </a:solidFill>
                          <a:effectLst/>
                          <a:uLnTx/>
                          <a:uFillTx/>
                          <a:latin typeface="+mn-lt"/>
                          <a:ea typeface="+mn-ea"/>
                          <a:cs typeface="+mn-cs"/>
                        </a:rPr>
                        <a:t>
 We are crazy about our new blouses! Whether sporty or feminine - we are sure you will love them as much as we do 😍
#sOliver #crazyaboutblouses #blusenfieber #blusenliebe #blusen #hemdblusen #blouses #fashionlover #trend #blusentrend
__
Blouse🔎: 14.009.11.3807.54Y4
Verkauf durch s.Oliver Bernd Freier GmbH &amp;Co.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397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- 2020-09-23 13:07:06</a:t>
                      </a:r>
                      <a:r>
                        <a:rPr kumimoji="0" lang="en-US" sz="1000" b="0" i="0" u="none" strike="noStrike" kern="1200" cap="none" spc="0" normalizeH="0" baseline="0" noProof="0">
                          <a:ln>
                            <a:noFill/>
                          </a:ln>
                          <a:solidFill>
                            <a:prstClr val="black"/>
                          </a:solidFill>
                          <a:effectLst/>
                          <a:uLnTx/>
                          <a:uFillTx/>
                          <a:latin typeface="+mn-lt"/>
                          <a:ea typeface="+mn-ea"/>
                          <a:cs typeface="+mn-cs"/>
                        </a:rPr>
                        <a:t>
 Better fall for cute new boots than fear cold feet in fall ☝🏿☝🏿 Today is the official start of autumn so let's be #wellprepared
#sOlivershoes #newshoes #cuteboots #shoeaddict #bootswelove #Stiefel #Schnürer #keinekaltenFüße #Herbstanfang #gutvorbereitet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1778490"/>
                  </a:ext>
                </a:extLst>
              </a:tr>
            </a:tbl>
          </a:graphicData>
        </a:graphic>
      </p:graphicFrame>
      <p:sp>
        <p:nvSpPr>
          <p:cNvPr id="4" name="Text Placeholder 3">
            <a:extLst>
              <a:ext uri="{FF2B5EF4-FFF2-40B4-BE49-F238E27FC236}">
                <a16:creationId xmlns:a16="http://schemas.microsoft.com/office/drawing/2014/main" id="{0E0B8C74-E167-45D4-846A-742366D0C11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21676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B80F2-59EF-4EB7-BEC8-4E9BE86E5C0D}"/>
              </a:ext>
            </a:extLst>
          </p:cNvPr>
          <p:cNvSpPr>
            <a:spLocks noGrp="1"/>
          </p:cNvSpPr>
          <p:nvPr>
            <p:ph type="title"/>
          </p:nvPr>
        </p:nvSpPr>
        <p:spPr/>
        <p:txBody>
          <a:bodyPr/>
          <a:lstStyle/>
          <a:p>
            <a:r>
              <a:rPr lang="en-US"/>
              <a:t>Instagram Posts Table | soliverfashion - 6 of 14</a:t>
            </a:r>
          </a:p>
        </p:txBody>
      </p:sp>
      <p:graphicFrame>
        <p:nvGraphicFramePr>
          <p:cNvPr id="5" name="Table Placeholder 4">
            <a:extLst>
              <a:ext uri="{FF2B5EF4-FFF2-40B4-BE49-F238E27FC236}">
                <a16:creationId xmlns:a16="http://schemas.microsoft.com/office/drawing/2014/main" id="{D7911CFB-77A8-441C-863F-409B9D4767A4}"/>
              </a:ext>
            </a:extLst>
          </p:cNvPr>
          <p:cNvGraphicFramePr>
            <a:graphicFrameLocks noGrp="1"/>
          </p:cNvGraphicFramePr>
          <p:nvPr>
            <p:ph type="tbl" sz="quarter" idx="13"/>
            <p:extLst>
              <p:ext uri="{D42A27DB-BD31-4B8C-83A1-F6EECF244321}">
                <p14:modId xmlns:p14="http://schemas.microsoft.com/office/powerpoint/2010/main" val="749575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59544802"/>
                    </a:ext>
                  </a:extLst>
                </a:gridCol>
                <a:gridCol w="987552">
                  <a:extLst>
                    <a:ext uri="{9D8B030D-6E8A-4147-A177-3AD203B41FA5}">
                      <a16:colId xmlns:a16="http://schemas.microsoft.com/office/drawing/2014/main" val="1659820601"/>
                    </a:ext>
                  </a:extLst>
                </a:gridCol>
                <a:gridCol w="987552">
                  <a:extLst>
                    <a:ext uri="{9D8B030D-6E8A-4147-A177-3AD203B41FA5}">
                      <a16:colId xmlns:a16="http://schemas.microsoft.com/office/drawing/2014/main" val="2794676385"/>
                    </a:ext>
                  </a:extLst>
                </a:gridCol>
                <a:gridCol w="987552">
                  <a:extLst>
                    <a:ext uri="{9D8B030D-6E8A-4147-A177-3AD203B41FA5}">
                      <a16:colId xmlns:a16="http://schemas.microsoft.com/office/drawing/2014/main" val="4177673709"/>
                    </a:ext>
                  </a:extLst>
                </a:gridCol>
                <a:gridCol w="987552">
                  <a:extLst>
                    <a:ext uri="{9D8B030D-6E8A-4147-A177-3AD203B41FA5}">
                      <a16:colId xmlns:a16="http://schemas.microsoft.com/office/drawing/2014/main" val="2680604105"/>
                    </a:ext>
                  </a:extLst>
                </a:gridCol>
                <a:gridCol w="987552">
                  <a:extLst>
                    <a:ext uri="{9D8B030D-6E8A-4147-A177-3AD203B41FA5}">
                      <a16:colId xmlns:a16="http://schemas.microsoft.com/office/drawing/2014/main" val="156578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56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- 2020-09-22 09:00:18</a:t>
                      </a:r>
                      <a:r>
                        <a:rPr kumimoji="0" lang="en-US" sz="1000" b="0" i="0" u="none" strike="noStrike" kern="1200" cap="none" spc="0" normalizeH="0" baseline="0" noProof="0">
                          <a:ln>
                            <a:noFill/>
                          </a:ln>
                          <a:solidFill>
                            <a:prstClr val="black"/>
                          </a:solidFill>
                          <a:effectLst/>
                          <a:uLnTx/>
                          <a:uFillTx/>
                          <a:latin typeface="+mn-lt"/>
                          <a:ea typeface="+mn-ea"/>
                          <a:cs typeface="+mn-cs"/>
                        </a:rPr>
                        <a:t>
 True story girls - isn't it? 😂
#sOliver #quoteoftheday #funnybuttrue #girlsbag #shopper #sleepover #behonest #bereal #havefun #Tasche #SpaßimGepäck
__
Verkauf durch s.Oliver Bernd Freier GmbH &amp;Co.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401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- 2020-09-21 12:00:56</a:t>
                      </a:r>
                      <a:r>
                        <a:rPr kumimoji="0" lang="en-US" sz="1000" b="0" i="0" u="none" strike="noStrike" kern="1200" cap="none" spc="0" normalizeH="0" baseline="0" noProof="0">
                          <a:ln>
                            <a:noFill/>
                          </a:ln>
                          <a:solidFill>
                            <a:prstClr val="black"/>
                          </a:solidFill>
                          <a:effectLst/>
                          <a:uLnTx/>
                          <a:uFillTx/>
                          <a:latin typeface="+mn-lt"/>
                          <a:ea typeface="+mn-ea"/>
                          <a:cs typeface="+mn-cs"/>
                        </a:rPr>
                        <a:t>
 Enjoy the late summer sunbeams on your skin 🌞 What are your goals for this week: Go for a long walk, cook your favourite meal or wear your first turtle neck longshirt? Tell us &amp; comment below!
#sOliver #autumnlook #startyourweekright #yourgoals #spiceupyourlife #spicycolour #trendfarben #blumenau #latesummersunbeams #mustardyellow #longshirt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5456704"/>
                  </a:ext>
                </a:extLst>
              </a:tr>
            </a:tbl>
          </a:graphicData>
        </a:graphic>
      </p:graphicFrame>
      <p:sp>
        <p:nvSpPr>
          <p:cNvPr id="4" name="Text Placeholder 3">
            <a:extLst>
              <a:ext uri="{FF2B5EF4-FFF2-40B4-BE49-F238E27FC236}">
                <a16:creationId xmlns:a16="http://schemas.microsoft.com/office/drawing/2014/main" id="{A07993C3-3F82-4CC7-8B3A-3829E05C685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59624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F4F8B-015D-4D48-8FEA-A6FB62AF3189}"/>
              </a:ext>
            </a:extLst>
          </p:cNvPr>
          <p:cNvSpPr>
            <a:spLocks noGrp="1"/>
          </p:cNvSpPr>
          <p:nvPr>
            <p:ph type="title"/>
          </p:nvPr>
        </p:nvSpPr>
        <p:spPr/>
        <p:txBody>
          <a:bodyPr/>
          <a:lstStyle/>
          <a:p>
            <a:r>
              <a:rPr lang="en-US"/>
              <a:t>Instagram Posts Table | soliverfashion - 7 of 14</a:t>
            </a:r>
          </a:p>
        </p:txBody>
      </p:sp>
      <p:graphicFrame>
        <p:nvGraphicFramePr>
          <p:cNvPr id="5" name="Table Placeholder 4">
            <a:extLst>
              <a:ext uri="{FF2B5EF4-FFF2-40B4-BE49-F238E27FC236}">
                <a16:creationId xmlns:a16="http://schemas.microsoft.com/office/drawing/2014/main" id="{574F8290-CB0D-4B5A-8FFE-A708F512EBEE}"/>
              </a:ext>
            </a:extLst>
          </p:cNvPr>
          <p:cNvGraphicFramePr>
            <a:graphicFrameLocks noGrp="1"/>
          </p:cNvGraphicFramePr>
          <p:nvPr>
            <p:ph type="tbl" sz="quarter" idx="13"/>
            <p:extLst>
              <p:ext uri="{D42A27DB-BD31-4B8C-83A1-F6EECF244321}">
                <p14:modId xmlns:p14="http://schemas.microsoft.com/office/powerpoint/2010/main" val="1314663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22421348"/>
                    </a:ext>
                  </a:extLst>
                </a:gridCol>
                <a:gridCol w="987552">
                  <a:extLst>
                    <a:ext uri="{9D8B030D-6E8A-4147-A177-3AD203B41FA5}">
                      <a16:colId xmlns:a16="http://schemas.microsoft.com/office/drawing/2014/main" val="1283333180"/>
                    </a:ext>
                  </a:extLst>
                </a:gridCol>
                <a:gridCol w="987552">
                  <a:extLst>
                    <a:ext uri="{9D8B030D-6E8A-4147-A177-3AD203B41FA5}">
                      <a16:colId xmlns:a16="http://schemas.microsoft.com/office/drawing/2014/main" val="929178138"/>
                    </a:ext>
                  </a:extLst>
                </a:gridCol>
                <a:gridCol w="987552">
                  <a:extLst>
                    <a:ext uri="{9D8B030D-6E8A-4147-A177-3AD203B41FA5}">
                      <a16:colId xmlns:a16="http://schemas.microsoft.com/office/drawing/2014/main" val="2359563476"/>
                    </a:ext>
                  </a:extLst>
                </a:gridCol>
                <a:gridCol w="987552">
                  <a:extLst>
                    <a:ext uri="{9D8B030D-6E8A-4147-A177-3AD203B41FA5}">
                      <a16:colId xmlns:a16="http://schemas.microsoft.com/office/drawing/2014/main" val="331553032"/>
                    </a:ext>
                  </a:extLst>
                </a:gridCol>
                <a:gridCol w="987552">
                  <a:extLst>
                    <a:ext uri="{9D8B030D-6E8A-4147-A177-3AD203B41FA5}">
                      <a16:colId xmlns:a16="http://schemas.microsoft.com/office/drawing/2014/main" val="3001623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8294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- 2020-09-20 09:00:54</a:t>
                      </a:r>
                      <a:r>
                        <a:rPr kumimoji="0" lang="en-US" sz="1000" b="0" i="0" u="none" strike="noStrike" kern="1200" cap="none" spc="0" normalizeH="0" baseline="0" noProof="0">
                          <a:ln>
                            <a:noFill/>
                          </a:ln>
                          <a:solidFill>
                            <a:prstClr val="black"/>
                          </a:solidFill>
                          <a:effectLst/>
                          <a:uLnTx/>
                          <a:uFillTx/>
                          <a:latin typeface="+mn-lt"/>
                          <a:ea typeface="+mn-ea"/>
                          <a:cs typeface="+mn-cs"/>
                        </a:rPr>
                        <a:t>
 The World Children's Day is all about our little ones. On this special day we want to pay special attention to our kids and teens 💁🏼‍♀️ Discover our cuddly kids collection and enjoy a cosy autumn!
#sOliver #worldchildrenday #specialdaytoday #allaboutkids #fashionstatements #streetstyles #kindermode #weltkindertag #transitiontime #kidsstyles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12:14:28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3139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- 2020-09-19 09:00:15</a:t>
                      </a:r>
                      <a:r>
                        <a:rPr kumimoji="0" lang="en-US" sz="1000" b="0" i="0" u="none" strike="noStrike" kern="1200" cap="none" spc="0" normalizeH="0" baseline="0" noProof="0">
                          <a:ln>
                            <a:noFill/>
                          </a:ln>
                          <a:solidFill>
                            <a:prstClr val="black"/>
                          </a:solidFill>
                          <a:effectLst/>
                          <a:uLnTx/>
                          <a:uFillTx/>
                          <a:latin typeface="+mn-lt"/>
                          <a:ea typeface="+mn-ea"/>
                          <a:cs typeface="+mn-cs"/>
                        </a:rPr>
                        <a:t>
 Warm colours like Mustard Yellow, Cayenne Red and Cinnamon Brown are the ingredients for our new autumn styles and give every outfit the right Spice 🔥
#sOliver #spiceitup #mustardyellow #cinnamonbrown #autumnstyles #spicemix #topgestylt #herbstfarben #trendcolor #spicyspicy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11/08/2020 06:13:49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383717"/>
                  </a:ext>
                </a:extLst>
              </a:tr>
            </a:tbl>
          </a:graphicData>
        </a:graphic>
      </p:graphicFrame>
      <p:sp>
        <p:nvSpPr>
          <p:cNvPr id="4" name="Text Placeholder 3">
            <a:extLst>
              <a:ext uri="{FF2B5EF4-FFF2-40B4-BE49-F238E27FC236}">
                <a16:creationId xmlns:a16="http://schemas.microsoft.com/office/drawing/2014/main" id="{F4B6A45D-B890-4A37-9CCC-C7B318C03FC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829565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2469C-6B7C-48FE-BE03-C50BDF3CFF70}"/>
              </a:ext>
            </a:extLst>
          </p:cNvPr>
          <p:cNvSpPr>
            <a:spLocks noGrp="1"/>
          </p:cNvSpPr>
          <p:nvPr>
            <p:ph type="title"/>
          </p:nvPr>
        </p:nvSpPr>
        <p:spPr/>
        <p:txBody>
          <a:bodyPr/>
          <a:lstStyle/>
          <a:p>
            <a:r>
              <a:rPr lang="en-US"/>
              <a:t>Instagram Posts Table | soliverfashion - 8 of 14</a:t>
            </a:r>
          </a:p>
        </p:txBody>
      </p:sp>
      <p:graphicFrame>
        <p:nvGraphicFramePr>
          <p:cNvPr id="5" name="Table Placeholder 4">
            <a:extLst>
              <a:ext uri="{FF2B5EF4-FFF2-40B4-BE49-F238E27FC236}">
                <a16:creationId xmlns:a16="http://schemas.microsoft.com/office/drawing/2014/main" id="{BC70FD06-27C3-4404-A330-4FDC0CC11C9F}"/>
              </a:ext>
            </a:extLst>
          </p:cNvPr>
          <p:cNvGraphicFramePr>
            <a:graphicFrameLocks noGrp="1"/>
          </p:cNvGraphicFramePr>
          <p:nvPr>
            <p:ph type="tbl" sz="quarter" idx="13"/>
            <p:extLst>
              <p:ext uri="{D42A27DB-BD31-4B8C-83A1-F6EECF244321}">
                <p14:modId xmlns:p14="http://schemas.microsoft.com/office/powerpoint/2010/main" val="3050327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6996756"/>
                    </a:ext>
                  </a:extLst>
                </a:gridCol>
                <a:gridCol w="987552">
                  <a:extLst>
                    <a:ext uri="{9D8B030D-6E8A-4147-A177-3AD203B41FA5}">
                      <a16:colId xmlns:a16="http://schemas.microsoft.com/office/drawing/2014/main" val="1153848163"/>
                    </a:ext>
                  </a:extLst>
                </a:gridCol>
                <a:gridCol w="987552">
                  <a:extLst>
                    <a:ext uri="{9D8B030D-6E8A-4147-A177-3AD203B41FA5}">
                      <a16:colId xmlns:a16="http://schemas.microsoft.com/office/drawing/2014/main" val="1501447099"/>
                    </a:ext>
                  </a:extLst>
                </a:gridCol>
                <a:gridCol w="987552">
                  <a:extLst>
                    <a:ext uri="{9D8B030D-6E8A-4147-A177-3AD203B41FA5}">
                      <a16:colId xmlns:a16="http://schemas.microsoft.com/office/drawing/2014/main" val="167021730"/>
                    </a:ext>
                  </a:extLst>
                </a:gridCol>
                <a:gridCol w="987552">
                  <a:extLst>
                    <a:ext uri="{9D8B030D-6E8A-4147-A177-3AD203B41FA5}">
                      <a16:colId xmlns:a16="http://schemas.microsoft.com/office/drawing/2014/main" val="2373410069"/>
                    </a:ext>
                  </a:extLst>
                </a:gridCol>
                <a:gridCol w="987552">
                  <a:extLst>
                    <a:ext uri="{9D8B030D-6E8A-4147-A177-3AD203B41FA5}">
                      <a16:colId xmlns:a16="http://schemas.microsoft.com/office/drawing/2014/main" val="4121966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88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- 2020-09-18 09:00:07</a:t>
                      </a:r>
                      <a:r>
                        <a:rPr kumimoji="0" lang="en-US" sz="1000" b="0" i="0" u="none" strike="noStrike" kern="1200" cap="none" spc="0" normalizeH="0" baseline="0" noProof="0">
                          <a:ln>
                            <a:noFill/>
                          </a:ln>
                          <a:solidFill>
                            <a:prstClr val="black"/>
                          </a:solidFill>
                          <a:effectLst/>
                          <a:uLnTx/>
                          <a:uFillTx/>
                          <a:latin typeface="+mn-lt"/>
                          <a:ea typeface="+mn-ea"/>
                          <a:cs typeface="+mn-cs"/>
                        </a:rPr>
                        <a:t>
 Endless possibilities to combine your wardrobe ✔️
Wear your favorite summer pieces even if it's cold ✔️
Love the layering trend ✔️
#sOliver #seasonstyle #colderdays #trendstyle #layeredlook #statementfashion #lagenlook #endlesspossibilities #layering #übergangszeit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11/07/2020 06:14:12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8652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- 2020-09-17 13:45:38</a:t>
                      </a:r>
                      <a:r>
                        <a:rPr kumimoji="0" lang="en-US" sz="1000" b="0" i="0" u="none" strike="noStrike" kern="1200" cap="none" spc="0" normalizeH="0" baseline="0" noProof="0">
                          <a:ln>
                            <a:noFill/>
                          </a:ln>
                          <a:solidFill>
                            <a:prstClr val="black"/>
                          </a:solidFill>
                          <a:effectLst/>
                          <a:uLnTx/>
                          <a:uFillTx/>
                          <a:latin typeface="+mn-lt"/>
                          <a:ea typeface="+mn-ea"/>
                          <a:cs typeface="+mn-cs"/>
                        </a:rPr>
                        <a:t>
 viva_lamoda knows the difference and wears our premium fashion pieces made of shiny silk, high-quality leather and soft cashmere ✨
#sOliver #premiumclothing #highquality #luxuryfashion #qualität #silk #seide #leder #leather #kaschmir #cashmire #shopnow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11/05/2020 06:15:28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43554432"/>
                  </a:ext>
                </a:extLst>
              </a:tr>
            </a:tbl>
          </a:graphicData>
        </a:graphic>
      </p:graphicFrame>
      <p:sp>
        <p:nvSpPr>
          <p:cNvPr id="4" name="Text Placeholder 3">
            <a:extLst>
              <a:ext uri="{FF2B5EF4-FFF2-40B4-BE49-F238E27FC236}">
                <a16:creationId xmlns:a16="http://schemas.microsoft.com/office/drawing/2014/main" id="{E907318E-BA21-454D-8F2B-2FBED1328D0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32801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1C0A5-E617-4ABA-8893-3D46AA46C720}"/>
              </a:ext>
            </a:extLst>
          </p:cNvPr>
          <p:cNvSpPr>
            <a:spLocks noGrp="1"/>
          </p:cNvSpPr>
          <p:nvPr>
            <p:ph type="title"/>
          </p:nvPr>
        </p:nvSpPr>
        <p:spPr/>
        <p:txBody>
          <a:bodyPr/>
          <a:lstStyle/>
          <a:p>
            <a:r>
              <a:rPr lang="en-US"/>
              <a:t>Instagram Posts Table | soliverfashion - 9 of 14</a:t>
            </a:r>
          </a:p>
        </p:txBody>
      </p:sp>
      <p:graphicFrame>
        <p:nvGraphicFramePr>
          <p:cNvPr id="5" name="Table Placeholder 4">
            <a:extLst>
              <a:ext uri="{FF2B5EF4-FFF2-40B4-BE49-F238E27FC236}">
                <a16:creationId xmlns:a16="http://schemas.microsoft.com/office/drawing/2014/main" id="{D67CE25D-F6D7-4304-A9C9-CD74CF4AAE8D}"/>
              </a:ext>
            </a:extLst>
          </p:cNvPr>
          <p:cNvGraphicFramePr>
            <a:graphicFrameLocks noGrp="1"/>
          </p:cNvGraphicFramePr>
          <p:nvPr>
            <p:ph type="tbl" sz="quarter" idx="13"/>
            <p:extLst>
              <p:ext uri="{D42A27DB-BD31-4B8C-83A1-F6EECF244321}">
                <p14:modId xmlns:p14="http://schemas.microsoft.com/office/powerpoint/2010/main" val="2281455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1125336"/>
                    </a:ext>
                  </a:extLst>
                </a:gridCol>
                <a:gridCol w="987552">
                  <a:extLst>
                    <a:ext uri="{9D8B030D-6E8A-4147-A177-3AD203B41FA5}">
                      <a16:colId xmlns:a16="http://schemas.microsoft.com/office/drawing/2014/main" val="2445580171"/>
                    </a:ext>
                  </a:extLst>
                </a:gridCol>
                <a:gridCol w="987552">
                  <a:extLst>
                    <a:ext uri="{9D8B030D-6E8A-4147-A177-3AD203B41FA5}">
                      <a16:colId xmlns:a16="http://schemas.microsoft.com/office/drawing/2014/main" val="3400012280"/>
                    </a:ext>
                  </a:extLst>
                </a:gridCol>
                <a:gridCol w="987552">
                  <a:extLst>
                    <a:ext uri="{9D8B030D-6E8A-4147-A177-3AD203B41FA5}">
                      <a16:colId xmlns:a16="http://schemas.microsoft.com/office/drawing/2014/main" val="1128285934"/>
                    </a:ext>
                  </a:extLst>
                </a:gridCol>
                <a:gridCol w="987552">
                  <a:extLst>
                    <a:ext uri="{9D8B030D-6E8A-4147-A177-3AD203B41FA5}">
                      <a16:colId xmlns:a16="http://schemas.microsoft.com/office/drawing/2014/main" val="3457976762"/>
                    </a:ext>
                  </a:extLst>
                </a:gridCol>
                <a:gridCol w="987552">
                  <a:extLst>
                    <a:ext uri="{9D8B030D-6E8A-4147-A177-3AD203B41FA5}">
                      <a16:colId xmlns:a16="http://schemas.microsoft.com/office/drawing/2014/main" val="725372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877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- 2020-09-17 09:00:54</a:t>
                      </a:r>
                      <a:r>
                        <a:rPr kumimoji="0" lang="en-US" sz="1000" b="0" i="0" u="none" strike="noStrike" kern="1200" cap="none" spc="0" normalizeH="0" baseline="0" noProof="0">
                          <a:ln>
                            <a:noFill/>
                          </a:ln>
                          <a:solidFill>
                            <a:prstClr val="black"/>
                          </a:solidFill>
                          <a:effectLst/>
                          <a:uLnTx/>
                          <a:uFillTx/>
                          <a:latin typeface="+mn-lt"/>
                          <a:ea typeface="+mn-ea"/>
                          <a:cs typeface="+mn-cs"/>
                        </a:rPr>
                        <a:t>
 You want to enjoy the Indian Summer once again? Then combine the light denim jacket with a tartan check dress 🧥
#sOliver #jeansjacket #tartancheck #indiansummers #lightweightjacket #jeansjacke #karomuster #patternlove #summerends #styleinspired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11/04/2020 06:14:28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53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- 2020-09-16 10:38:10</a:t>
                      </a:r>
                      <a:r>
                        <a:rPr kumimoji="0" lang="en-US" sz="1000" b="0" i="0" u="none" strike="noStrike" kern="1200" cap="none" spc="0" normalizeH="0" baseline="0" noProof="0">
                          <a:ln>
                            <a:noFill/>
                          </a:ln>
                          <a:solidFill>
                            <a:prstClr val="black"/>
                          </a:solidFill>
                          <a:effectLst/>
                          <a:uLnTx/>
                          <a:uFillTx/>
                          <a:latin typeface="+mn-lt"/>
                          <a:ea typeface="+mn-ea"/>
                          <a:cs typeface="+mn-cs"/>
                        </a:rPr>
                        <a:t>
 You are planning a day trip and don't know what to pack in your backpack? We show you what you should not forget 🎒🚌 
#sOliver #howtopack #backpacks #ausflug #handluggage #dontforget #rucksack #alleswasdubrauchst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22415326"/>
                  </a:ext>
                </a:extLst>
              </a:tr>
            </a:tbl>
          </a:graphicData>
        </a:graphic>
      </p:graphicFrame>
      <p:sp>
        <p:nvSpPr>
          <p:cNvPr id="4" name="Text Placeholder 3">
            <a:extLst>
              <a:ext uri="{FF2B5EF4-FFF2-40B4-BE49-F238E27FC236}">
                <a16:creationId xmlns:a16="http://schemas.microsoft.com/office/drawing/2014/main" id="{022C224C-B0F5-478A-BB43-E5F3A8DE477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5711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024D9-BE86-4259-A83C-47E1497A4DB7}"/>
              </a:ext>
            </a:extLst>
          </p:cNvPr>
          <p:cNvSpPr>
            <a:spLocks noGrp="1"/>
          </p:cNvSpPr>
          <p:nvPr>
            <p:ph type="title"/>
          </p:nvPr>
        </p:nvSpPr>
        <p:spPr/>
        <p:txBody>
          <a:bodyPr/>
          <a:lstStyle/>
          <a:p>
            <a:r>
              <a:rPr lang="en-US"/>
              <a:t>Instagram Posts Table | soliverfashion - 10 of 14</a:t>
            </a:r>
          </a:p>
        </p:txBody>
      </p:sp>
      <p:graphicFrame>
        <p:nvGraphicFramePr>
          <p:cNvPr id="5" name="Table Placeholder 4">
            <a:extLst>
              <a:ext uri="{FF2B5EF4-FFF2-40B4-BE49-F238E27FC236}">
                <a16:creationId xmlns:a16="http://schemas.microsoft.com/office/drawing/2014/main" id="{3AC5857D-6A3A-4524-AF2D-B884188511CD}"/>
              </a:ext>
            </a:extLst>
          </p:cNvPr>
          <p:cNvGraphicFramePr>
            <a:graphicFrameLocks noGrp="1"/>
          </p:cNvGraphicFramePr>
          <p:nvPr>
            <p:ph type="tbl" sz="quarter" idx="13"/>
            <p:extLst>
              <p:ext uri="{D42A27DB-BD31-4B8C-83A1-F6EECF244321}">
                <p14:modId xmlns:p14="http://schemas.microsoft.com/office/powerpoint/2010/main" val="4205458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97934233"/>
                    </a:ext>
                  </a:extLst>
                </a:gridCol>
                <a:gridCol w="987552">
                  <a:extLst>
                    <a:ext uri="{9D8B030D-6E8A-4147-A177-3AD203B41FA5}">
                      <a16:colId xmlns:a16="http://schemas.microsoft.com/office/drawing/2014/main" val="2905879517"/>
                    </a:ext>
                  </a:extLst>
                </a:gridCol>
                <a:gridCol w="987552">
                  <a:extLst>
                    <a:ext uri="{9D8B030D-6E8A-4147-A177-3AD203B41FA5}">
                      <a16:colId xmlns:a16="http://schemas.microsoft.com/office/drawing/2014/main" val="508009932"/>
                    </a:ext>
                  </a:extLst>
                </a:gridCol>
                <a:gridCol w="987552">
                  <a:extLst>
                    <a:ext uri="{9D8B030D-6E8A-4147-A177-3AD203B41FA5}">
                      <a16:colId xmlns:a16="http://schemas.microsoft.com/office/drawing/2014/main" val="2441301438"/>
                    </a:ext>
                  </a:extLst>
                </a:gridCol>
                <a:gridCol w="987552">
                  <a:extLst>
                    <a:ext uri="{9D8B030D-6E8A-4147-A177-3AD203B41FA5}">
                      <a16:colId xmlns:a16="http://schemas.microsoft.com/office/drawing/2014/main" val="2617575361"/>
                    </a:ext>
                  </a:extLst>
                </a:gridCol>
                <a:gridCol w="987552">
                  <a:extLst>
                    <a:ext uri="{9D8B030D-6E8A-4147-A177-3AD203B41FA5}">
                      <a16:colId xmlns:a16="http://schemas.microsoft.com/office/drawing/2014/main" val="46761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27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- 2020-09-15 14:00:33</a:t>
                      </a:r>
                      <a:r>
                        <a:rPr kumimoji="0" lang="en-US" sz="1000" b="0" i="0" u="none" strike="noStrike" kern="1200" cap="none" spc="0" normalizeH="0" baseline="0" noProof="0">
                          <a:ln>
                            <a:noFill/>
                          </a:ln>
                          <a:solidFill>
                            <a:prstClr val="black"/>
                          </a:solidFill>
                          <a:effectLst/>
                          <a:uLnTx/>
                          <a:uFillTx/>
                          <a:latin typeface="+mn-lt"/>
                          <a:ea typeface="+mn-ea"/>
                          <a:cs typeface="+mn-cs"/>
                        </a:rPr>
                        <a:t>
 Yes to sustainable jeans: With these trousers s.Oliver focuses on sourcing cotton from sustainable cultivation! We love 👖
#sOliver #sOliver_wecare #SO_wecare #sustainability #denim #jeans #widelegdenim
__
Verkauf durch s.Oliver Bernd Freier GmbH &amp; Co. KG, s.Oliver Straße 1, 97228 Rottendorf. Preise können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11/02/2020 12:13:23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988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- 2020-09-15 09:00:14</a:t>
                      </a:r>
                      <a:r>
                        <a:rPr kumimoji="0" lang="en-US" sz="1000" b="0" i="0" u="none" strike="noStrike" kern="1200" cap="none" spc="0" normalizeH="0" baseline="0" noProof="0">
                          <a:ln>
                            <a:noFill/>
                          </a:ln>
                          <a:solidFill>
                            <a:prstClr val="black"/>
                          </a:solidFill>
                          <a:effectLst/>
                          <a:uLnTx/>
                          <a:uFillTx/>
                          <a:latin typeface="+mn-lt"/>
                          <a:ea typeface="+mn-ea"/>
                          <a:cs typeface="+mn-cs"/>
                        </a:rPr>
                        <a:t>
 JEANious: The skinny jeans always fits 👖 autumn is the perfect season to wear them in classic blue and combine them with our trend check pieces 🍁
#sOliver #denim #jeans #check #windowcheck #autmnstyle #karomuster #herbstliebe #bluejeans #trendcolor 
__
Verkauf durch: s.Oliver Bernd Freier GmbH &amp; Co. KG, s.Oliver Straße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11/01/2020 06:14:34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8859208"/>
                  </a:ext>
                </a:extLst>
              </a:tr>
            </a:tbl>
          </a:graphicData>
        </a:graphic>
      </p:graphicFrame>
      <p:sp>
        <p:nvSpPr>
          <p:cNvPr id="4" name="Text Placeholder 3">
            <a:extLst>
              <a:ext uri="{FF2B5EF4-FFF2-40B4-BE49-F238E27FC236}">
                <a16:creationId xmlns:a16="http://schemas.microsoft.com/office/drawing/2014/main" id="{42AD0FEE-672B-455B-AF9B-32373EE86A8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87580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440A7-5888-4B48-8CA4-87AD6273E092}"/>
              </a:ext>
            </a:extLst>
          </p:cNvPr>
          <p:cNvSpPr>
            <a:spLocks noGrp="1"/>
          </p:cNvSpPr>
          <p:nvPr>
            <p:ph type="title"/>
          </p:nvPr>
        </p:nvSpPr>
        <p:spPr/>
        <p:txBody>
          <a:bodyPr/>
          <a:lstStyle/>
          <a:p>
            <a:r>
              <a:rPr lang="en-US"/>
              <a:t>Instagram Posts Table | soliverfashion - 11 of 14</a:t>
            </a:r>
          </a:p>
        </p:txBody>
      </p:sp>
      <p:graphicFrame>
        <p:nvGraphicFramePr>
          <p:cNvPr id="5" name="Table Placeholder 4">
            <a:extLst>
              <a:ext uri="{FF2B5EF4-FFF2-40B4-BE49-F238E27FC236}">
                <a16:creationId xmlns:a16="http://schemas.microsoft.com/office/drawing/2014/main" id="{1E6E3847-E524-416A-926F-753156971B24}"/>
              </a:ext>
            </a:extLst>
          </p:cNvPr>
          <p:cNvGraphicFramePr>
            <a:graphicFrameLocks noGrp="1"/>
          </p:cNvGraphicFramePr>
          <p:nvPr>
            <p:ph type="tbl" sz="quarter" idx="13"/>
            <p:extLst>
              <p:ext uri="{D42A27DB-BD31-4B8C-83A1-F6EECF244321}">
                <p14:modId xmlns:p14="http://schemas.microsoft.com/office/powerpoint/2010/main" val="2015864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25719496"/>
                    </a:ext>
                  </a:extLst>
                </a:gridCol>
                <a:gridCol w="987552">
                  <a:extLst>
                    <a:ext uri="{9D8B030D-6E8A-4147-A177-3AD203B41FA5}">
                      <a16:colId xmlns:a16="http://schemas.microsoft.com/office/drawing/2014/main" val="504480132"/>
                    </a:ext>
                  </a:extLst>
                </a:gridCol>
                <a:gridCol w="987552">
                  <a:extLst>
                    <a:ext uri="{9D8B030D-6E8A-4147-A177-3AD203B41FA5}">
                      <a16:colId xmlns:a16="http://schemas.microsoft.com/office/drawing/2014/main" val="1112790772"/>
                    </a:ext>
                  </a:extLst>
                </a:gridCol>
                <a:gridCol w="987552">
                  <a:extLst>
                    <a:ext uri="{9D8B030D-6E8A-4147-A177-3AD203B41FA5}">
                      <a16:colId xmlns:a16="http://schemas.microsoft.com/office/drawing/2014/main" val="4203079760"/>
                    </a:ext>
                  </a:extLst>
                </a:gridCol>
                <a:gridCol w="987552">
                  <a:extLst>
                    <a:ext uri="{9D8B030D-6E8A-4147-A177-3AD203B41FA5}">
                      <a16:colId xmlns:a16="http://schemas.microsoft.com/office/drawing/2014/main" val="2707100946"/>
                    </a:ext>
                  </a:extLst>
                </a:gridCol>
                <a:gridCol w="987552">
                  <a:extLst>
                    <a:ext uri="{9D8B030D-6E8A-4147-A177-3AD203B41FA5}">
                      <a16:colId xmlns:a16="http://schemas.microsoft.com/office/drawing/2014/main" val="2558830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984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- 2020-09-14 14:57:56</a:t>
                      </a:r>
                      <a:r>
                        <a:rPr kumimoji="0" lang="en-US" sz="1000" b="0" i="0" u="none" strike="noStrike" kern="1200" cap="none" spc="0" normalizeH="0" baseline="0" noProof="0">
                          <a:ln>
                            <a:noFill/>
                          </a:ln>
                          <a:solidFill>
                            <a:prstClr val="black"/>
                          </a:solidFill>
                          <a:effectLst/>
                          <a:uLnTx/>
                          <a:uFillTx/>
                          <a:latin typeface="+mn-lt"/>
                          <a:ea typeface="+mn-ea"/>
                          <a:cs typeface="+mn-cs"/>
                        </a:rPr>
                        <a:t>
 The heat is back ☀ Enjoy the sunshine and shop our late summer favourites 😎
#sOliver #latesummershopping #latesummer #spätsommer #sunshine #summerisback #heat #hitze #herbstfarben #goldenerherbst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10/31/2020 06:14:05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430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- 2020-09-13 09:00:01</a:t>
                      </a:r>
                      <a:r>
                        <a:rPr kumimoji="0" lang="en-US" sz="1000" b="0" i="0" u="none" strike="noStrike" kern="1200" cap="none" spc="0" normalizeH="0" baseline="0" noProof="0">
                          <a:ln>
                            <a:noFill/>
                          </a:ln>
                          <a:solidFill>
                            <a:prstClr val="black"/>
                          </a:solidFill>
                          <a:effectLst/>
                          <a:uLnTx/>
                          <a:uFillTx/>
                          <a:latin typeface="+mn-lt"/>
                          <a:ea typeface="+mn-ea"/>
                          <a:cs typeface="+mn-cs"/>
                        </a:rPr>
                        <a:t>
 Golden autumn leaves: Just too pretty to let them fall on the ground 😻
#sOliverJewel #sO_PURE #goldenlife #leavesfalling #matchingjewelry #necklacelove #matchingearrings #herbstlaub #fallfavorites #goldearrings #herbstgefühle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10/30/2020 06:13:48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5912813"/>
                  </a:ext>
                </a:extLst>
              </a:tr>
            </a:tbl>
          </a:graphicData>
        </a:graphic>
      </p:graphicFrame>
      <p:sp>
        <p:nvSpPr>
          <p:cNvPr id="4" name="Text Placeholder 3">
            <a:extLst>
              <a:ext uri="{FF2B5EF4-FFF2-40B4-BE49-F238E27FC236}">
                <a16:creationId xmlns:a16="http://schemas.microsoft.com/office/drawing/2014/main" id="{421AAFAD-5DE4-41E2-B625-E75BE11DB58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0312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B60C-B7AD-4A05-9AD7-20FBAD7A68C0}"/>
              </a:ext>
            </a:extLst>
          </p:cNvPr>
          <p:cNvSpPr>
            <a:spLocks noGrp="1"/>
          </p:cNvSpPr>
          <p:nvPr>
            <p:ph type="title"/>
          </p:nvPr>
        </p:nvSpPr>
        <p:spPr/>
        <p:txBody>
          <a:bodyPr/>
          <a:lstStyle/>
          <a:p>
            <a:r>
              <a:rPr lang="en-US"/>
              <a:t>Instagram Posts Table | soliverfashion - 12 of 14</a:t>
            </a:r>
          </a:p>
        </p:txBody>
      </p:sp>
      <p:graphicFrame>
        <p:nvGraphicFramePr>
          <p:cNvPr id="5" name="Table Placeholder 4">
            <a:extLst>
              <a:ext uri="{FF2B5EF4-FFF2-40B4-BE49-F238E27FC236}">
                <a16:creationId xmlns:a16="http://schemas.microsoft.com/office/drawing/2014/main" id="{153387CB-B3D4-4A0F-8726-55455CC9319A}"/>
              </a:ext>
            </a:extLst>
          </p:cNvPr>
          <p:cNvGraphicFramePr>
            <a:graphicFrameLocks noGrp="1"/>
          </p:cNvGraphicFramePr>
          <p:nvPr>
            <p:ph type="tbl" sz="quarter" idx="13"/>
            <p:extLst>
              <p:ext uri="{D42A27DB-BD31-4B8C-83A1-F6EECF244321}">
                <p14:modId xmlns:p14="http://schemas.microsoft.com/office/powerpoint/2010/main" val="2334398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5168917"/>
                    </a:ext>
                  </a:extLst>
                </a:gridCol>
                <a:gridCol w="987552">
                  <a:extLst>
                    <a:ext uri="{9D8B030D-6E8A-4147-A177-3AD203B41FA5}">
                      <a16:colId xmlns:a16="http://schemas.microsoft.com/office/drawing/2014/main" val="1073145060"/>
                    </a:ext>
                  </a:extLst>
                </a:gridCol>
                <a:gridCol w="987552">
                  <a:extLst>
                    <a:ext uri="{9D8B030D-6E8A-4147-A177-3AD203B41FA5}">
                      <a16:colId xmlns:a16="http://schemas.microsoft.com/office/drawing/2014/main" val="1804046191"/>
                    </a:ext>
                  </a:extLst>
                </a:gridCol>
                <a:gridCol w="987552">
                  <a:extLst>
                    <a:ext uri="{9D8B030D-6E8A-4147-A177-3AD203B41FA5}">
                      <a16:colId xmlns:a16="http://schemas.microsoft.com/office/drawing/2014/main" val="1941589529"/>
                    </a:ext>
                  </a:extLst>
                </a:gridCol>
                <a:gridCol w="987552">
                  <a:extLst>
                    <a:ext uri="{9D8B030D-6E8A-4147-A177-3AD203B41FA5}">
                      <a16:colId xmlns:a16="http://schemas.microsoft.com/office/drawing/2014/main" val="3916954567"/>
                    </a:ext>
                  </a:extLst>
                </a:gridCol>
                <a:gridCol w="987552">
                  <a:extLst>
                    <a:ext uri="{9D8B030D-6E8A-4147-A177-3AD203B41FA5}">
                      <a16:colId xmlns:a16="http://schemas.microsoft.com/office/drawing/2014/main" val="4203703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722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- 2020-09-12 09:01:05</a:t>
                      </a:r>
                      <a:r>
                        <a:rPr kumimoji="0" lang="en-US" sz="1000" b="0" i="0" u="none" strike="noStrike" kern="1200" cap="none" spc="0" normalizeH="0" baseline="0" noProof="0">
                          <a:ln>
                            <a:noFill/>
                          </a:ln>
                          <a:solidFill>
                            <a:prstClr val="black"/>
                          </a:solidFill>
                          <a:effectLst/>
                          <a:uLnTx/>
                          <a:uFillTx/>
                          <a:latin typeface="+mn-lt"/>
                          <a:ea typeface="+mn-ea"/>
                          <a:cs typeface="+mn-cs"/>
                        </a:rPr>
                        <a:t>
 Fall CHECKlist: Little vichy ✔️ Classic glencheck ✔️ Colourful tartan pattern ✔️ And our favourite of the month: The comfy overshirt with  large window check as a perfect companion while it's still too warm for big jackets but too cold for tees only!
#sOliver #checkpattern #overshirt #sO_favofthemonth #autumnlook #chooseyourfavorite #checklist #kariert #glencheck #vichypattern #trendhunter #differentstyles
___
T-Shirt 🔎 14.009.39.6084.02D0
Jacket 🔎 14.009.51.2704.02N3
Pants 🔎 14.009.76.2770.8757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06:14:07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4192152"/>
                  </a:ext>
                </a:extLst>
              </a:tr>
            </a:tbl>
          </a:graphicData>
        </a:graphic>
      </p:graphicFrame>
      <p:sp>
        <p:nvSpPr>
          <p:cNvPr id="4" name="Text Placeholder 3">
            <a:extLst>
              <a:ext uri="{FF2B5EF4-FFF2-40B4-BE49-F238E27FC236}">
                <a16:creationId xmlns:a16="http://schemas.microsoft.com/office/drawing/2014/main" id="{611CEA95-A540-4C3B-8CAA-59782181ED1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13025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41744-BEE0-4A1B-8DD7-DE5D5700925B}"/>
              </a:ext>
            </a:extLst>
          </p:cNvPr>
          <p:cNvSpPr>
            <a:spLocks noGrp="1"/>
          </p:cNvSpPr>
          <p:nvPr>
            <p:ph type="title"/>
          </p:nvPr>
        </p:nvSpPr>
        <p:spPr/>
        <p:txBody>
          <a:bodyPr/>
          <a:lstStyle/>
          <a:p>
            <a:r>
              <a:rPr lang="en-US"/>
              <a:t>Instagram Posts Table | soliverfashion - 13 of 14</a:t>
            </a:r>
          </a:p>
        </p:txBody>
      </p:sp>
      <p:graphicFrame>
        <p:nvGraphicFramePr>
          <p:cNvPr id="5" name="Table Placeholder 4">
            <a:extLst>
              <a:ext uri="{FF2B5EF4-FFF2-40B4-BE49-F238E27FC236}">
                <a16:creationId xmlns:a16="http://schemas.microsoft.com/office/drawing/2014/main" id="{7DABC566-13C7-4242-B258-891514F571D9}"/>
              </a:ext>
            </a:extLst>
          </p:cNvPr>
          <p:cNvGraphicFramePr>
            <a:graphicFrameLocks noGrp="1"/>
          </p:cNvGraphicFramePr>
          <p:nvPr>
            <p:ph type="tbl" sz="quarter" idx="13"/>
            <p:extLst>
              <p:ext uri="{D42A27DB-BD31-4B8C-83A1-F6EECF244321}">
                <p14:modId xmlns:p14="http://schemas.microsoft.com/office/powerpoint/2010/main" val="152895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96951253"/>
                    </a:ext>
                  </a:extLst>
                </a:gridCol>
                <a:gridCol w="987552">
                  <a:extLst>
                    <a:ext uri="{9D8B030D-6E8A-4147-A177-3AD203B41FA5}">
                      <a16:colId xmlns:a16="http://schemas.microsoft.com/office/drawing/2014/main" val="3131563908"/>
                    </a:ext>
                  </a:extLst>
                </a:gridCol>
                <a:gridCol w="987552">
                  <a:extLst>
                    <a:ext uri="{9D8B030D-6E8A-4147-A177-3AD203B41FA5}">
                      <a16:colId xmlns:a16="http://schemas.microsoft.com/office/drawing/2014/main" val="453394841"/>
                    </a:ext>
                  </a:extLst>
                </a:gridCol>
                <a:gridCol w="987552">
                  <a:extLst>
                    <a:ext uri="{9D8B030D-6E8A-4147-A177-3AD203B41FA5}">
                      <a16:colId xmlns:a16="http://schemas.microsoft.com/office/drawing/2014/main" val="1286520909"/>
                    </a:ext>
                  </a:extLst>
                </a:gridCol>
                <a:gridCol w="987552">
                  <a:extLst>
                    <a:ext uri="{9D8B030D-6E8A-4147-A177-3AD203B41FA5}">
                      <a16:colId xmlns:a16="http://schemas.microsoft.com/office/drawing/2014/main" val="422386160"/>
                    </a:ext>
                  </a:extLst>
                </a:gridCol>
                <a:gridCol w="987552">
                  <a:extLst>
                    <a:ext uri="{9D8B030D-6E8A-4147-A177-3AD203B41FA5}">
                      <a16:colId xmlns:a16="http://schemas.microsoft.com/office/drawing/2014/main" val="1491502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661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- 2020-09-11 09:29:19</a:t>
                      </a:r>
                      <a:r>
                        <a:rPr kumimoji="0" lang="en-US" sz="1000" b="0" i="0" u="none" strike="noStrike" kern="1200" cap="none" spc="0" normalizeH="0" baseline="0" noProof="0">
                          <a:ln>
                            <a:noFill/>
                          </a:ln>
                          <a:solidFill>
                            <a:prstClr val="black"/>
                          </a:solidFill>
                          <a:effectLst/>
                          <a:uLnTx/>
                          <a:uFillTx/>
                          <a:latin typeface="+mn-lt"/>
                          <a:ea typeface="+mn-ea"/>
                          <a:cs typeface="+mn-cs"/>
                        </a:rPr>
                        <a:t>
 In pink we trust 🎀 Three schoolyard styles for girls out of powerful statement pieces in light plissee and a playful flowerprint
#sOliver #pinkpinkpink #teenstyle #streetlooks #flowerprint #plissee #mesh #favouritecolour #pinkpower #blumenmädchen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10/28/2020 06:13:47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4991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- 2020-09-10 09:00:49</a:t>
                      </a:r>
                      <a:r>
                        <a:rPr kumimoji="0" lang="en-US" sz="1000" b="0" i="0" u="none" strike="noStrike" kern="1200" cap="none" spc="0" normalizeH="0" baseline="0" noProof="0">
                          <a:ln>
                            <a:noFill/>
                          </a:ln>
                          <a:solidFill>
                            <a:prstClr val="black"/>
                          </a:solidFill>
                          <a:effectLst/>
                          <a:uLnTx/>
                          <a:uFillTx/>
                          <a:latin typeface="+mn-lt"/>
                          <a:ea typeface="+mn-ea"/>
                          <a:cs typeface="+mn-cs"/>
                        </a:rPr>
                        <a:t>
 Bye Bye summer - hello September! Fall(ing) in love with spicey shades, autumn checks and stripes in colourblocking - are you ready? 🍁
#sOliver #helloseptember #falltrends #newin #spiceitup #allchecked #colourblocking #stripehype #bootsseason #inlovewithfall #herbsttrends #vielzubieten #ziehdichwarman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10/27/2020 06:14:47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5943909"/>
                  </a:ext>
                </a:extLst>
              </a:tr>
            </a:tbl>
          </a:graphicData>
        </a:graphic>
      </p:graphicFrame>
      <p:sp>
        <p:nvSpPr>
          <p:cNvPr id="4" name="Text Placeholder 3">
            <a:extLst>
              <a:ext uri="{FF2B5EF4-FFF2-40B4-BE49-F238E27FC236}">
                <a16:creationId xmlns:a16="http://schemas.microsoft.com/office/drawing/2014/main" id="{43F8460D-BAFF-4822-B829-8F94A25086F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05180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49647-D73F-4704-B5D4-56FA1DC12873}"/>
              </a:ext>
            </a:extLst>
          </p:cNvPr>
          <p:cNvSpPr>
            <a:spLocks noGrp="1"/>
          </p:cNvSpPr>
          <p:nvPr>
            <p:ph type="title"/>
          </p:nvPr>
        </p:nvSpPr>
        <p:spPr/>
        <p:txBody>
          <a:bodyPr/>
          <a:lstStyle/>
          <a:p>
            <a:r>
              <a:rPr lang="en-US"/>
              <a:t>Instagram Posts Table | soliverfashion - 14 of 14</a:t>
            </a:r>
          </a:p>
        </p:txBody>
      </p:sp>
      <p:graphicFrame>
        <p:nvGraphicFramePr>
          <p:cNvPr id="5" name="Table Placeholder 4">
            <a:extLst>
              <a:ext uri="{FF2B5EF4-FFF2-40B4-BE49-F238E27FC236}">
                <a16:creationId xmlns:a16="http://schemas.microsoft.com/office/drawing/2014/main" id="{2B8C1462-93E1-465E-AFA7-1A2D43568DE6}"/>
              </a:ext>
            </a:extLst>
          </p:cNvPr>
          <p:cNvGraphicFramePr>
            <a:graphicFrameLocks noGrp="1"/>
          </p:cNvGraphicFramePr>
          <p:nvPr>
            <p:ph type="tbl" sz="quarter" idx="13"/>
            <p:extLst>
              <p:ext uri="{D42A27DB-BD31-4B8C-83A1-F6EECF244321}">
                <p14:modId xmlns:p14="http://schemas.microsoft.com/office/powerpoint/2010/main" val="3942528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82734279"/>
                    </a:ext>
                  </a:extLst>
                </a:gridCol>
                <a:gridCol w="987552">
                  <a:extLst>
                    <a:ext uri="{9D8B030D-6E8A-4147-A177-3AD203B41FA5}">
                      <a16:colId xmlns:a16="http://schemas.microsoft.com/office/drawing/2014/main" val="2079186938"/>
                    </a:ext>
                  </a:extLst>
                </a:gridCol>
                <a:gridCol w="987552">
                  <a:extLst>
                    <a:ext uri="{9D8B030D-6E8A-4147-A177-3AD203B41FA5}">
                      <a16:colId xmlns:a16="http://schemas.microsoft.com/office/drawing/2014/main" val="2832445389"/>
                    </a:ext>
                  </a:extLst>
                </a:gridCol>
                <a:gridCol w="987552">
                  <a:extLst>
                    <a:ext uri="{9D8B030D-6E8A-4147-A177-3AD203B41FA5}">
                      <a16:colId xmlns:a16="http://schemas.microsoft.com/office/drawing/2014/main" val="145808707"/>
                    </a:ext>
                  </a:extLst>
                </a:gridCol>
                <a:gridCol w="987552">
                  <a:extLst>
                    <a:ext uri="{9D8B030D-6E8A-4147-A177-3AD203B41FA5}">
                      <a16:colId xmlns:a16="http://schemas.microsoft.com/office/drawing/2014/main" val="1273732386"/>
                    </a:ext>
                  </a:extLst>
                </a:gridCol>
                <a:gridCol w="987552">
                  <a:extLst>
                    <a:ext uri="{9D8B030D-6E8A-4147-A177-3AD203B41FA5}">
                      <a16:colId xmlns:a16="http://schemas.microsoft.com/office/drawing/2014/main" val="969448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948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- 2020-09-09 08:00:51</a:t>
                      </a:r>
                      <a:r>
                        <a:rPr kumimoji="0" lang="en-US" sz="1000" b="0" i="0" u="none" strike="noStrike" kern="1200" cap="none" spc="0" normalizeH="0" baseline="0" noProof="0">
                          <a:ln>
                            <a:noFill/>
                          </a:ln>
                          <a:solidFill>
                            <a:prstClr val="black"/>
                          </a:solidFill>
                          <a:effectLst/>
                          <a:uLnTx/>
                          <a:uFillTx/>
                          <a:latin typeface="+mn-lt"/>
                          <a:ea typeface="+mn-ea"/>
                          <a:cs typeface="+mn-cs"/>
                        </a:rPr>
                        <a:t>
 Sweater weather 👌🏽 If you wanna be both: Yellow like the sunshine and also ready for cold evenings, then top up your look with our lightweight jumpers!
#sOliver #lightweights #jumperseason #colddays #cozytime #autumntime #herbstanfang #warmefarben #sweaterknit #cargopants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18:17:29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74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soliverfashion - 2020-09-08 08:00:12</a:t>
                      </a:r>
                      <a:r>
                        <a:rPr kumimoji="0" lang="en-US" sz="1000" b="0" i="0" u="none" strike="noStrike" kern="1200" cap="none" spc="0" normalizeH="0" baseline="0" noProof="0">
                          <a:ln>
                            <a:noFill/>
                          </a:ln>
                          <a:solidFill>
                            <a:prstClr val="black"/>
                          </a:solidFill>
                          <a:effectLst/>
                          <a:uLnTx/>
                          <a:uFillTx/>
                          <a:latin typeface="+mn-lt"/>
                          <a:ea typeface="+mn-ea"/>
                          <a:cs typeface="+mn-cs"/>
                        </a:rPr>
                        <a:t>
 A fashion must for the autumn: flower prints🌸
If you think floral patterns are only eye-catchers in summer, you are wrong. Even in autumn all eyes are on you. So you can take the sun's rays with you into the cooler days🧡
#sOliver #flowerpowers #instagramhighlights #orangedetails #blumenprint #indiansummers #autumncollection #herbstfarben #trendmood #colourfulflowers
___
Verkauf durch: s.Oliver Bernd Freier GmbH &amp; Co.KG, s.Oliver Str. 1, 97228 Rottendorf. Preise können abweichen.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10/26/2020 18:17:29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4530562"/>
                  </a:ext>
                </a:extLst>
              </a:tr>
            </a:tbl>
          </a:graphicData>
        </a:graphic>
      </p:graphicFrame>
      <p:sp>
        <p:nvSpPr>
          <p:cNvPr id="4" name="Text Placeholder 3">
            <a:extLst>
              <a:ext uri="{FF2B5EF4-FFF2-40B4-BE49-F238E27FC236}">
                <a16:creationId xmlns:a16="http://schemas.microsoft.com/office/drawing/2014/main" id="{1CAA4AFE-C2B4-4964-9F64-AF0AC2B04E0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62476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667</Words>
  <Application>Microsoft Office PowerPoint</Application>
  <PresentationFormat>On-screen Show (4:3)</PresentationFormat>
  <Paragraphs>262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Instagram Posts Table | soliverfashion - 1 of 14</vt:lpstr>
      <vt:lpstr>Instagram Posts Table | soliverfashion - 2 of 14</vt:lpstr>
      <vt:lpstr>Instagram Posts Table | soliverfashion - 3 of 14</vt:lpstr>
      <vt:lpstr>Instagram Posts Table | soliverfashion - 4 of 14</vt:lpstr>
      <vt:lpstr>Instagram Posts Table | soliverfashion - 5 of 14</vt:lpstr>
      <vt:lpstr>Instagram Posts Table | soliverfashion - 6 of 14</vt:lpstr>
      <vt:lpstr>Instagram Posts Table | soliverfashion - 7 of 14</vt:lpstr>
      <vt:lpstr>Instagram Posts Table | soliverfashion - 8 of 14</vt:lpstr>
      <vt:lpstr>Instagram Posts Table | soliverfashion - 9 of 14</vt:lpstr>
      <vt:lpstr>Instagram Posts Table | soliverfashion - 10 of 14</vt:lpstr>
      <vt:lpstr>Instagram Posts Table | soliverfashion - 11 of 14</vt:lpstr>
      <vt:lpstr>Instagram Posts Table | soliverfashion - 12 of 14</vt:lpstr>
      <vt:lpstr>Instagram Posts Table | soliverfashion - 13 of 14</vt:lpstr>
      <vt:lpstr>Instagram Posts Table | soliverfashion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soliverfashion - 1 of 14</dc:title>
  <dc:creator>Frederik Peiniger</dc:creator>
  <cp:lastModifiedBy>Frederik Peiniger</cp:lastModifiedBy>
  <cp:revision>1</cp:revision>
  <dcterms:created xsi:type="dcterms:W3CDTF">2020-11-09T14:43:01Z</dcterms:created>
  <dcterms:modified xsi:type="dcterms:W3CDTF">2020-11-09T14:44:52Z</dcterms:modified>
</cp:coreProperties>
</file>