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4444B-A78E-4A66-B365-6F064A48BD59}"/>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64B897BA-030C-43CC-874B-4D662B54AE6B}"/>
              </a:ext>
            </a:extLst>
          </p:cNvPr>
          <p:cNvGraphicFramePr>
            <a:graphicFrameLocks noGrp="1"/>
          </p:cNvGraphicFramePr>
          <p:nvPr>
            <p:ph type="tbl" sz="quarter" idx="13"/>
            <p:extLst>
              <p:ext uri="{D42A27DB-BD31-4B8C-83A1-F6EECF244321}">
                <p14:modId xmlns:p14="http://schemas.microsoft.com/office/powerpoint/2010/main" val="1204340319"/>
              </p:ext>
            </p:extLst>
          </p:nvPr>
        </p:nvGraphicFramePr>
        <p:xfrm>
          <a:off x="457200" y="1731963"/>
          <a:ext cx="8229600" cy="40538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2077802"/>
                    </a:ext>
                  </a:extLst>
                </a:gridCol>
                <a:gridCol w="658368">
                  <a:extLst>
                    <a:ext uri="{9D8B030D-6E8A-4147-A177-3AD203B41FA5}">
                      <a16:colId xmlns:a16="http://schemas.microsoft.com/office/drawing/2014/main" val="1322148996"/>
                    </a:ext>
                  </a:extLst>
                </a:gridCol>
                <a:gridCol w="658368">
                  <a:extLst>
                    <a:ext uri="{9D8B030D-6E8A-4147-A177-3AD203B41FA5}">
                      <a16:colId xmlns:a16="http://schemas.microsoft.com/office/drawing/2014/main" val="140218065"/>
                    </a:ext>
                  </a:extLst>
                </a:gridCol>
                <a:gridCol w="658368">
                  <a:extLst>
                    <a:ext uri="{9D8B030D-6E8A-4147-A177-3AD203B41FA5}">
                      <a16:colId xmlns:a16="http://schemas.microsoft.com/office/drawing/2014/main" val="3814264786"/>
                    </a:ext>
                  </a:extLst>
                </a:gridCol>
                <a:gridCol w="658368">
                  <a:extLst>
                    <a:ext uri="{9D8B030D-6E8A-4147-A177-3AD203B41FA5}">
                      <a16:colId xmlns:a16="http://schemas.microsoft.com/office/drawing/2014/main" val="2234547633"/>
                    </a:ext>
                  </a:extLst>
                </a:gridCol>
                <a:gridCol w="658368">
                  <a:extLst>
                    <a:ext uri="{9D8B030D-6E8A-4147-A177-3AD203B41FA5}">
                      <a16:colId xmlns:a16="http://schemas.microsoft.com/office/drawing/2014/main" val="1014134166"/>
                    </a:ext>
                  </a:extLst>
                </a:gridCol>
                <a:gridCol w="658368">
                  <a:extLst>
                    <a:ext uri="{9D8B030D-6E8A-4147-A177-3AD203B41FA5}">
                      <a16:colId xmlns:a16="http://schemas.microsoft.com/office/drawing/2014/main" val="3521506641"/>
                    </a:ext>
                  </a:extLst>
                </a:gridCol>
                <a:gridCol w="658368">
                  <a:extLst>
                    <a:ext uri="{9D8B030D-6E8A-4147-A177-3AD203B41FA5}">
                      <a16:colId xmlns:a16="http://schemas.microsoft.com/office/drawing/2014/main" val="1190997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051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- 2016-10-31 14:59:39</a:t>
                      </a:r>
                      <a:r>
                        <a:rPr kumimoji="0" lang="en-US" sz="1000" b="0" i="0" u="none" strike="noStrike" kern="1200" cap="none" spc="0" normalizeH="0" baseline="0" noProof="0">
                          <a:ln>
                            <a:noFill/>
                          </a:ln>
                          <a:solidFill>
                            <a:prstClr val="black"/>
                          </a:solidFill>
                          <a:effectLst/>
                          <a:uLnTx/>
                          <a:uFillTx/>
                          <a:latin typeface="+mn-lt"/>
                          <a:ea typeface="+mn-ea"/>
                          <a:cs typeface="+mn-cs"/>
                        </a:rPr>
                        <a:t>
HaPpY HaLLoWeEn!! What's your favorite scary 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220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Sony Professional Europe - 2016-10-31 11:35:30</a:t>
                      </a:r>
                      <a:r>
                        <a:rPr kumimoji="0" lang="en-US" sz="1000" b="0" i="0" u="none" strike="noStrike" kern="1200" cap="none" spc="0" normalizeH="0" baseline="0" noProof="0">
                          <a:ln>
                            <a:noFill/>
                          </a:ln>
                          <a:solidFill>
                            <a:prstClr val="black"/>
                          </a:solidFill>
                          <a:effectLst/>
                          <a:uLnTx/>
                          <a:uFillTx/>
                          <a:latin typeface="+mn-lt"/>
                          <a:ea typeface="+mn-ea"/>
                          <a:cs typeface="+mn-cs"/>
                        </a:rPr>
                        <a:t>
Doing trick or treating for #Halloween? Treat yourself to the incredible #FS5! See more: http://bit.ly/2eec8M8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396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- 2016-10-28 19:07:59</a:t>
                      </a:r>
                      <a:r>
                        <a:rPr kumimoji="0" lang="en-US" sz="1000" b="0" i="0" u="none" strike="noStrike" kern="1200" cap="none" spc="0" normalizeH="0" baseline="0" noProof="0">
                          <a:ln>
                            <a:noFill/>
                          </a:ln>
                          <a:solidFill>
                            <a:prstClr val="black"/>
                          </a:solidFill>
                          <a:effectLst/>
                          <a:uLnTx/>
                          <a:uFillTx/>
                          <a:latin typeface="+mn-lt"/>
                          <a:ea typeface="+mn-ea"/>
                          <a:cs typeface="+mn-cs"/>
                        </a:rPr>
                        <a:t>
If you are looking for a job, Illumination Dynamics is looking for you! ID needs a Sales Executive, if you are qualified please apply! Click here to learn more about the position --&gt; http://bit.ly/2eKlnF7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222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- 2016-10-28 14:50:17</a:t>
                      </a:r>
                      <a:r>
                        <a:rPr kumimoji="0" lang="en-US" sz="1000" b="0" i="0" u="none" strike="noStrike" kern="1200" cap="none" spc="0" normalizeH="0" baseline="0" noProof="0">
                          <a:ln>
                            <a:noFill/>
                          </a:ln>
                          <a:solidFill>
                            <a:prstClr val="black"/>
                          </a:solidFill>
                          <a:effectLst/>
                          <a:uLnTx/>
                          <a:uFillTx/>
                          <a:latin typeface="+mn-lt"/>
                          <a:ea typeface="+mn-ea"/>
                          <a:cs typeface="+mn-cs"/>
                        </a:rPr>
                        <a:t>
Cinematographers Michael Maylandt  and Daniel Delbeck shot the documentary 'Tiermythen – Das Licht des Nordens' with the #ARRI #AMIRA in Greenland under extreme conditions. It was minus 35 degrees; the AMIRA was totally frozen but still working! You can watch the doc tonight at 19.30pm CET on Arte. 
📷credit: ©2015, Michael Maylandt and Daniel Delbeck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235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Sony Professional Europe - 2016-10-28 14:47:28</a:t>
                      </a:r>
                      <a:r>
                        <a:rPr kumimoji="0" lang="en-US" sz="1000" b="0" i="0" u="none" strike="noStrike" kern="1200" cap="none" spc="0" normalizeH="0" baseline="0" noProof="0">
                          <a:ln>
                            <a:noFill/>
                          </a:ln>
                          <a:solidFill>
                            <a:prstClr val="black"/>
                          </a:solidFill>
                          <a:effectLst/>
                          <a:uLnTx/>
                          <a:uFillTx/>
                          <a:latin typeface="+mn-lt"/>
                          <a:ea typeface="+mn-ea"/>
                          <a:cs typeface="+mn-cs"/>
                        </a:rPr>
                        <a:t>
Get that #FridayFeeling with this awesome pic of the #FS5 in action via Skytiltfilms! Discover FS5: http://bit.ly/2eUfZNF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1377998"/>
                  </a:ext>
                </a:extLst>
              </a:tr>
            </a:tbl>
          </a:graphicData>
        </a:graphic>
      </p:graphicFrame>
      <p:sp>
        <p:nvSpPr>
          <p:cNvPr id="4" name="Text Placeholder 3">
            <a:extLst>
              <a:ext uri="{FF2B5EF4-FFF2-40B4-BE49-F238E27FC236}">
                <a16:creationId xmlns:a16="http://schemas.microsoft.com/office/drawing/2014/main" id="{0C0B837D-555F-4B57-B037-7E5420005F09}"/>
              </a:ext>
            </a:extLst>
          </p:cNvPr>
          <p:cNvSpPr>
            <a:spLocks noGrp="1"/>
          </p:cNvSpPr>
          <p:nvPr>
            <p:ph type="body" sz="quarter" idx="14"/>
          </p:nvPr>
        </p:nvSpPr>
        <p:spPr/>
        <p:txBody>
          <a:bodyPr/>
          <a:lstStyle/>
          <a:p>
            <a:r>
              <a:rPr lang="en-US"/>
              <a:t>11/01/2014 - 10/31/2016</a:t>
            </a:r>
          </a:p>
        </p:txBody>
      </p:sp>
    </p:spTree>
    <p:extLst>
      <p:ext uri="{BB962C8B-B14F-4D97-AF65-F5344CB8AC3E}">
        <p14:creationId xmlns:p14="http://schemas.microsoft.com/office/powerpoint/2010/main" val="551448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78ADA-94F9-4B71-B1F0-C3000791EDB0}"/>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A51E628E-9EBC-4300-9542-DD8CA5EC9E0A}"/>
              </a:ext>
            </a:extLst>
          </p:cNvPr>
          <p:cNvGraphicFramePr>
            <a:graphicFrameLocks noGrp="1"/>
          </p:cNvGraphicFramePr>
          <p:nvPr>
            <p:ph type="tbl" sz="quarter" idx="13"/>
            <p:extLst>
              <p:ext uri="{D42A27DB-BD31-4B8C-83A1-F6EECF244321}">
                <p14:modId xmlns:p14="http://schemas.microsoft.com/office/powerpoint/2010/main" val="167203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0594759"/>
                    </a:ext>
                  </a:extLst>
                </a:gridCol>
                <a:gridCol w="658368">
                  <a:extLst>
                    <a:ext uri="{9D8B030D-6E8A-4147-A177-3AD203B41FA5}">
                      <a16:colId xmlns:a16="http://schemas.microsoft.com/office/drawing/2014/main" val="2027525326"/>
                    </a:ext>
                  </a:extLst>
                </a:gridCol>
                <a:gridCol w="658368">
                  <a:extLst>
                    <a:ext uri="{9D8B030D-6E8A-4147-A177-3AD203B41FA5}">
                      <a16:colId xmlns:a16="http://schemas.microsoft.com/office/drawing/2014/main" val="199526430"/>
                    </a:ext>
                  </a:extLst>
                </a:gridCol>
                <a:gridCol w="658368">
                  <a:extLst>
                    <a:ext uri="{9D8B030D-6E8A-4147-A177-3AD203B41FA5}">
                      <a16:colId xmlns:a16="http://schemas.microsoft.com/office/drawing/2014/main" val="1808352524"/>
                    </a:ext>
                  </a:extLst>
                </a:gridCol>
                <a:gridCol w="658368">
                  <a:extLst>
                    <a:ext uri="{9D8B030D-6E8A-4147-A177-3AD203B41FA5}">
                      <a16:colId xmlns:a16="http://schemas.microsoft.com/office/drawing/2014/main" val="3017825781"/>
                    </a:ext>
                  </a:extLst>
                </a:gridCol>
                <a:gridCol w="658368">
                  <a:extLst>
                    <a:ext uri="{9D8B030D-6E8A-4147-A177-3AD203B41FA5}">
                      <a16:colId xmlns:a16="http://schemas.microsoft.com/office/drawing/2014/main" val="4059499954"/>
                    </a:ext>
                  </a:extLst>
                </a:gridCol>
                <a:gridCol w="658368">
                  <a:extLst>
                    <a:ext uri="{9D8B030D-6E8A-4147-A177-3AD203B41FA5}">
                      <a16:colId xmlns:a16="http://schemas.microsoft.com/office/drawing/2014/main" val="126803506"/>
                    </a:ext>
                  </a:extLst>
                </a:gridCol>
                <a:gridCol w="658368">
                  <a:extLst>
                    <a:ext uri="{9D8B030D-6E8A-4147-A177-3AD203B41FA5}">
                      <a16:colId xmlns:a16="http://schemas.microsoft.com/office/drawing/2014/main" val="2109075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260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Sony Professional Europe - 2016-10-27 13:30:06</a:t>
                      </a:r>
                      <a:r>
                        <a:rPr kumimoji="0" lang="en-US" sz="1000" b="0" i="0" u="none" strike="noStrike" kern="1200" cap="none" spc="0" normalizeH="0" baseline="0" noProof="0">
                          <a:ln>
                            <a:noFill/>
                          </a:ln>
                          <a:solidFill>
                            <a:prstClr val="black"/>
                          </a:solidFill>
                          <a:effectLst/>
                          <a:uLnTx/>
                          <a:uFillTx/>
                          <a:latin typeface="+mn-lt"/>
                          <a:ea typeface="+mn-ea"/>
                          <a:cs typeface="+mn-cs"/>
                        </a:rPr>
                        <a:t>
Hiroshi Hara sent in this photo of his #FS5 in action in Japan! Have you shot something extraordinary in a gorgeous location like this using our kit? Don't hesitate and send us your photos now!
Discover more about the amazing FS5 here: http://bit.ly/2ez3TuA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317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ARRI - 2016-10-26 14:03:08</a:t>
                      </a:r>
                      <a:r>
                        <a:rPr kumimoji="0" lang="es-ES" sz="1000" b="0" i="0" u="none" strike="noStrike" kern="1200" cap="none" spc="0" normalizeH="0" baseline="0" noProof="0">
                          <a:ln>
                            <a:noFill/>
                          </a:ln>
                          <a:solidFill>
                            <a:prstClr val="black"/>
                          </a:solidFill>
                          <a:effectLst/>
                          <a:uLnTx/>
                          <a:uFillTx/>
                          <a:latin typeface="+mn-lt"/>
                          <a:ea typeface="+mn-ea"/>
                          <a:cs typeface="+mn-cs"/>
                        </a:rPr>
                        <a:t>
Conozca a #ARRI Latin America durante CAPER SHOW en Buenos Aires, Argentina. Visite el stand de BVS TV (H-50) y pase por el taller ARRI que tendrá lugar hoy miércoles 26 de 17:00 a 18:00 hs. Nos vemos!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801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- 2016-10-25 14:45:17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wildlife cameraman, Rolf C. Steinmann, his first short film, IN BETWEEN, shot with the ALEXA Plus, won a Panda for Best Short at the Wildscreen Festival! 
Watch the film here --&gt; https://vimeo.com/148059977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809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ARRI - 2016-10-25 14:00:00</a:t>
                      </a:r>
                      <a:r>
                        <a:rPr kumimoji="0" lang="pt-BR" sz="1000" b="0" i="0" u="none" strike="noStrike" kern="1200" cap="none" spc="0" normalizeH="0" baseline="0" noProof="0">
                          <a:ln>
                            <a:noFill/>
                          </a:ln>
                          <a:solidFill>
                            <a:prstClr val="black"/>
                          </a:solidFill>
                          <a:effectLst/>
                          <a:uLnTx/>
                          <a:uFillTx/>
                          <a:latin typeface="+mn-lt"/>
                          <a:ea typeface="+mn-ea"/>
                          <a:cs typeface="+mn-cs"/>
                        </a:rPr>
                        <a:t>
#ARRI Lighting Road Show 2016 em São Paulo, dia 3 de novembro.
Compareça a palestra sobre tecnologia HMI e LED com um palestrante da ARRI, Andre Beckford.
Para maiores informações e confirmação de presença, envie um email à: arribrasil@arri.com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3989133"/>
                  </a:ext>
                </a:extLst>
              </a:tr>
            </a:tbl>
          </a:graphicData>
        </a:graphic>
      </p:graphicFrame>
      <p:sp>
        <p:nvSpPr>
          <p:cNvPr id="4" name="Text Placeholder 3">
            <a:extLst>
              <a:ext uri="{FF2B5EF4-FFF2-40B4-BE49-F238E27FC236}">
                <a16:creationId xmlns:a16="http://schemas.microsoft.com/office/drawing/2014/main" id="{2EED9109-FF5F-4929-9279-D06A9F51ED6C}"/>
              </a:ext>
            </a:extLst>
          </p:cNvPr>
          <p:cNvSpPr>
            <a:spLocks noGrp="1"/>
          </p:cNvSpPr>
          <p:nvPr>
            <p:ph type="body" sz="quarter" idx="14"/>
          </p:nvPr>
        </p:nvSpPr>
        <p:spPr/>
        <p:txBody>
          <a:bodyPr/>
          <a:lstStyle/>
          <a:p>
            <a:r>
              <a:rPr lang="en-US"/>
              <a:t>11/01/2014 - 10/31/2016</a:t>
            </a:r>
          </a:p>
        </p:txBody>
      </p:sp>
    </p:spTree>
    <p:extLst>
      <p:ext uri="{BB962C8B-B14F-4D97-AF65-F5344CB8AC3E}">
        <p14:creationId xmlns:p14="http://schemas.microsoft.com/office/powerpoint/2010/main" val="713402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BE1E-3753-4404-96E5-7A589E613D65}"/>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AE9902F0-C8FD-4049-AB89-AC97F0DF52E9}"/>
              </a:ext>
            </a:extLst>
          </p:cNvPr>
          <p:cNvGraphicFramePr>
            <a:graphicFrameLocks noGrp="1"/>
          </p:cNvGraphicFramePr>
          <p:nvPr>
            <p:ph type="tbl" sz="quarter" idx="13"/>
            <p:extLst>
              <p:ext uri="{D42A27DB-BD31-4B8C-83A1-F6EECF244321}">
                <p14:modId xmlns:p14="http://schemas.microsoft.com/office/powerpoint/2010/main" val="2519052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8613934"/>
                    </a:ext>
                  </a:extLst>
                </a:gridCol>
                <a:gridCol w="658368">
                  <a:extLst>
                    <a:ext uri="{9D8B030D-6E8A-4147-A177-3AD203B41FA5}">
                      <a16:colId xmlns:a16="http://schemas.microsoft.com/office/drawing/2014/main" val="2959129539"/>
                    </a:ext>
                  </a:extLst>
                </a:gridCol>
                <a:gridCol w="658368">
                  <a:extLst>
                    <a:ext uri="{9D8B030D-6E8A-4147-A177-3AD203B41FA5}">
                      <a16:colId xmlns:a16="http://schemas.microsoft.com/office/drawing/2014/main" val="3624682626"/>
                    </a:ext>
                  </a:extLst>
                </a:gridCol>
                <a:gridCol w="658368">
                  <a:extLst>
                    <a:ext uri="{9D8B030D-6E8A-4147-A177-3AD203B41FA5}">
                      <a16:colId xmlns:a16="http://schemas.microsoft.com/office/drawing/2014/main" val="4063367703"/>
                    </a:ext>
                  </a:extLst>
                </a:gridCol>
                <a:gridCol w="658368">
                  <a:extLst>
                    <a:ext uri="{9D8B030D-6E8A-4147-A177-3AD203B41FA5}">
                      <a16:colId xmlns:a16="http://schemas.microsoft.com/office/drawing/2014/main" val="2488426358"/>
                    </a:ext>
                  </a:extLst>
                </a:gridCol>
                <a:gridCol w="658368">
                  <a:extLst>
                    <a:ext uri="{9D8B030D-6E8A-4147-A177-3AD203B41FA5}">
                      <a16:colId xmlns:a16="http://schemas.microsoft.com/office/drawing/2014/main" val="2540060745"/>
                    </a:ext>
                  </a:extLst>
                </a:gridCol>
                <a:gridCol w="658368">
                  <a:extLst>
                    <a:ext uri="{9D8B030D-6E8A-4147-A177-3AD203B41FA5}">
                      <a16:colId xmlns:a16="http://schemas.microsoft.com/office/drawing/2014/main" val="4120492384"/>
                    </a:ext>
                  </a:extLst>
                </a:gridCol>
                <a:gridCol w="658368">
                  <a:extLst>
                    <a:ext uri="{9D8B030D-6E8A-4147-A177-3AD203B41FA5}">
                      <a16:colId xmlns:a16="http://schemas.microsoft.com/office/drawing/2014/main" val="2841582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632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Sony Professional Europe - 2016-10-25 12:33:05</a:t>
                      </a:r>
                      <a:r>
                        <a:rPr kumimoji="0" lang="en-US" sz="1000" b="0" i="0" u="none" strike="noStrike" kern="1200" cap="none" spc="0" normalizeH="0" baseline="0" noProof="0">
                          <a:ln>
                            <a:noFill/>
                          </a:ln>
                          <a:solidFill>
                            <a:prstClr val="black"/>
                          </a:solidFill>
                          <a:effectLst/>
                          <a:uLnTx/>
                          <a:uFillTx/>
                          <a:latin typeface="+mn-lt"/>
                          <a:ea typeface="+mn-ea"/>
                          <a:cs typeface="+mn-cs"/>
                        </a:rPr>
                        <a:t>
Did you miss our #SonyVideoProduction webinar? Watch the recording here for tips and tricks from industry experts to ensure you've got the skills to make your next filmmaking project the best it can be: http://bit.ly/2fbRWfu﻿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474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- 2016-10-25 12:30:00</a:t>
                      </a:r>
                      <a:r>
                        <a:rPr kumimoji="0" lang="en-US" sz="1000" b="0" i="0" u="none" strike="noStrike" kern="1200" cap="none" spc="0" normalizeH="0" baseline="0" noProof="0">
                          <a:ln>
                            <a:noFill/>
                          </a:ln>
                          <a:solidFill>
                            <a:prstClr val="black"/>
                          </a:solidFill>
                          <a:effectLst/>
                          <a:uLnTx/>
                          <a:uFillTx/>
                          <a:latin typeface="+mn-lt"/>
                          <a:ea typeface="+mn-ea"/>
                          <a:cs typeface="+mn-cs"/>
                        </a:rPr>
                        <a:t>
In the The New York Times​ video series, Anatomy of a Scene, director Clint Eastwood narrates a sequence from Sully Movie. The film relied on the ALEXA XT and ALEXA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068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ARRI - 2016-10-24 16:57:05</a:t>
                      </a:r>
                      <a:r>
                        <a:rPr kumimoji="0" lang="es-ES" sz="1000" b="0" i="0" u="none" strike="noStrike" kern="1200" cap="none" spc="0" normalizeH="0" baseline="0" noProof="0">
                          <a:ln>
                            <a:noFill/>
                          </a:ln>
                          <a:solidFill>
                            <a:prstClr val="black"/>
                          </a:solidFill>
                          <a:effectLst/>
                          <a:uLnTx/>
                          <a:uFillTx/>
                          <a:latin typeface="+mn-lt"/>
                          <a:ea typeface="+mn-ea"/>
                          <a:cs typeface="+mn-cs"/>
                        </a:rPr>
                        <a:t>
Diálogos con Andre Beckford, Representante Técnico de Ventas de #ARRI, sobre los requerimientos de HMI en las producciones de hoy y las prestaciones del Firmware 2.0/2.5 para SkyPanel. 
Misma sesión lunes 31 de octubre y martes 1º de noviembre de 2016, 9:00 - 12:00
En Non-Stop. Lugares limitados. RSVP confirmando el dia de asistencia al rsvp@bvstv.com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97678299"/>
                  </a:ext>
                </a:extLst>
              </a:tr>
            </a:tbl>
          </a:graphicData>
        </a:graphic>
      </p:graphicFrame>
      <p:sp>
        <p:nvSpPr>
          <p:cNvPr id="4" name="Text Placeholder 3">
            <a:extLst>
              <a:ext uri="{FF2B5EF4-FFF2-40B4-BE49-F238E27FC236}">
                <a16:creationId xmlns:a16="http://schemas.microsoft.com/office/drawing/2014/main" id="{2AFEF8CC-429D-414A-A56E-EDDDD14A27BC}"/>
              </a:ext>
            </a:extLst>
          </p:cNvPr>
          <p:cNvSpPr>
            <a:spLocks noGrp="1"/>
          </p:cNvSpPr>
          <p:nvPr>
            <p:ph type="body" sz="quarter" idx="14"/>
          </p:nvPr>
        </p:nvSpPr>
        <p:spPr/>
        <p:txBody>
          <a:bodyPr/>
          <a:lstStyle/>
          <a:p>
            <a:r>
              <a:rPr lang="en-US"/>
              <a:t>11/01/2014 - 10/31/2016</a:t>
            </a:r>
          </a:p>
        </p:txBody>
      </p:sp>
    </p:spTree>
    <p:extLst>
      <p:ext uri="{BB962C8B-B14F-4D97-AF65-F5344CB8AC3E}">
        <p14:creationId xmlns:p14="http://schemas.microsoft.com/office/powerpoint/2010/main" val="83665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2E1A8-534C-4622-91FD-511E31A8824B}"/>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490BF08E-00C2-49CA-9EEA-59E9DC4E608B}"/>
              </a:ext>
            </a:extLst>
          </p:cNvPr>
          <p:cNvGraphicFramePr>
            <a:graphicFrameLocks noGrp="1"/>
          </p:cNvGraphicFramePr>
          <p:nvPr>
            <p:ph type="tbl" sz="quarter" idx="13"/>
            <p:extLst>
              <p:ext uri="{D42A27DB-BD31-4B8C-83A1-F6EECF244321}">
                <p14:modId xmlns:p14="http://schemas.microsoft.com/office/powerpoint/2010/main" val="334819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9286915"/>
                    </a:ext>
                  </a:extLst>
                </a:gridCol>
                <a:gridCol w="658368">
                  <a:extLst>
                    <a:ext uri="{9D8B030D-6E8A-4147-A177-3AD203B41FA5}">
                      <a16:colId xmlns:a16="http://schemas.microsoft.com/office/drawing/2014/main" val="1849767702"/>
                    </a:ext>
                  </a:extLst>
                </a:gridCol>
                <a:gridCol w="658368">
                  <a:extLst>
                    <a:ext uri="{9D8B030D-6E8A-4147-A177-3AD203B41FA5}">
                      <a16:colId xmlns:a16="http://schemas.microsoft.com/office/drawing/2014/main" val="88216635"/>
                    </a:ext>
                  </a:extLst>
                </a:gridCol>
                <a:gridCol w="658368">
                  <a:extLst>
                    <a:ext uri="{9D8B030D-6E8A-4147-A177-3AD203B41FA5}">
                      <a16:colId xmlns:a16="http://schemas.microsoft.com/office/drawing/2014/main" val="430275963"/>
                    </a:ext>
                  </a:extLst>
                </a:gridCol>
                <a:gridCol w="658368">
                  <a:extLst>
                    <a:ext uri="{9D8B030D-6E8A-4147-A177-3AD203B41FA5}">
                      <a16:colId xmlns:a16="http://schemas.microsoft.com/office/drawing/2014/main" val="549870219"/>
                    </a:ext>
                  </a:extLst>
                </a:gridCol>
                <a:gridCol w="658368">
                  <a:extLst>
                    <a:ext uri="{9D8B030D-6E8A-4147-A177-3AD203B41FA5}">
                      <a16:colId xmlns:a16="http://schemas.microsoft.com/office/drawing/2014/main" val="778940886"/>
                    </a:ext>
                  </a:extLst>
                </a:gridCol>
                <a:gridCol w="658368">
                  <a:extLst>
                    <a:ext uri="{9D8B030D-6E8A-4147-A177-3AD203B41FA5}">
                      <a16:colId xmlns:a16="http://schemas.microsoft.com/office/drawing/2014/main" val="2983028976"/>
                    </a:ext>
                  </a:extLst>
                </a:gridCol>
                <a:gridCol w="658368">
                  <a:extLst>
                    <a:ext uri="{9D8B030D-6E8A-4147-A177-3AD203B41FA5}">
                      <a16:colId xmlns:a16="http://schemas.microsoft.com/office/drawing/2014/main" val="2061071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711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- 2016-10-24 16:19:26</a:t>
                      </a:r>
                      <a:r>
                        <a:rPr kumimoji="0" lang="en-US" sz="1000" b="0" i="0" u="none" strike="noStrike" kern="1200" cap="none" spc="0" normalizeH="0" baseline="0" noProof="0">
                          <a:ln>
                            <a:noFill/>
                          </a:ln>
                          <a:solidFill>
                            <a:prstClr val="black"/>
                          </a:solidFill>
                          <a:effectLst/>
                          <a:uLnTx/>
                          <a:uFillTx/>
                          <a:latin typeface="+mn-lt"/>
                          <a:ea typeface="+mn-ea"/>
                          <a:cs typeface="+mn-cs"/>
                        </a:rPr>
                        <a:t>
Camera Ambassador is hosting an industry meet up on November 3rd from 7-9:30pm. There will be networking, #ARRI equipment demos and drinks! Camera Ambassador is also giving all attendees 25% off their next rental with them. If you are in the Chicago area, don't miss it, RSVP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267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- 2016-10-24 13:59:39</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supporting the International Documentary Film Festival Amsterdam IDFA again this year, November 16-27. We will sponsor two awards: the ARRI IDFA Award for Best Student Documentary worth EUR 5,000, and the IDFA Special Jury Award for Student Documentary, worth EUR 2,500. Both winners will get to use the #ARRI #AMIRA  for eight weeks on their next film project. Read more--&gt; http://bit.ly/2exVhqd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795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Sony Professional Europe - 2016-10-24 12:41:26</a:t>
                      </a:r>
                      <a:r>
                        <a:rPr kumimoji="0" lang="en-US" sz="1000" b="0" i="0" u="none" strike="noStrike" kern="1200" cap="none" spc="0" normalizeH="0" baseline="0" noProof="0">
                          <a:ln>
                            <a:noFill/>
                          </a:ln>
                          <a:solidFill>
                            <a:prstClr val="black"/>
                          </a:solidFill>
                          <a:effectLst/>
                          <a:uLnTx/>
                          <a:uFillTx/>
                          <a:latin typeface="+mn-lt"/>
                          <a:ea typeface="+mn-ea"/>
                          <a:cs typeface="+mn-cs"/>
                        </a:rPr>
                        <a:t>
#MondayMotivation with this pic of #FS7 in action via Kopfkino! Find out more about FS7 here: http://bit.ly/2eBsm1P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097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- 2016-10-21 16:19:33</a:t>
                      </a:r>
                      <a:r>
                        <a:rPr kumimoji="0" lang="en-US" sz="1000" b="0" i="0" u="none" strike="noStrike" kern="1200" cap="none" spc="0" normalizeH="0" baseline="0" noProof="0">
                          <a:ln>
                            <a:noFill/>
                          </a:ln>
                          <a:solidFill>
                            <a:prstClr val="black"/>
                          </a:solidFill>
                          <a:effectLst/>
                          <a:uLnTx/>
                          <a:uFillTx/>
                          <a:latin typeface="+mn-lt"/>
                          <a:ea typeface="+mn-ea"/>
                          <a:cs typeface="+mn-cs"/>
                        </a:rPr>
                        <a:t>
Good morning from Las Vegas! The LDI Conference and Tradeshow opens in less than an hour, who's coming to see us at the #ARRI booth #1847?  📷: John Gresch 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24079674"/>
                  </a:ext>
                </a:extLst>
              </a:tr>
            </a:tbl>
          </a:graphicData>
        </a:graphic>
      </p:graphicFrame>
      <p:sp>
        <p:nvSpPr>
          <p:cNvPr id="4" name="Text Placeholder 3">
            <a:extLst>
              <a:ext uri="{FF2B5EF4-FFF2-40B4-BE49-F238E27FC236}">
                <a16:creationId xmlns:a16="http://schemas.microsoft.com/office/drawing/2014/main" id="{28CC938D-4A17-46CC-BA0E-AE52684FC008}"/>
              </a:ext>
            </a:extLst>
          </p:cNvPr>
          <p:cNvSpPr>
            <a:spLocks noGrp="1"/>
          </p:cNvSpPr>
          <p:nvPr>
            <p:ph type="body" sz="quarter" idx="14"/>
          </p:nvPr>
        </p:nvSpPr>
        <p:spPr/>
        <p:txBody>
          <a:bodyPr/>
          <a:lstStyle/>
          <a:p>
            <a:r>
              <a:rPr lang="en-US"/>
              <a:t>11/01/2014 - 10/31/2016</a:t>
            </a:r>
          </a:p>
        </p:txBody>
      </p:sp>
    </p:spTree>
    <p:extLst>
      <p:ext uri="{BB962C8B-B14F-4D97-AF65-F5344CB8AC3E}">
        <p14:creationId xmlns:p14="http://schemas.microsoft.com/office/powerpoint/2010/main" val="1616604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AD61C-ABE2-40C2-85D9-7C5097AB4A88}"/>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A5920A47-D295-422C-8B4B-13BD32DCD9DC}"/>
              </a:ext>
            </a:extLst>
          </p:cNvPr>
          <p:cNvGraphicFramePr>
            <a:graphicFrameLocks noGrp="1"/>
          </p:cNvGraphicFramePr>
          <p:nvPr>
            <p:ph type="tbl" sz="quarter" idx="13"/>
            <p:extLst>
              <p:ext uri="{D42A27DB-BD31-4B8C-83A1-F6EECF244321}">
                <p14:modId xmlns:p14="http://schemas.microsoft.com/office/powerpoint/2010/main" val="121936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5104313"/>
                    </a:ext>
                  </a:extLst>
                </a:gridCol>
                <a:gridCol w="658368">
                  <a:extLst>
                    <a:ext uri="{9D8B030D-6E8A-4147-A177-3AD203B41FA5}">
                      <a16:colId xmlns:a16="http://schemas.microsoft.com/office/drawing/2014/main" val="3393477993"/>
                    </a:ext>
                  </a:extLst>
                </a:gridCol>
                <a:gridCol w="658368">
                  <a:extLst>
                    <a:ext uri="{9D8B030D-6E8A-4147-A177-3AD203B41FA5}">
                      <a16:colId xmlns:a16="http://schemas.microsoft.com/office/drawing/2014/main" val="516116092"/>
                    </a:ext>
                  </a:extLst>
                </a:gridCol>
                <a:gridCol w="658368">
                  <a:extLst>
                    <a:ext uri="{9D8B030D-6E8A-4147-A177-3AD203B41FA5}">
                      <a16:colId xmlns:a16="http://schemas.microsoft.com/office/drawing/2014/main" val="4019939559"/>
                    </a:ext>
                  </a:extLst>
                </a:gridCol>
                <a:gridCol w="658368">
                  <a:extLst>
                    <a:ext uri="{9D8B030D-6E8A-4147-A177-3AD203B41FA5}">
                      <a16:colId xmlns:a16="http://schemas.microsoft.com/office/drawing/2014/main" val="4049407397"/>
                    </a:ext>
                  </a:extLst>
                </a:gridCol>
                <a:gridCol w="658368">
                  <a:extLst>
                    <a:ext uri="{9D8B030D-6E8A-4147-A177-3AD203B41FA5}">
                      <a16:colId xmlns:a16="http://schemas.microsoft.com/office/drawing/2014/main" val="2231188747"/>
                    </a:ext>
                  </a:extLst>
                </a:gridCol>
                <a:gridCol w="658368">
                  <a:extLst>
                    <a:ext uri="{9D8B030D-6E8A-4147-A177-3AD203B41FA5}">
                      <a16:colId xmlns:a16="http://schemas.microsoft.com/office/drawing/2014/main" val="3683789172"/>
                    </a:ext>
                  </a:extLst>
                </a:gridCol>
                <a:gridCol w="658368">
                  <a:extLst>
                    <a:ext uri="{9D8B030D-6E8A-4147-A177-3AD203B41FA5}">
                      <a16:colId xmlns:a16="http://schemas.microsoft.com/office/drawing/2014/main" val="1914230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668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- 2016-10-21 15:58:33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wildlife cameraman, Rolf C. Steinmann, his first short film, IN BETWEEN, won a Panda for Best Short at the Wildscreen Festival!  
You can watch it here --&gt; https://vimeo.com/148059977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22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- 2016-10-21 12:28:52</a:t>
                      </a:r>
                      <a:r>
                        <a:rPr kumimoji="0" lang="en-US" sz="1000" b="0" i="0" u="none" strike="noStrike" kern="1200" cap="none" spc="0" normalizeH="0" baseline="0" noProof="0">
                          <a:ln>
                            <a:noFill/>
                          </a:ln>
                          <a:solidFill>
                            <a:prstClr val="black"/>
                          </a:solidFill>
                          <a:effectLst/>
                          <a:uLnTx/>
                          <a:uFillTx/>
                          <a:latin typeface="+mn-lt"/>
                          <a:ea typeface="+mn-ea"/>
                          <a:cs typeface="+mn-cs"/>
                        </a:rPr>
                        <a:t>
The #ARRI ALEXA SXT and ALEXA Mini paid the students of DeSales University a visit earlier this week. 📷: Jack Lerch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- 2016-10-20 15:37:05</a:t>
                      </a:r>
                      <a:r>
                        <a:rPr kumimoji="0" lang="en-US" sz="1000" b="0" i="0" u="none" strike="noStrike" kern="1200" cap="none" spc="0" normalizeH="0" baseline="0" noProof="0">
                          <a:ln>
                            <a:noFill/>
                          </a:ln>
                          <a:solidFill>
                            <a:prstClr val="black"/>
                          </a:solidFill>
                          <a:effectLst/>
                          <a:uLnTx/>
                          <a:uFillTx/>
                          <a:latin typeface="+mn-lt"/>
                          <a:ea typeface="+mn-ea"/>
                          <a:cs typeface="+mn-cs"/>
                        </a:rPr>
                        <a:t>
We are here at PhotoPlus Expo 2016 in NYC ! Come see us at the ARRI booth: 345. #ARRI #SkyPanel #LSeries #LED  📷: Juan Cespedes  http://www.photoplusexpo.com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883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Sony Professional Europe - 2016-10-20 14:35:05</a:t>
                      </a:r>
                      <a:r>
                        <a:rPr kumimoji="0" lang="en-US" sz="1000" b="0" i="0" u="none" strike="noStrike" kern="1200" cap="none" spc="0" normalizeH="0" baseline="0" noProof="0">
                          <a:ln>
                            <a:noFill/>
                          </a:ln>
                          <a:solidFill>
                            <a:prstClr val="black"/>
                          </a:solidFill>
                          <a:effectLst/>
                          <a:uLnTx/>
                          <a:uFillTx/>
                          <a:latin typeface="+mn-lt"/>
                          <a:ea typeface="+mn-ea"/>
                          <a:cs typeface="+mn-cs"/>
                        </a:rPr>
                        <a:t>
Want to learn how to design and build a complete IP Live workflow? Find out more about our co-designed 4-day collaborative training course with Juniper Networks, held in our new IP Live Studio at Pinewood Studios: http://bit.ly/2awBcvg
Find out more about how we’re making IP a game-changer for live production workflows: http://bit.ly/2awB4Mm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7099934"/>
                  </a:ext>
                </a:extLst>
              </a:tr>
            </a:tbl>
          </a:graphicData>
        </a:graphic>
      </p:graphicFrame>
      <p:sp>
        <p:nvSpPr>
          <p:cNvPr id="4" name="Text Placeholder 3">
            <a:extLst>
              <a:ext uri="{FF2B5EF4-FFF2-40B4-BE49-F238E27FC236}">
                <a16:creationId xmlns:a16="http://schemas.microsoft.com/office/drawing/2014/main" id="{A9EBB1E4-31C0-41D8-AC2F-64A8C4355E3D}"/>
              </a:ext>
            </a:extLst>
          </p:cNvPr>
          <p:cNvSpPr>
            <a:spLocks noGrp="1"/>
          </p:cNvSpPr>
          <p:nvPr>
            <p:ph type="body" sz="quarter" idx="14"/>
          </p:nvPr>
        </p:nvSpPr>
        <p:spPr/>
        <p:txBody>
          <a:bodyPr/>
          <a:lstStyle/>
          <a:p>
            <a:r>
              <a:rPr lang="en-US"/>
              <a:t>11/01/2014 - 10/31/2016</a:t>
            </a:r>
          </a:p>
        </p:txBody>
      </p:sp>
    </p:spTree>
    <p:extLst>
      <p:ext uri="{BB962C8B-B14F-4D97-AF65-F5344CB8AC3E}">
        <p14:creationId xmlns:p14="http://schemas.microsoft.com/office/powerpoint/2010/main" val="2649668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8F663-7AB6-425E-85F4-25C4E29FB500}"/>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6ADD6E27-7B00-4737-ADC7-CBECF1D30332}"/>
              </a:ext>
            </a:extLst>
          </p:cNvPr>
          <p:cNvGraphicFramePr>
            <a:graphicFrameLocks noGrp="1"/>
          </p:cNvGraphicFramePr>
          <p:nvPr>
            <p:ph type="tbl" sz="quarter" idx="13"/>
            <p:extLst>
              <p:ext uri="{D42A27DB-BD31-4B8C-83A1-F6EECF244321}">
                <p14:modId xmlns:p14="http://schemas.microsoft.com/office/powerpoint/2010/main" val="3069101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0709813"/>
                    </a:ext>
                  </a:extLst>
                </a:gridCol>
                <a:gridCol w="658368">
                  <a:extLst>
                    <a:ext uri="{9D8B030D-6E8A-4147-A177-3AD203B41FA5}">
                      <a16:colId xmlns:a16="http://schemas.microsoft.com/office/drawing/2014/main" val="3633041779"/>
                    </a:ext>
                  </a:extLst>
                </a:gridCol>
                <a:gridCol w="658368">
                  <a:extLst>
                    <a:ext uri="{9D8B030D-6E8A-4147-A177-3AD203B41FA5}">
                      <a16:colId xmlns:a16="http://schemas.microsoft.com/office/drawing/2014/main" val="4019843011"/>
                    </a:ext>
                  </a:extLst>
                </a:gridCol>
                <a:gridCol w="658368">
                  <a:extLst>
                    <a:ext uri="{9D8B030D-6E8A-4147-A177-3AD203B41FA5}">
                      <a16:colId xmlns:a16="http://schemas.microsoft.com/office/drawing/2014/main" val="733229440"/>
                    </a:ext>
                  </a:extLst>
                </a:gridCol>
                <a:gridCol w="658368">
                  <a:extLst>
                    <a:ext uri="{9D8B030D-6E8A-4147-A177-3AD203B41FA5}">
                      <a16:colId xmlns:a16="http://schemas.microsoft.com/office/drawing/2014/main" val="1465702684"/>
                    </a:ext>
                  </a:extLst>
                </a:gridCol>
                <a:gridCol w="658368">
                  <a:extLst>
                    <a:ext uri="{9D8B030D-6E8A-4147-A177-3AD203B41FA5}">
                      <a16:colId xmlns:a16="http://schemas.microsoft.com/office/drawing/2014/main" val="3877987094"/>
                    </a:ext>
                  </a:extLst>
                </a:gridCol>
                <a:gridCol w="658368">
                  <a:extLst>
                    <a:ext uri="{9D8B030D-6E8A-4147-A177-3AD203B41FA5}">
                      <a16:colId xmlns:a16="http://schemas.microsoft.com/office/drawing/2014/main" val="1637364412"/>
                    </a:ext>
                  </a:extLst>
                </a:gridCol>
                <a:gridCol w="658368">
                  <a:extLst>
                    <a:ext uri="{9D8B030D-6E8A-4147-A177-3AD203B41FA5}">
                      <a16:colId xmlns:a16="http://schemas.microsoft.com/office/drawing/2014/main" val="2044300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935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- 2016-10-20 13:58:06</a:t>
                      </a:r>
                      <a:r>
                        <a:rPr kumimoji="0" lang="en-US" sz="1000" b="0" i="0" u="none" strike="noStrike" kern="1200" cap="none" spc="0" normalizeH="0" baseline="0" noProof="0">
                          <a:ln>
                            <a:noFill/>
                          </a:ln>
                          <a:solidFill>
                            <a:prstClr val="black"/>
                          </a:solidFill>
                          <a:effectLst/>
                          <a:uLnTx/>
                          <a:uFillTx/>
                          <a:latin typeface="+mn-lt"/>
                          <a:ea typeface="+mn-ea"/>
                          <a:cs typeface="+mn-cs"/>
                        </a:rPr>
                        <a:t>
Living in the Age of Airplanes was shot in 95 different locations, 18 countries, across all 7 continents with only 1 camera - the #ARRI #ALEXA.
Here's a BTS 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8017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- 2016-10-19 18:01:18</a:t>
                      </a:r>
                      <a:r>
                        <a:rPr kumimoji="0" lang="en-US" sz="1000" b="0" i="0" u="none" strike="noStrike" kern="1200" cap="none" spc="0" normalizeH="0" baseline="0" noProof="0">
                          <a:ln>
                            <a:noFill/>
                          </a:ln>
                          <a:solidFill>
                            <a:prstClr val="black"/>
                          </a:solidFill>
                          <a:effectLst/>
                          <a:uLnTx/>
                          <a:uFillTx/>
                          <a:latin typeface="+mn-lt"/>
                          <a:ea typeface="+mn-ea"/>
                          <a:cs typeface="+mn-cs"/>
                        </a:rPr>
                        <a:t>
ARRI and Illumination Dynamics are proud sponsors of the 10th Annual German Currents Film Festival in Los Angeles Oct 20-23! Hope to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589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Sony Professional Europe - 2016-10-19 13:41:31</a:t>
                      </a:r>
                      <a:r>
                        <a:rPr kumimoji="0" lang="en-US" sz="1000" b="0" i="0" u="none" strike="noStrike" kern="1200" cap="none" spc="0" normalizeH="0" baseline="0" noProof="0">
                          <a:ln>
                            <a:noFill/>
                          </a:ln>
                          <a:solidFill>
                            <a:prstClr val="black"/>
                          </a:solidFill>
                          <a:effectLst/>
                          <a:uLnTx/>
                          <a:uFillTx/>
                          <a:latin typeface="+mn-lt"/>
                          <a:ea typeface="+mn-ea"/>
                          <a:cs typeface="+mn-cs"/>
                        </a:rPr>
                        <a:t>
Sony Participated in the France TV proof of concept around IP last week, get more info there: http://bit.ly/2e16ex2 and learn more about Sony´s IP solutions here: http://bit.ly/2anlYsL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848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ARRI - 2016-10-19 13:38:05</a:t>
                      </a:r>
                      <a:r>
                        <a:rPr kumimoji="0" lang="es-ES" sz="1000" b="0" i="0" u="none" strike="noStrike" kern="1200" cap="none" spc="0" normalizeH="0" baseline="0" noProof="0">
                          <a:ln>
                            <a:noFill/>
                          </a:ln>
                          <a:solidFill>
                            <a:prstClr val="black"/>
                          </a:solidFill>
                          <a:effectLst/>
                          <a:uLnTx/>
                          <a:uFillTx/>
                          <a:latin typeface="+mn-lt"/>
                          <a:ea typeface="+mn-ea"/>
                          <a:cs typeface="+mn-cs"/>
                        </a:rPr>
                        <a:t>
Explore el nuevo #SkyPanel...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1763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ARRI - 2016-10-18 17:12:05</a:t>
                      </a:r>
                      <a:r>
                        <a:rPr kumimoji="0" lang="en-US" sz="1000" b="0" i="0" u="none" strike="noStrike" kern="1200" cap="none" spc="0" normalizeH="0" baseline="0" noProof="0">
                          <a:ln>
                            <a:noFill/>
                          </a:ln>
                          <a:solidFill>
                            <a:prstClr val="black"/>
                          </a:solidFill>
                          <a:effectLst/>
                          <a:uLnTx/>
                          <a:uFillTx/>
                          <a:latin typeface="+mn-lt"/>
                          <a:ea typeface="+mn-ea"/>
                          <a:cs typeface="+mn-cs"/>
                        </a:rPr>
                        <a:t>
Bravo to all the participants of the Advanced Service Trainings for AMIRA and ALEXA Mini! The ARRI Academy trainings took place in Munich last week! Trainers were Christoph Simon Gschlößl and Jonas Poetschke.  #ARRIAcademy #AMIRA #ALEXAMini Hand Held Films, Inc. #Planar ARRI Rental EU #MBF #JBD #ESBroadcast  
For more info visit --&gt; http://www.arri.com/academy/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2456999"/>
                  </a:ext>
                </a:extLst>
              </a:tr>
            </a:tbl>
          </a:graphicData>
        </a:graphic>
      </p:graphicFrame>
      <p:sp>
        <p:nvSpPr>
          <p:cNvPr id="4" name="Text Placeholder 3">
            <a:extLst>
              <a:ext uri="{FF2B5EF4-FFF2-40B4-BE49-F238E27FC236}">
                <a16:creationId xmlns:a16="http://schemas.microsoft.com/office/drawing/2014/main" id="{733CB81D-EC06-40AC-A187-3547BA1D3EE2}"/>
              </a:ext>
            </a:extLst>
          </p:cNvPr>
          <p:cNvSpPr>
            <a:spLocks noGrp="1"/>
          </p:cNvSpPr>
          <p:nvPr>
            <p:ph type="body" sz="quarter" idx="14"/>
          </p:nvPr>
        </p:nvSpPr>
        <p:spPr/>
        <p:txBody>
          <a:bodyPr/>
          <a:lstStyle/>
          <a:p>
            <a:r>
              <a:rPr lang="en-US"/>
              <a:t>11/01/2014 - 10/31/2016</a:t>
            </a:r>
          </a:p>
        </p:txBody>
      </p:sp>
    </p:spTree>
    <p:extLst>
      <p:ext uri="{BB962C8B-B14F-4D97-AF65-F5344CB8AC3E}">
        <p14:creationId xmlns:p14="http://schemas.microsoft.com/office/powerpoint/2010/main" val="24771740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465</Words>
  <Application>Microsoft Office PowerPoint</Application>
  <PresentationFormat>On-screen Show (4:3)</PresentationFormat>
  <Paragraphs>260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6</dc:title>
  <dc:creator>Administrator</dc:creator>
  <cp:lastModifiedBy>Administrator</cp:lastModifiedBy>
  <cp:revision>1</cp:revision>
  <dcterms:created xsi:type="dcterms:W3CDTF">2018-03-02T08:30:42Z</dcterms:created>
  <dcterms:modified xsi:type="dcterms:W3CDTF">2018-03-02T08:32:49Z</dcterms:modified>
</cp:coreProperties>
</file>