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71B57-116B-43C8-BE9E-F3DEB8CC45B2}"/>
              </a:ext>
            </a:extLst>
          </p:cNvPr>
          <p:cNvSpPr>
            <a:spLocks noGrp="1"/>
          </p:cNvSpPr>
          <p:nvPr>
            <p:ph type="title"/>
          </p:nvPr>
        </p:nvSpPr>
        <p:spPr/>
        <p:txBody>
          <a:bodyPr/>
          <a:lstStyle/>
          <a:p>
            <a:r>
              <a:rPr lang="en-US"/>
              <a:t>Instagram Posts Table | RTS - 1 of 26</a:t>
            </a:r>
          </a:p>
        </p:txBody>
      </p:sp>
      <p:graphicFrame>
        <p:nvGraphicFramePr>
          <p:cNvPr id="5" name="Table Placeholder 4">
            <a:extLst>
              <a:ext uri="{FF2B5EF4-FFF2-40B4-BE49-F238E27FC236}">
                <a16:creationId xmlns:a16="http://schemas.microsoft.com/office/drawing/2014/main" id="{CCDDD999-D9B2-4349-A91F-222D3A9C38F2}"/>
              </a:ext>
            </a:extLst>
          </p:cNvPr>
          <p:cNvGraphicFramePr>
            <a:graphicFrameLocks noGrp="1"/>
          </p:cNvGraphicFramePr>
          <p:nvPr>
            <p:ph type="tbl" sz="quarter" idx="13"/>
            <p:extLst>
              <p:ext uri="{D42A27DB-BD31-4B8C-83A1-F6EECF244321}">
                <p14:modId xmlns:p14="http://schemas.microsoft.com/office/powerpoint/2010/main" val="2310750443"/>
              </p:ext>
            </p:extLst>
          </p:nvPr>
        </p:nvGraphicFramePr>
        <p:xfrm>
          <a:off x="457200" y="1731963"/>
          <a:ext cx="8065008" cy="8534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45780063"/>
                    </a:ext>
                  </a:extLst>
                </a:gridCol>
                <a:gridCol w="1645920">
                  <a:extLst>
                    <a:ext uri="{9D8B030D-6E8A-4147-A177-3AD203B41FA5}">
                      <a16:colId xmlns:a16="http://schemas.microsoft.com/office/drawing/2014/main" val="4154598017"/>
                    </a:ext>
                  </a:extLst>
                </a:gridCol>
                <a:gridCol w="576072">
                  <a:extLst>
                    <a:ext uri="{9D8B030D-6E8A-4147-A177-3AD203B41FA5}">
                      <a16:colId xmlns:a16="http://schemas.microsoft.com/office/drawing/2014/main" val="3234517797"/>
                    </a:ext>
                  </a:extLst>
                </a:gridCol>
                <a:gridCol w="576072">
                  <a:extLst>
                    <a:ext uri="{9D8B030D-6E8A-4147-A177-3AD203B41FA5}">
                      <a16:colId xmlns:a16="http://schemas.microsoft.com/office/drawing/2014/main" val="3364325875"/>
                    </a:ext>
                  </a:extLst>
                </a:gridCol>
                <a:gridCol w="576072">
                  <a:extLst>
                    <a:ext uri="{9D8B030D-6E8A-4147-A177-3AD203B41FA5}">
                      <a16:colId xmlns:a16="http://schemas.microsoft.com/office/drawing/2014/main" val="3120608233"/>
                    </a:ext>
                  </a:extLst>
                </a:gridCol>
                <a:gridCol w="576072">
                  <a:extLst>
                    <a:ext uri="{9D8B030D-6E8A-4147-A177-3AD203B41FA5}">
                      <a16:colId xmlns:a16="http://schemas.microsoft.com/office/drawing/2014/main" val="3645158421"/>
                    </a:ext>
                  </a:extLst>
                </a:gridCol>
                <a:gridCol w="576072">
                  <a:extLst>
                    <a:ext uri="{9D8B030D-6E8A-4147-A177-3AD203B41FA5}">
                      <a16:colId xmlns:a16="http://schemas.microsoft.com/office/drawing/2014/main" val="3604344128"/>
                    </a:ext>
                  </a:extLst>
                </a:gridCol>
                <a:gridCol w="576072">
                  <a:extLst>
                    <a:ext uri="{9D8B030D-6E8A-4147-A177-3AD203B41FA5}">
                      <a16:colId xmlns:a16="http://schemas.microsoft.com/office/drawing/2014/main" val="611860736"/>
                    </a:ext>
                  </a:extLst>
                </a:gridCol>
                <a:gridCol w="576072">
                  <a:extLst>
                    <a:ext uri="{9D8B030D-6E8A-4147-A177-3AD203B41FA5}">
                      <a16:colId xmlns:a16="http://schemas.microsoft.com/office/drawing/2014/main" val="2757207395"/>
                    </a:ext>
                  </a:extLst>
                </a:gridCol>
                <a:gridCol w="576072">
                  <a:extLst>
                    <a:ext uri="{9D8B030D-6E8A-4147-A177-3AD203B41FA5}">
                      <a16:colId xmlns:a16="http://schemas.microsoft.com/office/drawing/2014/main" val="180848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79878769"/>
                  </a:ext>
                </a:extLst>
              </a:tr>
            </a:tbl>
          </a:graphicData>
        </a:graphic>
      </p:graphicFrame>
      <p:sp>
        <p:nvSpPr>
          <p:cNvPr id="4" name="Text Placeholder 3">
            <a:extLst>
              <a:ext uri="{FF2B5EF4-FFF2-40B4-BE49-F238E27FC236}">
                <a16:creationId xmlns:a16="http://schemas.microsoft.com/office/drawing/2014/main" id="{642AEEEC-575D-4A53-990F-63CD41AF115A}"/>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3689817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930D9-C5D1-4769-AD9A-3E3A9237017B}"/>
              </a:ext>
            </a:extLst>
          </p:cNvPr>
          <p:cNvSpPr>
            <a:spLocks noGrp="1"/>
          </p:cNvSpPr>
          <p:nvPr>
            <p:ph type="title"/>
          </p:nvPr>
        </p:nvSpPr>
        <p:spPr/>
        <p:txBody>
          <a:bodyPr/>
          <a:lstStyle/>
          <a:p>
            <a:r>
              <a:rPr lang="en-US"/>
              <a:t>Instagram Posts Table | RTS - 2 of 26</a:t>
            </a:r>
          </a:p>
        </p:txBody>
      </p:sp>
      <p:graphicFrame>
        <p:nvGraphicFramePr>
          <p:cNvPr id="5" name="Table Placeholder 4">
            <a:extLst>
              <a:ext uri="{FF2B5EF4-FFF2-40B4-BE49-F238E27FC236}">
                <a16:creationId xmlns:a16="http://schemas.microsoft.com/office/drawing/2014/main" id="{E22D9BCE-9507-4463-9A9B-F28BC4A41A2F}"/>
              </a:ext>
            </a:extLst>
          </p:cNvPr>
          <p:cNvGraphicFramePr>
            <a:graphicFrameLocks noGrp="1"/>
          </p:cNvGraphicFramePr>
          <p:nvPr>
            <p:ph type="tbl" sz="quarter" idx="13"/>
            <p:extLst>
              <p:ext uri="{D42A27DB-BD31-4B8C-83A1-F6EECF244321}">
                <p14:modId xmlns:p14="http://schemas.microsoft.com/office/powerpoint/2010/main" val="924277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12620942"/>
                    </a:ext>
                  </a:extLst>
                </a:gridCol>
                <a:gridCol w="1645920">
                  <a:extLst>
                    <a:ext uri="{9D8B030D-6E8A-4147-A177-3AD203B41FA5}">
                      <a16:colId xmlns:a16="http://schemas.microsoft.com/office/drawing/2014/main" val="6086977"/>
                    </a:ext>
                  </a:extLst>
                </a:gridCol>
                <a:gridCol w="576072">
                  <a:extLst>
                    <a:ext uri="{9D8B030D-6E8A-4147-A177-3AD203B41FA5}">
                      <a16:colId xmlns:a16="http://schemas.microsoft.com/office/drawing/2014/main" val="726136040"/>
                    </a:ext>
                  </a:extLst>
                </a:gridCol>
                <a:gridCol w="576072">
                  <a:extLst>
                    <a:ext uri="{9D8B030D-6E8A-4147-A177-3AD203B41FA5}">
                      <a16:colId xmlns:a16="http://schemas.microsoft.com/office/drawing/2014/main" val="2714818762"/>
                    </a:ext>
                  </a:extLst>
                </a:gridCol>
                <a:gridCol w="576072">
                  <a:extLst>
                    <a:ext uri="{9D8B030D-6E8A-4147-A177-3AD203B41FA5}">
                      <a16:colId xmlns:a16="http://schemas.microsoft.com/office/drawing/2014/main" val="4030275608"/>
                    </a:ext>
                  </a:extLst>
                </a:gridCol>
                <a:gridCol w="576072">
                  <a:extLst>
                    <a:ext uri="{9D8B030D-6E8A-4147-A177-3AD203B41FA5}">
                      <a16:colId xmlns:a16="http://schemas.microsoft.com/office/drawing/2014/main" val="1366419559"/>
                    </a:ext>
                  </a:extLst>
                </a:gridCol>
                <a:gridCol w="576072">
                  <a:extLst>
                    <a:ext uri="{9D8B030D-6E8A-4147-A177-3AD203B41FA5}">
                      <a16:colId xmlns:a16="http://schemas.microsoft.com/office/drawing/2014/main" val="2389019900"/>
                    </a:ext>
                  </a:extLst>
                </a:gridCol>
                <a:gridCol w="576072">
                  <a:extLst>
                    <a:ext uri="{9D8B030D-6E8A-4147-A177-3AD203B41FA5}">
                      <a16:colId xmlns:a16="http://schemas.microsoft.com/office/drawing/2014/main" val="1869932227"/>
                    </a:ext>
                  </a:extLst>
                </a:gridCol>
                <a:gridCol w="576072">
                  <a:extLst>
                    <a:ext uri="{9D8B030D-6E8A-4147-A177-3AD203B41FA5}">
                      <a16:colId xmlns:a16="http://schemas.microsoft.com/office/drawing/2014/main" val="3583275023"/>
                    </a:ext>
                  </a:extLst>
                </a:gridCol>
                <a:gridCol w="576072">
                  <a:extLst>
                    <a:ext uri="{9D8B030D-6E8A-4147-A177-3AD203B41FA5}">
                      <a16:colId xmlns:a16="http://schemas.microsoft.com/office/drawing/2014/main" val="2412591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474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- 2026-05-20 12:00:36</a:t>
                      </a:r>
                      <a:r>
                        <a:rPr kumimoji="0" lang="fr-FR" sz="1000" b="0" i="0" u="none" strike="noStrike" kern="1200" cap="none" spc="0" normalizeH="0" baseline="0" noProof="0">
                          <a:ln>
                            <a:noFill/>
                          </a:ln>
                          <a:solidFill>
                            <a:prstClr val="black"/>
                          </a:solidFill>
                          <a:effectLst/>
                          <a:uLnTx/>
                          <a:uFillTx/>
                          <a:latin typeface="Calibri"/>
                          <a:ea typeface="+mn-ea"/>
                          <a:cs typeface="+mn-cs"/>
                        </a:rPr>
                        <a:t>
 🐾🚫 Au Portugal, les vétérinaires refusent de soigner les personnes s'identifiant aux animaux, appelées "thérians". Face à la croissance de ce phénomène, l'Ordre des médecins vétérinaires (OMV) a établi des lignes directrices claires : les vétérinaires ne sont pas autorisés à effectuer des actes cliniques sur des humains, même s'ils s'identifient comme des animaux.
L'OMV précise qu'une personne s'identifiant à un animal "reste un être humain au regard de la loi". Les professionnels doivent orienter ces individus vers des médecins appropriés, tout en adoptant une attitude respectueuse. Le phénomène des "thérians", populaire sur TikTok, où des jeunes imitent des comportements animaux, est suivi de près par les experts en santé mentale.
✍ RTS Info 
📷 Rodrigo Abd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1707714</a:t>
                      </a:r>
                    </a:p>
                  </a:txBody>
                  <a:tcPr/>
                </a:tc>
                <a:extLst>
                  <a:ext uri="{0D108BD9-81ED-4DB2-BD59-A6C34878D82A}">
                    <a16:rowId xmlns:a16="http://schemas.microsoft.com/office/drawing/2014/main" val="3038294298"/>
                  </a:ext>
                </a:extLst>
              </a:tr>
            </a:tbl>
          </a:graphicData>
        </a:graphic>
      </p:graphicFrame>
      <p:sp>
        <p:nvSpPr>
          <p:cNvPr id="4" name="Text Placeholder 3">
            <a:extLst>
              <a:ext uri="{FF2B5EF4-FFF2-40B4-BE49-F238E27FC236}">
                <a16:creationId xmlns:a16="http://schemas.microsoft.com/office/drawing/2014/main" id="{C6267B41-1061-400B-84CE-226D89EF5525}"/>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4208168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345B6-9080-4432-9999-14A18F2609A4}"/>
              </a:ext>
            </a:extLst>
          </p:cNvPr>
          <p:cNvSpPr>
            <a:spLocks noGrp="1"/>
          </p:cNvSpPr>
          <p:nvPr>
            <p:ph type="title"/>
          </p:nvPr>
        </p:nvSpPr>
        <p:spPr/>
        <p:txBody>
          <a:bodyPr/>
          <a:lstStyle/>
          <a:p>
            <a:r>
              <a:rPr lang="en-US"/>
              <a:t>Instagram Posts Table | RTS - 3 of 26</a:t>
            </a:r>
          </a:p>
        </p:txBody>
      </p:sp>
      <p:graphicFrame>
        <p:nvGraphicFramePr>
          <p:cNvPr id="5" name="Table Placeholder 4">
            <a:extLst>
              <a:ext uri="{FF2B5EF4-FFF2-40B4-BE49-F238E27FC236}">
                <a16:creationId xmlns:a16="http://schemas.microsoft.com/office/drawing/2014/main" id="{1AA6B09C-98BF-404A-837F-B196ECF72727}"/>
              </a:ext>
            </a:extLst>
          </p:cNvPr>
          <p:cNvGraphicFramePr>
            <a:graphicFrameLocks noGrp="1"/>
          </p:cNvGraphicFramePr>
          <p:nvPr>
            <p:ph type="tbl" sz="quarter" idx="13"/>
            <p:extLst>
              <p:ext uri="{D42A27DB-BD31-4B8C-83A1-F6EECF244321}">
                <p14:modId xmlns:p14="http://schemas.microsoft.com/office/powerpoint/2010/main" val="2417834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6887807"/>
                    </a:ext>
                  </a:extLst>
                </a:gridCol>
                <a:gridCol w="1645920">
                  <a:extLst>
                    <a:ext uri="{9D8B030D-6E8A-4147-A177-3AD203B41FA5}">
                      <a16:colId xmlns:a16="http://schemas.microsoft.com/office/drawing/2014/main" val="793980941"/>
                    </a:ext>
                  </a:extLst>
                </a:gridCol>
                <a:gridCol w="576072">
                  <a:extLst>
                    <a:ext uri="{9D8B030D-6E8A-4147-A177-3AD203B41FA5}">
                      <a16:colId xmlns:a16="http://schemas.microsoft.com/office/drawing/2014/main" val="3275748279"/>
                    </a:ext>
                  </a:extLst>
                </a:gridCol>
                <a:gridCol w="576072">
                  <a:extLst>
                    <a:ext uri="{9D8B030D-6E8A-4147-A177-3AD203B41FA5}">
                      <a16:colId xmlns:a16="http://schemas.microsoft.com/office/drawing/2014/main" val="2266699156"/>
                    </a:ext>
                  </a:extLst>
                </a:gridCol>
                <a:gridCol w="576072">
                  <a:extLst>
                    <a:ext uri="{9D8B030D-6E8A-4147-A177-3AD203B41FA5}">
                      <a16:colId xmlns:a16="http://schemas.microsoft.com/office/drawing/2014/main" val="2218190508"/>
                    </a:ext>
                  </a:extLst>
                </a:gridCol>
                <a:gridCol w="576072">
                  <a:extLst>
                    <a:ext uri="{9D8B030D-6E8A-4147-A177-3AD203B41FA5}">
                      <a16:colId xmlns:a16="http://schemas.microsoft.com/office/drawing/2014/main" val="3661884333"/>
                    </a:ext>
                  </a:extLst>
                </a:gridCol>
                <a:gridCol w="576072">
                  <a:extLst>
                    <a:ext uri="{9D8B030D-6E8A-4147-A177-3AD203B41FA5}">
                      <a16:colId xmlns:a16="http://schemas.microsoft.com/office/drawing/2014/main" val="1060531532"/>
                    </a:ext>
                  </a:extLst>
                </a:gridCol>
                <a:gridCol w="576072">
                  <a:extLst>
                    <a:ext uri="{9D8B030D-6E8A-4147-A177-3AD203B41FA5}">
                      <a16:colId xmlns:a16="http://schemas.microsoft.com/office/drawing/2014/main" val="3847872906"/>
                    </a:ext>
                  </a:extLst>
                </a:gridCol>
                <a:gridCol w="576072">
                  <a:extLst>
                    <a:ext uri="{9D8B030D-6E8A-4147-A177-3AD203B41FA5}">
                      <a16:colId xmlns:a16="http://schemas.microsoft.com/office/drawing/2014/main" val="3182412300"/>
                    </a:ext>
                  </a:extLst>
                </a:gridCol>
                <a:gridCol w="576072">
                  <a:extLst>
                    <a:ext uri="{9D8B030D-6E8A-4147-A177-3AD203B41FA5}">
                      <a16:colId xmlns:a16="http://schemas.microsoft.com/office/drawing/2014/main" val="2792828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18200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52minutesrts - 2026-06-06 16:00:24</a:t>
                      </a:r>
                      <a:r>
                        <a:rPr kumimoji="0" lang="en-US" sz="1000" b="0" i="0" u="none" strike="noStrike" kern="1200" cap="none" spc="0" normalizeH="0" baseline="0" noProof="0">
                          <a:ln>
                            <a:noFill/>
                          </a:ln>
                          <a:solidFill>
                            <a:prstClr val="black"/>
                          </a:solidFill>
                          <a:effectLst/>
                          <a:uLnTx/>
                          <a:uFillTx/>
                          <a:latin typeface="Calibri"/>
                          <a:ea typeface="+mn-ea"/>
                          <a:cs typeface="+mn-cs"/>
                        </a:rPr>
                        <a:t>
 Et vous, vous êtes bien organisés pour l’été ? ⚽️🏟️
Rediffusion de 52 Minutes 
Première diffusion le 13 Février 2021
Avec
Blaise Bersinger
Yann Marguet
Yoann Provenzano
Vincent Kucholl
Vincent Veillon
Thomas Wiesel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1024804</a:t>
                      </a:r>
                    </a:p>
                  </a:txBody>
                  <a:tcPr/>
                </a:tc>
                <a:extLst>
                  <a:ext uri="{0D108BD9-81ED-4DB2-BD59-A6C34878D82A}">
                    <a16:rowId xmlns:a16="http://schemas.microsoft.com/office/drawing/2014/main" val="4087592151"/>
                  </a:ext>
                </a:extLst>
              </a:tr>
            </a:tbl>
          </a:graphicData>
        </a:graphic>
      </p:graphicFrame>
      <p:sp>
        <p:nvSpPr>
          <p:cNvPr id="4" name="Text Placeholder 3">
            <a:extLst>
              <a:ext uri="{FF2B5EF4-FFF2-40B4-BE49-F238E27FC236}">
                <a16:creationId xmlns:a16="http://schemas.microsoft.com/office/drawing/2014/main" id="{2B1514E1-07C6-46E5-9E51-8E9AD277FDFE}"/>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3398761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0C47C-9F8A-4250-A944-D26C04874444}"/>
              </a:ext>
            </a:extLst>
          </p:cNvPr>
          <p:cNvSpPr>
            <a:spLocks noGrp="1"/>
          </p:cNvSpPr>
          <p:nvPr>
            <p:ph type="title"/>
          </p:nvPr>
        </p:nvSpPr>
        <p:spPr/>
        <p:txBody>
          <a:bodyPr/>
          <a:lstStyle/>
          <a:p>
            <a:r>
              <a:rPr lang="en-US"/>
              <a:t>Instagram Posts Table | RTS - 4 of 26</a:t>
            </a:r>
          </a:p>
        </p:txBody>
      </p:sp>
      <p:graphicFrame>
        <p:nvGraphicFramePr>
          <p:cNvPr id="5" name="Table Placeholder 4">
            <a:extLst>
              <a:ext uri="{FF2B5EF4-FFF2-40B4-BE49-F238E27FC236}">
                <a16:creationId xmlns:a16="http://schemas.microsoft.com/office/drawing/2014/main" id="{2D66C1F2-7B9F-4AFB-A2A7-C59A58E448B0}"/>
              </a:ext>
            </a:extLst>
          </p:cNvPr>
          <p:cNvGraphicFramePr>
            <a:graphicFrameLocks noGrp="1"/>
          </p:cNvGraphicFramePr>
          <p:nvPr>
            <p:ph type="tbl" sz="quarter" idx="13"/>
            <p:extLst>
              <p:ext uri="{D42A27DB-BD31-4B8C-83A1-F6EECF244321}">
                <p14:modId xmlns:p14="http://schemas.microsoft.com/office/powerpoint/2010/main" val="3449912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31709347"/>
                    </a:ext>
                  </a:extLst>
                </a:gridCol>
                <a:gridCol w="1645920">
                  <a:extLst>
                    <a:ext uri="{9D8B030D-6E8A-4147-A177-3AD203B41FA5}">
                      <a16:colId xmlns:a16="http://schemas.microsoft.com/office/drawing/2014/main" val="3188141060"/>
                    </a:ext>
                  </a:extLst>
                </a:gridCol>
                <a:gridCol w="576072">
                  <a:extLst>
                    <a:ext uri="{9D8B030D-6E8A-4147-A177-3AD203B41FA5}">
                      <a16:colId xmlns:a16="http://schemas.microsoft.com/office/drawing/2014/main" val="3718694645"/>
                    </a:ext>
                  </a:extLst>
                </a:gridCol>
                <a:gridCol w="576072">
                  <a:extLst>
                    <a:ext uri="{9D8B030D-6E8A-4147-A177-3AD203B41FA5}">
                      <a16:colId xmlns:a16="http://schemas.microsoft.com/office/drawing/2014/main" val="2955469744"/>
                    </a:ext>
                  </a:extLst>
                </a:gridCol>
                <a:gridCol w="576072">
                  <a:extLst>
                    <a:ext uri="{9D8B030D-6E8A-4147-A177-3AD203B41FA5}">
                      <a16:colId xmlns:a16="http://schemas.microsoft.com/office/drawing/2014/main" val="1838432522"/>
                    </a:ext>
                  </a:extLst>
                </a:gridCol>
                <a:gridCol w="576072">
                  <a:extLst>
                    <a:ext uri="{9D8B030D-6E8A-4147-A177-3AD203B41FA5}">
                      <a16:colId xmlns:a16="http://schemas.microsoft.com/office/drawing/2014/main" val="4064080601"/>
                    </a:ext>
                  </a:extLst>
                </a:gridCol>
                <a:gridCol w="576072">
                  <a:extLst>
                    <a:ext uri="{9D8B030D-6E8A-4147-A177-3AD203B41FA5}">
                      <a16:colId xmlns:a16="http://schemas.microsoft.com/office/drawing/2014/main" val="2403187447"/>
                    </a:ext>
                  </a:extLst>
                </a:gridCol>
                <a:gridCol w="576072">
                  <a:extLst>
                    <a:ext uri="{9D8B030D-6E8A-4147-A177-3AD203B41FA5}">
                      <a16:colId xmlns:a16="http://schemas.microsoft.com/office/drawing/2014/main" val="3006047185"/>
                    </a:ext>
                  </a:extLst>
                </a:gridCol>
                <a:gridCol w="576072">
                  <a:extLst>
                    <a:ext uri="{9D8B030D-6E8A-4147-A177-3AD203B41FA5}">
                      <a16:colId xmlns:a16="http://schemas.microsoft.com/office/drawing/2014/main" val="1986744928"/>
                    </a:ext>
                  </a:extLst>
                </a:gridCol>
                <a:gridCol w="576072">
                  <a:extLst>
                    <a:ext uri="{9D8B030D-6E8A-4147-A177-3AD203B41FA5}">
                      <a16:colId xmlns:a16="http://schemas.microsoft.com/office/drawing/2014/main" val="2159643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7723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- 2026-05-26 14:36:38</a:t>
                      </a:r>
                      <a:r>
                        <a:rPr kumimoji="0" lang="fr-FR" sz="1000" b="0" i="0" u="none" strike="noStrike" kern="1200" cap="none" spc="0" normalizeH="0" baseline="0" noProof="0">
                          <a:ln>
                            <a:noFill/>
                          </a:ln>
                          <a:solidFill>
                            <a:prstClr val="black"/>
                          </a:solidFill>
                          <a:effectLst/>
                          <a:uLnTx/>
                          <a:uFillTx/>
                          <a:latin typeface="Calibri"/>
                          <a:ea typeface="+mn-ea"/>
                          <a:cs typeface="+mn-cs"/>
                        </a:rPr>
                        <a:t>
 🇩🇪 🎢 Une panne de courant perturbe mardi le fonctionnement d’Europa-Park,  à Rust en Allemagne. Selon des témoignages recueillis par 20 Minutes, toutes les attractions du parc ont été évacuées et les visiteurs ont été invités à quitter les files d’attente.
D’après un visiteur cité par 20 Minutes, seules les attractions principales auraient été touchées, tandis que les spectacles et les services essentiels continuaient de fonctionner. Une trentaine de minutes plus tard, certains manèges auraient toutefois repris leur activité.
La situation a également été compliquée par la chaleur. «Tout le monde essaie de s’asseoir à l’intérieur des bâtiments», a raconté un autre lecteur à 20 Minutes, précisant qu’il faisait également chaud à l’intérieur. Les visiteurs n’auraient pas reçu d’informations immédiates, le personnel étant mobilisé pour évacuer les attractions.
Malgré l’affluence accrue dans les allées, provoquée par l’arrêt des manèges et la fermeture des files, l’ambiance serait restée calme. Le service de presse d’Europa-Park n'a pour l'instant pas commenté la situation.
✍ RTSinfo
📷 Philipp von Ditfurth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669748</a:t>
                      </a:r>
                    </a:p>
                  </a:txBody>
                  <a:tcPr/>
                </a:tc>
                <a:extLst>
                  <a:ext uri="{0D108BD9-81ED-4DB2-BD59-A6C34878D82A}">
                    <a16:rowId xmlns:a16="http://schemas.microsoft.com/office/drawing/2014/main" val="3295419677"/>
                  </a:ext>
                </a:extLst>
              </a:tr>
            </a:tbl>
          </a:graphicData>
        </a:graphic>
      </p:graphicFrame>
      <p:sp>
        <p:nvSpPr>
          <p:cNvPr id="4" name="Text Placeholder 3">
            <a:extLst>
              <a:ext uri="{FF2B5EF4-FFF2-40B4-BE49-F238E27FC236}">
                <a16:creationId xmlns:a16="http://schemas.microsoft.com/office/drawing/2014/main" id="{EFE8401B-E596-4AE4-AD10-DF37F13F2764}"/>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2171434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02AC5-4913-44AC-AE5B-64E53720E747}"/>
              </a:ext>
            </a:extLst>
          </p:cNvPr>
          <p:cNvSpPr>
            <a:spLocks noGrp="1"/>
          </p:cNvSpPr>
          <p:nvPr>
            <p:ph type="title"/>
          </p:nvPr>
        </p:nvSpPr>
        <p:spPr/>
        <p:txBody>
          <a:bodyPr/>
          <a:lstStyle/>
          <a:p>
            <a:r>
              <a:rPr lang="en-US"/>
              <a:t>Instagram Posts Table | RTS - 5 of 26</a:t>
            </a:r>
          </a:p>
        </p:txBody>
      </p:sp>
      <p:graphicFrame>
        <p:nvGraphicFramePr>
          <p:cNvPr id="5" name="Table Placeholder 4">
            <a:extLst>
              <a:ext uri="{FF2B5EF4-FFF2-40B4-BE49-F238E27FC236}">
                <a16:creationId xmlns:a16="http://schemas.microsoft.com/office/drawing/2014/main" id="{3BB1EDD4-9CD5-4022-AB7D-A5F0BAF70A80}"/>
              </a:ext>
            </a:extLst>
          </p:cNvPr>
          <p:cNvGraphicFramePr>
            <a:graphicFrameLocks noGrp="1"/>
          </p:cNvGraphicFramePr>
          <p:nvPr>
            <p:ph type="tbl" sz="quarter" idx="13"/>
            <p:extLst>
              <p:ext uri="{D42A27DB-BD31-4B8C-83A1-F6EECF244321}">
                <p14:modId xmlns:p14="http://schemas.microsoft.com/office/powerpoint/2010/main" val="1800016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45739948"/>
                    </a:ext>
                  </a:extLst>
                </a:gridCol>
                <a:gridCol w="1645920">
                  <a:extLst>
                    <a:ext uri="{9D8B030D-6E8A-4147-A177-3AD203B41FA5}">
                      <a16:colId xmlns:a16="http://schemas.microsoft.com/office/drawing/2014/main" val="2091476316"/>
                    </a:ext>
                  </a:extLst>
                </a:gridCol>
                <a:gridCol w="576072">
                  <a:extLst>
                    <a:ext uri="{9D8B030D-6E8A-4147-A177-3AD203B41FA5}">
                      <a16:colId xmlns:a16="http://schemas.microsoft.com/office/drawing/2014/main" val="2997714789"/>
                    </a:ext>
                  </a:extLst>
                </a:gridCol>
                <a:gridCol w="576072">
                  <a:extLst>
                    <a:ext uri="{9D8B030D-6E8A-4147-A177-3AD203B41FA5}">
                      <a16:colId xmlns:a16="http://schemas.microsoft.com/office/drawing/2014/main" val="3715761114"/>
                    </a:ext>
                  </a:extLst>
                </a:gridCol>
                <a:gridCol w="576072">
                  <a:extLst>
                    <a:ext uri="{9D8B030D-6E8A-4147-A177-3AD203B41FA5}">
                      <a16:colId xmlns:a16="http://schemas.microsoft.com/office/drawing/2014/main" val="2209585586"/>
                    </a:ext>
                  </a:extLst>
                </a:gridCol>
                <a:gridCol w="576072">
                  <a:extLst>
                    <a:ext uri="{9D8B030D-6E8A-4147-A177-3AD203B41FA5}">
                      <a16:colId xmlns:a16="http://schemas.microsoft.com/office/drawing/2014/main" val="871751130"/>
                    </a:ext>
                  </a:extLst>
                </a:gridCol>
                <a:gridCol w="576072">
                  <a:extLst>
                    <a:ext uri="{9D8B030D-6E8A-4147-A177-3AD203B41FA5}">
                      <a16:colId xmlns:a16="http://schemas.microsoft.com/office/drawing/2014/main" val="840750799"/>
                    </a:ext>
                  </a:extLst>
                </a:gridCol>
                <a:gridCol w="576072">
                  <a:extLst>
                    <a:ext uri="{9D8B030D-6E8A-4147-A177-3AD203B41FA5}">
                      <a16:colId xmlns:a16="http://schemas.microsoft.com/office/drawing/2014/main" val="2797991307"/>
                    </a:ext>
                  </a:extLst>
                </a:gridCol>
                <a:gridCol w="576072">
                  <a:extLst>
                    <a:ext uri="{9D8B030D-6E8A-4147-A177-3AD203B41FA5}">
                      <a16:colId xmlns:a16="http://schemas.microsoft.com/office/drawing/2014/main" val="578162950"/>
                    </a:ext>
                  </a:extLst>
                </a:gridCol>
                <a:gridCol w="576072">
                  <a:extLst>
                    <a:ext uri="{9D8B030D-6E8A-4147-A177-3AD203B41FA5}">
                      <a16:colId xmlns:a16="http://schemas.microsoft.com/office/drawing/2014/main" val="3548174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92414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- 2026-06-06 09:48:13</a:t>
                      </a:r>
                      <a:r>
                        <a:rPr kumimoji="0" lang="fr-FR" sz="1000" b="0" i="0" u="none" strike="noStrike" kern="1200" cap="none" spc="0" normalizeH="0" baseline="0" noProof="0">
                          <a:ln>
                            <a:noFill/>
                          </a:ln>
                          <a:solidFill>
                            <a:prstClr val="black"/>
                          </a:solidFill>
                          <a:effectLst/>
                          <a:uLnTx/>
                          <a:uFillTx/>
                          <a:latin typeface="Calibri"/>
                          <a:ea typeface="+mn-ea"/>
                          <a:cs typeface="+mn-cs"/>
                        </a:rPr>
                        <a:t>
 🇨🇭 Lors d'une confrontation organisée par le Ministère public valaisan ce vendredi 5 juin, des messages compromettants ont été dévoilés, mettant en lumière la gestion controversée du club Le Constellation, théâtre d'un incendie tragique le 1er janvier à Crans-Montana. Parmi eux, un échange de 2019 dans lequel Jessica Moretti avertit un employé des risques liés aux bougies utilisées dans l'établissement. De son côté, Jacques Moretti aurait validé le blocage d'une porte de secours, suscitant l'indignation des avocats des victimes.
Jessica Moretti fait désormais face à une nouvelle inculpation pour faux dans les titres, en lien avec une facture de mousse inflammable utilisée dans le club. Les avocats des victimes dénoncent un manque de transparence et de respect envers les familles endeuillées. De leur côté, les défenseurs des Moretti qualifient ces accusations de "non-événement". L'enquête se poursuit.
✍️ RTSinfo
📷 Jean-Christophe Bott - Keystone
🔗 Plus d'infos via le lien en bio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510608</a:t>
                      </a:r>
                    </a:p>
                  </a:txBody>
                  <a:tcPr/>
                </a:tc>
                <a:extLst>
                  <a:ext uri="{0D108BD9-81ED-4DB2-BD59-A6C34878D82A}">
                    <a16:rowId xmlns:a16="http://schemas.microsoft.com/office/drawing/2014/main" val="1738879423"/>
                  </a:ext>
                </a:extLst>
              </a:tr>
            </a:tbl>
          </a:graphicData>
        </a:graphic>
      </p:graphicFrame>
      <p:sp>
        <p:nvSpPr>
          <p:cNvPr id="4" name="Text Placeholder 3">
            <a:extLst>
              <a:ext uri="{FF2B5EF4-FFF2-40B4-BE49-F238E27FC236}">
                <a16:creationId xmlns:a16="http://schemas.microsoft.com/office/drawing/2014/main" id="{C7E0DBFD-F7C0-44D3-A3B0-F67BE2392C9E}"/>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697665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316F8-56A8-45FF-8714-FADEA4F1DBFC}"/>
              </a:ext>
            </a:extLst>
          </p:cNvPr>
          <p:cNvSpPr>
            <a:spLocks noGrp="1"/>
          </p:cNvSpPr>
          <p:nvPr>
            <p:ph type="title"/>
          </p:nvPr>
        </p:nvSpPr>
        <p:spPr/>
        <p:txBody>
          <a:bodyPr/>
          <a:lstStyle/>
          <a:p>
            <a:r>
              <a:rPr lang="en-US"/>
              <a:t>Instagram Posts Table | RTS - 6 of 26</a:t>
            </a:r>
          </a:p>
        </p:txBody>
      </p:sp>
      <p:graphicFrame>
        <p:nvGraphicFramePr>
          <p:cNvPr id="5" name="Table Placeholder 4">
            <a:extLst>
              <a:ext uri="{FF2B5EF4-FFF2-40B4-BE49-F238E27FC236}">
                <a16:creationId xmlns:a16="http://schemas.microsoft.com/office/drawing/2014/main" id="{5F8D095C-9FAA-4BEE-AD31-E4EF2D576FDD}"/>
              </a:ext>
            </a:extLst>
          </p:cNvPr>
          <p:cNvGraphicFramePr>
            <a:graphicFrameLocks noGrp="1"/>
          </p:cNvGraphicFramePr>
          <p:nvPr>
            <p:ph type="tbl" sz="quarter" idx="13"/>
            <p:extLst>
              <p:ext uri="{D42A27DB-BD31-4B8C-83A1-F6EECF244321}">
                <p14:modId xmlns:p14="http://schemas.microsoft.com/office/powerpoint/2010/main" val="2782351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2530834"/>
                    </a:ext>
                  </a:extLst>
                </a:gridCol>
                <a:gridCol w="1645920">
                  <a:extLst>
                    <a:ext uri="{9D8B030D-6E8A-4147-A177-3AD203B41FA5}">
                      <a16:colId xmlns:a16="http://schemas.microsoft.com/office/drawing/2014/main" val="765196815"/>
                    </a:ext>
                  </a:extLst>
                </a:gridCol>
                <a:gridCol w="576072">
                  <a:extLst>
                    <a:ext uri="{9D8B030D-6E8A-4147-A177-3AD203B41FA5}">
                      <a16:colId xmlns:a16="http://schemas.microsoft.com/office/drawing/2014/main" val="2021829732"/>
                    </a:ext>
                  </a:extLst>
                </a:gridCol>
                <a:gridCol w="576072">
                  <a:extLst>
                    <a:ext uri="{9D8B030D-6E8A-4147-A177-3AD203B41FA5}">
                      <a16:colId xmlns:a16="http://schemas.microsoft.com/office/drawing/2014/main" val="2273009413"/>
                    </a:ext>
                  </a:extLst>
                </a:gridCol>
                <a:gridCol w="576072">
                  <a:extLst>
                    <a:ext uri="{9D8B030D-6E8A-4147-A177-3AD203B41FA5}">
                      <a16:colId xmlns:a16="http://schemas.microsoft.com/office/drawing/2014/main" val="617895118"/>
                    </a:ext>
                  </a:extLst>
                </a:gridCol>
                <a:gridCol w="576072">
                  <a:extLst>
                    <a:ext uri="{9D8B030D-6E8A-4147-A177-3AD203B41FA5}">
                      <a16:colId xmlns:a16="http://schemas.microsoft.com/office/drawing/2014/main" val="3755004099"/>
                    </a:ext>
                  </a:extLst>
                </a:gridCol>
                <a:gridCol w="576072">
                  <a:extLst>
                    <a:ext uri="{9D8B030D-6E8A-4147-A177-3AD203B41FA5}">
                      <a16:colId xmlns:a16="http://schemas.microsoft.com/office/drawing/2014/main" val="3593250698"/>
                    </a:ext>
                  </a:extLst>
                </a:gridCol>
                <a:gridCol w="576072">
                  <a:extLst>
                    <a:ext uri="{9D8B030D-6E8A-4147-A177-3AD203B41FA5}">
                      <a16:colId xmlns:a16="http://schemas.microsoft.com/office/drawing/2014/main" val="1474609174"/>
                    </a:ext>
                  </a:extLst>
                </a:gridCol>
                <a:gridCol w="576072">
                  <a:extLst>
                    <a:ext uri="{9D8B030D-6E8A-4147-A177-3AD203B41FA5}">
                      <a16:colId xmlns:a16="http://schemas.microsoft.com/office/drawing/2014/main" val="1501106856"/>
                    </a:ext>
                  </a:extLst>
                </a:gridCol>
                <a:gridCol w="576072">
                  <a:extLst>
                    <a:ext uri="{9D8B030D-6E8A-4147-A177-3AD203B41FA5}">
                      <a16:colId xmlns:a16="http://schemas.microsoft.com/office/drawing/2014/main" val="111896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3548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- 2026-05-23 10:20:00</a:t>
                      </a:r>
                      <a:r>
                        <a:rPr kumimoji="0" lang="fr-FR" sz="1000" b="0" i="0" u="none" strike="noStrike" kern="1200" cap="none" spc="0" normalizeH="0" baseline="0" noProof="0">
                          <a:ln>
                            <a:noFill/>
                          </a:ln>
                          <a:solidFill>
                            <a:prstClr val="black"/>
                          </a:solidFill>
                          <a:effectLst/>
                          <a:uLnTx/>
                          <a:uFillTx/>
                          <a:latin typeface="Calibri"/>
                          <a:ea typeface="+mn-ea"/>
                          <a:cs typeface="+mn-cs"/>
                        </a:rPr>
                        <a:t>
 🇨🇭 🚗 🚙 🚗 🚗 Le bouchon devant le tunnel routier du Gothard s’allonge rapidement samedi matin: alors qu’il atteignait encore dix kilomètres peu après 5 heures du matin devant le portail nord, la file de véhicules s’était déjà étendue à 20 kilomètres après 9 heures.
Les automobilistes doivent prévoir trois heures et vingt minutes de temps de trajet supplémentaire, a indiqué le TCS sur son site.
Pour rejoindre le Tessin ou le Nord de l'Italie depuis la Suisse romande, les axes du Simplon ou du Grand-St-Bernard dont recommandés.
Dans le sens inverse aussi, la patience est de mise: au poste-frontière de Chiasso-Brogeda, le bouchon atteignait à 7 heures trois kilomètres, soit environ 20 minutes d’attente.
L’Office fédéral des routes (OFROU) s'attendait à un trafic particulièrement dense durant le week-end de Pentecôte. A la même période lors d'années précédentes, des bouchons de 28 kilomètres de long se sont déjà formés devant le Gothard.
✍ RTSinfo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550593</a:t>
                      </a:r>
                    </a:p>
                  </a:txBody>
                  <a:tcPr/>
                </a:tc>
                <a:extLst>
                  <a:ext uri="{0D108BD9-81ED-4DB2-BD59-A6C34878D82A}">
                    <a16:rowId xmlns:a16="http://schemas.microsoft.com/office/drawing/2014/main" val="1278910055"/>
                  </a:ext>
                </a:extLst>
              </a:tr>
            </a:tbl>
          </a:graphicData>
        </a:graphic>
      </p:graphicFrame>
      <p:sp>
        <p:nvSpPr>
          <p:cNvPr id="4" name="Text Placeholder 3">
            <a:extLst>
              <a:ext uri="{FF2B5EF4-FFF2-40B4-BE49-F238E27FC236}">
                <a16:creationId xmlns:a16="http://schemas.microsoft.com/office/drawing/2014/main" id="{25194EBC-DFA5-4582-9781-B701508E1EFF}"/>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3399195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C8BA0-CD6E-4215-ABE2-471DA86B28CA}"/>
              </a:ext>
            </a:extLst>
          </p:cNvPr>
          <p:cNvSpPr>
            <a:spLocks noGrp="1"/>
          </p:cNvSpPr>
          <p:nvPr>
            <p:ph type="title"/>
          </p:nvPr>
        </p:nvSpPr>
        <p:spPr/>
        <p:txBody>
          <a:bodyPr/>
          <a:lstStyle/>
          <a:p>
            <a:r>
              <a:rPr lang="en-US"/>
              <a:t>Instagram Posts Table | RTS - 7 of 26</a:t>
            </a:r>
          </a:p>
        </p:txBody>
      </p:sp>
      <p:graphicFrame>
        <p:nvGraphicFramePr>
          <p:cNvPr id="5" name="Table Placeholder 4">
            <a:extLst>
              <a:ext uri="{FF2B5EF4-FFF2-40B4-BE49-F238E27FC236}">
                <a16:creationId xmlns:a16="http://schemas.microsoft.com/office/drawing/2014/main" id="{5F10715A-B470-4C44-9824-2E9D8815E4B7}"/>
              </a:ext>
            </a:extLst>
          </p:cNvPr>
          <p:cNvGraphicFramePr>
            <a:graphicFrameLocks noGrp="1"/>
          </p:cNvGraphicFramePr>
          <p:nvPr>
            <p:ph type="tbl" sz="quarter" idx="13"/>
            <p:extLst>
              <p:ext uri="{D42A27DB-BD31-4B8C-83A1-F6EECF244321}">
                <p14:modId xmlns:p14="http://schemas.microsoft.com/office/powerpoint/2010/main" val="694327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71008479"/>
                    </a:ext>
                  </a:extLst>
                </a:gridCol>
                <a:gridCol w="1645920">
                  <a:extLst>
                    <a:ext uri="{9D8B030D-6E8A-4147-A177-3AD203B41FA5}">
                      <a16:colId xmlns:a16="http://schemas.microsoft.com/office/drawing/2014/main" val="3775508303"/>
                    </a:ext>
                  </a:extLst>
                </a:gridCol>
                <a:gridCol w="576072">
                  <a:extLst>
                    <a:ext uri="{9D8B030D-6E8A-4147-A177-3AD203B41FA5}">
                      <a16:colId xmlns:a16="http://schemas.microsoft.com/office/drawing/2014/main" val="1911037367"/>
                    </a:ext>
                  </a:extLst>
                </a:gridCol>
                <a:gridCol w="576072">
                  <a:extLst>
                    <a:ext uri="{9D8B030D-6E8A-4147-A177-3AD203B41FA5}">
                      <a16:colId xmlns:a16="http://schemas.microsoft.com/office/drawing/2014/main" val="2825125485"/>
                    </a:ext>
                  </a:extLst>
                </a:gridCol>
                <a:gridCol w="576072">
                  <a:extLst>
                    <a:ext uri="{9D8B030D-6E8A-4147-A177-3AD203B41FA5}">
                      <a16:colId xmlns:a16="http://schemas.microsoft.com/office/drawing/2014/main" val="3433496274"/>
                    </a:ext>
                  </a:extLst>
                </a:gridCol>
                <a:gridCol w="576072">
                  <a:extLst>
                    <a:ext uri="{9D8B030D-6E8A-4147-A177-3AD203B41FA5}">
                      <a16:colId xmlns:a16="http://schemas.microsoft.com/office/drawing/2014/main" val="2796526522"/>
                    </a:ext>
                  </a:extLst>
                </a:gridCol>
                <a:gridCol w="576072">
                  <a:extLst>
                    <a:ext uri="{9D8B030D-6E8A-4147-A177-3AD203B41FA5}">
                      <a16:colId xmlns:a16="http://schemas.microsoft.com/office/drawing/2014/main" val="695059128"/>
                    </a:ext>
                  </a:extLst>
                </a:gridCol>
                <a:gridCol w="576072">
                  <a:extLst>
                    <a:ext uri="{9D8B030D-6E8A-4147-A177-3AD203B41FA5}">
                      <a16:colId xmlns:a16="http://schemas.microsoft.com/office/drawing/2014/main" val="830572978"/>
                    </a:ext>
                  </a:extLst>
                </a:gridCol>
                <a:gridCol w="576072">
                  <a:extLst>
                    <a:ext uri="{9D8B030D-6E8A-4147-A177-3AD203B41FA5}">
                      <a16:colId xmlns:a16="http://schemas.microsoft.com/office/drawing/2014/main" val="1648546316"/>
                    </a:ext>
                  </a:extLst>
                </a:gridCol>
                <a:gridCol w="576072">
                  <a:extLst>
                    <a:ext uri="{9D8B030D-6E8A-4147-A177-3AD203B41FA5}">
                      <a16:colId xmlns:a16="http://schemas.microsoft.com/office/drawing/2014/main" val="1566998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62992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- 2026-05-25 09:49:36</a:t>
                      </a:r>
                      <a:r>
                        <a:rPr kumimoji="0" lang="fr-FR" sz="1000" b="0" i="0" u="none" strike="noStrike" kern="1200" cap="none" spc="0" normalizeH="0" baseline="0" noProof="0">
                          <a:ln>
                            <a:noFill/>
                          </a:ln>
                          <a:solidFill>
                            <a:prstClr val="black"/>
                          </a:solidFill>
                          <a:effectLst/>
                          <a:uLnTx/>
                          <a:uFillTx/>
                          <a:latin typeface="Calibri"/>
                          <a:ea typeface="+mn-ea"/>
                          <a:cs typeface="+mn-cs"/>
                        </a:rPr>
                        <a:t>
 🇨🇭 🇫🇷 Le festival a annoncé via une story sur Instagram que le chanteur français ne pourra plus se produire à l'avenir dans la plaine de l'Asse.
Paléo a réagit à une information dévoilée par l'émission "Sept à Huit" ce dimanche concernant des agissements dénoncés par une masseuse lors de sa venue le 28 juillet 2019.
Patrick Bruel, 67 ans, est visé depuis plusieurs années par des accusations d’agressions sexuelles et de viols, qu’il conteste fermement. Une enquête de Mediapart, publiée il y a moins d’un mois, a relancé l’affaire avec de nouveaux témoignages. 
L'ancienne animatrice Flavie Flament a aussi porté plainte pour viol contre 
le chanteur, qui nie l’ensemble des faits reprochés et affirme n’avoir commis aucune violence. 
✍ RTSinfo
📷 Keystone / TF1 / AFP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452496</a:t>
                      </a:r>
                    </a:p>
                  </a:txBody>
                  <a:tcPr/>
                </a:tc>
                <a:extLst>
                  <a:ext uri="{0D108BD9-81ED-4DB2-BD59-A6C34878D82A}">
                    <a16:rowId xmlns:a16="http://schemas.microsoft.com/office/drawing/2014/main" val="338821457"/>
                  </a:ext>
                </a:extLst>
              </a:tr>
            </a:tbl>
          </a:graphicData>
        </a:graphic>
      </p:graphicFrame>
      <p:sp>
        <p:nvSpPr>
          <p:cNvPr id="4" name="Text Placeholder 3">
            <a:extLst>
              <a:ext uri="{FF2B5EF4-FFF2-40B4-BE49-F238E27FC236}">
                <a16:creationId xmlns:a16="http://schemas.microsoft.com/office/drawing/2014/main" id="{B28353FF-5627-439C-A1B1-5B302B2A2D65}"/>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3402037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A4E9-A5F9-4720-9EAB-5277CA942A34}"/>
              </a:ext>
            </a:extLst>
          </p:cNvPr>
          <p:cNvSpPr>
            <a:spLocks noGrp="1"/>
          </p:cNvSpPr>
          <p:nvPr>
            <p:ph type="title"/>
          </p:nvPr>
        </p:nvSpPr>
        <p:spPr/>
        <p:txBody>
          <a:bodyPr/>
          <a:lstStyle/>
          <a:p>
            <a:r>
              <a:rPr lang="en-US"/>
              <a:t>Instagram Posts Table | RTS - 8 of 26</a:t>
            </a:r>
          </a:p>
        </p:txBody>
      </p:sp>
      <p:graphicFrame>
        <p:nvGraphicFramePr>
          <p:cNvPr id="5" name="Table Placeholder 4">
            <a:extLst>
              <a:ext uri="{FF2B5EF4-FFF2-40B4-BE49-F238E27FC236}">
                <a16:creationId xmlns:a16="http://schemas.microsoft.com/office/drawing/2014/main" id="{A4E9296A-76E4-4E41-A18A-3BBB7DCC25CF}"/>
              </a:ext>
            </a:extLst>
          </p:cNvPr>
          <p:cNvGraphicFramePr>
            <a:graphicFrameLocks noGrp="1"/>
          </p:cNvGraphicFramePr>
          <p:nvPr>
            <p:ph type="tbl" sz="quarter" idx="13"/>
            <p:extLst>
              <p:ext uri="{D42A27DB-BD31-4B8C-83A1-F6EECF244321}">
                <p14:modId xmlns:p14="http://schemas.microsoft.com/office/powerpoint/2010/main" val="173568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60876076"/>
                    </a:ext>
                  </a:extLst>
                </a:gridCol>
                <a:gridCol w="1645920">
                  <a:extLst>
                    <a:ext uri="{9D8B030D-6E8A-4147-A177-3AD203B41FA5}">
                      <a16:colId xmlns:a16="http://schemas.microsoft.com/office/drawing/2014/main" val="3440379534"/>
                    </a:ext>
                  </a:extLst>
                </a:gridCol>
                <a:gridCol w="576072">
                  <a:extLst>
                    <a:ext uri="{9D8B030D-6E8A-4147-A177-3AD203B41FA5}">
                      <a16:colId xmlns:a16="http://schemas.microsoft.com/office/drawing/2014/main" val="3344476113"/>
                    </a:ext>
                  </a:extLst>
                </a:gridCol>
                <a:gridCol w="576072">
                  <a:extLst>
                    <a:ext uri="{9D8B030D-6E8A-4147-A177-3AD203B41FA5}">
                      <a16:colId xmlns:a16="http://schemas.microsoft.com/office/drawing/2014/main" val="2355674345"/>
                    </a:ext>
                  </a:extLst>
                </a:gridCol>
                <a:gridCol w="576072">
                  <a:extLst>
                    <a:ext uri="{9D8B030D-6E8A-4147-A177-3AD203B41FA5}">
                      <a16:colId xmlns:a16="http://schemas.microsoft.com/office/drawing/2014/main" val="2577381233"/>
                    </a:ext>
                  </a:extLst>
                </a:gridCol>
                <a:gridCol w="576072">
                  <a:extLst>
                    <a:ext uri="{9D8B030D-6E8A-4147-A177-3AD203B41FA5}">
                      <a16:colId xmlns:a16="http://schemas.microsoft.com/office/drawing/2014/main" val="1486026182"/>
                    </a:ext>
                  </a:extLst>
                </a:gridCol>
                <a:gridCol w="576072">
                  <a:extLst>
                    <a:ext uri="{9D8B030D-6E8A-4147-A177-3AD203B41FA5}">
                      <a16:colId xmlns:a16="http://schemas.microsoft.com/office/drawing/2014/main" val="1615440723"/>
                    </a:ext>
                  </a:extLst>
                </a:gridCol>
                <a:gridCol w="576072">
                  <a:extLst>
                    <a:ext uri="{9D8B030D-6E8A-4147-A177-3AD203B41FA5}">
                      <a16:colId xmlns:a16="http://schemas.microsoft.com/office/drawing/2014/main" val="1220992260"/>
                    </a:ext>
                  </a:extLst>
                </a:gridCol>
                <a:gridCol w="576072">
                  <a:extLst>
                    <a:ext uri="{9D8B030D-6E8A-4147-A177-3AD203B41FA5}">
                      <a16:colId xmlns:a16="http://schemas.microsoft.com/office/drawing/2014/main" val="2539242125"/>
                    </a:ext>
                  </a:extLst>
                </a:gridCol>
                <a:gridCol w="576072">
                  <a:extLst>
                    <a:ext uri="{9D8B030D-6E8A-4147-A177-3AD203B41FA5}">
                      <a16:colId xmlns:a16="http://schemas.microsoft.com/office/drawing/2014/main" val="2428154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75485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- 2026-05-21 17:04:51</a:t>
                      </a:r>
                      <a:r>
                        <a:rPr kumimoji="0" lang="fr-FR" sz="1000" b="0" i="0" u="none" strike="noStrike" kern="1200" cap="none" spc="0" normalizeH="0" baseline="0" noProof="0">
                          <a:ln>
                            <a:noFill/>
                          </a:ln>
                          <a:solidFill>
                            <a:prstClr val="black"/>
                          </a:solidFill>
                          <a:effectLst/>
                          <a:uLnTx/>
                          <a:uFillTx/>
                          <a:latin typeface="Calibri"/>
                          <a:ea typeface="+mn-ea"/>
                          <a:cs typeface="+mn-cs"/>
                        </a:rPr>
                        <a:t>
 🇧🇷✈️🇫🇷 La cour d'appel de Paris a déclaré jeudi Air France et Airbus coupables d'homicides involontaires dans le crash du vol Rio-Paris, les déclarant "seuls et entièrement responsables" de l'accident le plus meurtrier de l'aviation française. Le 1er juin 2009, le vol AF447 s'abîme en pleine nuit dans l'Atlantique, quelques heures après son décollage, entraînant la mort de ses 216 passager·ères et 12 membres d'équipage.
Les boîtes noires ont confirmé le point de départ de l'accident: le givrage des sondes de vitesse Pitot alors que l'avion volait à haute altitude dans une zone météo difficile. Air France a été déclaré coupable de ne pas avoir mis en œuvre une formation des pilotes adaptée. Quant à Airbus, la justice lui reproche d'avoir sous-estimé la gravité des défaillances des sondes.
 Les deux sociétés, qui avaient été relaxées en première instance et se défendaient de toute faute pénale, ont été condamnées à la peine maximale de 225'000 euros d'amende.
📷 Keystone/Brazil's Air Force
✍ RTSinfo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506005</a:t>
                      </a:r>
                    </a:p>
                  </a:txBody>
                  <a:tcPr/>
                </a:tc>
                <a:extLst>
                  <a:ext uri="{0D108BD9-81ED-4DB2-BD59-A6C34878D82A}">
                    <a16:rowId xmlns:a16="http://schemas.microsoft.com/office/drawing/2014/main" val="4260251133"/>
                  </a:ext>
                </a:extLst>
              </a:tr>
            </a:tbl>
          </a:graphicData>
        </a:graphic>
      </p:graphicFrame>
      <p:sp>
        <p:nvSpPr>
          <p:cNvPr id="4" name="Text Placeholder 3">
            <a:extLst>
              <a:ext uri="{FF2B5EF4-FFF2-40B4-BE49-F238E27FC236}">
                <a16:creationId xmlns:a16="http://schemas.microsoft.com/office/drawing/2014/main" id="{5E422B07-5B2A-4DD8-ACB5-6116213967E4}"/>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1978966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2AAE7-51F3-4F95-AAB3-E2AEC4A9261E}"/>
              </a:ext>
            </a:extLst>
          </p:cNvPr>
          <p:cNvSpPr>
            <a:spLocks noGrp="1"/>
          </p:cNvSpPr>
          <p:nvPr>
            <p:ph type="title"/>
          </p:nvPr>
        </p:nvSpPr>
        <p:spPr/>
        <p:txBody>
          <a:bodyPr/>
          <a:lstStyle/>
          <a:p>
            <a:r>
              <a:rPr lang="en-US"/>
              <a:t>Instagram Posts Table | RTS - 9 of 26</a:t>
            </a:r>
          </a:p>
        </p:txBody>
      </p:sp>
      <p:graphicFrame>
        <p:nvGraphicFramePr>
          <p:cNvPr id="5" name="Table Placeholder 4">
            <a:extLst>
              <a:ext uri="{FF2B5EF4-FFF2-40B4-BE49-F238E27FC236}">
                <a16:creationId xmlns:a16="http://schemas.microsoft.com/office/drawing/2014/main" id="{46E427F8-C0CA-414A-B667-540F25DF2F09}"/>
              </a:ext>
            </a:extLst>
          </p:cNvPr>
          <p:cNvGraphicFramePr>
            <a:graphicFrameLocks noGrp="1"/>
          </p:cNvGraphicFramePr>
          <p:nvPr>
            <p:ph type="tbl" sz="quarter" idx="13"/>
            <p:extLst>
              <p:ext uri="{D42A27DB-BD31-4B8C-83A1-F6EECF244321}">
                <p14:modId xmlns:p14="http://schemas.microsoft.com/office/powerpoint/2010/main" val="3660166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608208"/>
                    </a:ext>
                  </a:extLst>
                </a:gridCol>
                <a:gridCol w="1645920">
                  <a:extLst>
                    <a:ext uri="{9D8B030D-6E8A-4147-A177-3AD203B41FA5}">
                      <a16:colId xmlns:a16="http://schemas.microsoft.com/office/drawing/2014/main" val="1638757395"/>
                    </a:ext>
                  </a:extLst>
                </a:gridCol>
                <a:gridCol w="576072">
                  <a:extLst>
                    <a:ext uri="{9D8B030D-6E8A-4147-A177-3AD203B41FA5}">
                      <a16:colId xmlns:a16="http://schemas.microsoft.com/office/drawing/2014/main" val="1838454008"/>
                    </a:ext>
                  </a:extLst>
                </a:gridCol>
                <a:gridCol w="576072">
                  <a:extLst>
                    <a:ext uri="{9D8B030D-6E8A-4147-A177-3AD203B41FA5}">
                      <a16:colId xmlns:a16="http://schemas.microsoft.com/office/drawing/2014/main" val="914962692"/>
                    </a:ext>
                  </a:extLst>
                </a:gridCol>
                <a:gridCol w="576072">
                  <a:extLst>
                    <a:ext uri="{9D8B030D-6E8A-4147-A177-3AD203B41FA5}">
                      <a16:colId xmlns:a16="http://schemas.microsoft.com/office/drawing/2014/main" val="4201656148"/>
                    </a:ext>
                  </a:extLst>
                </a:gridCol>
                <a:gridCol w="576072">
                  <a:extLst>
                    <a:ext uri="{9D8B030D-6E8A-4147-A177-3AD203B41FA5}">
                      <a16:colId xmlns:a16="http://schemas.microsoft.com/office/drawing/2014/main" val="4179213975"/>
                    </a:ext>
                  </a:extLst>
                </a:gridCol>
                <a:gridCol w="576072">
                  <a:extLst>
                    <a:ext uri="{9D8B030D-6E8A-4147-A177-3AD203B41FA5}">
                      <a16:colId xmlns:a16="http://schemas.microsoft.com/office/drawing/2014/main" val="2178075966"/>
                    </a:ext>
                  </a:extLst>
                </a:gridCol>
                <a:gridCol w="576072">
                  <a:extLst>
                    <a:ext uri="{9D8B030D-6E8A-4147-A177-3AD203B41FA5}">
                      <a16:colId xmlns:a16="http://schemas.microsoft.com/office/drawing/2014/main" val="3608636913"/>
                    </a:ext>
                  </a:extLst>
                </a:gridCol>
                <a:gridCol w="576072">
                  <a:extLst>
                    <a:ext uri="{9D8B030D-6E8A-4147-A177-3AD203B41FA5}">
                      <a16:colId xmlns:a16="http://schemas.microsoft.com/office/drawing/2014/main" val="3955651428"/>
                    </a:ext>
                  </a:extLst>
                </a:gridCol>
                <a:gridCol w="576072">
                  <a:extLst>
                    <a:ext uri="{9D8B030D-6E8A-4147-A177-3AD203B41FA5}">
                      <a16:colId xmlns:a16="http://schemas.microsoft.com/office/drawing/2014/main" val="3681107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8672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- 2026-06-01 17:15:06</a:t>
                      </a:r>
                      <a:r>
                        <a:rPr kumimoji="0" lang="fr-FR" sz="1000" b="0" i="0" u="none" strike="noStrike" kern="1200" cap="none" spc="0" normalizeH="0" baseline="0" noProof="0">
                          <a:ln>
                            <a:noFill/>
                          </a:ln>
                          <a:solidFill>
                            <a:prstClr val="black"/>
                          </a:solidFill>
                          <a:effectLst/>
                          <a:uLnTx/>
                          <a:uFillTx/>
                          <a:latin typeface="Calibri"/>
                          <a:ea typeface="+mn-ea"/>
                          <a:cs typeface="+mn-cs"/>
                        </a:rPr>
                        <a:t>
 👀 Une energy drink lancée par Squeezie, Lena Situations et Inoxtag ? Évidemment qu’on allait regarder ce qu’il y a dedans.
Sur le papier, Ciao Energy se distingue par une teneur en sucre plus faible que beaucoup de boissons concurrentes. Mais est-ce que ça en fait une boisson “saine” pour autant ?
Pour y voir plus clair, on a demandé l’avis d’une nutritionniste, @lbnutrition.ch. Entre sucre, caféine, marketing et image de produit “naturel”, elle nous aide à remettre quelques éléments en perspective.
Parce qu’au final, une boisson énergisante reste une boisson énergisante.
Et toi, tu comptes goûter ? 💬
© Radio Télévision Suisse 🐟🥢
Sources : BFM TV, LSA Consommation, Rayon Boissons
📸 : Ciao Kombucha, Ciao Energy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494523</a:t>
                      </a:r>
                    </a:p>
                  </a:txBody>
                  <a:tcPr/>
                </a:tc>
                <a:extLst>
                  <a:ext uri="{0D108BD9-81ED-4DB2-BD59-A6C34878D82A}">
                    <a16:rowId xmlns:a16="http://schemas.microsoft.com/office/drawing/2014/main" val="274029874"/>
                  </a:ext>
                </a:extLst>
              </a:tr>
            </a:tbl>
          </a:graphicData>
        </a:graphic>
      </p:graphicFrame>
      <p:sp>
        <p:nvSpPr>
          <p:cNvPr id="4" name="Text Placeholder 3">
            <a:extLst>
              <a:ext uri="{FF2B5EF4-FFF2-40B4-BE49-F238E27FC236}">
                <a16:creationId xmlns:a16="http://schemas.microsoft.com/office/drawing/2014/main" id="{AD3F1302-C1CA-46E5-B59D-A50696EEA0CC}"/>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1965770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6159-FD11-402A-8F93-5E7C9F842592}"/>
              </a:ext>
            </a:extLst>
          </p:cNvPr>
          <p:cNvSpPr>
            <a:spLocks noGrp="1"/>
          </p:cNvSpPr>
          <p:nvPr>
            <p:ph type="title"/>
          </p:nvPr>
        </p:nvSpPr>
        <p:spPr/>
        <p:txBody>
          <a:bodyPr/>
          <a:lstStyle/>
          <a:p>
            <a:r>
              <a:rPr lang="en-US"/>
              <a:t>Instagram Posts Table | RTS - 10 of 26</a:t>
            </a:r>
          </a:p>
        </p:txBody>
      </p:sp>
      <p:graphicFrame>
        <p:nvGraphicFramePr>
          <p:cNvPr id="5" name="Table Placeholder 4">
            <a:extLst>
              <a:ext uri="{FF2B5EF4-FFF2-40B4-BE49-F238E27FC236}">
                <a16:creationId xmlns:a16="http://schemas.microsoft.com/office/drawing/2014/main" id="{2726E550-76A3-4743-B97F-B3BF5A5B9160}"/>
              </a:ext>
            </a:extLst>
          </p:cNvPr>
          <p:cNvGraphicFramePr>
            <a:graphicFrameLocks noGrp="1"/>
          </p:cNvGraphicFramePr>
          <p:nvPr>
            <p:ph type="tbl" sz="quarter" idx="13"/>
            <p:extLst>
              <p:ext uri="{D42A27DB-BD31-4B8C-83A1-F6EECF244321}">
                <p14:modId xmlns:p14="http://schemas.microsoft.com/office/powerpoint/2010/main" val="2022879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09242523"/>
                    </a:ext>
                  </a:extLst>
                </a:gridCol>
                <a:gridCol w="1645920">
                  <a:extLst>
                    <a:ext uri="{9D8B030D-6E8A-4147-A177-3AD203B41FA5}">
                      <a16:colId xmlns:a16="http://schemas.microsoft.com/office/drawing/2014/main" val="2621587217"/>
                    </a:ext>
                  </a:extLst>
                </a:gridCol>
                <a:gridCol w="576072">
                  <a:extLst>
                    <a:ext uri="{9D8B030D-6E8A-4147-A177-3AD203B41FA5}">
                      <a16:colId xmlns:a16="http://schemas.microsoft.com/office/drawing/2014/main" val="2596030968"/>
                    </a:ext>
                  </a:extLst>
                </a:gridCol>
                <a:gridCol w="576072">
                  <a:extLst>
                    <a:ext uri="{9D8B030D-6E8A-4147-A177-3AD203B41FA5}">
                      <a16:colId xmlns:a16="http://schemas.microsoft.com/office/drawing/2014/main" val="1050919865"/>
                    </a:ext>
                  </a:extLst>
                </a:gridCol>
                <a:gridCol w="576072">
                  <a:extLst>
                    <a:ext uri="{9D8B030D-6E8A-4147-A177-3AD203B41FA5}">
                      <a16:colId xmlns:a16="http://schemas.microsoft.com/office/drawing/2014/main" val="1071522717"/>
                    </a:ext>
                  </a:extLst>
                </a:gridCol>
                <a:gridCol w="576072">
                  <a:extLst>
                    <a:ext uri="{9D8B030D-6E8A-4147-A177-3AD203B41FA5}">
                      <a16:colId xmlns:a16="http://schemas.microsoft.com/office/drawing/2014/main" val="984998196"/>
                    </a:ext>
                  </a:extLst>
                </a:gridCol>
                <a:gridCol w="576072">
                  <a:extLst>
                    <a:ext uri="{9D8B030D-6E8A-4147-A177-3AD203B41FA5}">
                      <a16:colId xmlns:a16="http://schemas.microsoft.com/office/drawing/2014/main" val="175709028"/>
                    </a:ext>
                  </a:extLst>
                </a:gridCol>
                <a:gridCol w="576072">
                  <a:extLst>
                    <a:ext uri="{9D8B030D-6E8A-4147-A177-3AD203B41FA5}">
                      <a16:colId xmlns:a16="http://schemas.microsoft.com/office/drawing/2014/main" val="1465378946"/>
                    </a:ext>
                  </a:extLst>
                </a:gridCol>
                <a:gridCol w="576072">
                  <a:extLst>
                    <a:ext uri="{9D8B030D-6E8A-4147-A177-3AD203B41FA5}">
                      <a16:colId xmlns:a16="http://schemas.microsoft.com/office/drawing/2014/main" val="1845540252"/>
                    </a:ext>
                  </a:extLst>
                </a:gridCol>
                <a:gridCol w="576072">
                  <a:extLst>
                    <a:ext uri="{9D8B030D-6E8A-4147-A177-3AD203B41FA5}">
                      <a16:colId xmlns:a16="http://schemas.microsoft.com/office/drawing/2014/main" val="2612465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7018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- 2026-05-16 18:35:11</a:t>
                      </a:r>
                      <a:r>
                        <a:rPr kumimoji="0" lang="fr-FR" sz="1000" b="0" i="0" u="none" strike="noStrike" kern="1200" cap="none" spc="0" normalizeH="0" baseline="0" noProof="0">
                          <a:ln>
                            <a:noFill/>
                          </a:ln>
                          <a:solidFill>
                            <a:prstClr val="black"/>
                          </a:solidFill>
                          <a:effectLst/>
                          <a:uLnTx/>
                          <a:uFillTx/>
                          <a:latin typeface="Calibri"/>
                          <a:ea typeface="+mn-ea"/>
                          <a:cs typeface="+mn-cs"/>
                        </a:rPr>
                        <a:t>
 🚗 🇨🇭L'autoroute A12 dans le sud fribourgeois a été le théâtre de cinq accidents en seulement cinq heures vendredi soir, impliquant près de 20 véhicules et faisant 10 blessés. La pluie et la neige, combinées à des vitesses inadaptées et des distances insuffisantes entre les véhicules, sont en cause, selon la police cantonale.
Les accidents, survenus entre Châtel-Saint-Denis et Rossens, ont entraîné la fermeture de plusieurs tronçons de l'autoroute pendant une grande partie de la nuit. Une enquête est en cours, et plusieurs véhicules ont été saisis sur ordre du procureur. 
🔗 Pour en savoir plus, cliquez sur la photo via le lien en bio!
👉 RTS Info
📷 Police cantonale fribourgeoise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394612</a:t>
                      </a:r>
                    </a:p>
                  </a:txBody>
                  <a:tcPr/>
                </a:tc>
                <a:extLst>
                  <a:ext uri="{0D108BD9-81ED-4DB2-BD59-A6C34878D82A}">
                    <a16:rowId xmlns:a16="http://schemas.microsoft.com/office/drawing/2014/main" val="1498823159"/>
                  </a:ext>
                </a:extLst>
              </a:tr>
            </a:tbl>
          </a:graphicData>
        </a:graphic>
      </p:graphicFrame>
      <p:sp>
        <p:nvSpPr>
          <p:cNvPr id="4" name="Text Placeholder 3">
            <a:extLst>
              <a:ext uri="{FF2B5EF4-FFF2-40B4-BE49-F238E27FC236}">
                <a16:creationId xmlns:a16="http://schemas.microsoft.com/office/drawing/2014/main" id="{03AB9E46-4C85-4A24-AC7F-41B2240BE8D1}"/>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2149638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D792B-1BA3-4CB3-B198-B6CC2BA85CDE}"/>
              </a:ext>
            </a:extLst>
          </p:cNvPr>
          <p:cNvSpPr>
            <a:spLocks noGrp="1"/>
          </p:cNvSpPr>
          <p:nvPr>
            <p:ph type="title"/>
          </p:nvPr>
        </p:nvSpPr>
        <p:spPr/>
        <p:txBody>
          <a:bodyPr/>
          <a:lstStyle/>
          <a:p>
            <a:r>
              <a:rPr lang="en-US"/>
              <a:t>Instagram Posts Table | RTS - 11 of 26</a:t>
            </a:r>
          </a:p>
        </p:txBody>
      </p:sp>
      <p:graphicFrame>
        <p:nvGraphicFramePr>
          <p:cNvPr id="5" name="Table Placeholder 4">
            <a:extLst>
              <a:ext uri="{FF2B5EF4-FFF2-40B4-BE49-F238E27FC236}">
                <a16:creationId xmlns:a16="http://schemas.microsoft.com/office/drawing/2014/main" id="{D57C97AB-D7F5-4176-8C7F-CACC61325A50}"/>
              </a:ext>
            </a:extLst>
          </p:cNvPr>
          <p:cNvGraphicFramePr>
            <a:graphicFrameLocks noGrp="1"/>
          </p:cNvGraphicFramePr>
          <p:nvPr>
            <p:ph type="tbl" sz="quarter" idx="13"/>
            <p:extLst>
              <p:ext uri="{D42A27DB-BD31-4B8C-83A1-F6EECF244321}">
                <p14:modId xmlns:p14="http://schemas.microsoft.com/office/powerpoint/2010/main" val="1437943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41345846"/>
                    </a:ext>
                  </a:extLst>
                </a:gridCol>
                <a:gridCol w="1645920">
                  <a:extLst>
                    <a:ext uri="{9D8B030D-6E8A-4147-A177-3AD203B41FA5}">
                      <a16:colId xmlns:a16="http://schemas.microsoft.com/office/drawing/2014/main" val="3213109531"/>
                    </a:ext>
                  </a:extLst>
                </a:gridCol>
                <a:gridCol w="576072">
                  <a:extLst>
                    <a:ext uri="{9D8B030D-6E8A-4147-A177-3AD203B41FA5}">
                      <a16:colId xmlns:a16="http://schemas.microsoft.com/office/drawing/2014/main" val="1618632495"/>
                    </a:ext>
                  </a:extLst>
                </a:gridCol>
                <a:gridCol w="576072">
                  <a:extLst>
                    <a:ext uri="{9D8B030D-6E8A-4147-A177-3AD203B41FA5}">
                      <a16:colId xmlns:a16="http://schemas.microsoft.com/office/drawing/2014/main" val="1710603911"/>
                    </a:ext>
                  </a:extLst>
                </a:gridCol>
                <a:gridCol w="576072">
                  <a:extLst>
                    <a:ext uri="{9D8B030D-6E8A-4147-A177-3AD203B41FA5}">
                      <a16:colId xmlns:a16="http://schemas.microsoft.com/office/drawing/2014/main" val="3961971079"/>
                    </a:ext>
                  </a:extLst>
                </a:gridCol>
                <a:gridCol w="576072">
                  <a:extLst>
                    <a:ext uri="{9D8B030D-6E8A-4147-A177-3AD203B41FA5}">
                      <a16:colId xmlns:a16="http://schemas.microsoft.com/office/drawing/2014/main" val="1211953323"/>
                    </a:ext>
                  </a:extLst>
                </a:gridCol>
                <a:gridCol w="576072">
                  <a:extLst>
                    <a:ext uri="{9D8B030D-6E8A-4147-A177-3AD203B41FA5}">
                      <a16:colId xmlns:a16="http://schemas.microsoft.com/office/drawing/2014/main" val="2910188550"/>
                    </a:ext>
                  </a:extLst>
                </a:gridCol>
                <a:gridCol w="576072">
                  <a:extLst>
                    <a:ext uri="{9D8B030D-6E8A-4147-A177-3AD203B41FA5}">
                      <a16:colId xmlns:a16="http://schemas.microsoft.com/office/drawing/2014/main" val="2331638632"/>
                    </a:ext>
                  </a:extLst>
                </a:gridCol>
                <a:gridCol w="576072">
                  <a:extLst>
                    <a:ext uri="{9D8B030D-6E8A-4147-A177-3AD203B41FA5}">
                      <a16:colId xmlns:a16="http://schemas.microsoft.com/office/drawing/2014/main" val="2783237103"/>
                    </a:ext>
                  </a:extLst>
                </a:gridCol>
                <a:gridCol w="576072">
                  <a:extLst>
                    <a:ext uri="{9D8B030D-6E8A-4147-A177-3AD203B41FA5}">
                      <a16:colId xmlns:a16="http://schemas.microsoft.com/office/drawing/2014/main" val="174720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3216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- 2026-05-15 14:00:43</a:t>
                      </a:r>
                      <a:r>
                        <a:rPr kumimoji="0" lang="fr-FR" sz="1000" b="0" i="0" u="none" strike="noStrike" kern="1200" cap="none" spc="0" normalizeH="0" baseline="0" noProof="0">
                          <a:ln>
                            <a:noFill/>
                          </a:ln>
                          <a:solidFill>
                            <a:prstClr val="black"/>
                          </a:solidFill>
                          <a:effectLst/>
                          <a:uLnTx/>
                          <a:uFillTx/>
                          <a:latin typeface="Calibri"/>
                          <a:ea typeface="+mn-ea"/>
                          <a:cs typeface="+mn-cs"/>
                        </a:rPr>
                        <a:t>
 [Une erreur s'est glissée dans le titre, l'ancienne abréviation était bien SOPK et non SPOK]
🩺 Nommé ainsi en 1935, le syndrome des ovaires polykystiques (SOPK) change d’appellation. Son nouveau nom, le syndrome métabolique ovarien polyendocrinien (SOMP), a été annoncé mardi lors du Congrès européen d’endocrinologie, qui s’est tenu à Prague, en République tchèque. Ce consensus a ensuite été publié dans la revue scientifique The Lancet. 
Les spécialistes espèrent que ce nouveau nom pourra faciliter le diagnostic, en ne laissant plus entendre que les kystes ovariens constituent le problème principal du SOMP. Ce sont en fait des follicules au développement inachevé qui peuvent grossir et/ou libérer des quantités irrégulières d’hormones. 
Environ 170 millions de femmes dans le monde seraient touchées par ce trouble hormonal provoquant divers symptômes, notamment des cycles menstruels irréguliers.
📷 AFP/Kateryna Kon
✍ RTSinfo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346217</a:t>
                      </a:r>
                    </a:p>
                  </a:txBody>
                  <a:tcPr/>
                </a:tc>
                <a:extLst>
                  <a:ext uri="{0D108BD9-81ED-4DB2-BD59-A6C34878D82A}">
                    <a16:rowId xmlns:a16="http://schemas.microsoft.com/office/drawing/2014/main" val="4105067034"/>
                  </a:ext>
                </a:extLst>
              </a:tr>
            </a:tbl>
          </a:graphicData>
        </a:graphic>
      </p:graphicFrame>
      <p:sp>
        <p:nvSpPr>
          <p:cNvPr id="4" name="Text Placeholder 3">
            <a:extLst>
              <a:ext uri="{FF2B5EF4-FFF2-40B4-BE49-F238E27FC236}">
                <a16:creationId xmlns:a16="http://schemas.microsoft.com/office/drawing/2014/main" id="{D9FBFF9B-3346-4016-A07A-18360297289C}"/>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3728666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9B97A-E914-4D61-8A56-731A48AB2A18}"/>
              </a:ext>
            </a:extLst>
          </p:cNvPr>
          <p:cNvSpPr>
            <a:spLocks noGrp="1"/>
          </p:cNvSpPr>
          <p:nvPr>
            <p:ph type="title"/>
          </p:nvPr>
        </p:nvSpPr>
        <p:spPr/>
        <p:txBody>
          <a:bodyPr/>
          <a:lstStyle/>
          <a:p>
            <a:r>
              <a:rPr lang="en-US"/>
              <a:t>Instagram Posts Table | RTS - 12 of 26</a:t>
            </a:r>
          </a:p>
        </p:txBody>
      </p:sp>
      <p:graphicFrame>
        <p:nvGraphicFramePr>
          <p:cNvPr id="5" name="Table Placeholder 4">
            <a:extLst>
              <a:ext uri="{FF2B5EF4-FFF2-40B4-BE49-F238E27FC236}">
                <a16:creationId xmlns:a16="http://schemas.microsoft.com/office/drawing/2014/main" id="{CAA74718-F8CA-42B3-9FE9-4F4E51A97DD5}"/>
              </a:ext>
            </a:extLst>
          </p:cNvPr>
          <p:cNvGraphicFramePr>
            <a:graphicFrameLocks noGrp="1"/>
          </p:cNvGraphicFramePr>
          <p:nvPr>
            <p:ph type="tbl" sz="quarter" idx="13"/>
            <p:extLst>
              <p:ext uri="{D42A27DB-BD31-4B8C-83A1-F6EECF244321}">
                <p14:modId xmlns:p14="http://schemas.microsoft.com/office/powerpoint/2010/main" val="4125861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99467111"/>
                    </a:ext>
                  </a:extLst>
                </a:gridCol>
                <a:gridCol w="1645920">
                  <a:extLst>
                    <a:ext uri="{9D8B030D-6E8A-4147-A177-3AD203B41FA5}">
                      <a16:colId xmlns:a16="http://schemas.microsoft.com/office/drawing/2014/main" val="2146151046"/>
                    </a:ext>
                  </a:extLst>
                </a:gridCol>
                <a:gridCol w="576072">
                  <a:extLst>
                    <a:ext uri="{9D8B030D-6E8A-4147-A177-3AD203B41FA5}">
                      <a16:colId xmlns:a16="http://schemas.microsoft.com/office/drawing/2014/main" val="3317724165"/>
                    </a:ext>
                  </a:extLst>
                </a:gridCol>
                <a:gridCol w="576072">
                  <a:extLst>
                    <a:ext uri="{9D8B030D-6E8A-4147-A177-3AD203B41FA5}">
                      <a16:colId xmlns:a16="http://schemas.microsoft.com/office/drawing/2014/main" val="4096750676"/>
                    </a:ext>
                  </a:extLst>
                </a:gridCol>
                <a:gridCol w="576072">
                  <a:extLst>
                    <a:ext uri="{9D8B030D-6E8A-4147-A177-3AD203B41FA5}">
                      <a16:colId xmlns:a16="http://schemas.microsoft.com/office/drawing/2014/main" val="3267829924"/>
                    </a:ext>
                  </a:extLst>
                </a:gridCol>
                <a:gridCol w="576072">
                  <a:extLst>
                    <a:ext uri="{9D8B030D-6E8A-4147-A177-3AD203B41FA5}">
                      <a16:colId xmlns:a16="http://schemas.microsoft.com/office/drawing/2014/main" val="3316751606"/>
                    </a:ext>
                  </a:extLst>
                </a:gridCol>
                <a:gridCol w="576072">
                  <a:extLst>
                    <a:ext uri="{9D8B030D-6E8A-4147-A177-3AD203B41FA5}">
                      <a16:colId xmlns:a16="http://schemas.microsoft.com/office/drawing/2014/main" val="755429410"/>
                    </a:ext>
                  </a:extLst>
                </a:gridCol>
                <a:gridCol w="576072">
                  <a:extLst>
                    <a:ext uri="{9D8B030D-6E8A-4147-A177-3AD203B41FA5}">
                      <a16:colId xmlns:a16="http://schemas.microsoft.com/office/drawing/2014/main" val="135142240"/>
                    </a:ext>
                  </a:extLst>
                </a:gridCol>
                <a:gridCol w="576072">
                  <a:extLst>
                    <a:ext uri="{9D8B030D-6E8A-4147-A177-3AD203B41FA5}">
                      <a16:colId xmlns:a16="http://schemas.microsoft.com/office/drawing/2014/main" val="3962887055"/>
                    </a:ext>
                  </a:extLst>
                </a:gridCol>
                <a:gridCol w="576072">
                  <a:extLst>
                    <a:ext uri="{9D8B030D-6E8A-4147-A177-3AD203B41FA5}">
                      <a16:colId xmlns:a16="http://schemas.microsoft.com/office/drawing/2014/main" val="1225408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19111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- 2026-06-04 18:50:49</a:t>
                      </a:r>
                      <a:r>
                        <a:rPr kumimoji="0" lang="fr-FR" sz="1000" b="0" i="0" u="none" strike="noStrike" kern="1200" cap="none" spc="0" normalizeH="0" baseline="0" noProof="0">
                          <a:ln>
                            <a:noFill/>
                          </a:ln>
                          <a:solidFill>
                            <a:prstClr val="black"/>
                          </a:solidFill>
                          <a:effectLst/>
                          <a:uLnTx/>
                          <a:uFillTx/>
                          <a:latin typeface="Calibri"/>
                          <a:ea typeface="+mn-ea"/>
                          <a:cs typeface="+mn-cs"/>
                        </a:rPr>
                        <a:t>
 🚆⚠️ Le trafic des trains entre Genève et Lausanne est totalement à l'arrêt depuis jeudi en début de soirée en raison d'un accident de personne. Selon les CFF, une reprise partielle pourrait avoir lieu vers 18h50, mais des retards et suppressions sont à prévoir. La police est sur place pour gérer la situation.
Des navettes sont mises en place entre Genève et l'aéroport, et les voyageurs peuvent emprunter les bus TPG N°5 et N°20 pour rejoindre certaines destinations. Plusieurs lignes, dont les EC, IC1 et IR90, sont affectées. Les CFF conseillent de consulter leur site pour des informations actualisées.
🔗 Pour en savoir plus, cliquez sur la photo via le lien en bio!
👉 RTS Info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400651</a:t>
                      </a:r>
                    </a:p>
                  </a:txBody>
                  <a:tcPr/>
                </a:tc>
                <a:extLst>
                  <a:ext uri="{0D108BD9-81ED-4DB2-BD59-A6C34878D82A}">
                    <a16:rowId xmlns:a16="http://schemas.microsoft.com/office/drawing/2014/main" val="1392268034"/>
                  </a:ext>
                </a:extLst>
              </a:tr>
            </a:tbl>
          </a:graphicData>
        </a:graphic>
      </p:graphicFrame>
      <p:sp>
        <p:nvSpPr>
          <p:cNvPr id="4" name="Text Placeholder 3">
            <a:extLst>
              <a:ext uri="{FF2B5EF4-FFF2-40B4-BE49-F238E27FC236}">
                <a16:creationId xmlns:a16="http://schemas.microsoft.com/office/drawing/2014/main" id="{43AD01D6-046C-4782-AE58-F00824F43F94}"/>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654782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F7E2-F8D3-456C-AB34-4ECDAEF76482}"/>
              </a:ext>
            </a:extLst>
          </p:cNvPr>
          <p:cNvSpPr>
            <a:spLocks noGrp="1"/>
          </p:cNvSpPr>
          <p:nvPr>
            <p:ph type="title"/>
          </p:nvPr>
        </p:nvSpPr>
        <p:spPr/>
        <p:txBody>
          <a:bodyPr/>
          <a:lstStyle/>
          <a:p>
            <a:r>
              <a:rPr lang="en-US"/>
              <a:t>Instagram Posts Table | RTS - 13 of 26</a:t>
            </a:r>
          </a:p>
        </p:txBody>
      </p:sp>
      <p:graphicFrame>
        <p:nvGraphicFramePr>
          <p:cNvPr id="5" name="Table Placeholder 4">
            <a:extLst>
              <a:ext uri="{FF2B5EF4-FFF2-40B4-BE49-F238E27FC236}">
                <a16:creationId xmlns:a16="http://schemas.microsoft.com/office/drawing/2014/main" id="{85A1A134-F088-4F3D-8E2A-3656B5F68F74}"/>
              </a:ext>
            </a:extLst>
          </p:cNvPr>
          <p:cNvGraphicFramePr>
            <a:graphicFrameLocks noGrp="1"/>
          </p:cNvGraphicFramePr>
          <p:nvPr>
            <p:ph type="tbl" sz="quarter" idx="13"/>
            <p:extLst>
              <p:ext uri="{D42A27DB-BD31-4B8C-83A1-F6EECF244321}">
                <p14:modId xmlns:p14="http://schemas.microsoft.com/office/powerpoint/2010/main" val="2230853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18256495"/>
                    </a:ext>
                  </a:extLst>
                </a:gridCol>
                <a:gridCol w="1645920">
                  <a:extLst>
                    <a:ext uri="{9D8B030D-6E8A-4147-A177-3AD203B41FA5}">
                      <a16:colId xmlns:a16="http://schemas.microsoft.com/office/drawing/2014/main" val="3070578747"/>
                    </a:ext>
                  </a:extLst>
                </a:gridCol>
                <a:gridCol w="576072">
                  <a:extLst>
                    <a:ext uri="{9D8B030D-6E8A-4147-A177-3AD203B41FA5}">
                      <a16:colId xmlns:a16="http://schemas.microsoft.com/office/drawing/2014/main" val="4039379101"/>
                    </a:ext>
                  </a:extLst>
                </a:gridCol>
                <a:gridCol w="576072">
                  <a:extLst>
                    <a:ext uri="{9D8B030D-6E8A-4147-A177-3AD203B41FA5}">
                      <a16:colId xmlns:a16="http://schemas.microsoft.com/office/drawing/2014/main" val="1709881769"/>
                    </a:ext>
                  </a:extLst>
                </a:gridCol>
                <a:gridCol w="576072">
                  <a:extLst>
                    <a:ext uri="{9D8B030D-6E8A-4147-A177-3AD203B41FA5}">
                      <a16:colId xmlns:a16="http://schemas.microsoft.com/office/drawing/2014/main" val="2641738527"/>
                    </a:ext>
                  </a:extLst>
                </a:gridCol>
                <a:gridCol w="576072">
                  <a:extLst>
                    <a:ext uri="{9D8B030D-6E8A-4147-A177-3AD203B41FA5}">
                      <a16:colId xmlns:a16="http://schemas.microsoft.com/office/drawing/2014/main" val="1490115903"/>
                    </a:ext>
                  </a:extLst>
                </a:gridCol>
                <a:gridCol w="576072">
                  <a:extLst>
                    <a:ext uri="{9D8B030D-6E8A-4147-A177-3AD203B41FA5}">
                      <a16:colId xmlns:a16="http://schemas.microsoft.com/office/drawing/2014/main" val="1295842565"/>
                    </a:ext>
                  </a:extLst>
                </a:gridCol>
                <a:gridCol w="576072">
                  <a:extLst>
                    <a:ext uri="{9D8B030D-6E8A-4147-A177-3AD203B41FA5}">
                      <a16:colId xmlns:a16="http://schemas.microsoft.com/office/drawing/2014/main" val="840792561"/>
                    </a:ext>
                  </a:extLst>
                </a:gridCol>
                <a:gridCol w="576072">
                  <a:extLst>
                    <a:ext uri="{9D8B030D-6E8A-4147-A177-3AD203B41FA5}">
                      <a16:colId xmlns:a16="http://schemas.microsoft.com/office/drawing/2014/main" val="2343486213"/>
                    </a:ext>
                  </a:extLst>
                </a:gridCol>
                <a:gridCol w="576072">
                  <a:extLst>
                    <a:ext uri="{9D8B030D-6E8A-4147-A177-3AD203B41FA5}">
                      <a16:colId xmlns:a16="http://schemas.microsoft.com/office/drawing/2014/main" val="4235716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88588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- 2026-05-29 12:02:07</a:t>
                      </a:r>
                      <a:r>
                        <a:rPr kumimoji="0" lang="fr-FR" sz="1000" b="0" i="0" u="none" strike="noStrike" kern="1200" cap="none" spc="0" normalizeH="0" baseline="0" noProof="0">
                          <a:ln>
                            <a:noFill/>
                          </a:ln>
                          <a:solidFill>
                            <a:prstClr val="black"/>
                          </a:solidFill>
                          <a:effectLst/>
                          <a:uLnTx/>
                          <a:uFillTx/>
                          <a:latin typeface="Calibri"/>
                          <a:ea typeface="+mn-ea"/>
                          <a:cs typeface="+mn-cs"/>
                        </a:rPr>
                        <a:t>
 ⚠️ T.W. : Les appels à la haine, les incitations à la violence et les menaces de mort sont punis par la loi. Ces propos feront l'objet de signalement.
🦌✨ Asriel, 18 ans, nous éclaire sur l'univers des thérians, ces personnes qui s'identifient spirituellement à des animaux. Il partage son expérience en tant que cerf rouge d'Europe, décrivant cette connexion comme spontanée et évoquant le phénomène des "membres fantômes", une sensation physique liée à son identité animale.
L'interview aborde l'émergence de la communauté thérianne dans les années 90, sa popularisation récente via TikTok et les stéréotypes qui en découlent. Asriel témoigne pour briser les idées reçues et montrer la diversité de cette communauté, affirmant que "les thérians ne vont pas chez vétérinaire".
🎥 RTS 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RTS Info - Interview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455939</a:t>
                      </a:r>
                    </a:p>
                  </a:txBody>
                  <a:tcPr/>
                </a:tc>
                <a:extLst>
                  <a:ext uri="{0D108BD9-81ED-4DB2-BD59-A6C34878D82A}">
                    <a16:rowId xmlns:a16="http://schemas.microsoft.com/office/drawing/2014/main" val="1924873025"/>
                  </a:ext>
                </a:extLst>
              </a:tr>
            </a:tbl>
          </a:graphicData>
        </a:graphic>
      </p:graphicFrame>
      <p:sp>
        <p:nvSpPr>
          <p:cNvPr id="4" name="Text Placeholder 3">
            <a:extLst>
              <a:ext uri="{FF2B5EF4-FFF2-40B4-BE49-F238E27FC236}">
                <a16:creationId xmlns:a16="http://schemas.microsoft.com/office/drawing/2014/main" id="{9D01D197-6134-474E-AE39-0A8A2A97FEEC}"/>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4207743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8DB26-ED81-4926-83A0-F6849C44987C}"/>
              </a:ext>
            </a:extLst>
          </p:cNvPr>
          <p:cNvSpPr>
            <a:spLocks noGrp="1"/>
          </p:cNvSpPr>
          <p:nvPr>
            <p:ph type="title"/>
          </p:nvPr>
        </p:nvSpPr>
        <p:spPr/>
        <p:txBody>
          <a:bodyPr/>
          <a:lstStyle/>
          <a:p>
            <a:r>
              <a:rPr lang="en-US"/>
              <a:t>Instagram Posts Table | RTS - 14 of 26</a:t>
            </a:r>
          </a:p>
        </p:txBody>
      </p:sp>
      <p:graphicFrame>
        <p:nvGraphicFramePr>
          <p:cNvPr id="5" name="Table Placeholder 4">
            <a:extLst>
              <a:ext uri="{FF2B5EF4-FFF2-40B4-BE49-F238E27FC236}">
                <a16:creationId xmlns:a16="http://schemas.microsoft.com/office/drawing/2014/main" id="{31191041-9942-4AF1-9C83-DD05838E3057}"/>
              </a:ext>
            </a:extLst>
          </p:cNvPr>
          <p:cNvGraphicFramePr>
            <a:graphicFrameLocks noGrp="1"/>
          </p:cNvGraphicFramePr>
          <p:nvPr>
            <p:ph type="tbl" sz="quarter" idx="13"/>
            <p:extLst>
              <p:ext uri="{D42A27DB-BD31-4B8C-83A1-F6EECF244321}">
                <p14:modId xmlns:p14="http://schemas.microsoft.com/office/powerpoint/2010/main" val="917575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90965644"/>
                    </a:ext>
                  </a:extLst>
                </a:gridCol>
                <a:gridCol w="1645920">
                  <a:extLst>
                    <a:ext uri="{9D8B030D-6E8A-4147-A177-3AD203B41FA5}">
                      <a16:colId xmlns:a16="http://schemas.microsoft.com/office/drawing/2014/main" val="439359189"/>
                    </a:ext>
                  </a:extLst>
                </a:gridCol>
                <a:gridCol w="576072">
                  <a:extLst>
                    <a:ext uri="{9D8B030D-6E8A-4147-A177-3AD203B41FA5}">
                      <a16:colId xmlns:a16="http://schemas.microsoft.com/office/drawing/2014/main" val="839914733"/>
                    </a:ext>
                  </a:extLst>
                </a:gridCol>
                <a:gridCol w="576072">
                  <a:extLst>
                    <a:ext uri="{9D8B030D-6E8A-4147-A177-3AD203B41FA5}">
                      <a16:colId xmlns:a16="http://schemas.microsoft.com/office/drawing/2014/main" val="1813090729"/>
                    </a:ext>
                  </a:extLst>
                </a:gridCol>
                <a:gridCol w="576072">
                  <a:extLst>
                    <a:ext uri="{9D8B030D-6E8A-4147-A177-3AD203B41FA5}">
                      <a16:colId xmlns:a16="http://schemas.microsoft.com/office/drawing/2014/main" val="2341304385"/>
                    </a:ext>
                  </a:extLst>
                </a:gridCol>
                <a:gridCol w="576072">
                  <a:extLst>
                    <a:ext uri="{9D8B030D-6E8A-4147-A177-3AD203B41FA5}">
                      <a16:colId xmlns:a16="http://schemas.microsoft.com/office/drawing/2014/main" val="891710575"/>
                    </a:ext>
                  </a:extLst>
                </a:gridCol>
                <a:gridCol w="576072">
                  <a:extLst>
                    <a:ext uri="{9D8B030D-6E8A-4147-A177-3AD203B41FA5}">
                      <a16:colId xmlns:a16="http://schemas.microsoft.com/office/drawing/2014/main" val="701459786"/>
                    </a:ext>
                  </a:extLst>
                </a:gridCol>
                <a:gridCol w="576072">
                  <a:extLst>
                    <a:ext uri="{9D8B030D-6E8A-4147-A177-3AD203B41FA5}">
                      <a16:colId xmlns:a16="http://schemas.microsoft.com/office/drawing/2014/main" val="3160691303"/>
                    </a:ext>
                  </a:extLst>
                </a:gridCol>
                <a:gridCol w="576072">
                  <a:extLst>
                    <a:ext uri="{9D8B030D-6E8A-4147-A177-3AD203B41FA5}">
                      <a16:colId xmlns:a16="http://schemas.microsoft.com/office/drawing/2014/main" val="3417161880"/>
                    </a:ext>
                  </a:extLst>
                </a:gridCol>
                <a:gridCol w="576072">
                  <a:extLst>
                    <a:ext uri="{9D8B030D-6E8A-4147-A177-3AD203B41FA5}">
                      <a16:colId xmlns:a16="http://schemas.microsoft.com/office/drawing/2014/main" val="3081773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3502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- 2026-06-03 19:00:13</a:t>
                      </a:r>
                      <a:r>
                        <a:rPr kumimoji="0" lang="fr-FR" sz="1000" b="0" i="0" u="none" strike="noStrike" kern="1200" cap="none" spc="0" normalizeH="0" baseline="0" noProof="0">
                          <a:ln>
                            <a:noFill/>
                          </a:ln>
                          <a:solidFill>
                            <a:prstClr val="black"/>
                          </a:solidFill>
                          <a:effectLst/>
                          <a:uLnTx/>
                          <a:uFillTx/>
                          <a:latin typeface="Calibri"/>
                          <a:ea typeface="+mn-ea"/>
                          <a:cs typeface="+mn-cs"/>
                        </a:rPr>
                        <a:t>
 🚌🇨🇭 Une petite fille est née dans un bus de la ligne 1 des transports publics genevois (TPG), à l’arrêt Tranchées, le 29 mai à 15h39, rapporte La Tribune de Genève. 
Alerté de l’accouchement imminent, le conducteur de bus a fait évacuer les passager·ères présent·es dans le bus, avant d’arrêter le véhicule. En attendant l’arrivée de l’ambulance, "le mari et une amie s’occupent de la future maman", raconte l'employé au média genevois. 
L’équipe médicale est arrivée, et la femme enceinte a finalement donné naissance à son enfant à 15h39. Elles ont été rapatriées à l’hôpital, en bonne santé. 
📷 Keystone/Martial Trezzini
✍ RTSinfo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366031</a:t>
                      </a:r>
                    </a:p>
                  </a:txBody>
                  <a:tcPr/>
                </a:tc>
                <a:extLst>
                  <a:ext uri="{0D108BD9-81ED-4DB2-BD59-A6C34878D82A}">
                    <a16:rowId xmlns:a16="http://schemas.microsoft.com/office/drawing/2014/main" val="3216323909"/>
                  </a:ext>
                </a:extLst>
              </a:tr>
            </a:tbl>
          </a:graphicData>
        </a:graphic>
      </p:graphicFrame>
      <p:sp>
        <p:nvSpPr>
          <p:cNvPr id="4" name="Text Placeholder 3">
            <a:extLst>
              <a:ext uri="{FF2B5EF4-FFF2-40B4-BE49-F238E27FC236}">
                <a16:creationId xmlns:a16="http://schemas.microsoft.com/office/drawing/2014/main" id="{8BDD8600-3CB0-42ED-983A-7BA4D64AAC4A}"/>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345785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FD029-31B2-4EB3-9726-A450B5BC444F}"/>
              </a:ext>
            </a:extLst>
          </p:cNvPr>
          <p:cNvSpPr>
            <a:spLocks noGrp="1"/>
          </p:cNvSpPr>
          <p:nvPr>
            <p:ph type="title"/>
          </p:nvPr>
        </p:nvSpPr>
        <p:spPr/>
        <p:txBody>
          <a:bodyPr/>
          <a:lstStyle/>
          <a:p>
            <a:r>
              <a:rPr lang="en-US"/>
              <a:t>Instagram Posts Table | RTS - 15 of 26</a:t>
            </a:r>
          </a:p>
        </p:txBody>
      </p:sp>
      <p:graphicFrame>
        <p:nvGraphicFramePr>
          <p:cNvPr id="5" name="Table Placeholder 4">
            <a:extLst>
              <a:ext uri="{FF2B5EF4-FFF2-40B4-BE49-F238E27FC236}">
                <a16:creationId xmlns:a16="http://schemas.microsoft.com/office/drawing/2014/main" id="{C6C4A80A-3A4D-42F6-B33C-A4D7530596D8}"/>
              </a:ext>
            </a:extLst>
          </p:cNvPr>
          <p:cNvGraphicFramePr>
            <a:graphicFrameLocks noGrp="1"/>
          </p:cNvGraphicFramePr>
          <p:nvPr>
            <p:ph type="tbl" sz="quarter" idx="13"/>
            <p:extLst>
              <p:ext uri="{D42A27DB-BD31-4B8C-83A1-F6EECF244321}">
                <p14:modId xmlns:p14="http://schemas.microsoft.com/office/powerpoint/2010/main" val="3475137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1133991"/>
                    </a:ext>
                  </a:extLst>
                </a:gridCol>
                <a:gridCol w="1645920">
                  <a:extLst>
                    <a:ext uri="{9D8B030D-6E8A-4147-A177-3AD203B41FA5}">
                      <a16:colId xmlns:a16="http://schemas.microsoft.com/office/drawing/2014/main" val="2264008808"/>
                    </a:ext>
                  </a:extLst>
                </a:gridCol>
                <a:gridCol w="576072">
                  <a:extLst>
                    <a:ext uri="{9D8B030D-6E8A-4147-A177-3AD203B41FA5}">
                      <a16:colId xmlns:a16="http://schemas.microsoft.com/office/drawing/2014/main" val="2894873973"/>
                    </a:ext>
                  </a:extLst>
                </a:gridCol>
                <a:gridCol w="576072">
                  <a:extLst>
                    <a:ext uri="{9D8B030D-6E8A-4147-A177-3AD203B41FA5}">
                      <a16:colId xmlns:a16="http://schemas.microsoft.com/office/drawing/2014/main" val="3427549973"/>
                    </a:ext>
                  </a:extLst>
                </a:gridCol>
                <a:gridCol w="576072">
                  <a:extLst>
                    <a:ext uri="{9D8B030D-6E8A-4147-A177-3AD203B41FA5}">
                      <a16:colId xmlns:a16="http://schemas.microsoft.com/office/drawing/2014/main" val="2499890664"/>
                    </a:ext>
                  </a:extLst>
                </a:gridCol>
                <a:gridCol w="576072">
                  <a:extLst>
                    <a:ext uri="{9D8B030D-6E8A-4147-A177-3AD203B41FA5}">
                      <a16:colId xmlns:a16="http://schemas.microsoft.com/office/drawing/2014/main" val="1496791645"/>
                    </a:ext>
                  </a:extLst>
                </a:gridCol>
                <a:gridCol w="576072">
                  <a:extLst>
                    <a:ext uri="{9D8B030D-6E8A-4147-A177-3AD203B41FA5}">
                      <a16:colId xmlns:a16="http://schemas.microsoft.com/office/drawing/2014/main" val="2898650783"/>
                    </a:ext>
                  </a:extLst>
                </a:gridCol>
                <a:gridCol w="576072">
                  <a:extLst>
                    <a:ext uri="{9D8B030D-6E8A-4147-A177-3AD203B41FA5}">
                      <a16:colId xmlns:a16="http://schemas.microsoft.com/office/drawing/2014/main" val="646654278"/>
                    </a:ext>
                  </a:extLst>
                </a:gridCol>
                <a:gridCol w="576072">
                  <a:extLst>
                    <a:ext uri="{9D8B030D-6E8A-4147-A177-3AD203B41FA5}">
                      <a16:colId xmlns:a16="http://schemas.microsoft.com/office/drawing/2014/main" val="824761013"/>
                    </a:ext>
                  </a:extLst>
                </a:gridCol>
                <a:gridCol w="576072">
                  <a:extLst>
                    <a:ext uri="{9D8B030D-6E8A-4147-A177-3AD203B41FA5}">
                      <a16:colId xmlns:a16="http://schemas.microsoft.com/office/drawing/2014/main" val="8940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2276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- 2026-05-16 17:00:32</a:t>
                      </a:r>
                      <a:r>
                        <a:rPr kumimoji="0" lang="fr-FR" sz="1000" b="0" i="0" u="none" strike="noStrike" kern="1200" cap="none" spc="0" normalizeH="0" baseline="0" noProof="0">
                          <a:ln>
                            <a:noFill/>
                          </a:ln>
                          <a:solidFill>
                            <a:prstClr val="black"/>
                          </a:solidFill>
                          <a:effectLst/>
                          <a:uLnTx/>
                          <a:uFillTx/>
                          <a:latin typeface="Calibri"/>
                          <a:ea typeface="+mn-ea"/>
                          <a:cs typeface="+mn-cs"/>
                        </a:rPr>
                        <a:t>
 🚨[Mise à jour, le 15.05.2026 à 18h20: Des échauffourées ont éclaté dans les files d'attente, notamment à Bâle et à Lausanne. La police a dû intervenir. En réaction, Swatch a annoncé sur Instagram que "pour des raisons de sécurité publique, nos magasins de la rue du Marché à Genève, ainsi que ceux de Lausanne et de Bâle, resteront fermés aujourd’hui (ndlr: samedi 16 mai)".]
⌚🇨🇭 Des centaines de personnes se sont massées dès vendredi devant les boutiques Swatch en Suisse dans l'espoir de pouvoir acquérir samedi matin l'une des nouvelles montres "Royal Pop", une collection née d'une collaboration entre Swatch et Audemars Piguet.
🔗 Pour en savoir plus, cliquez sur la photo via le lien en bio!
👉 RTS Info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306552</a:t>
                      </a:r>
                    </a:p>
                  </a:txBody>
                  <a:tcPr/>
                </a:tc>
                <a:extLst>
                  <a:ext uri="{0D108BD9-81ED-4DB2-BD59-A6C34878D82A}">
                    <a16:rowId xmlns:a16="http://schemas.microsoft.com/office/drawing/2014/main" val="3985458224"/>
                  </a:ext>
                </a:extLst>
              </a:tr>
            </a:tbl>
          </a:graphicData>
        </a:graphic>
      </p:graphicFrame>
      <p:sp>
        <p:nvSpPr>
          <p:cNvPr id="4" name="Text Placeholder 3">
            <a:extLst>
              <a:ext uri="{FF2B5EF4-FFF2-40B4-BE49-F238E27FC236}">
                <a16:creationId xmlns:a16="http://schemas.microsoft.com/office/drawing/2014/main" id="{F0C0BA9B-C899-4720-ADF9-1441A82C0A3C}"/>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1771706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15510-E1EE-481C-8079-D47DE590CD24}"/>
              </a:ext>
            </a:extLst>
          </p:cNvPr>
          <p:cNvSpPr>
            <a:spLocks noGrp="1"/>
          </p:cNvSpPr>
          <p:nvPr>
            <p:ph type="title"/>
          </p:nvPr>
        </p:nvSpPr>
        <p:spPr/>
        <p:txBody>
          <a:bodyPr/>
          <a:lstStyle/>
          <a:p>
            <a:r>
              <a:rPr lang="en-US"/>
              <a:t>Instagram Posts Table | RTS - 16 of 26</a:t>
            </a:r>
          </a:p>
        </p:txBody>
      </p:sp>
      <p:graphicFrame>
        <p:nvGraphicFramePr>
          <p:cNvPr id="5" name="Table Placeholder 4">
            <a:extLst>
              <a:ext uri="{FF2B5EF4-FFF2-40B4-BE49-F238E27FC236}">
                <a16:creationId xmlns:a16="http://schemas.microsoft.com/office/drawing/2014/main" id="{712D8D84-1EB5-4ACE-AE9D-C24F76FAAA4D}"/>
              </a:ext>
            </a:extLst>
          </p:cNvPr>
          <p:cNvGraphicFramePr>
            <a:graphicFrameLocks noGrp="1"/>
          </p:cNvGraphicFramePr>
          <p:nvPr>
            <p:ph type="tbl" sz="quarter" idx="13"/>
            <p:extLst>
              <p:ext uri="{D42A27DB-BD31-4B8C-83A1-F6EECF244321}">
                <p14:modId xmlns:p14="http://schemas.microsoft.com/office/powerpoint/2010/main" val="1730928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44536354"/>
                    </a:ext>
                  </a:extLst>
                </a:gridCol>
                <a:gridCol w="1645920">
                  <a:extLst>
                    <a:ext uri="{9D8B030D-6E8A-4147-A177-3AD203B41FA5}">
                      <a16:colId xmlns:a16="http://schemas.microsoft.com/office/drawing/2014/main" val="2017279815"/>
                    </a:ext>
                  </a:extLst>
                </a:gridCol>
                <a:gridCol w="576072">
                  <a:extLst>
                    <a:ext uri="{9D8B030D-6E8A-4147-A177-3AD203B41FA5}">
                      <a16:colId xmlns:a16="http://schemas.microsoft.com/office/drawing/2014/main" val="2861534180"/>
                    </a:ext>
                  </a:extLst>
                </a:gridCol>
                <a:gridCol w="576072">
                  <a:extLst>
                    <a:ext uri="{9D8B030D-6E8A-4147-A177-3AD203B41FA5}">
                      <a16:colId xmlns:a16="http://schemas.microsoft.com/office/drawing/2014/main" val="3238046855"/>
                    </a:ext>
                  </a:extLst>
                </a:gridCol>
                <a:gridCol w="576072">
                  <a:extLst>
                    <a:ext uri="{9D8B030D-6E8A-4147-A177-3AD203B41FA5}">
                      <a16:colId xmlns:a16="http://schemas.microsoft.com/office/drawing/2014/main" val="2276681100"/>
                    </a:ext>
                  </a:extLst>
                </a:gridCol>
                <a:gridCol w="576072">
                  <a:extLst>
                    <a:ext uri="{9D8B030D-6E8A-4147-A177-3AD203B41FA5}">
                      <a16:colId xmlns:a16="http://schemas.microsoft.com/office/drawing/2014/main" val="992234435"/>
                    </a:ext>
                  </a:extLst>
                </a:gridCol>
                <a:gridCol w="576072">
                  <a:extLst>
                    <a:ext uri="{9D8B030D-6E8A-4147-A177-3AD203B41FA5}">
                      <a16:colId xmlns:a16="http://schemas.microsoft.com/office/drawing/2014/main" val="619696618"/>
                    </a:ext>
                  </a:extLst>
                </a:gridCol>
                <a:gridCol w="576072">
                  <a:extLst>
                    <a:ext uri="{9D8B030D-6E8A-4147-A177-3AD203B41FA5}">
                      <a16:colId xmlns:a16="http://schemas.microsoft.com/office/drawing/2014/main" val="2451338512"/>
                    </a:ext>
                  </a:extLst>
                </a:gridCol>
                <a:gridCol w="576072">
                  <a:extLst>
                    <a:ext uri="{9D8B030D-6E8A-4147-A177-3AD203B41FA5}">
                      <a16:colId xmlns:a16="http://schemas.microsoft.com/office/drawing/2014/main" val="2245938875"/>
                    </a:ext>
                  </a:extLst>
                </a:gridCol>
                <a:gridCol w="576072">
                  <a:extLst>
                    <a:ext uri="{9D8B030D-6E8A-4147-A177-3AD203B41FA5}">
                      <a16:colId xmlns:a16="http://schemas.microsoft.com/office/drawing/2014/main" val="208885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63779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- 2026-05-30 11:00:08</a:t>
                      </a:r>
                      <a:r>
                        <a:rPr kumimoji="0" lang="fr-FR" sz="1000" b="0" i="0" u="none" strike="noStrike" kern="1200" cap="none" spc="0" normalizeH="0" baseline="0" noProof="0">
                          <a:ln>
                            <a:noFill/>
                          </a:ln>
                          <a:solidFill>
                            <a:prstClr val="black"/>
                          </a:solidFill>
                          <a:effectLst/>
                          <a:uLnTx/>
                          <a:uFillTx/>
                          <a:latin typeface="Calibri"/>
                          <a:ea typeface="+mn-ea"/>
                          <a:cs typeface="+mn-cs"/>
                        </a:rPr>
                        <a:t>
 🎥 Pourquoi le nouveau docu de Seb divise autant ?
Quelques jours après sa sortie, Trente fait déjà énormément réagir. Pour certain.e.s, c’est un documentaire touchant sur les doutes, le temps qui passe et la pression qu’on peut ressentir en approchant la trentaine.
 Comme beaucoup ont grandi avec Seb sur YouTube, ses questionnements résonnent aussi avec ceux de toute une génération. Son introspection et sa vulnérabilité ont particulièrement été saluées.
 Mais tout le monde n’adhère pas. Une partie du public a du mal à se reconnaître dans un récit porté par des voyages, des expériences et un mode de vie jugés très privilégiés. D’autres se demandent aussi si ce type de parcours mérite vraiment un documentaire centré sur lui.
Au final, le débat dépasse largement Seb lui-même. Il pose surtout la question de savoir si certaines angoisses sont universelles ou si elles deviennent plus difficiles à entendre quand elles viennent de personnes perçues comme privilégiées.
Et toi, tu as regardé Trente ? Tu l’as trouvé touchant ou complètement à côté de la plaque ? 👀
© Radio Télévision Suisse 🐟🥢
Sources : Demotivateur, Diverto, Radio France
📸 : Alexi Pavlov, Bagarre Studio, Francis Leduc, Odieux Boby, SEB, Shotdeck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395534</a:t>
                      </a:r>
                    </a:p>
                  </a:txBody>
                  <a:tcPr/>
                </a:tc>
                <a:extLst>
                  <a:ext uri="{0D108BD9-81ED-4DB2-BD59-A6C34878D82A}">
                    <a16:rowId xmlns:a16="http://schemas.microsoft.com/office/drawing/2014/main" val="3757114715"/>
                  </a:ext>
                </a:extLst>
              </a:tr>
            </a:tbl>
          </a:graphicData>
        </a:graphic>
      </p:graphicFrame>
      <p:sp>
        <p:nvSpPr>
          <p:cNvPr id="4" name="Text Placeholder 3">
            <a:extLst>
              <a:ext uri="{FF2B5EF4-FFF2-40B4-BE49-F238E27FC236}">
                <a16:creationId xmlns:a16="http://schemas.microsoft.com/office/drawing/2014/main" id="{822788E2-1704-47C0-AC72-21DED07AB5FB}"/>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4082165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59F43-511F-4595-8E8A-31342AE50FDB}"/>
              </a:ext>
            </a:extLst>
          </p:cNvPr>
          <p:cNvSpPr>
            <a:spLocks noGrp="1"/>
          </p:cNvSpPr>
          <p:nvPr>
            <p:ph type="title"/>
          </p:nvPr>
        </p:nvSpPr>
        <p:spPr/>
        <p:txBody>
          <a:bodyPr/>
          <a:lstStyle/>
          <a:p>
            <a:r>
              <a:rPr lang="en-US"/>
              <a:t>Instagram Posts Table | RTS - 17 of 26</a:t>
            </a:r>
          </a:p>
        </p:txBody>
      </p:sp>
      <p:graphicFrame>
        <p:nvGraphicFramePr>
          <p:cNvPr id="5" name="Table Placeholder 4">
            <a:extLst>
              <a:ext uri="{FF2B5EF4-FFF2-40B4-BE49-F238E27FC236}">
                <a16:creationId xmlns:a16="http://schemas.microsoft.com/office/drawing/2014/main" id="{9046B82A-66BD-42FF-B6F5-3AE112F006C5}"/>
              </a:ext>
            </a:extLst>
          </p:cNvPr>
          <p:cNvGraphicFramePr>
            <a:graphicFrameLocks noGrp="1"/>
          </p:cNvGraphicFramePr>
          <p:nvPr>
            <p:ph type="tbl" sz="quarter" idx="13"/>
            <p:extLst>
              <p:ext uri="{D42A27DB-BD31-4B8C-83A1-F6EECF244321}">
                <p14:modId xmlns:p14="http://schemas.microsoft.com/office/powerpoint/2010/main" val="3653270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39859917"/>
                    </a:ext>
                  </a:extLst>
                </a:gridCol>
                <a:gridCol w="1645920">
                  <a:extLst>
                    <a:ext uri="{9D8B030D-6E8A-4147-A177-3AD203B41FA5}">
                      <a16:colId xmlns:a16="http://schemas.microsoft.com/office/drawing/2014/main" val="192125034"/>
                    </a:ext>
                  </a:extLst>
                </a:gridCol>
                <a:gridCol w="576072">
                  <a:extLst>
                    <a:ext uri="{9D8B030D-6E8A-4147-A177-3AD203B41FA5}">
                      <a16:colId xmlns:a16="http://schemas.microsoft.com/office/drawing/2014/main" val="1688800789"/>
                    </a:ext>
                  </a:extLst>
                </a:gridCol>
                <a:gridCol w="576072">
                  <a:extLst>
                    <a:ext uri="{9D8B030D-6E8A-4147-A177-3AD203B41FA5}">
                      <a16:colId xmlns:a16="http://schemas.microsoft.com/office/drawing/2014/main" val="4139298497"/>
                    </a:ext>
                  </a:extLst>
                </a:gridCol>
                <a:gridCol w="576072">
                  <a:extLst>
                    <a:ext uri="{9D8B030D-6E8A-4147-A177-3AD203B41FA5}">
                      <a16:colId xmlns:a16="http://schemas.microsoft.com/office/drawing/2014/main" val="2650266543"/>
                    </a:ext>
                  </a:extLst>
                </a:gridCol>
                <a:gridCol w="576072">
                  <a:extLst>
                    <a:ext uri="{9D8B030D-6E8A-4147-A177-3AD203B41FA5}">
                      <a16:colId xmlns:a16="http://schemas.microsoft.com/office/drawing/2014/main" val="1675845711"/>
                    </a:ext>
                  </a:extLst>
                </a:gridCol>
                <a:gridCol w="576072">
                  <a:extLst>
                    <a:ext uri="{9D8B030D-6E8A-4147-A177-3AD203B41FA5}">
                      <a16:colId xmlns:a16="http://schemas.microsoft.com/office/drawing/2014/main" val="3590922865"/>
                    </a:ext>
                  </a:extLst>
                </a:gridCol>
                <a:gridCol w="576072">
                  <a:extLst>
                    <a:ext uri="{9D8B030D-6E8A-4147-A177-3AD203B41FA5}">
                      <a16:colId xmlns:a16="http://schemas.microsoft.com/office/drawing/2014/main" val="2869442310"/>
                    </a:ext>
                  </a:extLst>
                </a:gridCol>
                <a:gridCol w="576072">
                  <a:extLst>
                    <a:ext uri="{9D8B030D-6E8A-4147-A177-3AD203B41FA5}">
                      <a16:colId xmlns:a16="http://schemas.microsoft.com/office/drawing/2014/main" val="3833582169"/>
                    </a:ext>
                  </a:extLst>
                </a:gridCol>
                <a:gridCol w="576072">
                  <a:extLst>
                    <a:ext uri="{9D8B030D-6E8A-4147-A177-3AD203B41FA5}">
                      <a16:colId xmlns:a16="http://schemas.microsoft.com/office/drawing/2014/main" val="2358426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4289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- 2026-06-06 10:30:05</a:t>
                      </a:r>
                      <a:r>
                        <a:rPr kumimoji="0" lang="fr-FR" sz="1000" b="0" i="0" u="none" strike="noStrike" kern="1200" cap="none" spc="0" normalizeH="0" baseline="0" noProof="0">
                          <a:ln>
                            <a:noFill/>
                          </a:ln>
                          <a:solidFill>
                            <a:prstClr val="black"/>
                          </a:solidFill>
                          <a:effectLst/>
                          <a:uLnTx/>
                          <a:uFillTx/>
                          <a:latin typeface="Calibri"/>
                          <a:ea typeface="+mn-ea"/>
                          <a:cs typeface="+mn-cs"/>
                        </a:rPr>
                        <a:t>
 🌍🕰️ Actuellement, les journées-type, sur Terre, durent 24 heures. Mais celles-ci finiront par s’allonger à 25 heures. Ce changement pourrait intervenir d’ici 200 millions d’année, selon les estimations les plus connues des scientifiques. 
Et cela suppose que l’évolution des systèmes planétaire et lunaire se poursuivent de la même façon dans le temps. Ce processus de ralentissement de la rotation de notre planète est en effet provoqué par la tension gravitationnelle entre la Terre et la Lune, qui agit comme un minuscule frein, très lent et imperceptible dans la vie quotidienne.
D’autres facteurs contribuent à ce ralentissement, sur le long terme. La répartition des masses à la surface de la Terre, comme la fonte des glaces, peut, par exemple, influencer la rotation du globe.
📷 Keystone/NASA
✍ RTSinfo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364206</a:t>
                      </a:r>
                    </a:p>
                  </a:txBody>
                  <a:tcPr/>
                </a:tc>
                <a:extLst>
                  <a:ext uri="{0D108BD9-81ED-4DB2-BD59-A6C34878D82A}">
                    <a16:rowId xmlns:a16="http://schemas.microsoft.com/office/drawing/2014/main" val="1384429687"/>
                  </a:ext>
                </a:extLst>
              </a:tr>
            </a:tbl>
          </a:graphicData>
        </a:graphic>
      </p:graphicFrame>
      <p:sp>
        <p:nvSpPr>
          <p:cNvPr id="4" name="Text Placeholder 3">
            <a:extLst>
              <a:ext uri="{FF2B5EF4-FFF2-40B4-BE49-F238E27FC236}">
                <a16:creationId xmlns:a16="http://schemas.microsoft.com/office/drawing/2014/main" id="{FA4B1B0F-24A3-4018-A833-C92EE6BAABE7}"/>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2184361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450D3-0594-4AB2-9700-AF3D65FCCBF3}"/>
              </a:ext>
            </a:extLst>
          </p:cNvPr>
          <p:cNvSpPr>
            <a:spLocks noGrp="1"/>
          </p:cNvSpPr>
          <p:nvPr>
            <p:ph type="title"/>
          </p:nvPr>
        </p:nvSpPr>
        <p:spPr/>
        <p:txBody>
          <a:bodyPr/>
          <a:lstStyle/>
          <a:p>
            <a:r>
              <a:rPr lang="en-US"/>
              <a:t>Instagram Posts Table | RTS - 18 of 26</a:t>
            </a:r>
          </a:p>
        </p:txBody>
      </p:sp>
      <p:graphicFrame>
        <p:nvGraphicFramePr>
          <p:cNvPr id="5" name="Table Placeholder 4">
            <a:extLst>
              <a:ext uri="{FF2B5EF4-FFF2-40B4-BE49-F238E27FC236}">
                <a16:creationId xmlns:a16="http://schemas.microsoft.com/office/drawing/2014/main" id="{26D27B7B-BD9E-4F9D-A693-F9B4C98DF274}"/>
              </a:ext>
            </a:extLst>
          </p:cNvPr>
          <p:cNvGraphicFramePr>
            <a:graphicFrameLocks noGrp="1"/>
          </p:cNvGraphicFramePr>
          <p:nvPr>
            <p:ph type="tbl" sz="quarter" idx="13"/>
            <p:extLst>
              <p:ext uri="{D42A27DB-BD31-4B8C-83A1-F6EECF244321}">
                <p14:modId xmlns:p14="http://schemas.microsoft.com/office/powerpoint/2010/main" val="315927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75501326"/>
                    </a:ext>
                  </a:extLst>
                </a:gridCol>
                <a:gridCol w="1645920">
                  <a:extLst>
                    <a:ext uri="{9D8B030D-6E8A-4147-A177-3AD203B41FA5}">
                      <a16:colId xmlns:a16="http://schemas.microsoft.com/office/drawing/2014/main" val="1243226279"/>
                    </a:ext>
                  </a:extLst>
                </a:gridCol>
                <a:gridCol w="576072">
                  <a:extLst>
                    <a:ext uri="{9D8B030D-6E8A-4147-A177-3AD203B41FA5}">
                      <a16:colId xmlns:a16="http://schemas.microsoft.com/office/drawing/2014/main" val="1204375675"/>
                    </a:ext>
                  </a:extLst>
                </a:gridCol>
                <a:gridCol w="576072">
                  <a:extLst>
                    <a:ext uri="{9D8B030D-6E8A-4147-A177-3AD203B41FA5}">
                      <a16:colId xmlns:a16="http://schemas.microsoft.com/office/drawing/2014/main" val="1020192942"/>
                    </a:ext>
                  </a:extLst>
                </a:gridCol>
                <a:gridCol w="576072">
                  <a:extLst>
                    <a:ext uri="{9D8B030D-6E8A-4147-A177-3AD203B41FA5}">
                      <a16:colId xmlns:a16="http://schemas.microsoft.com/office/drawing/2014/main" val="2612001480"/>
                    </a:ext>
                  </a:extLst>
                </a:gridCol>
                <a:gridCol w="576072">
                  <a:extLst>
                    <a:ext uri="{9D8B030D-6E8A-4147-A177-3AD203B41FA5}">
                      <a16:colId xmlns:a16="http://schemas.microsoft.com/office/drawing/2014/main" val="1578447003"/>
                    </a:ext>
                  </a:extLst>
                </a:gridCol>
                <a:gridCol w="576072">
                  <a:extLst>
                    <a:ext uri="{9D8B030D-6E8A-4147-A177-3AD203B41FA5}">
                      <a16:colId xmlns:a16="http://schemas.microsoft.com/office/drawing/2014/main" val="2872418516"/>
                    </a:ext>
                  </a:extLst>
                </a:gridCol>
                <a:gridCol w="576072">
                  <a:extLst>
                    <a:ext uri="{9D8B030D-6E8A-4147-A177-3AD203B41FA5}">
                      <a16:colId xmlns:a16="http://schemas.microsoft.com/office/drawing/2014/main" val="3176035123"/>
                    </a:ext>
                  </a:extLst>
                </a:gridCol>
                <a:gridCol w="576072">
                  <a:extLst>
                    <a:ext uri="{9D8B030D-6E8A-4147-A177-3AD203B41FA5}">
                      <a16:colId xmlns:a16="http://schemas.microsoft.com/office/drawing/2014/main" val="2757181965"/>
                    </a:ext>
                  </a:extLst>
                </a:gridCol>
                <a:gridCol w="576072">
                  <a:extLst>
                    <a:ext uri="{9D8B030D-6E8A-4147-A177-3AD203B41FA5}">
                      <a16:colId xmlns:a16="http://schemas.microsoft.com/office/drawing/2014/main" val="2842983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88088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- 2026-05-27 10:30:07</a:t>
                      </a:r>
                      <a:r>
                        <a:rPr kumimoji="0" lang="fr-FR" sz="1000" b="0" i="0" u="none" strike="noStrike" kern="1200" cap="none" spc="0" normalizeH="0" baseline="0" noProof="0">
                          <a:ln>
                            <a:noFill/>
                          </a:ln>
                          <a:solidFill>
                            <a:prstClr val="black"/>
                          </a:solidFill>
                          <a:effectLst/>
                          <a:uLnTx/>
                          <a:uFillTx/>
                          <a:latin typeface="Calibri"/>
                          <a:ea typeface="+mn-ea"/>
                          <a:cs typeface="+mn-cs"/>
                        </a:rPr>
                        <a:t>
 🗣️ En 2012, à Lyon, Mathéa Léger, une Romande âgée de 22 ans à l’époque, est bénévole pour le spectacle des Enfoirés en faveur des Restos du Cœur. Peu avant le début du spectacle, elle est réquisitionnée avec une autre jeune fille pour monter sur l’estrade et apparaître dans l’un des deux bateaux en bois, spécialement décoré pour l’occasion. Patrick Bruel doit apparaître dans l’une des embarcations.
La production se met en alerte et organise un briefing pour les deux jeunes filles. "On nous a dit: pour celle de vous deux qui va tomber dans le bateau de Patrick Bruel, il va tenter quelque chose", relate Mathéa Léger dans La Matinale de la RTS.
Elle se retrouve finalement dans le bateau du chanteur Christophe Maé. C’est sa collègue qui embarque avec Patrick Bruel. Et l’inquiétude de la production ne tarde pas à se confirmer. Selon Mathéa Léger, Patrick Bruel a effectivement profité des circonstances pour tenter quelque chose.
Elle affirme que les dérapages du chanteur étaient déjà connus à l’époque.
✍️ RTS Info 
📷 Domenico Stinellis / AP - Keystone 
Martial Trezzini - Patrick Huerlimann / AP - Keystone
Claudio Onorati - Yoan Valat / EPA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395475</a:t>
                      </a:r>
                    </a:p>
                  </a:txBody>
                  <a:tcPr/>
                </a:tc>
                <a:extLst>
                  <a:ext uri="{0D108BD9-81ED-4DB2-BD59-A6C34878D82A}">
                    <a16:rowId xmlns:a16="http://schemas.microsoft.com/office/drawing/2014/main" val="1845453243"/>
                  </a:ext>
                </a:extLst>
              </a:tr>
            </a:tbl>
          </a:graphicData>
        </a:graphic>
      </p:graphicFrame>
      <p:sp>
        <p:nvSpPr>
          <p:cNvPr id="4" name="Text Placeholder 3">
            <a:extLst>
              <a:ext uri="{FF2B5EF4-FFF2-40B4-BE49-F238E27FC236}">
                <a16:creationId xmlns:a16="http://schemas.microsoft.com/office/drawing/2014/main" id="{542E91AE-590F-43F4-9911-A145B78CE465}"/>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1362412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51DE1-A35D-4061-95B7-31B968C20711}"/>
              </a:ext>
            </a:extLst>
          </p:cNvPr>
          <p:cNvSpPr>
            <a:spLocks noGrp="1"/>
          </p:cNvSpPr>
          <p:nvPr>
            <p:ph type="title"/>
          </p:nvPr>
        </p:nvSpPr>
        <p:spPr/>
        <p:txBody>
          <a:bodyPr/>
          <a:lstStyle/>
          <a:p>
            <a:r>
              <a:rPr lang="en-US"/>
              <a:t>Instagram Posts Table | RTS - 19 of 26</a:t>
            </a:r>
          </a:p>
        </p:txBody>
      </p:sp>
      <p:graphicFrame>
        <p:nvGraphicFramePr>
          <p:cNvPr id="5" name="Table Placeholder 4">
            <a:extLst>
              <a:ext uri="{FF2B5EF4-FFF2-40B4-BE49-F238E27FC236}">
                <a16:creationId xmlns:a16="http://schemas.microsoft.com/office/drawing/2014/main" id="{B124BF68-D711-4079-AA24-51C714BCB2DF}"/>
              </a:ext>
            </a:extLst>
          </p:cNvPr>
          <p:cNvGraphicFramePr>
            <a:graphicFrameLocks noGrp="1"/>
          </p:cNvGraphicFramePr>
          <p:nvPr>
            <p:ph type="tbl" sz="quarter" idx="13"/>
            <p:extLst>
              <p:ext uri="{D42A27DB-BD31-4B8C-83A1-F6EECF244321}">
                <p14:modId xmlns:p14="http://schemas.microsoft.com/office/powerpoint/2010/main" val="3104289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57980377"/>
                    </a:ext>
                  </a:extLst>
                </a:gridCol>
                <a:gridCol w="1645920">
                  <a:extLst>
                    <a:ext uri="{9D8B030D-6E8A-4147-A177-3AD203B41FA5}">
                      <a16:colId xmlns:a16="http://schemas.microsoft.com/office/drawing/2014/main" val="1870184504"/>
                    </a:ext>
                  </a:extLst>
                </a:gridCol>
                <a:gridCol w="576072">
                  <a:extLst>
                    <a:ext uri="{9D8B030D-6E8A-4147-A177-3AD203B41FA5}">
                      <a16:colId xmlns:a16="http://schemas.microsoft.com/office/drawing/2014/main" val="3867317039"/>
                    </a:ext>
                  </a:extLst>
                </a:gridCol>
                <a:gridCol w="576072">
                  <a:extLst>
                    <a:ext uri="{9D8B030D-6E8A-4147-A177-3AD203B41FA5}">
                      <a16:colId xmlns:a16="http://schemas.microsoft.com/office/drawing/2014/main" val="1323827095"/>
                    </a:ext>
                  </a:extLst>
                </a:gridCol>
                <a:gridCol w="576072">
                  <a:extLst>
                    <a:ext uri="{9D8B030D-6E8A-4147-A177-3AD203B41FA5}">
                      <a16:colId xmlns:a16="http://schemas.microsoft.com/office/drawing/2014/main" val="1908905883"/>
                    </a:ext>
                  </a:extLst>
                </a:gridCol>
                <a:gridCol w="576072">
                  <a:extLst>
                    <a:ext uri="{9D8B030D-6E8A-4147-A177-3AD203B41FA5}">
                      <a16:colId xmlns:a16="http://schemas.microsoft.com/office/drawing/2014/main" val="869404373"/>
                    </a:ext>
                  </a:extLst>
                </a:gridCol>
                <a:gridCol w="576072">
                  <a:extLst>
                    <a:ext uri="{9D8B030D-6E8A-4147-A177-3AD203B41FA5}">
                      <a16:colId xmlns:a16="http://schemas.microsoft.com/office/drawing/2014/main" val="279472287"/>
                    </a:ext>
                  </a:extLst>
                </a:gridCol>
                <a:gridCol w="576072">
                  <a:extLst>
                    <a:ext uri="{9D8B030D-6E8A-4147-A177-3AD203B41FA5}">
                      <a16:colId xmlns:a16="http://schemas.microsoft.com/office/drawing/2014/main" val="3994662001"/>
                    </a:ext>
                  </a:extLst>
                </a:gridCol>
                <a:gridCol w="576072">
                  <a:extLst>
                    <a:ext uri="{9D8B030D-6E8A-4147-A177-3AD203B41FA5}">
                      <a16:colId xmlns:a16="http://schemas.microsoft.com/office/drawing/2014/main" val="956887776"/>
                    </a:ext>
                  </a:extLst>
                </a:gridCol>
                <a:gridCol w="576072">
                  <a:extLst>
                    <a:ext uri="{9D8B030D-6E8A-4147-A177-3AD203B41FA5}">
                      <a16:colId xmlns:a16="http://schemas.microsoft.com/office/drawing/2014/main" val="2424967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6567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- 2026-05-22 10:30:08</a:t>
                      </a:r>
                      <a:r>
                        <a:rPr kumimoji="0" lang="fr-FR" sz="1000" b="0" i="0" u="none" strike="noStrike" kern="1200" cap="none" spc="0" normalizeH="0" baseline="0" noProof="0">
                          <a:ln>
                            <a:noFill/>
                          </a:ln>
                          <a:solidFill>
                            <a:prstClr val="black"/>
                          </a:solidFill>
                          <a:effectLst/>
                          <a:uLnTx/>
                          <a:uFillTx/>
                          <a:latin typeface="Calibri"/>
                          <a:ea typeface="+mn-ea"/>
                          <a:cs typeface="+mn-cs"/>
                        </a:rPr>
                        <a:t>
 🇨🇭 Mis en cause dans l’incendie du Constellation, Jacques Moretti est-il à l’origine du feu qui a ravagé un autre de ses établissements en 2024? Aurait-il ainsi escroqué l’assurance qui a versé des centaines de milliers de francs pour la remise à neuf du Vieux Chalet?
Le Ministère public valaisan veut en avoir le cœur net après avoir pris connaissance d’un rapport du Bureau de communication en matière de blanchiment d’argent de l’Office fédéral de la police (MROS) établi en lien avec l’instruction pénale sur le drame du 1er janvier.
Le rapport du MROS adressé aux magistrates enquêtrices remonte au 23 février. Dans ce document de 15 pages, l'Office fédéral de la police se demande si les époux Moretti ne se sont pas rendus coupables de blanchiment d’argent, gestion déloyale, faux dans les titres et infractions fiscales graves.
Pour le MROS, il est aussi question de "probables escroqueries aux assurances" en lien avec l’incendie du Vieux Chalet il y a deux ans.
✍️ RTS Info 
📷 Cyril Zingaro - Alessandro della Valle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376208</a:t>
                      </a:r>
                    </a:p>
                  </a:txBody>
                  <a:tcPr/>
                </a:tc>
                <a:extLst>
                  <a:ext uri="{0D108BD9-81ED-4DB2-BD59-A6C34878D82A}">
                    <a16:rowId xmlns:a16="http://schemas.microsoft.com/office/drawing/2014/main" val="2196915989"/>
                  </a:ext>
                </a:extLst>
              </a:tr>
            </a:tbl>
          </a:graphicData>
        </a:graphic>
      </p:graphicFrame>
      <p:sp>
        <p:nvSpPr>
          <p:cNvPr id="4" name="Text Placeholder 3">
            <a:extLst>
              <a:ext uri="{FF2B5EF4-FFF2-40B4-BE49-F238E27FC236}">
                <a16:creationId xmlns:a16="http://schemas.microsoft.com/office/drawing/2014/main" id="{E837073B-DFDA-4F7A-A97E-355003414980}"/>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4171488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0C6B4-2F47-4AA6-8174-A079DFF0DA87}"/>
              </a:ext>
            </a:extLst>
          </p:cNvPr>
          <p:cNvSpPr>
            <a:spLocks noGrp="1"/>
          </p:cNvSpPr>
          <p:nvPr>
            <p:ph type="title"/>
          </p:nvPr>
        </p:nvSpPr>
        <p:spPr/>
        <p:txBody>
          <a:bodyPr/>
          <a:lstStyle/>
          <a:p>
            <a:r>
              <a:rPr lang="en-US"/>
              <a:t>Instagram Posts Table | RTS - 20 of 26</a:t>
            </a:r>
          </a:p>
        </p:txBody>
      </p:sp>
      <p:graphicFrame>
        <p:nvGraphicFramePr>
          <p:cNvPr id="5" name="Table Placeholder 4">
            <a:extLst>
              <a:ext uri="{FF2B5EF4-FFF2-40B4-BE49-F238E27FC236}">
                <a16:creationId xmlns:a16="http://schemas.microsoft.com/office/drawing/2014/main" id="{7D4EF54A-DF32-49DA-BDF7-35D62B83D9E9}"/>
              </a:ext>
            </a:extLst>
          </p:cNvPr>
          <p:cNvGraphicFramePr>
            <a:graphicFrameLocks noGrp="1"/>
          </p:cNvGraphicFramePr>
          <p:nvPr>
            <p:ph type="tbl" sz="quarter" idx="13"/>
            <p:extLst>
              <p:ext uri="{D42A27DB-BD31-4B8C-83A1-F6EECF244321}">
                <p14:modId xmlns:p14="http://schemas.microsoft.com/office/powerpoint/2010/main" val="785658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27810360"/>
                    </a:ext>
                  </a:extLst>
                </a:gridCol>
                <a:gridCol w="1645920">
                  <a:extLst>
                    <a:ext uri="{9D8B030D-6E8A-4147-A177-3AD203B41FA5}">
                      <a16:colId xmlns:a16="http://schemas.microsoft.com/office/drawing/2014/main" val="4032488059"/>
                    </a:ext>
                  </a:extLst>
                </a:gridCol>
                <a:gridCol w="576072">
                  <a:extLst>
                    <a:ext uri="{9D8B030D-6E8A-4147-A177-3AD203B41FA5}">
                      <a16:colId xmlns:a16="http://schemas.microsoft.com/office/drawing/2014/main" val="1395254383"/>
                    </a:ext>
                  </a:extLst>
                </a:gridCol>
                <a:gridCol w="576072">
                  <a:extLst>
                    <a:ext uri="{9D8B030D-6E8A-4147-A177-3AD203B41FA5}">
                      <a16:colId xmlns:a16="http://schemas.microsoft.com/office/drawing/2014/main" val="3204915550"/>
                    </a:ext>
                  </a:extLst>
                </a:gridCol>
                <a:gridCol w="576072">
                  <a:extLst>
                    <a:ext uri="{9D8B030D-6E8A-4147-A177-3AD203B41FA5}">
                      <a16:colId xmlns:a16="http://schemas.microsoft.com/office/drawing/2014/main" val="3204888779"/>
                    </a:ext>
                  </a:extLst>
                </a:gridCol>
                <a:gridCol w="576072">
                  <a:extLst>
                    <a:ext uri="{9D8B030D-6E8A-4147-A177-3AD203B41FA5}">
                      <a16:colId xmlns:a16="http://schemas.microsoft.com/office/drawing/2014/main" val="2768541899"/>
                    </a:ext>
                  </a:extLst>
                </a:gridCol>
                <a:gridCol w="576072">
                  <a:extLst>
                    <a:ext uri="{9D8B030D-6E8A-4147-A177-3AD203B41FA5}">
                      <a16:colId xmlns:a16="http://schemas.microsoft.com/office/drawing/2014/main" val="366057990"/>
                    </a:ext>
                  </a:extLst>
                </a:gridCol>
                <a:gridCol w="576072">
                  <a:extLst>
                    <a:ext uri="{9D8B030D-6E8A-4147-A177-3AD203B41FA5}">
                      <a16:colId xmlns:a16="http://schemas.microsoft.com/office/drawing/2014/main" val="1919110168"/>
                    </a:ext>
                  </a:extLst>
                </a:gridCol>
                <a:gridCol w="576072">
                  <a:extLst>
                    <a:ext uri="{9D8B030D-6E8A-4147-A177-3AD203B41FA5}">
                      <a16:colId xmlns:a16="http://schemas.microsoft.com/office/drawing/2014/main" val="1977944154"/>
                    </a:ext>
                  </a:extLst>
                </a:gridCol>
                <a:gridCol w="576072">
                  <a:extLst>
                    <a:ext uri="{9D8B030D-6E8A-4147-A177-3AD203B41FA5}">
                      <a16:colId xmlns:a16="http://schemas.microsoft.com/office/drawing/2014/main" val="1735412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0745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rtsarchives - 2026-05-11 09:16:17</a:t>
                      </a:r>
                      <a:r>
                        <a:rPr kumimoji="0" lang="fr-FR" sz="1000" b="0" i="0" u="none" strike="noStrike" kern="1200" cap="none" spc="0" normalizeH="0" baseline="0" noProof="0">
                          <a:ln>
                            <a:noFill/>
                          </a:ln>
                          <a:solidFill>
                            <a:prstClr val="black"/>
                          </a:solidFill>
                          <a:effectLst/>
                          <a:uLnTx/>
                          <a:uFillTx/>
                          <a:latin typeface="Calibri"/>
                          <a:ea typeface="+mn-ea"/>
                          <a:cs typeface="+mn-cs"/>
                        </a:rPr>
                        <a:t>
 Boguets solides de rigueur !
.
En 1984 dans le quartier lausannois de Chailly, des
jeunes trompent leur ennui en circulant avec leurs
vélomoteurs dans les escalators...
.
Retrouvez notre dossier «Le boguet, un rêve d’évasion» via notre lien en bio.
.
#RTSarchives #eighties #velomoteur #boguet #jeunesse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499715</a:t>
                      </a:r>
                    </a:p>
                  </a:txBody>
                  <a:tcPr/>
                </a:tc>
                <a:extLst>
                  <a:ext uri="{0D108BD9-81ED-4DB2-BD59-A6C34878D82A}">
                    <a16:rowId xmlns:a16="http://schemas.microsoft.com/office/drawing/2014/main" val="139462735"/>
                  </a:ext>
                </a:extLst>
              </a:tr>
            </a:tbl>
          </a:graphicData>
        </a:graphic>
      </p:graphicFrame>
      <p:sp>
        <p:nvSpPr>
          <p:cNvPr id="4" name="Text Placeholder 3">
            <a:extLst>
              <a:ext uri="{FF2B5EF4-FFF2-40B4-BE49-F238E27FC236}">
                <a16:creationId xmlns:a16="http://schemas.microsoft.com/office/drawing/2014/main" id="{3E4BC253-4FF9-4FA7-B131-22CF5461CAE9}"/>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2530652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38513-1C61-4C0F-A365-0713EB3D4639}"/>
              </a:ext>
            </a:extLst>
          </p:cNvPr>
          <p:cNvSpPr>
            <a:spLocks noGrp="1"/>
          </p:cNvSpPr>
          <p:nvPr>
            <p:ph type="title"/>
          </p:nvPr>
        </p:nvSpPr>
        <p:spPr/>
        <p:txBody>
          <a:bodyPr/>
          <a:lstStyle/>
          <a:p>
            <a:r>
              <a:rPr lang="en-US"/>
              <a:t>Instagram Posts Table | RTS - 21 of 26</a:t>
            </a:r>
          </a:p>
        </p:txBody>
      </p:sp>
      <p:graphicFrame>
        <p:nvGraphicFramePr>
          <p:cNvPr id="5" name="Table Placeholder 4">
            <a:extLst>
              <a:ext uri="{FF2B5EF4-FFF2-40B4-BE49-F238E27FC236}">
                <a16:creationId xmlns:a16="http://schemas.microsoft.com/office/drawing/2014/main" id="{2471BE95-6C82-4FD2-8C53-C8542C6097BC}"/>
              </a:ext>
            </a:extLst>
          </p:cNvPr>
          <p:cNvGraphicFramePr>
            <a:graphicFrameLocks noGrp="1"/>
          </p:cNvGraphicFramePr>
          <p:nvPr>
            <p:ph type="tbl" sz="quarter" idx="13"/>
            <p:extLst>
              <p:ext uri="{D42A27DB-BD31-4B8C-83A1-F6EECF244321}">
                <p14:modId xmlns:p14="http://schemas.microsoft.com/office/powerpoint/2010/main" val="132439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6638478"/>
                    </a:ext>
                  </a:extLst>
                </a:gridCol>
                <a:gridCol w="1645920">
                  <a:extLst>
                    <a:ext uri="{9D8B030D-6E8A-4147-A177-3AD203B41FA5}">
                      <a16:colId xmlns:a16="http://schemas.microsoft.com/office/drawing/2014/main" val="396309611"/>
                    </a:ext>
                  </a:extLst>
                </a:gridCol>
                <a:gridCol w="576072">
                  <a:extLst>
                    <a:ext uri="{9D8B030D-6E8A-4147-A177-3AD203B41FA5}">
                      <a16:colId xmlns:a16="http://schemas.microsoft.com/office/drawing/2014/main" val="2959850920"/>
                    </a:ext>
                  </a:extLst>
                </a:gridCol>
                <a:gridCol w="576072">
                  <a:extLst>
                    <a:ext uri="{9D8B030D-6E8A-4147-A177-3AD203B41FA5}">
                      <a16:colId xmlns:a16="http://schemas.microsoft.com/office/drawing/2014/main" val="3102612000"/>
                    </a:ext>
                  </a:extLst>
                </a:gridCol>
                <a:gridCol w="576072">
                  <a:extLst>
                    <a:ext uri="{9D8B030D-6E8A-4147-A177-3AD203B41FA5}">
                      <a16:colId xmlns:a16="http://schemas.microsoft.com/office/drawing/2014/main" val="3166739313"/>
                    </a:ext>
                  </a:extLst>
                </a:gridCol>
                <a:gridCol w="576072">
                  <a:extLst>
                    <a:ext uri="{9D8B030D-6E8A-4147-A177-3AD203B41FA5}">
                      <a16:colId xmlns:a16="http://schemas.microsoft.com/office/drawing/2014/main" val="1981295257"/>
                    </a:ext>
                  </a:extLst>
                </a:gridCol>
                <a:gridCol w="576072">
                  <a:extLst>
                    <a:ext uri="{9D8B030D-6E8A-4147-A177-3AD203B41FA5}">
                      <a16:colId xmlns:a16="http://schemas.microsoft.com/office/drawing/2014/main" val="309644681"/>
                    </a:ext>
                  </a:extLst>
                </a:gridCol>
                <a:gridCol w="576072">
                  <a:extLst>
                    <a:ext uri="{9D8B030D-6E8A-4147-A177-3AD203B41FA5}">
                      <a16:colId xmlns:a16="http://schemas.microsoft.com/office/drawing/2014/main" val="3327062606"/>
                    </a:ext>
                  </a:extLst>
                </a:gridCol>
                <a:gridCol w="576072">
                  <a:extLst>
                    <a:ext uri="{9D8B030D-6E8A-4147-A177-3AD203B41FA5}">
                      <a16:colId xmlns:a16="http://schemas.microsoft.com/office/drawing/2014/main" val="3802141500"/>
                    </a:ext>
                  </a:extLst>
                </a:gridCol>
                <a:gridCol w="576072">
                  <a:extLst>
                    <a:ext uri="{9D8B030D-6E8A-4147-A177-3AD203B41FA5}">
                      <a16:colId xmlns:a16="http://schemas.microsoft.com/office/drawing/2014/main" val="1002318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55863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- 2026-05-13 19:00:16</a:t>
                      </a:r>
                      <a:r>
                        <a:rPr kumimoji="0" lang="fr-FR" sz="1000" b="0" i="0" u="none" strike="noStrike" kern="1200" cap="none" spc="0" normalizeH="0" baseline="0" noProof="0">
                          <a:ln>
                            <a:noFill/>
                          </a:ln>
                          <a:solidFill>
                            <a:prstClr val="black"/>
                          </a:solidFill>
                          <a:effectLst/>
                          <a:uLnTx/>
                          <a:uFillTx/>
                          <a:latin typeface="Calibri"/>
                          <a:ea typeface="+mn-ea"/>
                          <a:cs typeface="+mn-cs"/>
                        </a:rPr>
                        <a:t>
 🇨🇭L'homme de 43 ans accusé d'avoir tué son épouse et d'avoir réduit son cadavre en morceaux en février 2024 à Binningen (BL) écope d'une peine de prison à perpétuité. La Cour pénale de Bâle-Campagne l'a reconnu coupable d'assassinat et d'atteinte à la paix des morts. 
Dans son jugement rendu mercredi matin, le tribunal a largement suivi le réquisitoire de la procureure qui avait dénoncé, lors du procès, la semaine dernière, "l’un des cas de féminicide les plus cruels et les plus bouleversants de Suisse". Le traumatisme psychologique des deux enfants constitue un autre facteur aggravant, avait également souligné la magistrate.
📷 Keystone/Silva Schnurrenberger
✍ RTSinfo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369211</a:t>
                      </a:r>
                    </a:p>
                  </a:txBody>
                  <a:tcPr/>
                </a:tc>
                <a:extLst>
                  <a:ext uri="{0D108BD9-81ED-4DB2-BD59-A6C34878D82A}">
                    <a16:rowId xmlns:a16="http://schemas.microsoft.com/office/drawing/2014/main" val="3624629647"/>
                  </a:ext>
                </a:extLst>
              </a:tr>
            </a:tbl>
          </a:graphicData>
        </a:graphic>
      </p:graphicFrame>
      <p:sp>
        <p:nvSpPr>
          <p:cNvPr id="4" name="Text Placeholder 3">
            <a:extLst>
              <a:ext uri="{FF2B5EF4-FFF2-40B4-BE49-F238E27FC236}">
                <a16:creationId xmlns:a16="http://schemas.microsoft.com/office/drawing/2014/main" id="{519725DF-AB70-4C23-81A3-B4F820128E03}"/>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145190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2B085-7037-4687-908C-832BC1432CF0}"/>
              </a:ext>
            </a:extLst>
          </p:cNvPr>
          <p:cNvSpPr>
            <a:spLocks noGrp="1"/>
          </p:cNvSpPr>
          <p:nvPr>
            <p:ph type="title"/>
          </p:nvPr>
        </p:nvSpPr>
        <p:spPr/>
        <p:txBody>
          <a:bodyPr/>
          <a:lstStyle/>
          <a:p>
            <a:r>
              <a:rPr lang="en-US"/>
              <a:t>Instagram Posts Table | RTS - 22 of 26</a:t>
            </a:r>
          </a:p>
        </p:txBody>
      </p:sp>
      <p:graphicFrame>
        <p:nvGraphicFramePr>
          <p:cNvPr id="5" name="Table Placeholder 4">
            <a:extLst>
              <a:ext uri="{FF2B5EF4-FFF2-40B4-BE49-F238E27FC236}">
                <a16:creationId xmlns:a16="http://schemas.microsoft.com/office/drawing/2014/main" id="{8355AC99-9872-47BC-ADAF-5C4B1D4535E6}"/>
              </a:ext>
            </a:extLst>
          </p:cNvPr>
          <p:cNvGraphicFramePr>
            <a:graphicFrameLocks noGrp="1"/>
          </p:cNvGraphicFramePr>
          <p:nvPr>
            <p:ph type="tbl" sz="quarter" idx="13"/>
            <p:extLst>
              <p:ext uri="{D42A27DB-BD31-4B8C-83A1-F6EECF244321}">
                <p14:modId xmlns:p14="http://schemas.microsoft.com/office/powerpoint/2010/main" val="1879618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3975456"/>
                    </a:ext>
                  </a:extLst>
                </a:gridCol>
                <a:gridCol w="1645920">
                  <a:extLst>
                    <a:ext uri="{9D8B030D-6E8A-4147-A177-3AD203B41FA5}">
                      <a16:colId xmlns:a16="http://schemas.microsoft.com/office/drawing/2014/main" val="2692982682"/>
                    </a:ext>
                  </a:extLst>
                </a:gridCol>
                <a:gridCol w="576072">
                  <a:extLst>
                    <a:ext uri="{9D8B030D-6E8A-4147-A177-3AD203B41FA5}">
                      <a16:colId xmlns:a16="http://schemas.microsoft.com/office/drawing/2014/main" val="2929636869"/>
                    </a:ext>
                  </a:extLst>
                </a:gridCol>
                <a:gridCol w="576072">
                  <a:extLst>
                    <a:ext uri="{9D8B030D-6E8A-4147-A177-3AD203B41FA5}">
                      <a16:colId xmlns:a16="http://schemas.microsoft.com/office/drawing/2014/main" val="2711507451"/>
                    </a:ext>
                  </a:extLst>
                </a:gridCol>
                <a:gridCol w="576072">
                  <a:extLst>
                    <a:ext uri="{9D8B030D-6E8A-4147-A177-3AD203B41FA5}">
                      <a16:colId xmlns:a16="http://schemas.microsoft.com/office/drawing/2014/main" val="2873826918"/>
                    </a:ext>
                  </a:extLst>
                </a:gridCol>
                <a:gridCol w="576072">
                  <a:extLst>
                    <a:ext uri="{9D8B030D-6E8A-4147-A177-3AD203B41FA5}">
                      <a16:colId xmlns:a16="http://schemas.microsoft.com/office/drawing/2014/main" val="2789145709"/>
                    </a:ext>
                  </a:extLst>
                </a:gridCol>
                <a:gridCol w="576072">
                  <a:extLst>
                    <a:ext uri="{9D8B030D-6E8A-4147-A177-3AD203B41FA5}">
                      <a16:colId xmlns:a16="http://schemas.microsoft.com/office/drawing/2014/main" val="1307554775"/>
                    </a:ext>
                  </a:extLst>
                </a:gridCol>
                <a:gridCol w="576072">
                  <a:extLst>
                    <a:ext uri="{9D8B030D-6E8A-4147-A177-3AD203B41FA5}">
                      <a16:colId xmlns:a16="http://schemas.microsoft.com/office/drawing/2014/main" val="2897781018"/>
                    </a:ext>
                  </a:extLst>
                </a:gridCol>
                <a:gridCol w="576072">
                  <a:extLst>
                    <a:ext uri="{9D8B030D-6E8A-4147-A177-3AD203B41FA5}">
                      <a16:colId xmlns:a16="http://schemas.microsoft.com/office/drawing/2014/main" val="481626727"/>
                    </a:ext>
                  </a:extLst>
                </a:gridCol>
                <a:gridCol w="576072">
                  <a:extLst>
                    <a:ext uri="{9D8B030D-6E8A-4147-A177-3AD203B41FA5}">
                      <a16:colId xmlns:a16="http://schemas.microsoft.com/office/drawing/2014/main" val="249587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32916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- 2026-05-26 14:00:12</a:t>
                      </a:r>
                      <a:r>
                        <a:rPr kumimoji="0" lang="fr-FR" sz="1000" b="0" i="0" u="none" strike="noStrike" kern="1200" cap="none" spc="0" normalizeH="0" baseline="0" noProof="0">
                          <a:ln>
                            <a:noFill/>
                          </a:ln>
                          <a:solidFill>
                            <a:prstClr val="black"/>
                          </a:solidFill>
                          <a:effectLst/>
                          <a:uLnTx/>
                          <a:uFillTx/>
                          <a:latin typeface="Calibri"/>
                          <a:ea typeface="+mn-ea"/>
                          <a:cs typeface="+mn-cs"/>
                        </a:rPr>
                        <a:t>
 💆‍♀️ Plaquer ses cheveux avec du gel ou de la laque en les attachant, par esthétisme ou par obligation professionnelle, peut entraîner un dégarnissement sur les tempes, voire de l'alopécie à long terme. 
Cette chute graduelle de cheveux ne se remarque pas dans l'immédiat. Comment l'éviter et que faire si c'est déjà le cas?
📷 Keystone/Michael Buholzer/Peter Klaunzer ; Pexels
✍ RTSinfo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296474</a:t>
                      </a:r>
                    </a:p>
                  </a:txBody>
                  <a:tcPr/>
                </a:tc>
                <a:extLst>
                  <a:ext uri="{0D108BD9-81ED-4DB2-BD59-A6C34878D82A}">
                    <a16:rowId xmlns:a16="http://schemas.microsoft.com/office/drawing/2014/main" val="582354318"/>
                  </a:ext>
                </a:extLst>
              </a:tr>
            </a:tbl>
          </a:graphicData>
        </a:graphic>
      </p:graphicFrame>
      <p:sp>
        <p:nvSpPr>
          <p:cNvPr id="4" name="Text Placeholder 3">
            <a:extLst>
              <a:ext uri="{FF2B5EF4-FFF2-40B4-BE49-F238E27FC236}">
                <a16:creationId xmlns:a16="http://schemas.microsoft.com/office/drawing/2014/main" id="{B8AA48B3-F00E-4BDE-B13E-189129A6E44C}"/>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1163325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27A4B-52B9-4F3D-B706-DCB0343F0506}"/>
              </a:ext>
            </a:extLst>
          </p:cNvPr>
          <p:cNvSpPr>
            <a:spLocks noGrp="1"/>
          </p:cNvSpPr>
          <p:nvPr>
            <p:ph type="title"/>
          </p:nvPr>
        </p:nvSpPr>
        <p:spPr/>
        <p:txBody>
          <a:bodyPr/>
          <a:lstStyle/>
          <a:p>
            <a:r>
              <a:rPr lang="en-US"/>
              <a:t>Instagram Posts Table | RTS - 23 of 26</a:t>
            </a:r>
          </a:p>
        </p:txBody>
      </p:sp>
      <p:graphicFrame>
        <p:nvGraphicFramePr>
          <p:cNvPr id="5" name="Table Placeholder 4">
            <a:extLst>
              <a:ext uri="{FF2B5EF4-FFF2-40B4-BE49-F238E27FC236}">
                <a16:creationId xmlns:a16="http://schemas.microsoft.com/office/drawing/2014/main" id="{8F053FA6-802D-4926-9164-758BD0034BC6}"/>
              </a:ext>
            </a:extLst>
          </p:cNvPr>
          <p:cNvGraphicFramePr>
            <a:graphicFrameLocks noGrp="1"/>
          </p:cNvGraphicFramePr>
          <p:nvPr>
            <p:ph type="tbl" sz="quarter" idx="13"/>
            <p:extLst>
              <p:ext uri="{D42A27DB-BD31-4B8C-83A1-F6EECF244321}">
                <p14:modId xmlns:p14="http://schemas.microsoft.com/office/powerpoint/2010/main" val="282597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73029598"/>
                    </a:ext>
                  </a:extLst>
                </a:gridCol>
                <a:gridCol w="1645920">
                  <a:extLst>
                    <a:ext uri="{9D8B030D-6E8A-4147-A177-3AD203B41FA5}">
                      <a16:colId xmlns:a16="http://schemas.microsoft.com/office/drawing/2014/main" val="1399857024"/>
                    </a:ext>
                  </a:extLst>
                </a:gridCol>
                <a:gridCol w="576072">
                  <a:extLst>
                    <a:ext uri="{9D8B030D-6E8A-4147-A177-3AD203B41FA5}">
                      <a16:colId xmlns:a16="http://schemas.microsoft.com/office/drawing/2014/main" val="1410003811"/>
                    </a:ext>
                  </a:extLst>
                </a:gridCol>
                <a:gridCol w="576072">
                  <a:extLst>
                    <a:ext uri="{9D8B030D-6E8A-4147-A177-3AD203B41FA5}">
                      <a16:colId xmlns:a16="http://schemas.microsoft.com/office/drawing/2014/main" val="2385578453"/>
                    </a:ext>
                  </a:extLst>
                </a:gridCol>
                <a:gridCol w="576072">
                  <a:extLst>
                    <a:ext uri="{9D8B030D-6E8A-4147-A177-3AD203B41FA5}">
                      <a16:colId xmlns:a16="http://schemas.microsoft.com/office/drawing/2014/main" val="4224794887"/>
                    </a:ext>
                  </a:extLst>
                </a:gridCol>
                <a:gridCol w="576072">
                  <a:extLst>
                    <a:ext uri="{9D8B030D-6E8A-4147-A177-3AD203B41FA5}">
                      <a16:colId xmlns:a16="http://schemas.microsoft.com/office/drawing/2014/main" val="3552819928"/>
                    </a:ext>
                  </a:extLst>
                </a:gridCol>
                <a:gridCol w="576072">
                  <a:extLst>
                    <a:ext uri="{9D8B030D-6E8A-4147-A177-3AD203B41FA5}">
                      <a16:colId xmlns:a16="http://schemas.microsoft.com/office/drawing/2014/main" val="1820027057"/>
                    </a:ext>
                  </a:extLst>
                </a:gridCol>
                <a:gridCol w="576072">
                  <a:extLst>
                    <a:ext uri="{9D8B030D-6E8A-4147-A177-3AD203B41FA5}">
                      <a16:colId xmlns:a16="http://schemas.microsoft.com/office/drawing/2014/main" val="2146365874"/>
                    </a:ext>
                  </a:extLst>
                </a:gridCol>
                <a:gridCol w="576072">
                  <a:extLst>
                    <a:ext uri="{9D8B030D-6E8A-4147-A177-3AD203B41FA5}">
                      <a16:colId xmlns:a16="http://schemas.microsoft.com/office/drawing/2014/main" val="950619528"/>
                    </a:ext>
                  </a:extLst>
                </a:gridCol>
                <a:gridCol w="576072">
                  <a:extLst>
                    <a:ext uri="{9D8B030D-6E8A-4147-A177-3AD203B41FA5}">
                      <a16:colId xmlns:a16="http://schemas.microsoft.com/office/drawing/2014/main" val="1999498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1815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- 2026-05-21 16:30:03</a:t>
                      </a:r>
                      <a:r>
                        <a:rPr kumimoji="0" lang="fr-FR" sz="1000" b="0" i="0" u="none" strike="noStrike" kern="1200" cap="none" spc="0" normalizeH="0" baseline="0" noProof="0">
                          <a:ln>
                            <a:noFill/>
                          </a:ln>
                          <a:solidFill>
                            <a:prstClr val="black"/>
                          </a:solidFill>
                          <a:effectLst/>
                          <a:uLnTx/>
                          <a:uFillTx/>
                          <a:latin typeface="Calibri"/>
                          <a:ea typeface="+mn-ea"/>
                          <a:cs typeface="+mn-cs"/>
                        </a:rPr>
                        <a:t>
 @sachaporchet a passé 100h en immersion aux urgences du CHUV. 🚑
Entre tension, fatigue, situations critiques et moments plus humains, il a suivi le quotidien du personnel soignant au plus près.
Qu’est-ce qu’il se passe vraiment derrière les portes des urgences ?
Comment les équipes gèrent la pression, les patient.e.s et les imprévus qui s’enchaînent ?
La nouvelle vidéo Immersion, disponible sur notre chaîne YouTube et PlayRTS. 
© Radio Télévision Suisse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416646</a:t>
                      </a:r>
                    </a:p>
                  </a:txBody>
                  <a:tcPr/>
                </a:tc>
                <a:extLst>
                  <a:ext uri="{0D108BD9-81ED-4DB2-BD59-A6C34878D82A}">
                    <a16:rowId xmlns:a16="http://schemas.microsoft.com/office/drawing/2014/main" val="2136537309"/>
                  </a:ext>
                </a:extLst>
              </a:tr>
            </a:tbl>
          </a:graphicData>
        </a:graphic>
      </p:graphicFrame>
      <p:sp>
        <p:nvSpPr>
          <p:cNvPr id="4" name="Text Placeholder 3">
            <a:extLst>
              <a:ext uri="{FF2B5EF4-FFF2-40B4-BE49-F238E27FC236}">
                <a16:creationId xmlns:a16="http://schemas.microsoft.com/office/drawing/2014/main" id="{E713447F-173C-4341-900A-07FD00DDBD1B}"/>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2835127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DED6C-C988-4F9A-9581-143D7C73F99B}"/>
              </a:ext>
            </a:extLst>
          </p:cNvPr>
          <p:cNvSpPr>
            <a:spLocks noGrp="1"/>
          </p:cNvSpPr>
          <p:nvPr>
            <p:ph type="title"/>
          </p:nvPr>
        </p:nvSpPr>
        <p:spPr/>
        <p:txBody>
          <a:bodyPr/>
          <a:lstStyle/>
          <a:p>
            <a:r>
              <a:rPr lang="en-US"/>
              <a:t>Instagram Posts Table | RTS - 24 of 26</a:t>
            </a:r>
          </a:p>
        </p:txBody>
      </p:sp>
      <p:graphicFrame>
        <p:nvGraphicFramePr>
          <p:cNvPr id="5" name="Table Placeholder 4">
            <a:extLst>
              <a:ext uri="{FF2B5EF4-FFF2-40B4-BE49-F238E27FC236}">
                <a16:creationId xmlns:a16="http://schemas.microsoft.com/office/drawing/2014/main" id="{EAD8D340-C286-42FA-9000-0DB30C456469}"/>
              </a:ext>
            </a:extLst>
          </p:cNvPr>
          <p:cNvGraphicFramePr>
            <a:graphicFrameLocks noGrp="1"/>
          </p:cNvGraphicFramePr>
          <p:nvPr>
            <p:ph type="tbl" sz="quarter" idx="13"/>
            <p:extLst>
              <p:ext uri="{D42A27DB-BD31-4B8C-83A1-F6EECF244321}">
                <p14:modId xmlns:p14="http://schemas.microsoft.com/office/powerpoint/2010/main" val="411632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24696162"/>
                    </a:ext>
                  </a:extLst>
                </a:gridCol>
                <a:gridCol w="1645920">
                  <a:extLst>
                    <a:ext uri="{9D8B030D-6E8A-4147-A177-3AD203B41FA5}">
                      <a16:colId xmlns:a16="http://schemas.microsoft.com/office/drawing/2014/main" val="1352736296"/>
                    </a:ext>
                  </a:extLst>
                </a:gridCol>
                <a:gridCol w="576072">
                  <a:extLst>
                    <a:ext uri="{9D8B030D-6E8A-4147-A177-3AD203B41FA5}">
                      <a16:colId xmlns:a16="http://schemas.microsoft.com/office/drawing/2014/main" val="934710080"/>
                    </a:ext>
                  </a:extLst>
                </a:gridCol>
                <a:gridCol w="576072">
                  <a:extLst>
                    <a:ext uri="{9D8B030D-6E8A-4147-A177-3AD203B41FA5}">
                      <a16:colId xmlns:a16="http://schemas.microsoft.com/office/drawing/2014/main" val="2205588109"/>
                    </a:ext>
                  </a:extLst>
                </a:gridCol>
                <a:gridCol w="576072">
                  <a:extLst>
                    <a:ext uri="{9D8B030D-6E8A-4147-A177-3AD203B41FA5}">
                      <a16:colId xmlns:a16="http://schemas.microsoft.com/office/drawing/2014/main" val="757827062"/>
                    </a:ext>
                  </a:extLst>
                </a:gridCol>
                <a:gridCol w="576072">
                  <a:extLst>
                    <a:ext uri="{9D8B030D-6E8A-4147-A177-3AD203B41FA5}">
                      <a16:colId xmlns:a16="http://schemas.microsoft.com/office/drawing/2014/main" val="3961380078"/>
                    </a:ext>
                  </a:extLst>
                </a:gridCol>
                <a:gridCol w="576072">
                  <a:extLst>
                    <a:ext uri="{9D8B030D-6E8A-4147-A177-3AD203B41FA5}">
                      <a16:colId xmlns:a16="http://schemas.microsoft.com/office/drawing/2014/main" val="135233348"/>
                    </a:ext>
                  </a:extLst>
                </a:gridCol>
                <a:gridCol w="576072">
                  <a:extLst>
                    <a:ext uri="{9D8B030D-6E8A-4147-A177-3AD203B41FA5}">
                      <a16:colId xmlns:a16="http://schemas.microsoft.com/office/drawing/2014/main" val="4214656222"/>
                    </a:ext>
                  </a:extLst>
                </a:gridCol>
                <a:gridCol w="576072">
                  <a:extLst>
                    <a:ext uri="{9D8B030D-6E8A-4147-A177-3AD203B41FA5}">
                      <a16:colId xmlns:a16="http://schemas.microsoft.com/office/drawing/2014/main" val="3317094931"/>
                    </a:ext>
                  </a:extLst>
                </a:gridCol>
                <a:gridCol w="576072">
                  <a:extLst>
                    <a:ext uri="{9D8B030D-6E8A-4147-A177-3AD203B41FA5}">
                      <a16:colId xmlns:a16="http://schemas.microsoft.com/office/drawing/2014/main" val="995551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07836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rtsarchives - 2026-05-25 07:01:54</a:t>
                      </a:r>
                      <a:r>
                        <a:rPr kumimoji="0" lang="fr-FR" sz="1000" b="0" i="0" u="none" strike="noStrike" kern="1200" cap="none" spc="0" normalizeH="0" baseline="0" noProof="0">
                          <a:ln>
                            <a:noFill/>
                          </a:ln>
                          <a:solidFill>
                            <a:prstClr val="black"/>
                          </a:solidFill>
                          <a:effectLst/>
                          <a:uLnTx/>
                          <a:uFillTx/>
                          <a:latin typeface="Calibri"/>
                          <a:ea typeface="+mn-ea"/>
                          <a:cs typeface="+mn-cs"/>
                        </a:rPr>
                        <a:t>
 "Moi, je me fais bronzer parce que je pense que c'est sain."
.
En 1966, ils sont déjà nombreux à aimer languir sous le soleil. Etre blanc comme un linge sur la plage, très peu pour eux. Les corps hâlés sont signe alors de bonne santé.
.
Retrouvez toutes nos archives sur Play RTS !
.
#RTSarchives #soleil #été #bronzage #beauté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483928</a:t>
                      </a:r>
                    </a:p>
                  </a:txBody>
                  <a:tcPr/>
                </a:tc>
                <a:extLst>
                  <a:ext uri="{0D108BD9-81ED-4DB2-BD59-A6C34878D82A}">
                    <a16:rowId xmlns:a16="http://schemas.microsoft.com/office/drawing/2014/main" val="2801370853"/>
                  </a:ext>
                </a:extLst>
              </a:tr>
            </a:tbl>
          </a:graphicData>
        </a:graphic>
      </p:graphicFrame>
      <p:sp>
        <p:nvSpPr>
          <p:cNvPr id="4" name="Text Placeholder 3">
            <a:extLst>
              <a:ext uri="{FF2B5EF4-FFF2-40B4-BE49-F238E27FC236}">
                <a16:creationId xmlns:a16="http://schemas.microsoft.com/office/drawing/2014/main" id="{AADB7643-4F54-4EE9-B638-4F861892356F}"/>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725790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8053E-E19B-4698-9011-F1B21B292B7B}"/>
              </a:ext>
            </a:extLst>
          </p:cNvPr>
          <p:cNvSpPr>
            <a:spLocks noGrp="1"/>
          </p:cNvSpPr>
          <p:nvPr>
            <p:ph type="title"/>
          </p:nvPr>
        </p:nvSpPr>
        <p:spPr/>
        <p:txBody>
          <a:bodyPr/>
          <a:lstStyle/>
          <a:p>
            <a:r>
              <a:rPr lang="en-US"/>
              <a:t>Instagram Posts Table | RTS - 25 of 26</a:t>
            </a:r>
          </a:p>
        </p:txBody>
      </p:sp>
      <p:graphicFrame>
        <p:nvGraphicFramePr>
          <p:cNvPr id="5" name="Table Placeholder 4">
            <a:extLst>
              <a:ext uri="{FF2B5EF4-FFF2-40B4-BE49-F238E27FC236}">
                <a16:creationId xmlns:a16="http://schemas.microsoft.com/office/drawing/2014/main" id="{C9AFBCE6-F63E-4419-8A5B-E4B5E98483DF}"/>
              </a:ext>
            </a:extLst>
          </p:cNvPr>
          <p:cNvGraphicFramePr>
            <a:graphicFrameLocks noGrp="1"/>
          </p:cNvGraphicFramePr>
          <p:nvPr>
            <p:ph type="tbl" sz="quarter" idx="13"/>
            <p:extLst>
              <p:ext uri="{D42A27DB-BD31-4B8C-83A1-F6EECF244321}">
                <p14:modId xmlns:p14="http://schemas.microsoft.com/office/powerpoint/2010/main" val="2694284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71576965"/>
                    </a:ext>
                  </a:extLst>
                </a:gridCol>
                <a:gridCol w="1645920">
                  <a:extLst>
                    <a:ext uri="{9D8B030D-6E8A-4147-A177-3AD203B41FA5}">
                      <a16:colId xmlns:a16="http://schemas.microsoft.com/office/drawing/2014/main" val="3631003751"/>
                    </a:ext>
                  </a:extLst>
                </a:gridCol>
                <a:gridCol w="576072">
                  <a:extLst>
                    <a:ext uri="{9D8B030D-6E8A-4147-A177-3AD203B41FA5}">
                      <a16:colId xmlns:a16="http://schemas.microsoft.com/office/drawing/2014/main" val="270423204"/>
                    </a:ext>
                  </a:extLst>
                </a:gridCol>
                <a:gridCol w="576072">
                  <a:extLst>
                    <a:ext uri="{9D8B030D-6E8A-4147-A177-3AD203B41FA5}">
                      <a16:colId xmlns:a16="http://schemas.microsoft.com/office/drawing/2014/main" val="859115839"/>
                    </a:ext>
                  </a:extLst>
                </a:gridCol>
                <a:gridCol w="576072">
                  <a:extLst>
                    <a:ext uri="{9D8B030D-6E8A-4147-A177-3AD203B41FA5}">
                      <a16:colId xmlns:a16="http://schemas.microsoft.com/office/drawing/2014/main" val="2988394136"/>
                    </a:ext>
                  </a:extLst>
                </a:gridCol>
                <a:gridCol w="576072">
                  <a:extLst>
                    <a:ext uri="{9D8B030D-6E8A-4147-A177-3AD203B41FA5}">
                      <a16:colId xmlns:a16="http://schemas.microsoft.com/office/drawing/2014/main" val="3045323589"/>
                    </a:ext>
                  </a:extLst>
                </a:gridCol>
                <a:gridCol w="576072">
                  <a:extLst>
                    <a:ext uri="{9D8B030D-6E8A-4147-A177-3AD203B41FA5}">
                      <a16:colId xmlns:a16="http://schemas.microsoft.com/office/drawing/2014/main" val="3011644525"/>
                    </a:ext>
                  </a:extLst>
                </a:gridCol>
                <a:gridCol w="576072">
                  <a:extLst>
                    <a:ext uri="{9D8B030D-6E8A-4147-A177-3AD203B41FA5}">
                      <a16:colId xmlns:a16="http://schemas.microsoft.com/office/drawing/2014/main" val="3298166653"/>
                    </a:ext>
                  </a:extLst>
                </a:gridCol>
                <a:gridCol w="576072">
                  <a:extLst>
                    <a:ext uri="{9D8B030D-6E8A-4147-A177-3AD203B41FA5}">
                      <a16:colId xmlns:a16="http://schemas.microsoft.com/office/drawing/2014/main" val="3964709007"/>
                    </a:ext>
                  </a:extLst>
                </a:gridCol>
                <a:gridCol w="576072">
                  <a:extLst>
                    <a:ext uri="{9D8B030D-6E8A-4147-A177-3AD203B41FA5}">
                      <a16:colId xmlns:a16="http://schemas.microsoft.com/office/drawing/2014/main" val="2286565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76823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- 2026-05-14 12:00:37</a:t>
                      </a:r>
                      <a:r>
                        <a:rPr kumimoji="0" lang="fr-FR" sz="1000" b="0" i="0" u="none" strike="noStrike" kern="1200" cap="none" spc="0" normalizeH="0" baseline="0" noProof="0">
                          <a:ln>
                            <a:noFill/>
                          </a:ln>
                          <a:solidFill>
                            <a:prstClr val="black"/>
                          </a:solidFill>
                          <a:effectLst/>
                          <a:uLnTx/>
                          <a:uFillTx/>
                          <a:latin typeface="Calibri"/>
                          <a:ea typeface="+mn-ea"/>
                          <a:cs typeface="+mn-cs"/>
                        </a:rPr>
                        <a:t>
 🇨🇭🦠 Dans le canton de Genève, un cas contact à l'hantavirus fait l'objet d'un suivi par les autorités sanitaires. Cette personne, qui se trouvait à bord du même vol qu'une passagère infectée, mais à plus de dix rangées, soit à bonne distance, est considérée comme présentant un "bas niveau de risque".
Un protocole d'autosurveillance a été mis en place, avec télétravail recommandé, mais sans quarantaine obligatoire. Ce protocole correspond aux recommandations de l’OMS, qui prévoient une autosurveillance quotidienne pendant 42 jours, mais aucune restriction des activités professionnelles ou récréatives. 
La personne s'est toutefois placée en quarantaine volontaire et sera placée en isolement immédiat en cas d'apparition de symptômes. 
📷 Keystone/Salvatore Di Nolfi
✍ RTSinfo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307422</a:t>
                      </a:r>
                    </a:p>
                  </a:txBody>
                  <a:tcPr/>
                </a:tc>
                <a:extLst>
                  <a:ext uri="{0D108BD9-81ED-4DB2-BD59-A6C34878D82A}">
                    <a16:rowId xmlns:a16="http://schemas.microsoft.com/office/drawing/2014/main" val="1356259729"/>
                  </a:ext>
                </a:extLst>
              </a:tr>
            </a:tbl>
          </a:graphicData>
        </a:graphic>
      </p:graphicFrame>
      <p:sp>
        <p:nvSpPr>
          <p:cNvPr id="4" name="Text Placeholder 3">
            <a:extLst>
              <a:ext uri="{FF2B5EF4-FFF2-40B4-BE49-F238E27FC236}">
                <a16:creationId xmlns:a16="http://schemas.microsoft.com/office/drawing/2014/main" id="{F4949F67-6B0F-4F65-A3BE-740B04E1090D}"/>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3107291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AFB4F-6ACD-485D-99AE-3121BDFB959F}"/>
              </a:ext>
            </a:extLst>
          </p:cNvPr>
          <p:cNvSpPr>
            <a:spLocks noGrp="1"/>
          </p:cNvSpPr>
          <p:nvPr>
            <p:ph type="title"/>
          </p:nvPr>
        </p:nvSpPr>
        <p:spPr/>
        <p:txBody>
          <a:bodyPr/>
          <a:lstStyle/>
          <a:p>
            <a:r>
              <a:rPr lang="en-US"/>
              <a:t>Instagram Posts Table | RTS - 26 of 26</a:t>
            </a:r>
          </a:p>
        </p:txBody>
      </p:sp>
      <p:graphicFrame>
        <p:nvGraphicFramePr>
          <p:cNvPr id="5" name="Table Placeholder 4">
            <a:extLst>
              <a:ext uri="{FF2B5EF4-FFF2-40B4-BE49-F238E27FC236}">
                <a16:creationId xmlns:a16="http://schemas.microsoft.com/office/drawing/2014/main" id="{09064E68-FF83-474A-9CC5-1D7970B452EF}"/>
              </a:ext>
            </a:extLst>
          </p:cNvPr>
          <p:cNvGraphicFramePr>
            <a:graphicFrameLocks noGrp="1"/>
          </p:cNvGraphicFramePr>
          <p:nvPr>
            <p:ph type="tbl" sz="quarter" idx="13"/>
            <p:extLst>
              <p:ext uri="{D42A27DB-BD31-4B8C-83A1-F6EECF244321}">
                <p14:modId xmlns:p14="http://schemas.microsoft.com/office/powerpoint/2010/main" val="1615574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12465190"/>
                    </a:ext>
                  </a:extLst>
                </a:gridCol>
                <a:gridCol w="1645920">
                  <a:extLst>
                    <a:ext uri="{9D8B030D-6E8A-4147-A177-3AD203B41FA5}">
                      <a16:colId xmlns:a16="http://schemas.microsoft.com/office/drawing/2014/main" val="782676476"/>
                    </a:ext>
                  </a:extLst>
                </a:gridCol>
                <a:gridCol w="576072">
                  <a:extLst>
                    <a:ext uri="{9D8B030D-6E8A-4147-A177-3AD203B41FA5}">
                      <a16:colId xmlns:a16="http://schemas.microsoft.com/office/drawing/2014/main" val="2910597898"/>
                    </a:ext>
                  </a:extLst>
                </a:gridCol>
                <a:gridCol w="576072">
                  <a:extLst>
                    <a:ext uri="{9D8B030D-6E8A-4147-A177-3AD203B41FA5}">
                      <a16:colId xmlns:a16="http://schemas.microsoft.com/office/drawing/2014/main" val="551042996"/>
                    </a:ext>
                  </a:extLst>
                </a:gridCol>
                <a:gridCol w="576072">
                  <a:extLst>
                    <a:ext uri="{9D8B030D-6E8A-4147-A177-3AD203B41FA5}">
                      <a16:colId xmlns:a16="http://schemas.microsoft.com/office/drawing/2014/main" val="985566532"/>
                    </a:ext>
                  </a:extLst>
                </a:gridCol>
                <a:gridCol w="576072">
                  <a:extLst>
                    <a:ext uri="{9D8B030D-6E8A-4147-A177-3AD203B41FA5}">
                      <a16:colId xmlns:a16="http://schemas.microsoft.com/office/drawing/2014/main" val="3246928357"/>
                    </a:ext>
                  </a:extLst>
                </a:gridCol>
                <a:gridCol w="576072">
                  <a:extLst>
                    <a:ext uri="{9D8B030D-6E8A-4147-A177-3AD203B41FA5}">
                      <a16:colId xmlns:a16="http://schemas.microsoft.com/office/drawing/2014/main" val="3595623174"/>
                    </a:ext>
                  </a:extLst>
                </a:gridCol>
                <a:gridCol w="576072">
                  <a:extLst>
                    <a:ext uri="{9D8B030D-6E8A-4147-A177-3AD203B41FA5}">
                      <a16:colId xmlns:a16="http://schemas.microsoft.com/office/drawing/2014/main" val="1154529511"/>
                    </a:ext>
                  </a:extLst>
                </a:gridCol>
                <a:gridCol w="576072">
                  <a:extLst>
                    <a:ext uri="{9D8B030D-6E8A-4147-A177-3AD203B41FA5}">
                      <a16:colId xmlns:a16="http://schemas.microsoft.com/office/drawing/2014/main" val="3092405108"/>
                    </a:ext>
                  </a:extLst>
                </a:gridCol>
                <a:gridCol w="576072">
                  <a:extLst>
                    <a:ext uri="{9D8B030D-6E8A-4147-A177-3AD203B41FA5}">
                      <a16:colId xmlns:a16="http://schemas.microsoft.com/office/drawing/2014/main" val="195984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3727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- 2026-05-20 06:01:15</a:t>
                      </a:r>
                      <a:r>
                        <a:rPr kumimoji="0" lang="fr-FR" sz="1000" b="0" i="0" u="none" strike="noStrike" kern="1200" cap="none" spc="0" normalizeH="0" baseline="0" noProof="0">
                          <a:ln>
                            <a:noFill/>
                          </a:ln>
                          <a:solidFill>
                            <a:prstClr val="black"/>
                          </a:solidFill>
                          <a:effectLst/>
                          <a:uLnTx/>
                          <a:uFillTx/>
                          <a:latin typeface="Calibri"/>
                          <a:ea typeface="+mn-ea"/>
                          <a:cs typeface="+mn-cs"/>
                        </a:rPr>
                        <a:t>
 🇨🇭 🏁 Un établissement médico-social du Locle propose des activités hors du commun à ses résident·es. Parmi les activités proposées : sorties sur mesure, repas en famille ou encore expériences inédites. Gabriel Rode, 64 ans, atteint d’un cancer en phase terminale, a ainsi pu réaliser son rêve de refaire du karting sur circuit, retrouvant des sensations oubliées et une bouffée de liberté.
Ce projet vise à redonner confiance et joie de vivre aux résidents en leur permettant d'exprimer leurs désirs, parfois enfouis. Les initiateur·trices du programme collaborent avec les familles pour offrir des expériences personnalisées qui ont un impact positif sur la santé mentale des participants. 
✍️ &amp; 🎥 RTS 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412230</a:t>
                      </a:r>
                    </a:p>
                  </a:txBody>
                  <a:tcPr/>
                </a:tc>
                <a:extLst>
                  <a:ext uri="{0D108BD9-81ED-4DB2-BD59-A6C34878D82A}">
                    <a16:rowId xmlns:a16="http://schemas.microsoft.com/office/drawing/2014/main" val="2295982102"/>
                  </a:ext>
                </a:extLst>
              </a:tr>
            </a:tbl>
          </a:graphicData>
        </a:graphic>
      </p:graphicFrame>
      <p:sp>
        <p:nvSpPr>
          <p:cNvPr id="4" name="Text Placeholder 3">
            <a:extLst>
              <a:ext uri="{FF2B5EF4-FFF2-40B4-BE49-F238E27FC236}">
                <a16:creationId xmlns:a16="http://schemas.microsoft.com/office/drawing/2014/main" id="{28F406EE-6991-4354-84B2-BC958A22F8EA}"/>
              </a:ext>
            </a:extLst>
          </p:cNvPr>
          <p:cNvSpPr>
            <a:spLocks noGrp="1"/>
          </p:cNvSpPr>
          <p:nvPr>
            <p:ph type="body" sz="quarter" idx="14"/>
          </p:nvPr>
        </p:nvSpPr>
        <p:spPr/>
        <p:txBody>
          <a:bodyPr/>
          <a:lstStyle/>
          <a:p>
            <a:r>
              <a:rPr lang="en-US"/>
              <a:t>05/11/2026 - 06/07/2026</a:t>
            </a:r>
          </a:p>
        </p:txBody>
      </p:sp>
    </p:spTree>
    <p:extLst>
      <p:ext uri="{BB962C8B-B14F-4D97-AF65-F5344CB8AC3E}">
        <p14:creationId xmlns:p14="http://schemas.microsoft.com/office/powerpoint/2010/main" val="33146684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5115</Words>
  <Application>Microsoft Office PowerPoint</Application>
  <PresentationFormat>On-screen Show (4:3)</PresentationFormat>
  <Paragraphs>538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 RTS - 1 of 26</vt:lpstr>
      <vt:lpstr>Instagram Posts Table | RTS - 2 of 26</vt:lpstr>
      <vt:lpstr>Instagram Posts Table | RTS - 3 of 26</vt:lpstr>
      <vt:lpstr>Instagram Posts Table | RTS - 4 of 26</vt:lpstr>
      <vt:lpstr>Instagram Posts Table | RTS - 5 of 26</vt:lpstr>
      <vt:lpstr>Instagram Posts Table | RTS - 6 of 26</vt:lpstr>
      <vt:lpstr>Instagram Posts Table | RTS - 7 of 26</vt:lpstr>
      <vt:lpstr>Instagram Posts Table | RTS - 8 of 26</vt:lpstr>
      <vt:lpstr>Instagram Posts Table | RTS - 9 of 26</vt:lpstr>
      <vt:lpstr>Instagram Posts Table | RTS - 10 of 26</vt:lpstr>
      <vt:lpstr>Instagram Posts Table | RTS - 11 of 26</vt:lpstr>
      <vt:lpstr>Instagram Posts Table | RTS - 12 of 26</vt:lpstr>
      <vt:lpstr>Instagram Posts Table | RTS - 13 of 26</vt:lpstr>
      <vt:lpstr>Instagram Posts Table | RTS - 14 of 26</vt:lpstr>
      <vt:lpstr>Instagram Posts Table | RTS - 15 of 26</vt:lpstr>
      <vt:lpstr>Instagram Posts Table | RTS - 16 of 26</vt:lpstr>
      <vt:lpstr>Instagram Posts Table | RTS - 17 of 26</vt:lpstr>
      <vt:lpstr>Instagram Posts Table | RTS - 18 of 26</vt:lpstr>
      <vt:lpstr>Instagram Posts Table | RTS - 19 of 26</vt:lpstr>
      <vt:lpstr>Instagram Posts Table | RTS - 20 of 26</vt:lpstr>
      <vt:lpstr>Instagram Posts Table | RTS - 21 of 26</vt:lpstr>
      <vt:lpstr>Instagram Posts Table | RTS - 22 of 26</vt:lpstr>
      <vt:lpstr>Instagram Posts Table | RTS - 23 of 26</vt:lpstr>
      <vt:lpstr>Instagram Posts Table | RTS - 24 of 26</vt:lpstr>
      <vt:lpstr>Instagram Posts Table | RTS - 25 of 26</vt:lpstr>
      <vt:lpstr>Instagram Posts Table | RTS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RTS - 1 of 26</dc:title>
  <dc:creator>Frederik Born</dc:creator>
  <cp:lastModifiedBy>Frederik Born</cp:lastModifiedBy>
  <cp:revision>1</cp:revision>
  <dcterms:created xsi:type="dcterms:W3CDTF">2026-06-16T09:08:38Z</dcterms:created>
  <dcterms:modified xsi:type="dcterms:W3CDTF">2026-06-16T09:12:25Z</dcterms:modified>
</cp:coreProperties>
</file>